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1"/>
  </p:notesMasterIdLst>
  <p:sldIdLst>
    <p:sldId id="256" r:id="rId2"/>
    <p:sldId id="349" r:id="rId3"/>
    <p:sldId id="313" r:id="rId4"/>
    <p:sldId id="350" r:id="rId5"/>
    <p:sldId id="351" r:id="rId6"/>
    <p:sldId id="352" r:id="rId7"/>
    <p:sldId id="353" r:id="rId8"/>
    <p:sldId id="354" r:id="rId9"/>
    <p:sldId id="355" r:id="rId10"/>
    <p:sldId id="356" r:id="rId11"/>
    <p:sldId id="357" r:id="rId12"/>
    <p:sldId id="358"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61" r:id="rId35"/>
    <p:sldId id="362" r:id="rId36"/>
    <p:sldId id="363" r:id="rId37"/>
    <p:sldId id="360" r:id="rId38"/>
    <p:sldId id="359" r:id="rId39"/>
    <p:sldId id="268" r:id="rId40"/>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5" autoAdjust="0"/>
    <p:restoredTop sz="92526" autoAdjust="0"/>
  </p:normalViewPr>
  <p:slideViewPr>
    <p:cSldViewPr>
      <p:cViewPr varScale="1">
        <p:scale>
          <a:sx n="80" d="100"/>
          <a:sy n="80" d="100"/>
        </p:scale>
        <p:origin x="319" y="4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34" Type="http://schemas.openxmlformats.org/officeDocument/2006/relationships/slide" Target="slides/slide35.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2024/6/24</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2183955-E864-4441-A8B5-04C09F7236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51365E-36AA-4309-9C38-B242A376F4FF}" type="slidenum">
              <a:rPr lang="en-US" altLang="zh-CN" smtClean="0"/>
              <a:pPr>
                <a:spcBef>
                  <a:spcPct val="0"/>
                </a:spcBef>
              </a:pPr>
              <a:t>10</a:t>
            </a:fld>
            <a:endParaRPr lang="en-US" altLang="zh-CN"/>
          </a:p>
        </p:txBody>
      </p:sp>
      <p:sp>
        <p:nvSpPr>
          <p:cNvPr id="25603" name="Rectangle 2">
            <a:extLst>
              <a:ext uri="{FF2B5EF4-FFF2-40B4-BE49-F238E27FC236}">
                <a16:creationId xmlns:a16="http://schemas.microsoft.com/office/drawing/2014/main" id="{FE4FF8BC-217F-4F41-81A5-19BB931BE3D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3B9B6BD-3813-43F5-8485-21DE4290EA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D3B7C9E-D8C3-432B-97CE-5EA2DB9F36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3790C8-16C1-4B83-A1D5-29F5CF82A8B0}" type="slidenum">
              <a:rPr lang="en-US" altLang="zh-CN" smtClean="0"/>
              <a:pPr>
                <a:spcBef>
                  <a:spcPct val="0"/>
                </a:spcBef>
              </a:pPr>
              <a:t>11</a:t>
            </a:fld>
            <a:endParaRPr lang="en-US" altLang="zh-CN"/>
          </a:p>
        </p:txBody>
      </p:sp>
      <p:sp>
        <p:nvSpPr>
          <p:cNvPr id="27651" name="Rectangle 2">
            <a:extLst>
              <a:ext uri="{FF2B5EF4-FFF2-40B4-BE49-F238E27FC236}">
                <a16:creationId xmlns:a16="http://schemas.microsoft.com/office/drawing/2014/main" id="{FB7BB629-E9AB-4F7C-9BA3-D31E390F740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47ECCE2-8370-4AA3-B449-697FD7A7F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67231F9-A1E7-4F8F-9B2A-CD7AF80F12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207235-6F93-4417-831C-A11426E3B0D1}" type="slidenum">
              <a:rPr lang="en-US" altLang="zh-CN" smtClean="0"/>
              <a:pPr>
                <a:spcBef>
                  <a:spcPct val="0"/>
                </a:spcBef>
              </a:pPr>
              <a:t>12</a:t>
            </a:fld>
            <a:endParaRPr lang="en-US" altLang="zh-CN"/>
          </a:p>
        </p:txBody>
      </p:sp>
      <p:sp>
        <p:nvSpPr>
          <p:cNvPr id="29699" name="Rectangle 2">
            <a:extLst>
              <a:ext uri="{FF2B5EF4-FFF2-40B4-BE49-F238E27FC236}">
                <a16:creationId xmlns:a16="http://schemas.microsoft.com/office/drawing/2014/main" id="{FAD7B8C9-510D-4A99-9F25-8CBCC454EA5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4B394D21-E9A0-4260-B0D1-96E593DEF9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9F53CEE-0879-4E49-808F-76A0EB552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6377DE-05D6-41B2-B837-82153D03E04B}" type="slidenum">
              <a:rPr lang="en-US" altLang="zh-CN" smtClean="0"/>
              <a:pPr>
                <a:spcBef>
                  <a:spcPct val="0"/>
                </a:spcBef>
              </a:pPr>
              <a:t>13</a:t>
            </a:fld>
            <a:endParaRPr lang="en-US" altLang="zh-CN"/>
          </a:p>
        </p:txBody>
      </p:sp>
      <p:sp>
        <p:nvSpPr>
          <p:cNvPr id="31747" name="Rectangle 2">
            <a:extLst>
              <a:ext uri="{FF2B5EF4-FFF2-40B4-BE49-F238E27FC236}">
                <a16:creationId xmlns:a16="http://schemas.microsoft.com/office/drawing/2014/main" id="{187340FD-7BD2-48CD-B862-C5C19054009B}"/>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953C745-51F0-43DE-B6B5-4DA20A044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98D93E4-5A85-4AC9-B021-ACA4F8BE99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DC09FB-054C-4E44-BDCD-566539A752D8}" type="slidenum">
              <a:rPr lang="en-US" altLang="zh-CN" smtClean="0"/>
              <a:pPr>
                <a:spcBef>
                  <a:spcPct val="0"/>
                </a:spcBef>
              </a:pPr>
              <a:t>14</a:t>
            </a:fld>
            <a:endParaRPr lang="en-US" altLang="zh-CN"/>
          </a:p>
        </p:txBody>
      </p:sp>
      <p:sp>
        <p:nvSpPr>
          <p:cNvPr id="33795" name="Rectangle 2">
            <a:extLst>
              <a:ext uri="{FF2B5EF4-FFF2-40B4-BE49-F238E27FC236}">
                <a16:creationId xmlns:a16="http://schemas.microsoft.com/office/drawing/2014/main" id="{63487E5D-361B-44E7-A1AD-7259D0B4B10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38CAC37-5DB4-4EB6-A458-AF3DCEABD1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60DC169-4F10-487C-A8B5-E09EB3C7E4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886F5D-8D3A-4A52-9856-0F05567B382D}" type="slidenum">
              <a:rPr lang="en-US" altLang="zh-CN" smtClean="0"/>
              <a:pPr>
                <a:spcBef>
                  <a:spcPct val="0"/>
                </a:spcBef>
              </a:pPr>
              <a:t>15</a:t>
            </a:fld>
            <a:endParaRPr lang="en-US" altLang="zh-CN"/>
          </a:p>
        </p:txBody>
      </p:sp>
      <p:sp>
        <p:nvSpPr>
          <p:cNvPr id="35843" name="Rectangle 2">
            <a:extLst>
              <a:ext uri="{FF2B5EF4-FFF2-40B4-BE49-F238E27FC236}">
                <a16:creationId xmlns:a16="http://schemas.microsoft.com/office/drawing/2014/main" id="{C67BE1EA-6F6A-4CA5-A4B8-3BBA31769E76}"/>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43CC85C-883A-475B-80D0-18670E7C4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C2BC5D5-A4B7-4DE5-AB5E-C12166A4F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A42986-0CB3-4152-840A-24A10E51AD2A}" type="slidenum">
              <a:rPr lang="en-US" altLang="zh-CN" smtClean="0"/>
              <a:pPr>
                <a:spcBef>
                  <a:spcPct val="0"/>
                </a:spcBef>
              </a:pPr>
              <a:t>16</a:t>
            </a:fld>
            <a:endParaRPr lang="en-US" altLang="zh-CN"/>
          </a:p>
        </p:txBody>
      </p:sp>
      <p:sp>
        <p:nvSpPr>
          <p:cNvPr id="37891" name="Rectangle 2">
            <a:extLst>
              <a:ext uri="{FF2B5EF4-FFF2-40B4-BE49-F238E27FC236}">
                <a16:creationId xmlns:a16="http://schemas.microsoft.com/office/drawing/2014/main" id="{52E99F1C-4175-42C6-8AAA-8E5A1AA3C65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16830B4-82A9-4740-9D2C-C3D1DFA259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BBBC9C-C4B4-497D-A1F1-AAC7BEFDF8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FF5FA3-4C40-4EE8-A681-50F109FB42A6}" type="slidenum">
              <a:rPr lang="en-US" altLang="zh-CN" smtClean="0"/>
              <a:pPr>
                <a:spcBef>
                  <a:spcPct val="0"/>
                </a:spcBef>
              </a:pPr>
              <a:t>17</a:t>
            </a:fld>
            <a:endParaRPr lang="en-US" altLang="zh-CN"/>
          </a:p>
        </p:txBody>
      </p:sp>
      <p:sp>
        <p:nvSpPr>
          <p:cNvPr id="39939" name="Rectangle 2">
            <a:extLst>
              <a:ext uri="{FF2B5EF4-FFF2-40B4-BE49-F238E27FC236}">
                <a16:creationId xmlns:a16="http://schemas.microsoft.com/office/drawing/2014/main" id="{674C8322-BE2F-433A-B18C-CCEA3FA4395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DCCBA82-6087-419A-9584-393D93EBAF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35940E7-6613-48DD-9007-ED0C0D829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8459FF-A0BA-4E66-AF1D-1C31FB04D0F1}" type="slidenum">
              <a:rPr lang="en-US" altLang="zh-CN" smtClean="0"/>
              <a:pPr>
                <a:spcBef>
                  <a:spcPct val="0"/>
                </a:spcBef>
              </a:pPr>
              <a:t>18</a:t>
            </a:fld>
            <a:endParaRPr lang="en-US" altLang="zh-CN"/>
          </a:p>
        </p:txBody>
      </p:sp>
      <p:sp>
        <p:nvSpPr>
          <p:cNvPr id="41987" name="Rectangle 2">
            <a:extLst>
              <a:ext uri="{FF2B5EF4-FFF2-40B4-BE49-F238E27FC236}">
                <a16:creationId xmlns:a16="http://schemas.microsoft.com/office/drawing/2014/main" id="{AC81389C-E5BB-4B97-97D9-79979EDEF3A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F739FD6-233C-491C-9D81-FEDFF4C3F9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FFDE97C-8951-4493-B923-58798D9BFA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DBE24F-1A35-448E-A3DC-B1797E4C5828}" type="slidenum">
              <a:rPr lang="en-US" altLang="zh-CN" smtClean="0"/>
              <a:pPr>
                <a:spcBef>
                  <a:spcPct val="0"/>
                </a:spcBef>
              </a:pPr>
              <a:t>19</a:t>
            </a:fld>
            <a:endParaRPr lang="en-US" altLang="zh-CN"/>
          </a:p>
        </p:txBody>
      </p:sp>
      <p:sp>
        <p:nvSpPr>
          <p:cNvPr id="44035" name="Rectangle 2">
            <a:extLst>
              <a:ext uri="{FF2B5EF4-FFF2-40B4-BE49-F238E27FC236}">
                <a16:creationId xmlns:a16="http://schemas.microsoft.com/office/drawing/2014/main" id="{FCACD9C1-A295-401B-AEC1-150DBB7DB00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B688824-FF5B-414F-A711-9DDBF9D8D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0CC7475-5EBD-434F-BE87-D920A14B1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6C6E265-A4DE-4127-A0C9-60F18F26935F}" type="slidenum">
              <a:rPr lang="en-US" altLang="zh-CN" smtClean="0">
                <a:solidFill>
                  <a:srgbClr val="000000"/>
                </a:solidFill>
              </a:rPr>
              <a:pPr>
                <a:spcBef>
                  <a:spcPct val="0"/>
                </a:spcBef>
              </a:pPr>
              <a:t>2</a:t>
            </a:fld>
            <a:endParaRPr lang="en-US" altLang="zh-CN">
              <a:solidFill>
                <a:srgbClr val="000000"/>
              </a:solidFill>
            </a:endParaRPr>
          </a:p>
        </p:txBody>
      </p:sp>
      <p:sp>
        <p:nvSpPr>
          <p:cNvPr id="9219" name="Rectangle 2">
            <a:extLst>
              <a:ext uri="{FF2B5EF4-FFF2-40B4-BE49-F238E27FC236}">
                <a16:creationId xmlns:a16="http://schemas.microsoft.com/office/drawing/2014/main" id="{07C219FA-0D2B-4BE8-A896-A81D173B2B5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9AD45DC-72D9-447E-B6A9-CA8AEA37A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80E52F9-D3D1-49F4-8C7D-A5C7607C1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E47332-EE2D-4402-84F9-36201CE80770}" type="slidenum">
              <a:rPr lang="en-US" altLang="zh-CN" smtClean="0"/>
              <a:pPr>
                <a:spcBef>
                  <a:spcPct val="0"/>
                </a:spcBef>
              </a:pPr>
              <a:t>20</a:t>
            </a:fld>
            <a:endParaRPr lang="en-US" altLang="zh-CN"/>
          </a:p>
        </p:txBody>
      </p:sp>
      <p:sp>
        <p:nvSpPr>
          <p:cNvPr id="46083" name="Rectangle 2">
            <a:extLst>
              <a:ext uri="{FF2B5EF4-FFF2-40B4-BE49-F238E27FC236}">
                <a16:creationId xmlns:a16="http://schemas.microsoft.com/office/drawing/2014/main" id="{70251130-DAD8-48E0-8DFF-C78E6E06D3B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BBE6946-D3C7-4C8A-BF62-FEAAF23E08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92DAD09-C009-42B6-A060-8339B92516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625BA2-8D4A-427B-B9F9-C9B6FE00B89F}" type="slidenum">
              <a:rPr lang="en-US" altLang="zh-CN" smtClean="0"/>
              <a:pPr>
                <a:spcBef>
                  <a:spcPct val="0"/>
                </a:spcBef>
              </a:pPr>
              <a:t>21</a:t>
            </a:fld>
            <a:endParaRPr lang="en-US" altLang="zh-CN"/>
          </a:p>
        </p:txBody>
      </p:sp>
      <p:sp>
        <p:nvSpPr>
          <p:cNvPr id="48131" name="Rectangle 2">
            <a:extLst>
              <a:ext uri="{FF2B5EF4-FFF2-40B4-BE49-F238E27FC236}">
                <a16:creationId xmlns:a16="http://schemas.microsoft.com/office/drawing/2014/main" id="{49CF9906-577E-49C6-8B27-10BB4D77C0B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2FCF2D8-49CC-4CCA-8382-AED48A4F5E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D0D9EE9-52E4-43C1-8F47-0A040D5E3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6A82BB-4B71-452F-89E8-22870DC80BBD}" type="slidenum">
              <a:rPr lang="en-US" altLang="zh-CN" smtClean="0"/>
              <a:pPr>
                <a:spcBef>
                  <a:spcPct val="0"/>
                </a:spcBef>
              </a:pPr>
              <a:t>22</a:t>
            </a:fld>
            <a:endParaRPr lang="en-US" altLang="zh-CN"/>
          </a:p>
        </p:txBody>
      </p:sp>
      <p:sp>
        <p:nvSpPr>
          <p:cNvPr id="50179" name="Rectangle 2">
            <a:extLst>
              <a:ext uri="{FF2B5EF4-FFF2-40B4-BE49-F238E27FC236}">
                <a16:creationId xmlns:a16="http://schemas.microsoft.com/office/drawing/2014/main" id="{6DE0F04B-BA33-4FA2-A818-A0D930D3842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DA4D12C-2164-4005-9B46-E2BD7739A7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F54969F-D10B-4067-865A-2209D29C7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65D2D-4A1F-426C-A7E4-F3AFE88E5775}" type="slidenum">
              <a:rPr lang="en-US" altLang="zh-CN" smtClean="0"/>
              <a:pPr>
                <a:spcBef>
                  <a:spcPct val="0"/>
                </a:spcBef>
              </a:pPr>
              <a:t>23</a:t>
            </a:fld>
            <a:endParaRPr lang="en-US" altLang="zh-CN"/>
          </a:p>
        </p:txBody>
      </p:sp>
      <p:sp>
        <p:nvSpPr>
          <p:cNvPr id="52227" name="Rectangle 2">
            <a:extLst>
              <a:ext uri="{FF2B5EF4-FFF2-40B4-BE49-F238E27FC236}">
                <a16:creationId xmlns:a16="http://schemas.microsoft.com/office/drawing/2014/main" id="{EB6F7526-8256-4FB1-9350-FB01FD2044C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73E4F92-0C90-4916-86DF-5AB02C9821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93F8832-1E7B-47D9-BB56-E4488258ED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5322164-6BF5-4ED9-94B5-29B24C603FB4}" type="slidenum">
              <a:rPr lang="en-US" altLang="zh-CN" smtClean="0"/>
              <a:pPr>
                <a:spcBef>
                  <a:spcPct val="0"/>
                </a:spcBef>
              </a:pPr>
              <a:t>24</a:t>
            </a:fld>
            <a:endParaRPr lang="en-US" altLang="zh-CN"/>
          </a:p>
        </p:txBody>
      </p:sp>
      <p:sp>
        <p:nvSpPr>
          <p:cNvPr id="54275" name="Rectangle 2">
            <a:extLst>
              <a:ext uri="{FF2B5EF4-FFF2-40B4-BE49-F238E27FC236}">
                <a16:creationId xmlns:a16="http://schemas.microsoft.com/office/drawing/2014/main" id="{8526EEE8-A584-48CC-8682-BEA02EE9EAF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F70F37CE-B439-4752-AD83-7C2224B9D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2D866F1-F441-46EF-B516-C57AE49C3A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060F22-9807-43F2-82F7-81B6285578E2}" type="slidenum">
              <a:rPr lang="en-US" altLang="zh-CN" smtClean="0"/>
              <a:pPr>
                <a:spcBef>
                  <a:spcPct val="0"/>
                </a:spcBef>
              </a:pPr>
              <a:t>25</a:t>
            </a:fld>
            <a:endParaRPr lang="en-US" altLang="zh-CN"/>
          </a:p>
        </p:txBody>
      </p:sp>
      <p:sp>
        <p:nvSpPr>
          <p:cNvPr id="56323" name="Rectangle 2">
            <a:extLst>
              <a:ext uri="{FF2B5EF4-FFF2-40B4-BE49-F238E27FC236}">
                <a16:creationId xmlns:a16="http://schemas.microsoft.com/office/drawing/2014/main" id="{9F1EC09E-EDE0-41E1-91F7-D34B49B7590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DB2ADF9-7D0F-4660-B691-E12197FF50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6831132-8997-479F-990C-368545AC1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2C0CC15-90CA-48DF-AC81-297876F06D6F}" type="slidenum">
              <a:rPr lang="en-US" altLang="zh-CN" smtClean="0"/>
              <a:pPr>
                <a:spcBef>
                  <a:spcPct val="0"/>
                </a:spcBef>
              </a:pPr>
              <a:t>26</a:t>
            </a:fld>
            <a:endParaRPr lang="en-US" altLang="zh-CN"/>
          </a:p>
        </p:txBody>
      </p:sp>
      <p:sp>
        <p:nvSpPr>
          <p:cNvPr id="58371" name="Rectangle 2">
            <a:extLst>
              <a:ext uri="{FF2B5EF4-FFF2-40B4-BE49-F238E27FC236}">
                <a16:creationId xmlns:a16="http://schemas.microsoft.com/office/drawing/2014/main" id="{0DDED0CD-6E7D-4D52-A89C-0A9873902EA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73700C4-2022-4E26-86A4-F63230642C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41929C4-7D54-4F40-AE6D-D5176D7075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2CA71F-5EC2-4EEE-9020-31E46C1510B3}" type="slidenum">
              <a:rPr lang="en-US" altLang="zh-CN" smtClean="0"/>
              <a:pPr>
                <a:spcBef>
                  <a:spcPct val="0"/>
                </a:spcBef>
              </a:pPr>
              <a:t>27</a:t>
            </a:fld>
            <a:endParaRPr lang="en-US" altLang="zh-CN"/>
          </a:p>
        </p:txBody>
      </p:sp>
      <p:sp>
        <p:nvSpPr>
          <p:cNvPr id="60419" name="Rectangle 2">
            <a:extLst>
              <a:ext uri="{FF2B5EF4-FFF2-40B4-BE49-F238E27FC236}">
                <a16:creationId xmlns:a16="http://schemas.microsoft.com/office/drawing/2014/main" id="{5F37CF38-8900-4C66-8FC5-06446EDEDF9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7E98C95-6F18-4505-AB35-7AF076D7D2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7F1E888-F6C8-44E5-B8F7-EC52725A2D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61D7D1-28B3-44B7-BFD8-41D77B4E2B62}" type="slidenum">
              <a:rPr lang="en-US" altLang="zh-CN" smtClean="0"/>
              <a:pPr>
                <a:spcBef>
                  <a:spcPct val="0"/>
                </a:spcBef>
              </a:pPr>
              <a:t>28</a:t>
            </a:fld>
            <a:endParaRPr lang="en-US" altLang="zh-CN"/>
          </a:p>
        </p:txBody>
      </p:sp>
      <p:sp>
        <p:nvSpPr>
          <p:cNvPr id="62467" name="Rectangle 2">
            <a:extLst>
              <a:ext uri="{FF2B5EF4-FFF2-40B4-BE49-F238E27FC236}">
                <a16:creationId xmlns:a16="http://schemas.microsoft.com/office/drawing/2014/main" id="{089475AC-F62A-49AC-82D2-C5BA433143F0}"/>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86966E8C-94F8-4D5F-9DE7-3ACC7655ED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B0D3F69-DB6D-4236-A67B-EC74751A17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0AD7E1-C1B8-4807-AA56-71D75FF68F13}" type="slidenum">
              <a:rPr lang="en-US" altLang="zh-CN" smtClean="0"/>
              <a:pPr>
                <a:spcBef>
                  <a:spcPct val="0"/>
                </a:spcBef>
              </a:pPr>
              <a:t>29</a:t>
            </a:fld>
            <a:endParaRPr lang="en-US" altLang="zh-CN"/>
          </a:p>
        </p:txBody>
      </p:sp>
      <p:sp>
        <p:nvSpPr>
          <p:cNvPr id="64515" name="Rectangle 2">
            <a:extLst>
              <a:ext uri="{FF2B5EF4-FFF2-40B4-BE49-F238E27FC236}">
                <a16:creationId xmlns:a16="http://schemas.microsoft.com/office/drawing/2014/main" id="{1DE5E4D4-1EE9-4A07-86F6-564783E1255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37D6601-19DF-4B28-8825-1327CC539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50B43FB-2D81-4148-BD9B-D63EC5A55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629ADC-4BD6-4E70-9EE5-6846A18FBA83}" type="slidenum">
              <a:rPr lang="en-US" altLang="zh-CN" smtClean="0"/>
              <a:pPr>
                <a:spcBef>
                  <a:spcPct val="0"/>
                </a:spcBef>
              </a:pPr>
              <a:t>3</a:t>
            </a:fld>
            <a:endParaRPr lang="en-US" altLang="zh-CN"/>
          </a:p>
        </p:txBody>
      </p:sp>
      <p:sp>
        <p:nvSpPr>
          <p:cNvPr id="11267" name="Rectangle 2">
            <a:extLst>
              <a:ext uri="{FF2B5EF4-FFF2-40B4-BE49-F238E27FC236}">
                <a16:creationId xmlns:a16="http://schemas.microsoft.com/office/drawing/2014/main" id="{E99213DF-D283-42D2-9E7D-33752E7B64B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FA8D996-EA8D-4A16-9767-AC7B9406C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8B12A13-343F-4B51-9218-74DE04C0E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1683C9-A63E-46EF-B0BC-4C0BBA76D74D}" type="slidenum">
              <a:rPr lang="en-US" altLang="zh-CN" smtClean="0"/>
              <a:pPr>
                <a:spcBef>
                  <a:spcPct val="0"/>
                </a:spcBef>
              </a:pPr>
              <a:t>30</a:t>
            </a:fld>
            <a:endParaRPr lang="en-US" altLang="zh-CN"/>
          </a:p>
        </p:txBody>
      </p:sp>
      <p:sp>
        <p:nvSpPr>
          <p:cNvPr id="66563" name="Rectangle 2">
            <a:extLst>
              <a:ext uri="{FF2B5EF4-FFF2-40B4-BE49-F238E27FC236}">
                <a16:creationId xmlns:a16="http://schemas.microsoft.com/office/drawing/2014/main" id="{35072024-6070-428C-9A80-529681BC5EA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637809B-87DC-40A7-951F-A4C877B58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976E695-8D8D-4B22-AD63-AE11BAAC8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A96968-EDE7-466D-A3A6-B629DFA1E96E}" type="slidenum">
              <a:rPr lang="en-US" altLang="zh-CN" smtClean="0"/>
              <a:pPr>
                <a:spcBef>
                  <a:spcPct val="0"/>
                </a:spcBef>
              </a:pPr>
              <a:t>31</a:t>
            </a:fld>
            <a:endParaRPr lang="en-US" altLang="zh-CN"/>
          </a:p>
        </p:txBody>
      </p:sp>
      <p:sp>
        <p:nvSpPr>
          <p:cNvPr id="68611" name="Rectangle 2">
            <a:extLst>
              <a:ext uri="{FF2B5EF4-FFF2-40B4-BE49-F238E27FC236}">
                <a16:creationId xmlns:a16="http://schemas.microsoft.com/office/drawing/2014/main" id="{D9E2DF86-4A0B-409B-AD7E-858848E5965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82507D4-824D-4CA0-8348-28DB539F2F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1ACAA15-A107-48D0-B362-980C853A43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D296EB-9E8A-4DCA-9150-99015DC1671C}" type="slidenum">
              <a:rPr lang="en-US" altLang="zh-CN" smtClean="0"/>
              <a:pPr>
                <a:spcBef>
                  <a:spcPct val="0"/>
                </a:spcBef>
              </a:pPr>
              <a:t>32</a:t>
            </a:fld>
            <a:endParaRPr lang="en-US" altLang="zh-CN"/>
          </a:p>
        </p:txBody>
      </p:sp>
      <p:sp>
        <p:nvSpPr>
          <p:cNvPr id="70659" name="Rectangle 2">
            <a:extLst>
              <a:ext uri="{FF2B5EF4-FFF2-40B4-BE49-F238E27FC236}">
                <a16:creationId xmlns:a16="http://schemas.microsoft.com/office/drawing/2014/main" id="{27965633-902C-40D4-906B-4ED7A58B5F0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4E717D11-FC66-4FD8-98A4-1D885BC51E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48C7F50-DCF2-4606-9B3C-F7C67BAAC7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C52C7E-5709-40E0-A7C1-DFFE1CB86FF5}" type="slidenum">
              <a:rPr lang="en-US" altLang="zh-CN" smtClean="0"/>
              <a:pPr>
                <a:spcBef>
                  <a:spcPct val="0"/>
                </a:spcBef>
              </a:pPr>
              <a:t>33</a:t>
            </a:fld>
            <a:endParaRPr lang="en-US" altLang="zh-CN"/>
          </a:p>
        </p:txBody>
      </p:sp>
      <p:sp>
        <p:nvSpPr>
          <p:cNvPr id="72707" name="Rectangle 2">
            <a:extLst>
              <a:ext uri="{FF2B5EF4-FFF2-40B4-BE49-F238E27FC236}">
                <a16:creationId xmlns:a16="http://schemas.microsoft.com/office/drawing/2014/main" id="{F926DC88-54D5-4740-A775-468F93034997}"/>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9B32470D-F924-48F9-91DD-9DAEC97A5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BCD4876-F7A0-43E4-A3B8-0E8B4A76F7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32C2D4-21C2-478A-95A2-588A4A67F16C}" type="slidenum">
              <a:rPr lang="en-US" altLang="zh-CN" smtClean="0"/>
              <a:pPr>
                <a:spcBef>
                  <a:spcPct val="0"/>
                </a:spcBef>
              </a:pPr>
              <a:t>34</a:t>
            </a:fld>
            <a:endParaRPr lang="en-US" altLang="zh-CN"/>
          </a:p>
        </p:txBody>
      </p:sp>
      <p:sp>
        <p:nvSpPr>
          <p:cNvPr id="74755" name="Rectangle 2">
            <a:extLst>
              <a:ext uri="{FF2B5EF4-FFF2-40B4-BE49-F238E27FC236}">
                <a16:creationId xmlns:a16="http://schemas.microsoft.com/office/drawing/2014/main" id="{375A25BF-BF56-477F-A9C3-EDDC6CDE5F3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A731041-899E-4E90-8DE1-5E2EC00C0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AC88580-A44E-437E-B0AE-8A410C9D42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DD7BB7-73A8-4603-A58B-471E03C3F33E}" type="slidenum">
              <a:rPr lang="en-US" altLang="zh-CN" smtClean="0"/>
              <a:pPr>
                <a:spcBef>
                  <a:spcPct val="0"/>
                </a:spcBef>
              </a:pPr>
              <a:t>35</a:t>
            </a:fld>
            <a:endParaRPr lang="en-US" altLang="zh-CN"/>
          </a:p>
        </p:txBody>
      </p:sp>
      <p:sp>
        <p:nvSpPr>
          <p:cNvPr id="76803" name="Rectangle 2">
            <a:extLst>
              <a:ext uri="{FF2B5EF4-FFF2-40B4-BE49-F238E27FC236}">
                <a16:creationId xmlns:a16="http://schemas.microsoft.com/office/drawing/2014/main" id="{3A99C780-7BA8-4756-BFEF-EE764165637E}"/>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7612F95-AD00-4B2C-A7BF-D9F6C9E552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4CA6932-4855-46C1-A141-CC4330C0A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06FC46-E533-4B4B-BA69-E5D9F1C58B61}" type="slidenum">
              <a:rPr lang="en-US" altLang="zh-CN" smtClean="0"/>
              <a:pPr>
                <a:spcBef>
                  <a:spcPct val="0"/>
                </a:spcBef>
              </a:pPr>
              <a:t>36</a:t>
            </a:fld>
            <a:endParaRPr lang="en-US" altLang="zh-CN"/>
          </a:p>
        </p:txBody>
      </p:sp>
      <p:sp>
        <p:nvSpPr>
          <p:cNvPr id="78851" name="Rectangle 2">
            <a:extLst>
              <a:ext uri="{FF2B5EF4-FFF2-40B4-BE49-F238E27FC236}">
                <a16:creationId xmlns:a16="http://schemas.microsoft.com/office/drawing/2014/main" id="{30EB5185-07E6-44B1-8098-D77CBEDD258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00BBF538-46D5-44D4-9731-19ACA58A64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CEA5016-7AF6-43E5-AC66-FA72B6CD97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A2C784-C62B-4BFF-8B86-0A33EB2062B8}" type="slidenum">
              <a:rPr lang="en-US" altLang="zh-CN" smtClean="0"/>
              <a:pPr>
                <a:spcBef>
                  <a:spcPct val="0"/>
                </a:spcBef>
              </a:pPr>
              <a:t>37</a:t>
            </a:fld>
            <a:endParaRPr lang="en-US" altLang="zh-CN"/>
          </a:p>
        </p:txBody>
      </p:sp>
      <p:sp>
        <p:nvSpPr>
          <p:cNvPr id="80899" name="Rectangle 2">
            <a:extLst>
              <a:ext uri="{FF2B5EF4-FFF2-40B4-BE49-F238E27FC236}">
                <a16:creationId xmlns:a16="http://schemas.microsoft.com/office/drawing/2014/main" id="{8777352E-A107-4C3C-B094-046EC92E5FFA}"/>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733D9A1-5281-4FCF-8B1A-EB6D420DB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80EF37C-C105-4BBB-B124-754034B6C4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50757B-B809-4735-BEFC-D30A0353A406}" type="slidenum">
              <a:rPr lang="en-US" altLang="zh-CN" smtClean="0">
                <a:solidFill>
                  <a:srgbClr val="000000"/>
                </a:solidFill>
              </a:rPr>
              <a:pPr>
                <a:spcBef>
                  <a:spcPct val="0"/>
                </a:spcBef>
              </a:pPr>
              <a:t>38</a:t>
            </a:fld>
            <a:endParaRPr lang="en-US" altLang="zh-CN">
              <a:solidFill>
                <a:srgbClr val="000000"/>
              </a:solidFill>
            </a:endParaRPr>
          </a:p>
        </p:txBody>
      </p:sp>
      <p:sp>
        <p:nvSpPr>
          <p:cNvPr id="82947" name="Rectangle 2">
            <a:extLst>
              <a:ext uri="{FF2B5EF4-FFF2-40B4-BE49-F238E27FC236}">
                <a16:creationId xmlns:a16="http://schemas.microsoft.com/office/drawing/2014/main" id="{BDF52F0C-AC29-41D7-BF07-FC06A0C0277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04FDBD6-8923-4ACB-97B5-F79B140974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B915E9C-6ABA-4AC4-A54B-12CBC6CD67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484113-7730-4810-8EEB-3E92065FE14E}" type="slidenum">
              <a:rPr lang="en-US" altLang="zh-CN" smtClean="0"/>
              <a:pPr>
                <a:spcBef>
                  <a:spcPct val="0"/>
                </a:spcBef>
              </a:pPr>
              <a:t>4</a:t>
            </a:fld>
            <a:endParaRPr lang="en-US" altLang="zh-CN"/>
          </a:p>
        </p:txBody>
      </p:sp>
      <p:sp>
        <p:nvSpPr>
          <p:cNvPr id="13315" name="Rectangle 2">
            <a:extLst>
              <a:ext uri="{FF2B5EF4-FFF2-40B4-BE49-F238E27FC236}">
                <a16:creationId xmlns:a16="http://schemas.microsoft.com/office/drawing/2014/main" id="{2C4C0448-5B7B-4FEC-8989-AFE7E48D9EF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1FA27DFD-B74C-4D2A-88AC-7446D1C62C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6DE0504-26C8-45D7-BADC-0D4164BA8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A6DA8E-B839-457B-B316-1C3E11D866B6}" type="slidenum">
              <a:rPr lang="en-US" altLang="zh-CN" smtClean="0"/>
              <a:pPr>
                <a:spcBef>
                  <a:spcPct val="0"/>
                </a:spcBef>
              </a:pPr>
              <a:t>5</a:t>
            </a:fld>
            <a:endParaRPr lang="en-US" altLang="zh-CN"/>
          </a:p>
        </p:txBody>
      </p:sp>
      <p:sp>
        <p:nvSpPr>
          <p:cNvPr id="15363" name="Rectangle 2">
            <a:extLst>
              <a:ext uri="{FF2B5EF4-FFF2-40B4-BE49-F238E27FC236}">
                <a16:creationId xmlns:a16="http://schemas.microsoft.com/office/drawing/2014/main" id="{6DA4877F-F33D-4F0C-9AD0-77777961B21C}"/>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995BB69-712B-453D-BD4D-38572D0EBE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1D22EFB-EB24-4412-8010-60690CDC31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74BD62-5337-44C2-8BB0-72C81BE95604}" type="slidenum">
              <a:rPr lang="en-US" altLang="zh-CN" smtClean="0"/>
              <a:pPr>
                <a:spcBef>
                  <a:spcPct val="0"/>
                </a:spcBef>
              </a:pPr>
              <a:t>6</a:t>
            </a:fld>
            <a:endParaRPr lang="en-US" altLang="zh-CN"/>
          </a:p>
        </p:txBody>
      </p:sp>
      <p:sp>
        <p:nvSpPr>
          <p:cNvPr id="17411" name="Rectangle 2">
            <a:extLst>
              <a:ext uri="{FF2B5EF4-FFF2-40B4-BE49-F238E27FC236}">
                <a16:creationId xmlns:a16="http://schemas.microsoft.com/office/drawing/2014/main" id="{17247A4A-8DCD-49B5-9D63-B7B2D55EBC3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402D175-4293-47E2-9D0A-E09BAF074A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26AED4F-F337-43BC-96F5-6CFD9D590D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F690C8-1934-4E24-9606-AC309D068361}" type="slidenum">
              <a:rPr lang="en-US" altLang="zh-CN" smtClean="0"/>
              <a:pPr>
                <a:spcBef>
                  <a:spcPct val="0"/>
                </a:spcBef>
              </a:pPr>
              <a:t>7</a:t>
            </a:fld>
            <a:endParaRPr lang="en-US" altLang="zh-CN"/>
          </a:p>
        </p:txBody>
      </p:sp>
      <p:sp>
        <p:nvSpPr>
          <p:cNvPr id="19459" name="Rectangle 2">
            <a:extLst>
              <a:ext uri="{FF2B5EF4-FFF2-40B4-BE49-F238E27FC236}">
                <a16:creationId xmlns:a16="http://schemas.microsoft.com/office/drawing/2014/main" id="{844C3387-0CD5-46DA-BA0F-32FD8DFE28C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941A200-ABA9-4DAF-B1C0-7E8377716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76A13DA-E730-4E49-B992-986CA2C0BB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217C8A8-5498-48F5-B5DB-E1D402B9B490}" type="slidenum">
              <a:rPr lang="en-US" altLang="zh-CN" smtClean="0"/>
              <a:pPr>
                <a:spcBef>
                  <a:spcPct val="0"/>
                </a:spcBef>
              </a:pPr>
              <a:t>8</a:t>
            </a:fld>
            <a:endParaRPr lang="en-US" altLang="zh-CN"/>
          </a:p>
        </p:txBody>
      </p:sp>
      <p:sp>
        <p:nvSpPr>
          <p:cNvPr id="21507" name="Rectangle 2">
            <a:extLst>
              <a:ext uri="{FF2B5EF4-FFF2-40B4-BE49-F238E27FC236}">
                <a16:creationId xmlns:a16="http://schemas.microsoft.com/office/drawing/2014/main" id="{B5C9E0BD-F501-4700-BFD6-5FCCF463367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6711753-70F8-48F2-B34A-2089043125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B0DEB9F-B18F-4C04-8038-3A310F4B4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CB2405-86B4-4612-898C-0485283C30F5}" type="slidenum">
              <a:rPr lang="en-US" altLang="zh-CN" smtClean="0"/>
              <a:pPr>
                <a:spcBef>
                  <a:spcPct val="0"/>
                </a:spcBef>
              </a:pPr>
              <a:t>9</a:t>
            </a:fld>
            <a:endParaRPr lang="en-US" altLang="zh-CN"/>
          </a:p>
        </p:txBody>
      </p:sp>
      <p:sp>
        <p:nvSpPr>
          <p:cNvPr id="23555" name="Rectangle 2">
            <a:extLst>
              <a:ext uri="{FF2B5EF4-FFF2-40B4-BE49-F238E27FC236}">
                <a16:creationId xmlns:a16="http://schemas.microsoft.com/office/drawing/2014/main" id="{3C900FFE-616D-4BFC-AC69-DE9C7EFA2986}"/>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DE0E2B4-70FC-4CFD-9167-8E2A15487B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6/24/2024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6.bin"/><Relationship Id="rId10" Type="http://schemas.openxmlformats.org/officeDocument/2006/relationships/image" Target="../media/image37.wmf"/><Relationship Id="rId4" Type="http://schemas.openxmlformats.org/officeDocument/2006/relationships/image" Target="../media/image29.wmf"/><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2.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8.bin"/><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5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9.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s>
</file>

<file path=ppt/slides/_rels/slide2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6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embeddings/oleObject66.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9.emf"/><Relationship Id="rId5" Type="http://schemas.openxmlformats.org/officeDocument/2006/relationships/oleObject" Target="../embeddings/oleObject70.bin"/><Relationship Id="rId4" Type="http://schemas.openxmlformats.org/officeDocument/2006/relationships/image" Target="../media/image6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1.emf"/><Relationship Id="rId5" Type="http://schemas.openxmlformats.org/officeDocument/2006/relationships/oleObject" Target="../embeddings/oleObject72.bin"/><Relationship Id="rId4" Type="http://schemas.openxmlformats.org/officeDocument/2006/relationships/image" Target="../media/image70.emf"/></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s>
</file>

<file path=ppt/slides/_rels/slide35.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oleObject" Target="../embeddings/oleObject78.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0.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1.wmf"/><Relationship Id="rId11" Type="http://schemas.openxmlformats.org/officeDocument/2006/relationships/image" Target="../media/image83.wmf"/><Relationship Id="rId5" Type="http://schemas.openxmlformats.org/officeDocument/2006/relationships/oleObject" Target="../embeddings/oleObject82.bin"/><Relationship Id="rId10" Type="http://schemas.openxmlformats.org/officeDocument/2006/relationships/oleObject" Target="../embeddings/oleObject85.bin"/><Relationship Id="rId4" Type="http://schemas.openxmlformats.org/officeDocument/2006/relationships/image" Target="../media/image80.wmf"/><Relationship Id="rId9" Type="http://schemas.openxmlformats.org/officeDocument/2006/relationships/image" Target="../media/image82.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3508375" y="1116654"/>
            <a:ext cx="26856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9</a:t>
            </a:r>
            <a:r>
              <a:rPr lang="zh-CN" altLang="en-US" sz="4800" dirty="0">
                <a:solidFill>
                  <a:schemeClr val="bg1"/>
                </a:solidFill>
              </a:rPr>
              <a:t>章 </a:t>
            </a:r>
          </a:p>
        </p:txBody>
      </p:sp>
      <p:sp>
        <p:nvSpPr>
          <p:cNvPr id="19" name="TextBox 18"/>
          <p:cNvSpPr txBox="1"/>
          <p:nvPr/>
        </p:nvSpPr>
        <p:spPr>
          <a:xfrm>
            <a:off x="6254536" y="1368889"/>
            <a:ext cx="4721439" cy="615596"/>
          </a:xfrm>
          <a:prstGeom prst="rect">
            <a:avLst/>
          </a:prstGeom>
          <a:noFill/>
        </p:spPr>
        <p:txBody>
          <a:bodyPr wrap="square" lIns="121963" tIns="60981" rIns="121963" bIns="60981" rtlCol="0">
            <a:spAutoFit/>
          </a:bodyPr>
          <a:lstStyle/>
          <a:p>
            <a:r>
              <a:rPr lang="zh-CN" altLang="en-US" sz="3200" dirty="0">
                <a:solidFill>
                  <a:schemeClr val="bg1"/>
                </a:solidFill>
                <a:ea typeface="黑体" panose="02010609060101010101" pitchFamily="49" charset="-122"/>
              </a:rPr>
              <a:t>有限源的简单排队系统</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3A03863-43E8-4626-A48C-A2470A72F071}"/>
              </a:ext>
            </a:extLst>
          </p:cNvPr>
          <p:cNvSpPr>
            <a:spLocks noGrp="1" noChangeArrowheads="1"/>
          </p:cNvSpPr>
          <p:nvPr>
            <p:ph type="title"/>
          </p:nvPr>
        </p:nvSpPr>
        <p:spPr/>
        <p:txBody>
          <a:bodyPr/>
          <a:lstStyle/>
          <a:p>
            <a:pPr eaLnBrk="1" hangingPunct="1"/>
            <a:r>
              <a:rPr lang="zh-CN" altLang="en-US">
                <a:ea typeface="黑体" panose="02010609060101010101" pitchFamily="49" charset="-122"/>
              </a:rPr>
              <a:t>结论</a:t>
            </a:r>
          </a:p>
        </p:txBody>
      </p:sp>
      <p:sp>
        <p:nvSpPr>
          <p:cNvPr id="275459" name="Rectangle 3">
            <a:extLst>
              <a:ext uri="{FF2B5EF4-FFF2-40B4-BE49-F238E27FC236}">
                <a16:creationId xmlns:a16="http://schemas.microsoft.com/office/drawing/2014/main" id="{07D1F073-1305-4020-9E6F-FDCD644459AE}"/>
              </a:ext>
            </a:extLst>
          </p:cNvPr>
          <p:cNvSpPr>
            <a:spLocks noGrp="1" noChangeArrowheads="1"/>
          </p:cNvSpPr>
          <p:nvPr>
            <p:ph idx="1"/>
          </p:nvPr>
        </p:nvSpPr>
        <p:spPr>
          <a:xfrm>
            <a:off x="609918" y="1011472"/>
            <a:ext cx="3823230" cy="532465"/>
          </a:xfrm>
        </p:spPr>
        <p:txBody>
          <a:bodyPr>
            <a:normAutofit fontScale="92500" lnSpcReduction="20000"/>
          </a:bodyPr>
          <a:lstStyle/>
          <a:p>
            <a:pPr eaLnBrk="1" hangingPunct="1">
              <a:buFont typeface="Wingdings" panose="05000000000000000000" pitchFamily="2" charset="2"/>
              <a:buNone/>
            </a:pPr>
            <a:r>
              <a:rPr lang="zh-CN" altLang="en-US" dirty="0">
                <a:solidFill>
                  <a:srgbClr val="0000FF"/>
                </a:solidFill>
              </a:rPr>
              <a:t>在</a:t>
            </a:r>
            <a:r>
              <a:rPr lang="en-US" altLang="zh-CN" dirty="0">
                <a:solidFill>
                  <a:srgbClr val="0000FF"/>
                </a:solidFill>
              </a:rPr>
              <a:t>Ⅰ</a:t>
            </a:r>
            <a:r>
              <a:rPr lang="zh-CN" altLang="en-US" dirty="0">
                <a:solidFill>
                  <a:srgbClr val="0000FF"/>
                </a:solidFill>
              </a:rPr>
              <a:t>号台的平均队长</a:t>
            </a:r>
            <a:endParaRPr lang="zh-CN" altLang="en-US" dirty="0"/>
          </a:p>
        </p:txBody>
      </p:sp>
      <p:graphicFrame>
        <p:nvGraphicFramePr>
          <p:cNvPr id="275460" name="Object 4">
            <a:extLst>
              <a:ext uri="{FF2B5EF4-FFF2-40B4-BE49-F238E27FC236}">
                <a16:creationId xmlns:a16="http://schemas.microsoft.com/office/drawing/2014/main" id="{1392C72E-7A74-4B12-B245-F6893C4F4D09}"/>
              </a:ext>
            </a:extLst>
          </p:cNvPr>
          <p:cNvGraphicFramePr>
            <a:graphicFrameLocks noChangeAspect="1"/>
          </p:cNvGraphicFramePr>
          <p:nvPr>
            <p:extLst>
              <p:ext uri="{D42A27DB-BD31-4B8C-83A1-F6EECF244321}">
                <p14:modId xmlns:p14="http://schemas.microsoft.com/office/powerpoint/2010/main" val="1790918022"/>
              </p:ext>
            </p:extLst>
          </p:nvPr>
        </p:nvGraphicFramePr>
        <p:xfrm>
          <a:off x="2411351" y="2200316"/>
          <a:ext cx="1121034" cy="425548"/>
        </p:xfrm>
        <a:graphic>
          <a:graphicData uri="http://schemas.openxmlformats.org/presentationml/2006/ole">
            <mc:AlternateContent xmlns:mc="http://schemas.openxmlformats.org/markup-compatibility/2006">
              <mc:Choice xmlns:v="urn:schemas-microsoft-com:vml" Requires="v">
                <p:oleObj name="公式" r:id="rId3" imgW="634725" imgH="241195" progId="Equation.3">
                  <p:embed/>
                </p:oleObj>
              </mc:Choice>
              <mc:Fallback>
                <p:oleObj name="公式" r:id="rId3" imgW="634725" imgH="241195" progId="Equation.3">
                  <p:embed/>
                  <p:pic>
                    <p:nvPicPr>
                      <p:cNvPr id="275460" name="Object 4">
                        <a:extLst>
                          <a:ext uri="{FF2B5EF4-FFF2-40B4-BE49-F238E27FC236}">
                            <a16:creationId xmlns:a16="http://schemas.microsoft.com/office/drawing/2014/main" id="{1392C72E-7A74-4B12-B245-F6893C4F4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351" y="2200316"/>
                        <a:ext cx="1121034" cy="425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1" name="Object 5">
            <a:extLst>
              <a:ext uri="{FF2B5EF4-FFF2-40B4-BE49-F238E27FC236}">
                <a16:creationId xmlns:a16="http://schemas.microsoft.com/office/drawing/2014/main" id="{CCE5C949-F868-44AB-9F1C-FA78ACB5A4FE}"/>
              </a:ext>
            </a:extLst>
          </p:cNvPr>
          <p:cNvGraphicFramePr>
            <a:graphicFrameLocks noChangeAspect="1"/>
          </p:cNvGraphicFramePr>
          <p:nvPr>
            <p:extLst>
              <p:ext uri="{D42A27DB-BD31-4B8C-83A1-F6EECF244321}">
                <p14:modId xmlns:p14="http://schemas.microsoft.com/office/powerpoint/2010/main" val="2194027395"/>
              </p:ext>
            </p:extLst>
          </p:nvPr>
        </p:nvGraphicFramePr>
        <p:xfrm>
          <a:off x="2660615" y="4938143"/>
          <a:ext cx="1883211" cy="784407"/>
        </p:xfrm>
        <a:graphic>
          <a:graphicData uri="http://schemas.openxmlformats.org/presentationml/2006/ole">
            <mc:AlternateContent xmlns:mc="http://schemas.openxmlformats.org/markup-compatibility/2006">
              <mc:Choice xmlns:v="urn:schemas-microsoft-com:vml" Requires="v">
                <p:oleObj name="公式" r:id="rId5" imgW="1066337" imgH="444307" progId="Equation.3">
                  <p:embed/>
                </p:oleObj>
              </mc:Choice>
              <mc:Fallback>
                <p:oleObj name="公式" r:id="rId5" imgW="1066337" imgH="444307" progId="Equation.3">
                  <p:embed/>
                  <p:pic>
                    <p:nvPicPr>
                      <p:cNvPr id="275461" name="Object 5">
                        <a:extLst>
                          <a:ext uri="{FF2B5EF4-FFF2-40B4-BE49-F238E27FC236}">
                            <a16:creationId xmlns:a16="http://schemas.microsoft.com/office/drawing/2014/main" id="{CCE5C949-F868-44AB-9F1C-FA78ACB5A4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615" y="4938143"/>
                        <a:ext cx="1883211" cy="784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2" name="Rectangle 6">
            <a:extLst>
              <a:ext uri="{FF2B5EF4-FFF2-40B4-BE49-F238E27FC236}">
                <a16:creationId xmlns:a16="http://schemas.microsoft.com/office/drawing/2014/main" id="{DA0011A0-1FC7-46DC-84CF-60971EDA1259}"/>
              </a:ext>
            </a:extLst>
          </p:cNvPr>
          <p:cNvSpPr>
            <a:spLocks noChangeArrowheads="1"/>
          </p:cNvSpPr>
          <p:nvPr/>
        </p:nvSpPr>
        <p:spPr bwMode="auto">
          <a:xfrm>
            <a:off x="850918" y="3716139"/>
            <a:ext cx="3385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latin typeface="+mn-ea"/>
                <a:ea typeface="+mn-ea"/>
              </a:rPr>
              <a:t>在</a:t>
            </a:r>
            <a:r>
              <a:rPr lang="en-US" altLang="zh-CN" sz="2400">
                <a:solidFill>
                  <a:srgbClr val="0000FF"/>
                </a:solidFill>
                <a:latin typeface="+mn-ea"/>
                <a:ea typeface="+mn-ea"/>
              </a:rPr>
              <a:t>Ⅰ</a:t>
            </a:r>
            <a:r>
              <a:rPr lang="zh-CN" altLang="en-US" sz="2400">
                <a:solidFill>
                  <a:srgbClr val="0000FF"/>
                </a:solidFill>
                <a:latin typeface="+mn-ea"/>
                <a:ea typeface="+mn-ea"/>
              </a:rPr>
              <a:t>号台的平均等待队长</a:t>
            </a:r>
            <a:endParaRPr lang="zh-CN" altLang="en-US" sz="2400">
              <a:latin typeface="+mn-ea"/>
              <a:ea typeface="+mn-ea"/>
            </a:endParaRPr>
          </a:p>
        </p:txBody>
      </p:sp>
      <p:graphicFrame>
        <p:nvGraphicFramePr>
          <p:cNvPr id="275463" name="Object 7">
            <a:extLst>
              <a:ext uri="{FF2B5EF4-FFF2-40B4-BE49-F238E27FC236}">
                <a16:creationId xmlns:a16="http://schemas.microsoft.com/office/drawing/2014/main" id="{CB7224B7-9801-4677-92FC-91D757FFCFD4}"/>
              </a:ext>
            </a:extLst>
          </p:cNvPr>
          <p:cNvGraphicFramePr>
            <a:graphicFrameLocks noChangeAspect="1"/>
          </p:cNvGraphicFramePr>
          <p:nvPr>
            <p:extLst>
              <p:ext uri="{D42A27DB-BD31-4B8C-83A1-F6EECF244321}">
                <p14:modId xmlns:p14="http://schemas.microsoft.com/office/powerpoint/2010/main" val="2427937825"/>
              </p:ext>
            </p:extLst>
          </p:nvPr>
        </p:nvGraphicFramePr>
        <p:xfrm>
          <a:off x="3532385" y="1204723"/>
          <a:ext cx="5152630" cy="2416734"/>
        </p:xfrm>
        <a:graphic>
          <a:graphicData uri="http://schemas.openxmlformats.org/presentationml/2006/ole">
            <mc:AlternateContent xmlns:mc="http://schemas.openxmlformats.org/markup-compatibility/2006">
              <mc:Choice xmlns:v="urn:schemas-microsoft-com:vml" Requires="v">
                <p:oleObj name="公式" r:id="rId7" imgW="2921000" imgH="1371600" progId="Equation.3">
                  <p:embed/>
                </p:oleObj>
              </mc:Choice>
              <mc:Fallback>
                <p:oleObj name="公式" r:id="rId7" imgW="2921000" imgH="1371600" progId="Equation.3">
                  <p:embed/>
                  <p:pic>
                    <p:nvPicPr>
                      <p:cNvPr id="275463" name="Object 7">
                        <a:extLst>
                          <a:ext uri="{FF2B5EF4-FFF2-40B4-BE49-F238E27FC236}">
                            <a16:creationId xmlns:a16="http://schemas.microsoft.com/office/drawing/2014/main" id="{CB7224B7-9801-4677-92FC-91D757FFCF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2385" y="1204723"/>
                        <a:ext cx="5152630" cy="2416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4" name="Object 8">
            <a:extLst>
              <a:ext uri="{FF2B5EF4-FFF2-40B4-BE49-F238E27FC236}">
                <a16:creationId xmlns:a16="http://schemas.microsoft.com/office/drawing/2014/main" id="{0CAA7F41-C21A-4DB6-B65D-16E557F8194B}"/>
              </a:ext>
            </a:extLst>
          </p:cNvPr>
          <p:cNvGraphicFramePr>
            <a:graphicFrameLocks noChangeAspect="1"/>
          </p:cNvGraphicFramePr>
          <p:nvPr>
            <p:extLst>
              <p:ext uri="{D42A27DB-BD31-4B8C-83A1-F6EECF244321}">
                <p14:modId xmlns:p14="http://schemas.microsoft.com/office/powerpoint/2010/main" val="289750048"/>
              </p:ext>
            </p:extLst>
          </p:nvPr>
        </p:nvGraphicFramePr>
        <p:xfrm>
          <a:off x="4527951" y="4098162"/>
          <a:ext cx="4214200" cy="2464370"/>
        </p:xfrm>
        <a:graphic>
          <a:graphicData uri="http://schemas.openxmlformats.org/presentationml/2006/ole">
            <mc:AlternateContent xmlns:mc="http://schemas.openxmlformats.org/markup-compatibility/2006">
              <mc:Choice xmlns:v="urn:schemas-microsoft-com:vml" Requires="v">
                <p:oleObj name="公式" r:id="rId9" imgW="2387600" imgH="1397000" progId="Equation.3">
                  <p:embed/>
                </p:oleObj>
              </mc:Choice>
              <mc:Fallback>
                <p:oleObj name="公式" r:id="rId9" imgW="2387600" imgH="1397000" progId="Equation.3">
                  <p:embed/>
                  <p:pic>
                    <p:nvPicPr>
                      <p:cNvPr id="275464" name="Object 8">
                        <a:extLst>
                          <a:ext uri="{FF2B5EF4-FFF2-40B4-BE49-F238E27FC236}">
                            <a16:creationId xmlns:a16="http://schemas.microsoft.com/office/drawing/2014/main" id="{0CAA7F41-C21A-4DB6-B65D-16E557F819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7951" y="4098162"/>
                        <a:ext cx="4214200" cy="2464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5462"/>
                                        </p:tgtEl>
                                        <p:attrNameLst>
                                          <p:attrName>style.visibility</p:attrName>
                                        </p:attrNameLst>
                                      </p:cBhvr>
                                      <p:to>
                                        <p:strVal val="visible"/>
                                      </p:to>
                                    </p:set>
                                    <p:anim calcmode="lin" valueType="num">
                                      <p:cBhvr additive="base">
                                        <p:cTn id="12" dur="500" fill="hold"/>
                                        <p:tgtEl>
                                          <p:spTgt spid="275462"/>
                                        </p:tgtEl>
                                        <p:attrNameLst>
                                          <p:attrName>ppt_x</p:attrName>
                                        </p:attrNameLst>
                                      </p:cBhvr>
                                      <p:tavLst>
                                        <p:tav tm="0">
                                          <p:val>
                                            <p:strVal val="#ppt_x"/>
                                          </p:val>
                                        </p:tav>
                                        <p:tav tm="100000">
                                          <p:val>
                                            <p:strVal val="#ppt_x"/>
                                          </p:val>
                                        </p:tav>
                                      </p:tavLst>
                                    </p:anim>
                                    <p:anim calcmode="lin" valueType="num">
                                      <p:cBhvr additive="base">
                                        <p:cTn id="13"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75460"/>
                                        </p:tgtEl>
                                        <p:attrNameLst>
                                          <p:attrName>style.visibility</p:attrName>
                                        </p:attrNameLst>
                                      </p:cBhvr>
                                      <p:to>
                                        <p:strVal val="visible"/>
                                      </p:to>
                                    </p:set>
                                    <p:anim calcmode="lin" valueType="num">
                                      <p:cBhvr additive="base">
                                        <p:cTn id="18" dur="500" fill="hold"/>
                                        <p:tgtEl>
                                          <p:spTgt spid="275460"/>
                                        </p:tgtEl>
                                        <p:attrNameLst>
                                          <p:attrName>ppt_x</p:attrName>
                                        </p:attrNameLst>
                                      </p:cBhvr>
                                      <p:tavLst>
                                        <p:tav tm="0">
                                          <p:val>
                                            <p:strVal val="#ppt_x"/>
                                          </p:val>
                                        </p:tav>
                                        <p:tav tm="100000">
                                          <p:val>
                                            <p:strVal val="#ppt_x"/>
                                          </p:val>
                                        </p:tav>
                                      </p:tavLst>
                                    </p:anim>
                                    <p:anim calcmode="lin" valueType="num">
                                      <p:cBhvr additive="base">
                                        <p:cTn id="19" dur="500" fill="hold"/>
                                        <p:tgtEl>
                                          <p:spTgt spid="27546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75463"/>
                                        </p:tgtEl>
                                        <p:attrNameLst>
                                          <p:attrName>style.visibility</p:attrName>
                                        </p:attrNameLst>
                                      </p:cBhvr>
                                      <p:to>
                                        <p:strVal val="visible"/>
                                      </p:to>
                                    </p:set>
                                    <p:anim calcmode="lin" valueType="num">
                                      <p:cBhvr additive="base">
                                        <p:cTn id="24" dur="500" fill="hold"/>
                                        <p:tgtEl>
                                          <p:spTgt spid="275463"/>
                                        </p:tgtEl>
                                        <p:attrNameLst>
                                          <p:attrName>ppt_x</p:attrName>
                                        </p:attrNameLst>
                                      </p:cBhvr>
                                      <p:tavLst>
                                        <p:tav tm="0">
                                          <p:val>
                                            <p:strVal val="#ppt_x"/>
                                          </p:val>
                                        </p:tav>
                                        <p:tav tm="100000">
                                          <p:val>
                                            <p:strVal val="#ppt_x"/>
                                          </p:val>
                                        </p:tav>
                                      </p:tavLst>
                                    </p:anim>
                                    <p:anim calcmode="lin" valueType="num">
                                      <p:cBhvr additive="base">
                                        <p:cTn id="25" dur="500" fill="hold"/>
                                        <p:tgtEl>
                                          <p:spTgt spid="27546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75461"/>
                                        </p:tgtEl>
                                        <p:attrNameLst>
                                          <p:attrName>style.visibility</p:attrName>
                                        </p:attrNameLst>
                                      </p:cBhvr>
                                      <p:to>
                                        <p:strVal val="visible"/>
                                      </p:to>
                                    </p:set>
                                    <p:anim calcmode="lin" valueType="num">
                                      <p:cBhvr additive="base">
                                        <p:cTn id="30" dur="500" fill="hold"/>
                                        <p:tgtEl>
                                          <p:spTgt spid="275461"/>
                                        </p:tgtEl>
                                        <p:attrNameLst>
                                          <p:attrName>ppt_x</p:attrName>
                                        </p:attrNameLst>
                                      </p:cBhvr>
                                      <p:tavLst>
                                        <p:tav tm="0">
                                          <p:val>
                                            <p:strVal val="#ppt_x"/>
                                          </p:val>
                                        </p:tav>
                                        <p:tav tm="100000">
                                          <p:val>
                                            <p:strVal val="#ppt_x"/>
                                          </p:val>
                                        </p:tav>
                                      </p:tavLst>
                                    </p:anim>
                                    <p:anim calcmode="lin" valueType="num">
                                      <p:cBhvr additive="base">
                                        <p:cTn id="31" dur="500" fill="hold"/>
                                        <p:tgtEl>
                                          <p:spTgt spid="27546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75464"/>
                                        </p:tgtEl>
                                        <p:attrNameLst>
                                          <p:attrName>style.visibility</p:attrName>
                                        </p:attrNameLst>
                                      </p:cBhvr>
                                      <p:to>
                                        <p:strVal val="visible"/>
                                      </p:to>
                                    </p:set>
                                    <p:anim calcmode="lin" valueType="num">
                                      <p:cBhvr additive="base">
                                        <p:cTn id="36" dur="500" fill="hold"/>
                                        <p:tgtEl>
                                          <p:spTgt spid="275464"/>
                                        </p:tgtEl>
                                        <p:attrNameLst>
                                          <p:attrName>ppt_x</p:attrName>
                                        </p:attrNameLst>
                                      </p:cBhvr>
                                      <p:tavLst>
                                        <p:tav tm="0">
                                          <p:val>
                                            <p:strVal val="#ppt_x"/>
                                          </p:val>
                                        </p:tav>
                                        <p:tav tm="100000">
                                          <p:val>
                                            <p:strVal val="#ppt_x"/>
                                          </p:val>
                                        </p:tav>
                                      </p:tavLst>
                                    </p:anim>
                                    <p:anim calcmode="lin" valueType="num">
                                      <p:cBhvr additive="base">
                                        <p:cTn id="37" dur="500" fill="hold"/>
                                        <p:tgtEl>
                                          <p:spTgt spid="275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P spid="27546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52D35E1-6BD3-4729-BA0E-6AE0952DA961}"/>
              </a:ext>
            </a:extLst>
          </p:cNvPr>
          <p:cNvSpPr>
            <a:spLocks noGrp="1" noChangeArrowheads="1"/>
          </p:cNvSpPr>
          <p:nvPr>
            <p:ph type="title"/>
          </p:nvPr>
        </p:nvSpPr>
        <p:spPr/>
        <p:txBody>
          <a:bodyPr/>
          <a:lstStyle/>
          <a:p>
            <a:pPr eaLnBrk="1" hangingPunct="1"/>
            <a:r>
              <a:rPr lang="en-US" altLang="zh-CN">
                <a:ea typeface="黑体" panose="02010609060101010101" pitchFamily="49" charset="-122"/>
              </a:rPr>
              <a:t>3.</a:t>
            </a:r>
            <a:r>
              <a:rPr lang="zh-CN" altLang="en-US">
                <a:ea typeface="黑体" panose="02010609060101010101" pitchFamily="49" charset="-122"/>
              </a:rPr>
              <a:t>车辆在</a:t>
            </a:r>
            <a:r>
              <a:rPr lang="en-US" altLang="zh-CN">
                <a:ea typeface="黑体" panose="02010609060101010101" pitchFamily="49" charset="-122"/>
              </a:rPr>
              <a:t>Ⅰ</a:t>
            </a:r>
            <a:r>
              <a:rPr lang="zh-CN" altLang="en-US">
                <a:ea typeface="黑体" panose="02010609060101010101" pitchFamily="49" charset="-122"/>
              </a:rPr>
              <a:t>号台的等待时间</a:t>
            </a:r>
          </a:p>
        </p:txBody>
      </p:sp>
      <p:sp>
        <p:nvSpPr>
          <p:cNvPr id="276483" name="Rectangle 3">
            <a:extLst>
              <a:ext uri="{FF2B5EF4-FFF2-40B4-BE49-F238E27FC236}">
                <a16:creationId xmlns:a16="http://schemas.microsoft.com/office/drawing/2014/main" id="{7555C973-6D54-4864-9FD5-59EC400D848C}"/>
              </a:ext>
            </a:extLst>
          </p:cNvPr>
          <p:cNvSpPr>
            <a:spLocks noGrp="1" noChangeArrowheads="1"/>
          </p:cNvSpPr>
          <p:nvPr>
            <p:ph idx="1"/>
          </p:nvPr>
        </p:nvSpPr>
        <p:spPr>
          <a:xfrm>
            <a:off x="720507" y="1335122"/>
            <a:ext cx="6913576" cy="686329"/>
          </a:xfrm>
        </p:spPr>
        <p:txBody>
          <a:bodyPr>
            <a:normAutofit/>
          </a:bodyPr>
          <a:lstStyle/>
          <a:p>
            <a:pPr eaLnBrk="1" hangingPunct="1">
              <a:buFont typeface="Wingdings" panose="05000000000000000000" pitchFamily="2" charset="2"/>
              <a:buNone/>
            </a:pPr>
            <a:r>
              <a:rPr lang="zh-CN" altLang="en-US" dirty="0"/>
              <a:t>假定车辆是按先到先服务。</a:t>
            </a:r>
          </a:p>
        </p:txBody>
      </p:sp>
      <p:sp>
        <p:nvSpPr>
          <p:cNvPr id="276484" name="Rectangle 4">
            <a:extLst>
              <a:ext uri="{FF2B5EF4-FFF2-40B4-BE49-F238E27FC236}">
                <a16:creationId xmlns:a16="http://schemas.microsoft.com/office/drawing/2014/main" id="{C4258FD9-D8A7-4A02-BE42-9CBCFF08186D}"/>
              </a:ext>
            </a:extLst>
          </p:cNvPr>
          <p:cNvSpPr>
            <a:spLocks noChangeArrowheads="1"/>
          </p:cNvSpPr>
          <p:nvPr/>
        </p:nvSpPr>
        <p:spPr bwMode="auto">
          <a:xfrm>
            <a:off x="774700" y="2058194"/>
            <a:ext cx="95250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dirty="0">
                <a:latin typeface="+mn-ea"/>
                <a:ea typeface="+mn-ea"/>
              </a:rPr>
              <a:t>令</a:t>
            </a: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rPr>
              <a:t>表示到达</a:t>
            </a:r>
            <a:r>
              <a:rPr lang="en-US" altLang="zh-CN" sz="2400" dirty="0">
                <a:latin typeface="+mn-ea"/>
                <a:ea typeface="+mn-ea"/>
              </a:rPr>
              <a:t>Ⅰ</a:t>
            </a:r>
            <a:r>
              <a:rPr lang="zh-CN" altLang="en-US" sz="2400" dirty="0">
                <a:latin typeface="+mn-ea"/>
                <a:ea typeface="+mn-ea"/>
              </a:rPr>
              <a:t>号台的车辆看到</a:t>
            </a:r>
            <a:r>
              <a:rPr lang="en-US" altLang="zh-CN" sz="2400" dirty="0">
                <a:latin typeface="+mn-ea"/>
                <a:ea typeface="+mn-ea"/>
              </a:rPr>
              <a:t>Ⅰ</a:t>
            </a:r>
            <a:r>
              <a:rPr lang="zh-CN" altLang="en-US" sz="2400" dirty="0">
                <a:latin typeface="+mn-ea"/>
                <a:ea typeface="+mn-ea"/>
              </a:rPr>
              <a:t>号台已有</a:t>
            </a:r>
            <a:r>
              <a:rPr lang="en-US" altLang="zh-CN" sz="2400" dirty="0">
                <a:latin typeface="+mn-ea"/>
                <a:ea typeface="+mn-ea"/>
              </a:rPr>
              <a:t>j</a:t>
            </a:r>
            <a:r>
              <a:rPr lang="zh-CN" altLang="en-US" sz="2400" dirty="0">
                <a:latin typeface="+mn-ea"/>
                <a:ea typeface="+mn-ea"/>
              </a:rPr>
              <a:t>辆车的平稳概率，则</a:t>
            </a:r>
          </a:p>
        </p:txBody>
      </p:sp>
      <p:sp>
        <p:nvSpPr>
          <p:cNvPr id="276485" name="Rectangle 5">
            <a:extLst>
              <a:ext uri="{FF2B5EF4-FFF2-40B4-BE49-F238E27FC236}">
                <a16:creationId xmlns:a16="http://schemas.microsoft.com/office/drawing/2014/main" id="{76E5E70D-34ED-4DF1-A4F0-7D50EB484D9B}"/>
              </a:ext>
            </a:extLst>
          </p:cNvPr>
          <p:cNvSpPr>
            <a:spLocks noChangeArrowheads="1"/>
          </p:cNvSpPr>
          <p:nvPr/>
        </p:nvSpPr>
        <p:spPr bwMode="auto">
          <a:xfrm>
            <a:off x="852507" y="2993661"/>
            <a:ext cx="5184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rPr>
              <a:t>＝</a:t>
            </a:r>
            <a:r>
              <a:rPr lang="en-US" altLang="zh-CN" sz="2400" dirty="0">
                <a:latin typeface="+mn-ea"/>
                <a:ea typeface="+mn-ea"/>
              </a:rPr>
              <a:t>P{Ⅰ</a:t>
            </a:r>
            <a:r>
              <a:rPr lang="zh-CN" altLang="en-US" sz="2400" dirty="0">
                <a:latin typeface="+mn-ea"/>
                <a:ea typeface="+mn-ea"/>
              </a:rPr>
              <a:t>号台恰好有</a:t>
            </a:r>
            <a:r>
              <a:rPr lang="en-US" altLang="zh-CN" sz="2400" dirty="0">
                <a:latin typeface="+mn-ea"/>
                <a:ea typeface="+mn-ea"/>
              </a:rPr>
              <a:t>j</a:t>
            </a:r>
            <a:r>
              <a:rPr lang="zh-CN" altLang="en-US" sz="2400" dirty="0">
                <a:latin typeface="+mn-ea"/>
                <a:ea typeface="+mn-ea"/>
              </a:rPr>
              <a:t>辆车</a:t>
            </a:r>
            <a:r>
              <a:rPr lang="en-US" altLang="zh-CN" sz="2400" dirty="0">
                <a:latin typeface="+mn-ea"/>
                <a:ea typeface="+mn-ea"/>
              </a:rPr>
              <a:t>|</a:t>
            </a:r>
            <a:r>
              <a:rPr lang="zh-CN" altLang="en-US" sz="2400" dirty="0">
                <a:latin typeface="+mn-ea"/>
                <a:ea typeface="+mn-ea"/>
              </a:rPr>
              <a:t>新车进入</a:t>
            </a:r>
            <a:r>
              <a:rPr lang="en-US" altLang="zh-CN" sz="2400" dirty="0">
                <a:latin typeface="+mn-ea"/>
                <a:ea typeface="+mn-ea"/>
              </a:rPr>
              <a:t>}</a:t>
            </a:r>
          </a:p>
        </p:txBody>
      </p:sp>
      <p:graphicFrame>
        <p:nvGraphicFramePr>
          <p:cNvPr id="276486" name="Object 6">
            <a:extLst>
              <a:ext uri="{FF2B5EF4-FFF2-40B4-BE49-F238E27FC236}">
                <a16:creationId xmlns:a16="http://schemas.microsoft.com/office/drawing/2014/main" id="{E043F4E1-983A-4C22-BB89-A0CE7871681F}"/>
              </a:ext>
            </a:extLst>
          </p:cNvPr>
          <p:cNvGraphicFramePr>
            <a:graphicFrameLocks noChangeAspect="1"/>
          </p:cNvGraphicFramePr>
          <p:nvPr>
            <p:extLst>
              <p:ext uri="{D42A27DB-BD31-4B8C-83A1-F6EECF244321}">
                <p14:modId xmlns:p14="http://schemas.microsoft.com/office/powerpoint/2010/main" val="2861956528"/>
              </p:ext>
            </p:extLst>
          </p:nvPr>
        </p:nvGraphicFramePr>
        <p:xfrm>
          <a:off x="1351097" y="3830467"/>
          <a:ext cx="7108883" cy="962248"/>
        </p:xfrm>
        <a:graphic>
          <a:graphicData uri="http://schemas.openxmlformats.org/presentationml/2006/ole">
            <mc:AlternateContent xmlns:mc="http://schemas.openxmlformats.org/markup-compatibility/2006">
              <mc:Choice xmlns:v="urn:schemas-microsoft-com:vml" Requires="v">
                <p:oleObj name="公式" r:id="rId3" imgW="3378200" imgH="457200" progId="Equation.3">
                  <p:embed/>
                </p:oleObj>
              </mc:Choice>
              <mc:Fallback>
                <p:oleObj name="公式" r:id="rId3" imgW="3378200" imgH="457200" progId="Equation.3">
                  <p:embed/>
                  <p:pic>
                    <p:nvPicPr>
                      <p:cNvPr id="276486" name="Object 6">
                        <a:extLst>
                          <a:ext uri="{FF2B5EF4-FFF2-40B4-BE49-F238E27FC236}">
                            <a16:creationId xmlns:a16="http://schemas.microsoft.com/office/drawing/2014/main" id="{E043F4E1-983A-4C22-BB89-A0CE78716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097" y="3830467"/>
                        <a:ext cx="7108883" cy="962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7" name="Object 7">
            <a:extLst>
              <a:ext uri="{FF2B5EF4-FFF2-40B4-BE49-F238E27FC236}">
                <a16:creationId xmlns:a16="http://schemas.microsoft.com/office/drawing/2014/main" id="{F378CD95-228D-483B-8AA0-C42DD55F30C5}"/>
              </a:ext>
            </a:extLst>
          </p:cNvPr>
          <p:cNvGraphicFramePr>
            <a:graphicFrameLocks noChangeAspect="1"/>
          </p:cNvGraphicFramePr>
          <p:nvPr>
            <p:extLst>
              <p:ext uri="{D42A27DB-BD31-4B8C-83A1-F6EECF244321}">
                <p14:modId xmlns:p14="http://schemas.microsoft.com/office/powerpoint/2010/main" val="1394367213"/>
              </p:ext>
            </p:extLst>
          </p:nvPr>
        </p:nvGraphicFramePr>
        <p:xfrm>
          <a:off x="1341572" y="5003963"/>
          <a:ext cx="4142747" cy="962248"/>
        </p:xfrm>
        <a:graphic>
          <a:graphicData uri="http://schemas.openxmlformats.org/presentationml/2006/ole">
            <mc:AlternateContent xmlns:mc="http://schemas.openxmlformats.org/markup-compatibility/2006">
              <mc:Choice xmlns:v="urn:schemas-microsoft-com:vml" Requires="v">
                <p:oleObj name="公式" r:id="rId5" imgW="1968500" imgH="457200" progId="Equation.3">
                  <p:embed/>
                </p:oleObj>
              </mc:Choice>
              <mc:Fallback>
                <p:oleObj name="公式" r:id="rId5" imgW="1968500" imgH="457200" progId="Equation.3">
                  <p:embed/>
                  <p:pic>
                    <p:nvPicPr>
                      <p:cNvPr id="276487" name="Object 7">
                        <a:extLst>
                          <a:ext uri="{FF2B5EF4-FFF2-40B4-BE49-F238E27FC236}">
                            <a16:creationId xmlns:a16="http://schemas.microsoft.com/office/drawing/2014/main" id="{F378CD95-228D-483B-8AA0-C42DD55F3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572" y="5003963"/>
                        <a:ext cx="4142747" cy="962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484"/>
                                        </p:tgtEl>
                                        <p:attrNameLst>
                                          <p:attrName>style.visibility</p:attrName>
                                        </p:attrNameLst>
                                      </p:cBhvr>
                                      <p:to>
                                        <p:strVal val="visible"/>
                                      </p:to>
                                    </p:set>
                                    <p:anim calcmode="lin" valueType="num">
                                      <p:cBhvr additive="base">
                                        <p:cTn id="11" dur="500" fill="hold"/>
                                        <p:tgtEl>
                                          <p:spTgt spid="276484"/>
                                        </p:tgtEl>
                                        <p:attrNameLst>
                                          <p:attrName>ppt_x</p:attrName>
                                        </p:attrNameLst>
                                      </p:cBhvr>
                                      <p:tavLst>
                                        <p:tav tm="0">
                                          <p:val>
                                            <p:strVal val="#ppt_x"/>
                                          </p:val>
                                        </p:tav>
                                        <p:tav tm="100000">
                                          <p:val>
                                            <p:strVal val="#ppt_x"/>
                                          </p:val>
                                        </p:tav>
                                      </p:tavLst>
                                    </p:anim>
                                    <p:anim calcmode="lin" valueType="num">
                                      <p:cBhvr additive="base">
                                        <p:cTn id="12" dur="500" fill="hold"/>
                                        <p:tgtEl>
                                          <p:spTgt spid="27648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 calcmode="lin" valueType="num">
                                      <p:cBhvr additive="base">
                                        <p:cTn id="17" dur="500" fill="hold"/>
                                        <p:tgtEl>
                                          <p:spTgt spid="276485"/>
                                        </p:tgtEl>
                                        <p:attrNameLst>
                                          <p:attrName>ppt_x</p:attrName>
                                        </p:attrNameLst>
                                      </p:cBhvr>
                                      <p:tavLst>
                                        <p:tav tm="0">
                                          <p:val>
                                            <p:strVal val="#ppt_x"/>
                                          </p:val>
                                        </p:tav>
                                        <p:tav tm="100000">
                                          <p:val>
                                            <p:strVal val="#ppt_x"/>
                                          </p:val>
                                        </p:tav>
                                      </p:tavLst>
                                    </p:anim>
                                    <p:anim calcmode="lin" valueType="num">
                                      <p:cBhvr additive="base">
                                        <p:cTn id="18" dur="500" fill="hold"/>
                                        <p:tgtEl>
                                          <p:spTgt spid="27648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486"/>
                                        </p:tgtEl>
                                        <p:attrNameLst>
                                          <p:attrName>style.visibility</p:attrName>
                                        </p:attrNameLst>
                                      </p:cBhvr>
                                      <p:to>
                                        <p:strVal val="visible"/>
                                      </p:to>
                                    </p:set>
                                    <p:anim calcmode="lin" valueType="num">
                                      <p:cBhvr additive="base">
                                        <p:cTn id="23" dur="500" fill="hold"/>
                                        <p:tgtEl>
                                          <p:spTgt spid="276486"/>
                                        </p:tgtEl>
                                        <p:attrNameLst>
                                          <p:attrName>ppt_x</p:attrName>
                                        </p:attrNameLst>
                                      </p:cBhvr>
                                      <p:tavLst>
                                        <p:tav tm="0">
                                          <p:val>
                                            <p:strVal val="#ppt_x"/>
                                          </p:val>
                                        </p:tav>
                                        <p:tav tm="100000">
                                          <p:val>
                                            <p:strVal val="#ppt_x"/>
                                          </p:val>
                                        </p:tav>
                                      </p:tavLst>
                                    </p:anim>
                                    <p:anim calcmode="lin" valueType="num">
                                      <p:cBhvr additive="base">
                                        <p:cTn id="24"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6487"/>
                                        </p:tgtEl>
                                        <p:attrNameLst>
                                          <p:attrName>style.visibility</p:attrName>
                                        </p:attrNameLst>
                                      </p:cBhvr>
                                      <p:to>
                                        <p:strVal val="visible"/>
                                      </p:to>
                                    </p:set>
                                    <p:anim calcmode="lin" valueType="num">
                                      <p:cBhvr additive="base">
                                        <p:cTn id="29" dur="500" fill="hold"/>
                                        <p:tgtEl>
                                          <p:spTgt spid="276487"/>
                                        </p:tgtEl>
                                        <p:attrNameLst>
                                          <p:attrName>ppt_x</p:attrName>
                                        </p:attrNameLst>
                                      </p:cBhvr>
                                      <p:tavLst>
                                        <p:tav tm="0">
                                          <p:val>
                                            <p:strVal val="#ppt_x"/>
                                          </p:val>
                                        </p:tav>
                                        <p:tav tm="100000">
                                          <p:val>
                                            <p:strVal val="#ppt_x"/>
                                          </p:val>
                                        </p:tav>
                                      </p:tavLst>
                                    </p:anim>
                                    <p:anim calcmode="lin" valueType="num">
                                      <p:cBhvr additive="base">
                                        <p:cTn id="30" dur="500" fill="hold"/>
                                        <p:tgtEl>
                                          <p:spTgt spid="276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P spid="276484" grpId="0"/>
      <p:bldP spid="2764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CCAF692-0A96-432B-A433-CFD01D0C29A2}"/>
              </a:ext>
            </a:extLst>
          </p:cNvPr>
          <p:cNvSpPr>
            <a:spLocks noGrp="1" noChangeArrowheads="1"/>
          </p:cNvSpPr>
          <p:nvPr>
            <p:ph type="title"/>
          </p:nvPr>
        </p:nvSpPr>
        <p:spPr/>
        <p:txBody>
          <a:bodyPr/>
          <a:lstStyle/>
          <a:p>
            <a:pPr eaLnBrk="1" hangingPunct="1"/>
            <a:r>
              <a:rPr lang="zh-CN" altLang="en-US">
                <a:ea typeface="黑体" panose="02010609060101010101" pitchFamily="49" charset="-122"/>
              </a:rPr>
              <a:t>定理</a:t>
            </a:r>
          </a:p>
        </p:txBody>
      </p:sp>
      <p:sp>
        <p:nvSpPr>
          <p:cNvPr id="277507" name="Rectangle 3">
            <a:extLst>
              <a:ext uri="{FF2B5EF4-FFF2-40B4-BE49-F238E27FC236}">
                <a16:creationId xmlns:a16="http://schemas.microsoft.com/office/drawing/2014/main" id="{7597F200-73EC-44BD-BE32-8607E923A3DE}"/>
              </a:ext>
            </a:extLst>
          </p:cNvPr>
          <p:cNvSpPr>
            <a:spLocks noGrp="1" noChangeArrowheads="1"/>
          </p:cNvSpPr>
          <p:nvPr>
            <p:ph idx="1"/>
          </p:nvPr>
        </p:nvSpPr>
        <p:spPr>
          <a:xfrm>
            <a:off x="574992" y="989967"/>
            <a:ext cx="8543913" cy="1243301"/>
          </a:xfrm>
        </p:spPr>
        <p:txBody>
          <a:bodyPr>
            <a:noAutofit/>
          </a:bodyPr>
          <a:lstStyle/>
          <a:p>
            <a:pPr>
              <a:buNone/>
            </a:pPr>
            <a:r>
              <a:rPr lang="en-US" altLang="zh-CN" dirty="0"/>
              <a:t>  </a:t>
            </a:r>
            <a:r>
              <a:rPr lang="zh-CN" altLang="en-US" dirty="0"/>
              <a:t>令</a:t>
            </a:r>
            <a:r>
              <a:rPr lang="en-US" altLang="zh-CN" dirty="0" err="1"/>
              <a:t>W</a:t>
            </a:r>
            <a:r>
              <a:rPr lang="en-US" altLang="zh-CN" baseline="-25000" dirty="0" err="1"/>
              <a:t>q</a:t>
            </a:r>
            <a:r>
              <a:rPr lang="zh-CN" altLang="en-US" dirty="0"/>
              <a:t>表示在统计平衡下，该车辆在</a:t>
            </a:r>
            <a:r>
              <a:rPr lang="en-US" altLang="zh-CN" dirty="0"/>
              <a:t>Ⅰ</a:t>
            </a:r>
            <a:r>
              <a:rPr lang="zh-CN" altLang="en-US" dirty="0"/>
              <a:t>号台的等待时间，则</a:t>
            </a:r>
            <a:endParaRPr lang="en-US" altLang="zh-CN" dirty="0"/>
          </a:p>
          <a:p>
            <a:pPr>
              <a:buNone/>
            </a:pPr>
            <a:r>
              <a:rPr lang="en-US" altLang="zh-CN" dirty="0"/>
              <a:t>   </a:t>
            </a:r>
            <a:r>
              <a:rPr lang="zh-CN" altLang="en-US" dirty="0"/>
              <a:t>分布函数</a:t>
            </a:r>
            <a:r>
              <a:rPr lang="en-US" altLang="zh-CN" dirty="0" err="1"/>
              <a:t>W</a:t>
            </a:r>
            <a:r>
              <a:rPr lang="en-US" altLang="zh-CN" baseline="-25000" dirty="0" err="1"/>
              <a:t>q</a:t>
            </a:r>
            <a:r>
              <a:rPr lang="en-US" altLang="zh-CN" dirty="0"/>
              <a:t>(t)</a:t>
            </a:r>
            <a:r>
              <a:rPr lang="zh-CN" altLang="en-US" dirty="0"/>
              <a:t>＝</a:t>
            </a:r>
            <a:r>
              <a:rPr lang="en-US" altLang="zh-CN" dirty="0"/>
              <a:t>P{</a:t>
            </a:r>
            <a:r>
              <a:rPr lang="en-US" altLang="zh-CN" dirty="0" err="1"/>
              <a:t>W</a:t>
            </a:r>
            <a:r>
              <a:rPr lang="en-US" altLang="zh-CN" baseline="-25000" dirty="0" err="1"/>
              <a:t>q</a:t>
            </a:r>
            <a:r>
              <a:rPr lang="en-US" altLang="zh-CN" dirty="0" err="1">
                <a:sym typeface="Symbol" panose="05050102010706020507" pitchFamily="18" charset="2"/>
              </a:rPr>
              <a:t>t</a:t>
            </a:r>
            <a:r>
              <a:rPr lang="en-US" altLang="zh-CN" dirty="0"/>
              <a:t>}</a:t>
            </a:r>
            <a:r>
              <a:rPr lang="zh-CN" altLang="en-US" dirty="0"/>
              <a:t>为</a:t>
            </a:r>
          </a:p>
          <a:p>
            <a:pPr eaLnBrk="1" hangingPunct="1">
              <a:buFont typeface="Wingdings" panose="05000000000000000000" pitchFamily="2" charset="2"/>
              <a:buNone/>
            </a:pPr>
            <a:endParaRPr lang="zh-CN" altLang="en-US" dirty="0"/>
          </a:p>
        </p:txBody>
      </p:sp>
      <p:graphicFrame>
        <p:nvGraphicFramePr>
          <p:cNvPr id="277509" name="Object 5">
            <a:extLst>
              <a:ext uri="{FF2B5EF4-FFF2-40B4-BE49-F238E27FC236}">
                <a16:creationId xmlns:a16="http://schemas.microsoft.com/office/drawing/2014/main" id="{392DD4BD-D6C2-4CE9-B896-59106190D7DE}"/>
              </a:ext>
            </a:extLst>
          </p:cNvPr>
          <p:cNvGraphicFramePr>
            <a:graphicFrameLocks noChangeAspect="1"/>
          </p:cNvGraphicFramePr>
          <p:nvPr>
            <p:extLst>
              <p:ext uri="{D42A27DB-BD31-4B8C-83A1-F6EECF244321}">
                <p14:modId xmlns:p14="http://schemas.microsoft.com/office/powerpoint/2010/main" val="2770647442"/>
              </p:ext>
            </p:extLst>
          </p:nvPr>
        </p:nvGraphicFramePr>
        <p:xfrm>
          <a:off x="3748881" y="2203821"/>
          <a:ext cx="4719638" cy="1243012"/>
        </p:xfrm>
        <a:graphic>
          <a:graphicData uri="http://schemas.openxmlformats.org/presentationml/2006/ole">
            <mc:AlternateContent xmlns:mc="http://schemas.openxmlformats.org/markup-compatibility/2006">
              <mc:Choice xmlns:v="urn:schemas-microsoft-com:vml" Requires="v">
                <p:oleObj name="公式" r:id="rId3" imgW="2603500" imgH="685800" progId="Equation.3">
                  <p:embed/>
                </p:oleObj>
              </mc:Choice>
              <mc:Fallback>
                <p:oleObj name="公式" r:id="rId3" imgW="2603500" imgH="685800" progId="Equation.3">
                  <p:embed/>
                  <p:pic>
                    <p:nvPicPr>
                      <p:cNvPr id="277509" name="Object 5">
                        <a:extLst>
                          <a:ext uri="{FF2B5EF4-FFF2-40B4-BE49-F238E27FC236}">
                            <a16:creationId xmlns:a16="http://schemas.microsoft.com/office/drawing/2014/main" id="{392DD4BD-D6C2-4CE9-B896-59106190D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881" y="2203821"/>
                        <a:ext cx="4719638"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a:extLst>
              <a:ext uri="{FF2B5EF4-FFF2-40B4-BE49-F238E27FC236}">
                <a16:creationId xmlns:a16="http://schemas.microsoft.com/office/drawing/2014/main" id="{E7B7C7A1-6E34-494C-9FD0-A272C5DB2307}"/>
              </a:ext>
            </a:extLst>
          </p:cNvPr>
          <p:cNvSpPr>
            <a:spLocks noChangeArrowheads="1"/>
          </p:cNvSpPr>
          <p:nvPr/>
        </p:nvSpPr>
        <p:spPr bwMode="auto">
          <a:xfrm>
            <a:off x="609917" y="3488365"/>
            <a:ext cx="236505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dirty="0">
                <a:latin typeface="+mn-ea"/>
                <a:ea typeface="+mn-ea"/>
              </a:rPr>
              <a:t>平均等待时间为</a:t>
            </a:r>
          </a:p>
        </p:txBody>
      </p:sp>
      <p:graphicFrame>
        <p:nvGraphicFramePr>
          <p:cNvPr id="277511" name="Object 7">
            <a:extLst>
              <a:ext uri="{FF2B5EF4-FFF2-40B4-BE49-F238E27FC236}">
                <a16:creationId xmlns:a16="http://schemas.microsoft.com/office/drawing/2014/main" id="{BA945886-5D2B-4562-A32A-A942E8A5C1C9}"/>
              </a:ext>
            </a:extLst>
          </p:cNvPr>
          <p:cNvGraphicFramePr>
            <a:graphicFrameLocks noChangeAspect="1"/>
          </p:cNvGraphicFramePr>
          <p:nvPr>
            <p:extLst>
              <p:ext uri="{D42A27DB-BD31-4B8C-83A1-F6EECF244321}">
                <p14:modId xmlns:p14="http://schemas.microsoft.com/office/powerpoint/2010/main" val="455935901"/>
              </p:ext>
            </p:extLst>
          </p:nvPr>
        </p:nvGraphicFramePr>
        <p:xfrm>
          <a:off x="2940050" y="3399643"/>
          <a:ext cx="7165164" cy="798697"/>
        </p:xfrm>
        <a:graphic>
          <a:graphicData uri="http://schemas.openxmlformats.org/presentationml/2006/ole">
            <mc:AlternateContent xmlns:mc="http://schemas.openxmlformats.org/markup-compatibility/2006">
              <mc:Choice xmlns:v="urn:schemas-microsoft-com:vml" Requires="v">
                <p:oleObj name="公式" r:id="rId5" imgW="3632200" imgH="444500" progId="Equation.3">
                  <p:embed/>
                </p:oleObj>
              </mc:Choice>
              <mc:Fallback>
                <p:oleObj name="公式" r:id="rId5" imgW="3632200" imgH="444500" progId="Equation.3">
                  <p:embed/>
                  <p:pic>
                    <p:nvPicPr>
                      <p:cNvPr id="277511" name="Object 7">
                        <a:extLst>
                          <a:ext uri="{FF2B5EF4-FFF2-40B4-BE49-F238E27FC236}">
                            <a16:creationId xmlns:a16="http://schemas.microsoft.com/office/drawing/2014/main" id="{BA945886-5D2B-4562-A32A-A942E8A5C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0050" y="3399643"/>
                        <a:ext cx="7165164" cy="798697"/>
                      </a:xfrm>
                      <a:prstGeom prst="rect">
                        <a:avLst/>
                      </a:prstGeom>
                      <a:noFill/>
                      <a:ln>
                        <a:noFill/>
                      </a:ln>
                      <a:effectLst/>
                    </p:spPr>
                  </p:pic>
                </p:oleObj>
              </mc:Fallback>
            </mc:AlternateContent>
          </a:graphicData>
        </a:graphic>
      </p:graphicFrame>
      <p:graphicFrame>
        <p:nvGraphicFramePr>
          <p:cNvPr id="277512" name="Object 8">
            <a:extLst>
              <a:ext uri="{FF2B5EF4-FFF2-40B4-BE49-F238E27FC236}">
                <a16:creationId xmlns:a16="http://schemas.microsoft.com/office/drawing/2014/main" id="{6E844D77-9B7D-4B87-BF15-758E2783C2D5}"/>
              </a:ext>
            </a:extLst>
          </p:cNvPr>
          <p:cNvGraphicFramePr>
            <a:graphicFrameLocks noChangeAspect="1"/>
          </p:cNvGraphicFramePr>
          <p:nvPr>
            <p:extLst>
              <p:ext uri="{D42A27DB-BD31-4B8C-83A1-F6EECF244321}">
                <p14:modId xmlns:p14="http://schemas.microsoft.com/office/powerpoint/2010/main" val="3360571907"/>
              </p:ext>
            </p:extLst>
          </p:nvPr>
        </p:nvGraphicFramePr>
        <p:xfrm>
          <a:off x="4547386" y="4186434"/>
          <a:ext cx="4396806" cy="2648563"/>
        </p:xfrm>
        <a:graphic>
          <a:graphicData uri="http://schemas.openxmlformats.org/presentationml/2006/ole">
            <mc:AlternateContent xmlns:mc="http://schemas.openxmlformats.org/markup-compatibility/2006">
              <mc:Choice xmlns:v="urn:schemas-microsoft-com:vml" Requires="v">
                <p:oleObj name="Equation" r:id="rId7" imgW="2425700" imgH="1460500" progId="Equation.3">
                  <p:embed/>
                </p:oleObj>
              </mc:Choice>
              <mc:Fallback>
                <p:oleObj name="Equation" r:id="rId7" imgW="2425700" imgH="1460500" progId="Equation.3">
                  <p:embed/>
                  <p:pic>
                    <p:nvPicPr>
                      <p:cNvPr id="277512" name="Object 8">
                        <a:extLst>
                          <a:ext uri="{FF2B5EF4-FFF2-40B4-BE49-F238E27FC236}">
                            <a16:creationId xmlns:a16="http://schemas.microsoft.com/office/drawing/2014/main" id="{6E844D77-9B7D-4B87-BF15-758E2783C2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7386" y="4186434"/>
                        <a:ext cx="4396806" cy="264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p:cTn id="7" dur="1000" fill="hold"/>
                                        <p:tgtEl>
                                          <p:spTgt spid="2775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75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750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750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277507">
                                            <p:txEl>
                                              <p:pRg st="1" end="1"/>
                                            </p:txEl>
                                          </p:spTgt>
                                        </p:tgtEl>
                                        <p:attrNameLst>
                                          <p:attrName>style.visibility</p:attrName>
                                        </p:attrNameLst>
                                      </p:cBhvr>
                                      <p:to>
                                        <p:strVal val="visible"/>
                                      </p:to>
                                    </p:set>
                                    <p:anim calcmode="lin" valueType="num">
                                      <p:cBhvr>
                                        <p:cTn id="14" dur="1000" fill="hold"/>
                                        <p:tgtEl>
                                          <p:spTgt spid="277507">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277507">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27750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77507">
                                            <p:txEl>
                                              <p:pRg st="1" end="1"/>
                                            </p:txEl>
                                          </p:spTgt>
                                        </p:tgtEl>
                                        <p:attrNameLst>
                                          <p:attrName>ppt_y</p:attrName>
                                        </p:attrNameLst>
                                      </p:cBhvr>
                                      <p:tavLst>
                                        <p:tav tm="0" fmla="#ppt_y+(sin(-2*pi*(1-$))*-#ppt_x+cos(-2*pi*(1-$))*(1-#ppt_y))*(1-$)">
                                          <p:val>
                                            <p:fltVal val="0"/>
                                          </p:val>
                                        </p:tav>
                                        <p:tav tm="100000">
                                          <p:val>
                                            <p:fltVal val="1"/>
                                          </p:val>
                                        </p:tav>
                                      </p:tavLst>
                                    </p:anim>
                                  </p:childTnLst>
                                </p:cTn>
                              </p:par>
                              <p:par>
                                <p:cTn id="18" presetID="15" presetClass="entr" presetSubtype="0" fill="hold" nodeType="withEffect">
                                  <p:stCondLst>
                                    <p:cond delay="0"/>
                                  </p:stCondLst>
                                  <p:childTnLst>
                                    <p:set>
                                      <p:cBhvr>
                                        <p:cTn id="19" dur="1" fill="hold">
                                          <p:stCondLst>
                                            <p:cond delay="0"/>
                                          </p:stCondLst>
                                        </p:cTn>
                                        <p:tgtEl>
                                          <p:spTgt spid="277509"/>
                                        </p:tgtEl>
                                        <p:attrNameLst>
                                          <p:attrName>style.visibility</p:attrName>
                                        </p:attrNameLst>
                                      </p:cBhvr>
                                      <p:to>
                                        <p:strVal val="visible"/>
                                      </p:to>
                                    </p:set>
                                    <p:anim calcmode="lin" valueType="num">
                                      <p:cBhvr>
                                        <p:cTn id="20" dur="1000" fill="hold"/>
                                        <p:tgtEl>
                                          <p:spTgt spid="277509"/>
                                        </p:tgtEl>
                                        <p:attrNameLst>
                                          <p:attrName>ppt_w</p:attrName>
                                        </p:attrNameLst>
                                      </p:cBhvr>
                                      <p:tavLst>
                                        <p:tav tm="0">
                                          <p:val>
                                            <p:fltVal val="0"/>
                                          </p:val>
                                        </p:tav>
                                        <p:tav tm="100000">
                                          <p:val>
                                            <p:strVal val="#ppt_w"/>
                                          </p:val>
                                        </p:tav>
                                      </p:tavLst>
                                    </p:anim>
                                    <p:anim calcmode="lin" valueType="num">
                                      <p:cBhvr>
                                        <p:cTn id="21" dur="1000" fill="hold"/>
                                        <p:tgtEl>
                                          <p:spTgt spid="277509"/>
                                        </p:tgtEl>
                                        <p:attrNameLst>
                                          <p:attrName>ppt_h</p:attrName>
                                        </p:attrNameLst>
                                      </p:cBhvr>
                                      <p:tavLst>
                                        <p:tav tm="0">
                                          <p:val>
                                            <p:fltVal val="0"/>
                                          </p:val>
                                        </p:tav>
                                        <p:tav tm="100000">
                                          <p:val>
                                            <p:strVal val="#ppt_h"/>
                                          </p:val>
                                        </p:tav>
                                      </p:tavLst>
                                    </p:anim>
                                    <p:anim calcmode="lin" valueType="num">
                                      <p:cBhvr>
                                        <p:cTn id="22" dur="1000" fill="hold"/>
                                        <p:tgtEl>
                                          <p:spTgt spid="277509"/>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77509"/>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277510"/>
                                        </p:tgtEl>
                                        <p:attrNameLst>
                                          <p:attrName>style.visibility</p:attrName>
                                        </p:attrNameLst>
                                      </p:cBhvr>
                                      <p:to>
                                        <p:strVal val="visible"/>
                                      </p:to>
                                    </p:set>
                                    <p:anim calcmode="lin" valueType="num">
                                      <p:cBhvr>
                                        <p:cTn id="26" dur="1000" fill="hold"/>
                                        <p:tgtEl>
                                          <p:spTgt spid="277510"/>
                                        </p:tgtEl>
                                        <p:attrNameLst>
                                          <p:attrName>ppt_w</p:attrName>
                                        </p:attrNameLst>
                                      </p:cBhvr>
                                      <p:tavLst>
                                        <p:tav tm="0">
                                          <p:val>
                                            <p:fltVal val="0"/>
                                          </p:val>
                                        </p:tav>
                                        <p:tav tm="100000">
                                          <p:val>
                                            <p:strVal val="#ppt_w"/>
                                          </p:val>
                                        </p:tav>
                                      </p:tavLst>
                                    </p:anim>
                                    <p:anim calcmode="lin" valueType="num">
                                      <p:cBhvr>
                                        <p:cTn id="27" dur="1000" fill="hold"/>
                                        <p:tgtEl>
                                          <p:spTgt spid="277510"/>
                                        </p:tgtEl>
                                        <p:attrNameLst>
                                          <p:attrName>ppt_h</p:attrName>
                                        </p:attrNameLst>
                                      </p:cBhvr>
                                      <p:tavLst>
                                        <p:tav tm="0">
                                          <p:val>
                                            <p:fltVal val="0"/>
                                          </p:val>
                                        </p:tav>
                                        <p:tav tm="100000">
                                          <p:val>
                                            <p:strVal val="#ppt_h"/>
                                          </p:val>
                                        </p:tav>
                                      </p:tavLst>
                                    </p:anim>
                                    <p:anim calcmode="lin" valueType="num">
                                      <p:cBhvr>
                                        <p:cTn id="28" dur="1000" fill="hold"/>
                                        <p:tgtEl>
                                          <p:spTgt spid="27751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277510"/>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0"/>
                                  </p:stCondLst>
                                  <p:childTnLst>
                                    <p:set>
                                      <p:cBhvr>
                                        <p:cTn id="31" dur="1" fill="hold">
                                          <p:stCondLst>
                                            <p:cond delay="0"/>
                                          </p:stCondLst>
                                        </p:cTn>
                                        <p:tgtEl>
                                          <p:spTgt spid="277511"/>
                                        </p:tgtEl>
                                        <p:attrNameLst>
                                          <p:attrName>style.visibility</p:attrName>
                                        </p:attrNameLst>
                                      </p:cBhvr>
                                      <p:to>
                                        <p:strVal val="visible"/>
                                      </p:to>
                                    </p:set>
                                    <p:anim calcmode="lin" valueType="num">
                                      <p:cBhvr>
                                        <p:cTn id="32" dur="1000" fill="hold"/>
                                        <p:tgtEl>
                                          <p:spTgt spid="277511"/>
                                        </p:tgtEl>
                                        <p:attrNameLst>
                                          <p:attrName>ppt_w</p:attrName>
                                        </p:attrNameLst>
                                      </p:cBhvr>
                                      <p:tavLst>
                                        <p:tav tm="0">
                                          <p:val>
                                            <p:fltVal val="0"/>
                                          </p:val>
                                        </p:tav>
                                        <p:tav tm="100000">
                                          <p:val>
                                            <p:strVal val="#ppt_w"/>
                                          </p:val>
                                        </p:tav>
                                      </p:tavLst>
                                    </p:anim>
                                    <p:anim calcmode="lin" valueType="num">
                                      <p:cBhvr>
                                        <p:cTn id="33" dur="1000" fill="hold"/>
                                        <p:tgtEl>
                                          <p:spTgt spid="277511"/>
                                        </p:tgtEl>
                                        <p:attrNameLst>
                                          <p:attrName>ppt_h</p:attrName>
                                        </p:attrNameLst>
                                      </p:cBhvr>
                                      <p:tavLst>
                                        <p:tav tm="0">
                                          <p:val>
                                            <p:fltVal val="0"/>
                                          </p:val>
                                        </p:tav>
                                        <p:tav tm="100000">
                                          <p:val>
                                            <p:strVal val="#ppt_h"/>
                                          </p:val>
                                        </p:tav>
                                      </p:tavLst>
                                    </p:anim>
                                    <p:anim calcmode="lin" valueType="num">
                                      <p:cBhvr>
                                        <p:cTn id="34" dur="1000" fill="hold"/>
                                        <p:tgtEl>
                                          <p:spTgt spid="27751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77511"/>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nodeType="withEffect">
                                  <p:stCondLst>
                                    <p:cond delay="0"/>
                                  </p:stCondLst>
                                  <p:childTnLst>
                                    <p:set>
                                      <p:cBhvr>
                                        <p:cTn id="37" dur="1" fill="hold">
                                          <p:stCondLst>
                                            <p:cond delay="0"/>
                                          </p:stCondLst>
                                        </p:cTn>
                                        <p:tgtEl>
                                          <p:spTgt spid="277512"/>
                                        </p:tgtEl>
                                        <p:attrNameLst>
                                          <p:attrName>style.visibility</p:attrName>
                                        </p:attrNameLst>
                                      </p:cBhvr>
                                      <p:to>
                                        <p:strVal val="visible"/>
                                      </p:to>
                                    </p:set>
                                    <p:anim calcmode="lin" valueType="num">
                                      <p:cBhvr>
                                        <p:cTn id="38" dur="1000" fill="hold"/>
                                        <p:tgtEl>
                                          <p:spTgt spid="277512"/>
                                        </p:tgtEl>
                                        <p:attrNameLst>
                                          <p:attrName>ppt_w</p:attrName>
                                        </p:attrNameLst>
                                      </p:cBhvr>
                                      <p:tavLst>
                                        <p:tav tm="0">
                                          <p:val>
                                            <p:fltVal val="0"/>
                                          </p:val>
                                        </p:tav>
                                        <p:tav tm="100000">
                                          <p:val>
                                            <p:strVal val="#ppt_w"/>
                                          </p:val>
                                        </p:tav>
                                      </p:tavLst>
                                    </p:anim>
                                    <p:anim calcmode="lin" valueType="num">
                                      <p:cBhvr>
                                        <p:cTn id="39" dur="1000" fill="hold"/>
                                        <p:tgtEl>
                                          <p:spTgt spid="277512"/>
                                        </p:tgtEl>
                                        <p:attrNameLst>
                                          <p:attrName>ppt_h</p:attrName>
                                        </p:attrNameLst>
                                      </p:cBhvr>
                                      <p:tavLst>
                                        <p:tav tm="0">
                                          <p:val>
                                            <p:fltVal val="0"/>
                                          </p:val>
                                        </p:tav>
                                        <p:tav tm="100000">
                                          <p:val>
                                            <p:strVal val="#ppt_h"/>
                                          </p:val>
                                        </p:tav>
                                      </p:tavLst>
                                    </p:anim>
                                    <p:anim calcmode="lin" valueType="num">
                                      <p:cBhvr>
                                        <p:cTn id="40" dur="1000" fill="hold"/>
                                        <p:tgtEl>
                                          <p:spTgt spid="27751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775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0FC2B9C-E127-4D3E-A321-77D20D103FB3}"/>
              </a:ext>
            </a:extLst>
          </p:cNvPr>
          <p:cNvSpPr>
            <a:spLocks noGrp="1" noChangeArrowheads="1"/>
          </p:cNvSpPr>
          <p:nvPr>
            <p:ph type="title"/>
          </p:nvPr>
        </p:nvSpPr>
        <p:spPr>
          <a:xfrm>
            <a:off x="866352" y="285810"/>
            <a:ext cx="7774199" cy="549402"/>
          </a:xfrm>
        </p:spPr>
        <p:txBody>
          <a:bodyPr/>
          <a:lstStyle/>
          <a:p>
            <a:pPr eaLnBrk="1" hangingPunct="1"/>
            <a:r>
              <a:rPr lang="zh-CN" altLang="en-US" dirty="0">
                <a:ea typeface="黑体" panose="02010609060101010101" pitchFamily="49" charset="-122"/>
              </a:rPr>
              <a:t>第</a:t>
            </a:r>
            <a:r>
              <a:rPr lang="en-US" altLang="zh-CN" dirty="0">
                <a:ea typeface="黑体" panose="02010609060101010101" pitchFamily="49" charset="-122"/>
              </a:rPr>
              <a:t>10</a:t>
            </a:r>
            <a:r>
              <a:rPr lang="zh-CN" altLang="en-US" dirty="0">
                <a:ea typeface="黑体" panose="02010609060101010101" pitchFamily="49" charset="-122"/>
              </a:rPr>
              <a:t>章  一般服务的</a:t>
            </a:r>
            <a:r>
              <a:rPr lang="en-US" altLang="zh-CN" dirty="0">
                <a:ea typeface="黑体" panose="02010609060101010101" pitchFamily="49" charset="-122"/>
              </a:rPr>
              <a:t>M/G/1/</a:t>
            </a:r>
            <a:r>
              <a:rPr lang="en-US" altLang="zh-CN" dirty="0">
                <a:ea typeface="黑体" panose="02010609060101010101" pitchFamily="49" charset="-122"/>
                <a:sym typeface="Symbol" panose="05050102010706020507" pitchFamily="18" charset="2"/>
              </a:rPr>
              <a:t></a:t>
            </a:r>
            <a:r>
              <a:rPr lang="zh-CN" altLang="en-US" dirty="0">
                <a:ea typeface="黑体" panose="02010609060101010101" pitchFamily="49" charset="-122"/>
              </a:rPr>
              <a:t>排队系统</a:t>
            </a:r>
          </a:p>
        </p:txBody>
      </p:sp>
      <p:sp>
        <p:nvSpPr>
          <p:cNvPr id="327683" name="Rectangle 3">
            <a:extLst>
              <a:ext uri="{FF2B5EF4-FFF2-40B4-BE49-F238E27FC236}">
                <a16:creationId xmlns:a16="http://schemas.microsoft.com/office/drawing/2014/main" id="{BC1C6BF2-053C-40C4-AE74-E29302C44BB7}"/>
              </a:ext>
            </a:extLst>
          </p:cNvPr>
          <p:cNvSpPr>
            <a:spLocks noGrp="1" noChangeArrowheads="1"/>
          </p:cNvSpPr>
          <p:nvPr>
            <p:ph idx="1"/>
          </p:nvPr>
        </p:nvSpPr>
        <p:spPr>
          <a:xfrm>
            <a:off x="777663" y="1296194"/>
            <a:ext cx="10643023" cy="5401925"/>
          </a:xfrm>
        </p:spPr>
        <p:txBody>
          <a:bodyPr>
            <a:normAutofit/>
          </a:bodyPr>
          <a:lstStyle/>
          <a:p>
            <a:pPr marL="0" indent="647830" algn="just">
              <a:buNone/>
            </a:pPr>
            <a:r>
              <a:rPr lang="zh-CN" altLang="en-US" dirty="0">
                <a:solidFill>
                  <a:srgbClr val="0000FF"/>
                </a:solidFill>
              </a:rPr>
              <a:t>前面内容着重讨论了按泊松流到达与负指数服务时间的简单排队系统，它的主要特点是在任何时刻系统都具有较好的马尔可夫性，能比较容易地得到队长分布的平稳解，因此部分内容相对讲可以看作是初等的。</a:t>
            </a:r>
            <a:endParaRPr lang="en-US" altLang="zh-CN" dirty="0">
              <a:solidFill>
                <a:srgbClr val="0000FF"/>
              </a:solidFill>
            </a:endParaRPr>
          </a:p>
          <a:p>
            <a:pPr marL="0" indent="647830" algn="just">
              <a:spcBef>
                <a:spcPts val="600"/>
              </a:spcBef>
              <a:buNone/>
            </a:pPr>
            <a:r>
              <a:rPr lang="zh-CN" altLang="en-US" dirty="0">
                <a:solidFill>
                  <a:srgbClr val="0000FF"/>
                </a:solidFill>
              </a:rPr>
              <a:t>对于一般服务或一般到达的排队系统，并不是任何时刻系统都具有马尔可夫性，只是在某些特殊的随机时刻系统才具有这种性质，我们称这种随机时刻为</a:t>
            </a:r>
            <a:r>
              <a:rPr lang="zh-CN" altLang="en-US" dirty="0">
                <a:solidFill>
                  <a:srgbClr val="FF0000"/>
                </a:solidFill>
              </a:rPr>
              <a:t>再生点</a:t>
            </a:r>
            <a:r>
              <a:rPr lang="zh-CN" altLang="en-US" dirty="0">
                <a:solidFill>
                  <a:srgbClr val="0000FF"/>
                </a:solidFill>
              </a:rPr>
              <a:t>，即从这个时刻起，系统好像又重新开始一样。利用再生点，一般服务或一般到达的排队系统可化成马尔可夫链，用马尔可夫链的方法来解决，这种方法叫做</a:t>
            </a:r>
            <a:r>
              <a:rPr lang="zh-CN" altLang="en-US" dirty="0">
                <a:solidFill>
                  <a:srgbClr val="FF0000"/>
                </a:solidFill>
              </a:rPr>
              <a:t>嵌入马尔可夫链法</a:t>
            </a:r>
            <a:r>
              <a:rPr lang="zh-CN" altLang="en-US" dirty="0">
                <a:solidFill>
                  <a:srgbClr val="0000FF"/>
                </a:solidFill>
              </a:rPr>
              <a:t>。此方法的精髓在于找到再生点。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additive="base">
                                        <p:cTn id="7" dur="5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683">
                                            <p:txEl>
                                              <p:pRg st="1" end="1"/>
                                            </p:txEl>
                                          </p:spTgt>
                                        </p:tgtEl>
                                        <p:attrNameLst>
                                          <p:attrName>style.visibility</p:attrName>
                                        </p:attrNameLst>
                                      </p:cBhvr>
                                      <p:to>
                                        <p:strVal val="visible"/>
                                      </p:to>
                                    </p:set>
                                    <p:anim calcmode="lin" valueType="num">
                                      <p:cBhvr additive="base">
                                        <p:cTn id="13" dur="500" fill="hold"/>
                                        <p:tgtEl>
                                          <p:spTgt spid="327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82A374-2E85-4EC0-A339-B414AF4EFF92}"/>
              </a:ext>
            </a:extLst>
          </p:cNvPr>
          <p:cNvSpPr>
            <a:spLocks noGrp="1" noChangeArrowheads="1"/>
          </p:cNvSpPr>
          <p:nvPr>
            <p:ph type="title"/>
          </p:nvPr>
        </p:nvSpPr>
        <p:spPr/>
        <p:txBody>
          <a:bodyPr/>
          <a:lstStyle/>
          <a:p>
            <a:pPr eaLnBrk="1" hangingPunct="1"/>
            <a:r>
              <a:rPr lang="en-US" altLang="zh-CN" dirty="0">
                <a:ea typeface="黑体" panose="02010609060101010101" pitchFamily="49" charset="-122"/>
              </a:rPr>
              <a:t>§10.1  </a:t>
            </a:r>
            <a:r>
              <a:rPr lang="zh-CN" altLang="en-US" dirty="0">
                <a:ea typeface="黑体" panose="02010609060101010101" pitchFamily="49" charset="-122"/>
              </a:rPr>
              <a:t>嵌入马尔可夫链</a:t>
            </a:r>
            <a:endParaRPr lang="zh-CN" altLang="en-US" dirty="0">
              <a:ea typeface="黑体" panose="02010609060101010101" pitchFamily="49" charset="-122"/>
              <a:sym typeface="Symbol" panose="05050102010706020507" pitchFamily="18" charset="2"/>
            </a:endParaRPr>
          </a:p>
        </p:txBody>
      </p:sp>
      <p:sp>
        <p:nvSpPr>
          <p:cNvPr id="329731" name="Rectangle 3">
            <a:extLst>
              <a:ext uri="{FF2B5EF4-FFF2-40B4-BE49-F238E27FC236}">
                <a16:creationId xmlns:a16="http://schemas.microsoft.com/office/drawing/2014/main" id="{63C80717-8025-42E1-B15C-90DF2FA3B3CB}"/>
              </a:ext>
            </a:extLst>
          </p:cNvPr>
          <p:cNvSpPr>
            <a:spLocks noGrp="1" noChangeArrowheads="1"/>
          </p:cNvSpPr>
          <p:nvPr>
            <p:ph idx="1"/>
          </p:nvPr>
        </p:nvSpPr>
        <p:spPr>
          <a:xfrm>
            <a:off x="460375" y="1039343"/>
            <a:ext cx="10693083" cy="3323407"/>
          </a:xfrm>
        </p:spPr>
        <p:txBody>
          <a:bodyPr>
            <a:normAutofit/>
          </a:bodyPr>
          <a:lstStyle/>
          <a:p>
            <a:pPr eaLnBrk="1" hangingPunct="1">
              <a:buClr>
                <a:srgbClr val="FF0000"/>
              </a:buClr>
            </a:pPr>
            <a:r>
              <a:rPr lang="en-US" altLang="zh-CN" dirty="0">
                <a:solidFill>
                  <a:srgbClr val="0000FF"/>
                </a:solidFill>
              </a:rPr>
              <a:t>M/G/1/</a:t>
            </a:r>
            <a:r>
              <a:rPr lang="en-US" altLang="zh-CN" dirty="0">
                <a:solidFill>
                  <a:srgbClr val="0000FF"/>
                </a:solidFill>
                <a:sym typeface="Symbol" panose="05050102010706020507" pitchFamily="18" charset="2"/>
              </a:rPr>
              <a:t></a:t>
            </a:r>
            <a:r>
              <a:rPr lang="zh-CN" altLang="en-US" dirty="0">
                <a:solidFill>
                  <a:srgbClr val="0000FF"/>
                </a:solidFill>
              </a:rPr>
              <a:t>排队系统的叙述</a:t>
            </a:r>
          </a:p>
          <a:p>
            <a:pPr eaLnBrk="1" hangingPunct="1">
              <a:lnSpc>
                <a:spcPct val="150000"/>
              </a:lnSpc>
              <a:buClr>
                <a:srgbClr val="CC00CC"/>
              </a:buClr>
              <a:buFont typeface="Wingdings" panose="05000000000000000000" pitchFamily="2" charset="2"/>
              <a:buChar char="v"/>
            </a:pPr>
            <a:r>
              <a:rPr lang="zh-CN" altLang="en-US" dirty="0"/>
              <a:t>顾客按参数</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的泊松流到达，即相继到达的间隔时间序列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的负指数分布</a:t>
            </a:r>
            <a:r>
              <a:rPr lang="en-US" altLang="zh-CN" dirty="0"/>
              <a:t>F(t)</a:t>
            </a:r>
            <a:r>
              <a:rPr lang="zh-CN" altLang="en-US" dirty="0"/>
              <a:t>＝</a:t>
            </a:r>
            <a:r>
              <a:rPr lang="en-US" altLang="zh-CN" dirty="0"/>
              <a:t>1-e</a:t>
            </a:r>
            <a:r>
              <a:rPr lang="en-US" altLang="zh-CN" baseline="30000" dirty="0"/>
              <a:t>-</a:t>
            </a:r>
            <a:r>
              <a:rPr lang="en-US" altLang="zh-CN" baseline="30000" dirty="0">
                <a:sym typeface="Symbol" panose="05050102010706020507" pitchFamily="18" charset="2"/>
              </a:rPr>
              <a:t>t</a:t>
            </a:r>
            <a:r>
              <a:rPr lang="zh-CN" altLang="en-US" dirty="0"/>
              <a:t>，</a:t>
            </a:r>
            <a:r>
              <a:rPr lang="en-US" altLang="zh-CN" dirty="0"/>
              <a:t>t≥</a:t>
            </a:r>
            <a:r>
              <a:rPr lang="en-US" altLang="zh-CN" dirty="0">
                <a:sym typeface="Symbol" panose="05050102010706020507" pitchFamily="18" charset="2"/>
              </a:rPr>
              <a:t>0</a:t>
            </a:r>
            <a:r>
              <a:rPr lang="zh-CN" altLang="en-US" dirty="0"/>
              <a:t>；</a:t>
            </a:r>
          </a:p>
          <a:p>
            <a:pPr eaLnBrk="1" hangingPunct="1">
              <a:lnSpc>
                <a:spcPct val="150000"/>
              </a:lnSpc>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err="1">
                <a:sym typeface="Symbol" panose="05050102010706020507" pitchFamily="18" charset="2"/>
              </a:rPr>
              <a:t>i</a:t>
            </a:r>
            <a:r>
              <a:rPr lang="zh-CN" altLang="en-US" dirty="0"/>
              <a:t>，</a:t>
            </a:r>
            <a:r>
              <a:rPr lang="en-US" altLang="zh-CN" dirty="0"/>
              <a:t>i≥</a:t>
            </a:r>
            <a:r>
              <a:rPr lang="en-US" altLang="zh-CN" dirty="0">
                <a:sym typeface="Symbol" panose="05050102010706020507" pitchFamily="18" charset="2"/>
              </a:rPr>
              <a:t>1</a:t>
            </a:r>
            <a:r>
              <a:rPr lang="en-US" altLang="zh-CN" dirty="0"/>
              <a:t>}</a:t>
            </a:r>
            <a:r>
              <a:rPr lang="zh-CN" altLang="en-US" dirty="0"/>
              <a:t>独立、同一般分布</a:t>
            </a:r>
            <a:r>
              <a:rPr lang="en-US" altLang="zh-CN" dirty="0"/>
              <a:t>G(t)</a:t>
            </a:r>
            <a:r>
              <a:rPr lang="zh-CN" altLang="en-US" dirty="0"/>
              <a:t>，</a:t>
            </a:r>
            <a:r>
              <a:rPr lang="en-US" altLang="zh-CN" dirty="0"/>
              <a:t>t≥</a:t>
            </a:r>
            <a:r>
              <a:rPr lang="en-US" altLang="zh-CN" dirty="0">
                <a:sym typeface="Symbol" panose="05050102010706020507" pitchFamily="18" charset="2"/>
              </a:rPr>
              <a:t>0</a:t>
            </a:r>
            <a:r>
              <a:rPr lang="zh-CN" altLang="en-US" dirty="0"/>
              <a:t>，记平均服务时间为                                 ；</a:t>
            </a:r>
          </a:p>
        </p:txBody>
      </p:sp>
      <p:graphicFrame>
        <p:nvGraphicFramePr>
          <p:cNvPr id="329732" name="Object 4">
            <a:extLst>
              <a:ext uri="{FF2B5EF4-FFF2-40B4-BE49-F238E27FC236}">
                <a16:creationId xmlns:a16="http://schemas.microsoft.com/office/drawing/2014/main" id="{44D12715-F301-4AC4-AED5-C75F9ED3170B}"/>
              </a:ext>
            </a:extLst>
          </p:cNvPr>
          <p:cNvGraphicFramePr>
            <a:graphicFrameLocks noChangeAspect="1"/>
          </p:cNvGraphicFramePr>
          <p:nvPr>
            <p:extLst>
              <p:ext uri="{D42A27DB-BD31-4B8C-83A1-F6EECF244321}">
                <p14:modId xmlns:p14="http://schemas.microsoft.com/office/powerpoint/2010/main" val="264290887"/>
              </p:ext>
            </p:extLst>
          </p:nvPr>
        </p:nvGraphicFramePr>
        <p:xfrm>
          <a:off x="2706063" y="3244625"/>
          <a:ext cx="2923414" cy="814576"/>
        </p:xfrm>
        <a:graphic>
          <a:graphicData uri="http://schemas.openxmlformats.org/presentationml/2006/ole">
            <mc:AlternateContent xmlns:mc="http://schemas.openxmlformats.org/markup-compatibility/2006">
              <mc:Choice xmlns:v="urn:schemas-microsoft-com:vml" Requires="v">
                <p:oleObj name="Equation" r:id="rId3" imgW="1129810" imgH="431613" progId="Equation.3">
                  <p:embed/>
                </p:oleObj>
              </mc:Choice>
              <mc:Fallback>
                <p:oleObj name="Equation" r:id="rId3" imgW="1129810" imgH="431613" progId="Equation.3">
                  <p:embed/>
                  <p:pic>
                    <p:nvPicPr>
                      <p:cNvPr id="329732" name="Object 4">
                        <a:extLst>
                          <a:ext uri="{FF2B5EF4-FFF2-40B4-BE49-F238E27FC236}">
                            <a16:creationId xmlns:a16="http://schemas.microsoft.com/office/drawing/2014/main" id="{44D12715-F301-4AC4-AED5-C75F9ED31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063" y="3244625"/>
                        <a:ext cx="2923414" cy="814576"/>
                      </a:xfrm>
                      <a:prstGeom prst="rect">
                        <a:avLst/>
                      </a:prstGeom>
                      <a:noFill/>
                      <a:ln>
                        <a:noFill/>
                      </a:ln>
                      <a:effectLst/>
                    </p:spPr>
                  </p:pic>
                </p:oleObj>
              </mc:Fallback>
            </mc:AlternateContent>
          </a:graphicData>
        </a:graphic>
      </p:graphicFrame>
      <p:sp>
        <p:nvSpPr>
          <p:cNvPr id="329733" name="Rectangle 5">
            <a:extLst>
              <a:ext uri="{FF2B5EF4-FFF2-40B4-BE49-F238E27FC236}">
                <a16:creationId xmlns:a16="http://schemas.microsoft.com/office/drawing/2014/main" id="{5569F2D3-57B4-4BA5-815C-FF3FE15D3DBD}"/>
              </a:ext>
            </a:extLst>
          </p:cNvPr>
          <p:cNvSpPr>
            <a:spLocks noChangeArrowheads="1"/>
          </p:cNvSpPr>
          <p:nvPr/>
        </p:nvSpPr>
        <p:spPr bwMode="auto">
          <a:xfrm>
            <a:off x="587692" y="4316701"/>
            <a:ext cx="10693083"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CC00CC"/>
              </a:buClr>
              <a:buFont typeface="Wingdings" panose="05000000000000000000" pitchFamily="2" charset="2"/>
              <a:buChar char="v"/>
            </a:pPr>
            <a:r>
              <a:rPr lang="zh-CN" altLang="en-US" sz="2400" dirty="0">
                <a:latin typeface="+mn-ea"/>
                <a:ea typeface="+mn-ea"/>
              </a:rPr>
              <a:t>系统中只有一个服务台，容量为无穷大；</a:t>
            </a:r>
          </a:p>
          <a:p>
            <a:pPr eaLnBrk="1" hangingPunct="1">
              <a:lnSpc>
                <a:spcPct val="150000"/>
              </a:lnSpc>
              <a:buClr>
                <a:srgbClr val="CC00CC"/>
              </a:buClr>
              <a:buFont typeface="Wingdings" panose="05000000000000000000" pitchFamily="2" charset="2"/>
              <a:buChar char="v"/>
            </a:pPr>
            <a:r>
              <a:rPr lang="zh-CN" altLang="en-US" sz="2400" dirty="0">
                <a:latin typeface="+mn-ea"/>
                <a:ea typeface="+mn-ea"/>
              </a:rPr>
              <a:t>顾客到达时，若服务台空闲就立即接受服务，否则就排队等待，并按先到先服务的顺序接受服务，而且到达过程与服务过程彼此独立。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29732"/>
                                        </p:tgtEl>
                                        <p:attrNameLst>
                                          <p:attrName>style.visibility</p:attrName>
                                        </p:attrNameLst>
                                      </p:cBhvr>
                                      <p:to>
                                        <p:strVal val="visible"/>
                                      </p:to>
                                    </p:set>
                                    <p:animEffect transition="in" filter="wipe(left)">
                                      <p:cBhvr>
                                        <p:cTn id="20" dur="500"/>
                                        <p:tgtEl>
                                          <p:spTgt spid="3297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9733">
                                            <p:txEl>
                                              <p:pRg st="0" end="0"/>
                                            </p:txEl>
                                          </p:spTgt>
                                        </p:tgtEl>
                                        <p:attrNameLst>
                                          <p:attrName>style.visibility</p:attrName>
                                        </p:attrNameLst>
                                      </p:cBhvr>
                                      <p:to>
                                        <p:strVal val="visible"/>
                                      </p:to>
                                    </p:set>
                                    <p:animEffect transition="in" filter="wipe(left)">
                                      <p:cBhvr>
                                        <p:cTn id="25" dur="500"/>
                                        <p:tgtEl>
                                          <p:spTgt spid="32973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9733">
                                            <p:txEl>
                                              <p:pRg st="1" end="1"/>
                                            </p:txEl>
                                          </p:spTgt>
                                        </p:tgtEl>
                                        <p:attrNameLst>
                                          <p:attrName>style.visibility</p:attrName>
                                        </p:attrNameLst>
                                      </p:cBhvr>
                                      <p:to>
                                        <p:strVal val="visible"/>
                                      </p:to>
                                    </p:set>
                                    <p:animEffect transition="in" filter="wipe(left)">
                                      <p:cBhvr>
                                        <p:cTn id="30" dur="500"/>
                                        <p:tgtEl>
                                          <p:spTgt spid="3297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advAuto="0"/>
      <p:bldP spid="329733"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7E304BA-ACC9-40A3-B9EF-DACC3273AB94}"/>
              </a:ext>
            </a:extLst>
          </p:cNvPr>
          <p:cNvSpPr>
            <a:spLocks noGrp="1" noChangeArrowheads="1"/>
          </p:cNvSpPr>
          <p:nvPr>
            <p:ph type="title"/>
          </p:nvPr>
        </p:nvSpPr>
        <p:spPr/>
        <p:txBody>
          <a:bodyPr/>
          <a:lstStyle/>
          <a:p>
            <a:pPr eaLnBrk="1" hangingPunct="1"/>
            <a:r>
              <a:rPr lang="en-US" altLang="zh-CN">
                <a:ea typeface="黑体" panose="02010609060101010101" pitchFamily="49" charset="-122"/>
              </a:rPr>
              <a:t>2.</a:t>
            </a:r>
            <a:r>
              <a:rPr lang="zh-CN" altLang="en-US">
                <a:ea typeface="黑体" panose="02010609060101010101" pitchFamily="49" charset="-122"/>
              </a:rPr>
              <a:t>嵌入马尔可夫链</a:t>
            </a:r>
          </a:p>
        </p:txBody>
      </p:sp>
      <p:sp>
        <p:nvSpPr>
          <p:cNvPr id="331779" name="Rectangle 3">
            <a:extLst>
              <a:ext uri="{FF2B5EF4-FFF2-40B4-BE49-F238E27FC236}">
                <a16:creationId xmlns:a16="http://schemas.microsoft.com/office/drawing/2014/main" id="{895E458C-1BB1-4488-AA97-320E162F0EF8}"/>
              </a:ext>
            </a:extLst>
          </p:cNvPr>
          <p:cNvSpPr>
            <a:spLocks noGrp="1" noChangeArrowheads="1"/>
          </p:cNvSpPr>
          <p:nvPr>
            <p:ph idx="1"/>
          </p:nvPr>
        </p:nvSpPr>
        <p:spPr>
          <a:xfrm>
            <a:off x="774701" y="1187726"/>
            <a:ext cx="9573608" cy="5122460"/>
          </a:xfrm>
        </p:spPr>
        <p:txBody>
          <a:bodyPr/>
          <a:lstStyle/>
          <a:p>
            <a:pPr marL="0" indent="736747">
              <a:buNone/>
            </a:pPr>
            <a:r>
              <a:rPr lang="zh-CN" altLang="en-US" dirty="0"/>
              <a:t>假定</a:t>
            </a:r>
            <a:r>
              <a:rPr lang="en-US" altLang="zh-CN" dirty="0"/>
              <a:t>N(t)</a:t>
            </a:r>
            <a:r>
              <a:rPr lang="zh-CN" altLang="en-US" dirty="0"/>
              <a:t>表示在时刻</a:t>
            </a:r>
            <a:r>
              <a:rPr lang="en-US" altLang="zh-CN" dirty="0"/>
              <a:t>t</a:t>
            </a:r>
            <a:r>
              <a:rPr lang="zh-CN" altLang="en-US" dirty="0"/>
              <a:t>系统中的顾客数</a:t>
            </a:r>
            <a:r>
              <a:rPr lang="en-US" altLang="zh-CN" dirty="0"/>
              <a:t>(</a:t>
            </a:r>
            <a:r>
              <a:rPr lang="zh-CN" altLang="en-US" dirty="0"/>
              <a:t>队长</a:t>
            </a:r>
            <a:r>
              <a:rPr lang="en-US" altLang="zh-CN" dirty="0"/>
              <a:t>)</a:t>
            </a:r>
            <a:r>
              <a:rPr lang="zh-CN" altLang="en-US" dirty="0"/>
              <a:t>，</a:t>
            </a:r>
            <a:r>
              <a:rPr lang="zh-CN" altLang="en-US" dirty="0">
                <a:sym typeface="Symbol" panose="05050102010706020507" pitchFamily="18" charset="2"/>
              </a:rPr>
              <a:t>对于</a:t>
            </a:r>
            <a:r>
              <a:rPr lang="en-US" altLang="zh-CN" dirty="0"/>
              <a:t>M/G/1/</a:t>
            </a:r>
            <a:r>
              <a:rPr lang="en-US" altLang="zh-CN" dirty="0">
                <a:sym typeface="Symbol" panose="05050102010706020507" pitchFamily="18" charset="2"/>
              </a:rPr>
              <a:t> </a:t>
            </a:r>
            <a:r>
              <a:rPr lang="zh-CN" altLang="en-US" dirty="0">
                <a:sym typeface="Symbol" panose="05050102010706020507" pitchFamily="18" charset="2"/>
              </a:rPr>
              <a:t>排队系统，由于服务时间是一般分布，对任选的一个时刻</a:t>
            </a:r>
            <a:r>
              <a:rPr lang="en-US" altLang="zh-CN" dirty="0">
                <a:sym typeface="Symbol" panose="05050102010706020507" pitchFamily="18" charset="2"/>
              </a:rPr>
              <a:t>t</a:t>
            </a:r>
            <a:r>
              <a:rPr lang="zh-CN" altLang="en-US" dirty="0">
                <a:sym typeface="Symbol" panose="05050102010706020507" pitchFamily="18" charset="2"/>
              </a:rPr>
              <a:t>正在接受服务的顾客可能还没有服务完。从时刻</a:t>
            </a:r>
            <a:r>
              <a:rPr lang="en-US" altLang="zh-CN" dirty="0">
                <a:sym typeface="Symbol" panose="05050102010706020507" pitchFamily="18" charset="2"/>
              </a:rPr>
              <a:t>t</a:t>
            </a:r>
            <a:r>
              <a:rPr lang="zh-CN" altLang="en-US" dirty="0">
                <a:sym typeface="Symbol" panose="05050102010706020507" pitchFamily="18" charset="2"/>
              </a:rPr>
              <a:t>起的剩余服务时间分布可能不具有无记忆性，于是队长</a:t>
            </a:r>
            <a:r>
              <a:rPr lang="en-US" altLang="zh-CN" dirty="0">
                <a:sym typeface="Symbol" panose="05050102010706020507" pitchFamily="18" charset="2"/>
              </a:rPr>
              <a:t>{N(t)</a:t>
            </a:r>
            <a:r>
              <a:rPr lang="zh-CN" altLang="en-US" dirty="0">
                <a:sym typeface="Symbol" panose="05050102010706020507" pitchFamily="18" charset="2"/>
              </a:rPr>
              <a:t>，</a:t>
            </a:r>
            <a:r>
              <a:rPr lang="en-US" altLang="zh-CN" dirty="0">
                <a:sym typeface="Symbol" panose="05050102010706020507" pitchFamily="18" charset="2"/>
              </a:rPr>
              <a:t>t≥0}</a:t>
            </a:r>
            <a:r>
              <a:rPr lang="zh-CN" altLang="en-US" dirty="0">
                <a:sym typeface="Symbol" panose="05050102010706020507" pitchFamily="18" charset="2"/>
              </a:rPr>
              <a:t>不再具有马尔可夫性。但是，若令</a:t>
            </a:r>
            <a:r>
              <a:rPr lang="en-US" altLang="zh-CN" dirty="0" err="1">
                <a:solidFill>
                  <a:srgbClr val="0000FF"/>
                </a:solidFill>
                <a:sym typeface="Symbol" panose="05050102010706020507" pitchFamily="18" charset="2"/>
              </a:rPr>
              <a:t>N</a:t>
            </a:r>
            <a:r>
              <a:rPr lang="en-US" altLang="zh-CN" baseline="-25000" dirty="0" err="1">
                <a:solidFill>
                  <a:srgbClr val="0000FF"/>
                </a:solidFill>
                <a:sym typeface="Symbol" panose="05050102010706020507" pitchFamily="18" charset="2"/>
              </a:rPr>
              <a:t>n</a:t>
            </a:r>
            <a:r>
              <a:rPr lang="en-US" altLang="zh-CN" baseline="30000" dirty="0">
                <a:solidFill>
                  <a:srgbClr val="0000FF"/>
                </a:solidFill>
                <a:sym typeface="Symbol" panose="05050102010706020507" pitchFamily="18" charset="2"/>
              </a:rPr>
              <a:t>+</a:t>
            </a:r>
            <a:r>
              <a:rPr lang="zh-CN" altLang="en-US" dirty="0">
                <a:sym typeface="Symbol" panose="05050102010706020507" pitchFamily="18" charset="2"/>
              </a:rPr>
              <a:t>表示第</a:t>
            </a:r>
            <a:r>
              <a:rPr lang="en-US" altLang="zh-CN" dirty="0">
                <a:sym typeface="Symbol" panose="05050102010706020507" pitchFamily="18" charset="2"/>
              </a:rPr>
              <a:t>n</a:t>
            </a:r>
            <a:r>
              <a:rPr lang="zh-CN" altLang="en-US" dirty="0">
                <a:sym typeface="Symbol" panose="05050102010706020507" pitchFamily="18" charset="2"/>
              </a:rPr>
              <a:t>个顾客服务完毕离开时留在系统中的顾客数，即留下的队长，</a:t>
            </a:r>
            <a:r>
              <a:rPr lang="en-US" altLang="zh-CN" dirty="0">
                <a:sym typeface="Symbol" panose="05050102010706020507" pitchFamily="18" charset="2"/>
              </a:rPr>
              <a:t>n≥1</a:t>
            </a:r>
            <a:r>
              <a:rPr lang="zh-CN" altLang="en-US" dirty="0">
                <a:sym typeface="Symbol" panose="05050102010706020507" pitchFamily="18" charset="2"/>
              </a:rPr>
              <a:t>，则下面定理表明</a:t>
            </a:r>
            <a:r>
              <a:rPr lang="en-US" altLang="zh-CN" dirty="0">
                <a:sym typeface="Symbol" panose="05050102010706020507" pitchFamily="18" charset="2"/>
              </a:rPr>
              <a:t>{</a:t>
            </a:r>
            <a:r>
              <a:rPr lang="en-US" altLang="zh-CN" dirty="0" err="1">
                <a:sym typeface="Symbol" panose="05050102010706020507" pitchFamily="18" charset="2"/>
              </a:rPr>
              <a:t>N</a:t>
            </a:r>
            <a:r>
              <a:rPr lang="en-US" altLang="zh-CN" baseline="-25000" dirty="0" err="1">
                <a:sym typeface="Symbol" panose="05050102010706020507" pitchFamily="18" charset="2"/>
              </a:rPr>
              <a:t>n</a:t>
            </a:r>
            <a:r>
              <a:rPr lang="en-US" altLang="zh-CN" baseline="30000"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n≥1}</a:t>
            </a:r>
            <a:r>
              <a:rPr lang="zh-CN" altLang="en-US" dirty="0">
                <a:sym typeface="Symbol" panose="05050102010706020507" pitchFamily="18" charset="2"/>
              </a:rPr>
              <a:t>是马尔可夫链，被称为队长过程</a:t>
            </a:r>
            <a:r>
              <a:rPr lang="en-US" altLang="zh-CN" dirty="0">
                <a:sym typeface="Symbol" panose="05050102010706020507" pitchFamily="18" charset="2"/>
              </a:rPr>
              <a:t>{N(t)</a:t>
            </a:r>
            <a:r>
              <a:rPr lang="zh-CN" altLang="en-US" dirty="0">
                <a:sym typeface="Symbol" panose="05050102010706020507" pitchFamily="18" charset="2"/>
              </a:rPr>
              <a:t>，</a:t>
            </a:r>
            <a:r>
              <a:rPr lang="en-US" altLang="zh-CN" dirty="0">
                <a:sym typeface="Symbol" panose="05050102010706020507" pitchFamily="18" charset="2"/>
              </a:rPr>
              <a:t>t0}</a:t>
            </a:r>
            <a:r>
              <a:rPr lang="zh-CN" altLang="en-US" dirty="0">
                <a:sym typeface="Symbol" panose="05050102010706020507" pitchFamily="18" charset="2"/>
              </a:rPr>
              <a:t>的</a:t>
            </a:r>
            <a:r>
              <a:rPr lang="zh-CN" altLang="en-US" dirty="0">
                <a:solidFill>
                  <a:srgbClr val="CC00CC"/>
                </a:solidFill>
                <a:sym typeface="Symbol" panose="05050102010706020507" pitchFamily="18" charset="2"/>
              </a:rPr>
              <a:t>嵌入马尔可夫链</a:t>
            </a:r>
            <a:r>
              <a:rPr lang="zh-CN" altLang="en-US" dirty="0">
                <a:sym typeface="Symbol" panose="05050102010706020507" pitchFamily="18"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CA66865-6ABA-47F0-B39D-3592DC8AFB3E}"/>
              </a:ext>
            </a:extLst>
          </p:cNvPr>
          <p:cNvSpPr>
            <a:spLocks noGrp="1" noChangeArrowheads="1"/>
          </p:cNvSpPr>
          <p:nvPr>
            <p:ph type="title"/>
          </p:nvPr>
        </p:nvSpPr>
        <p:spPr/>
        <p:txBody>
          <a:bodyPr/>
          <a:lstStyle/>
          <a:p>
            <a:pPr algn="just" eaLnBrk="1" hangingPunct="1"/>
            <a:r>
              <a:rPr lang="zh-CN" altLang="en-US">
                <a:ea typeface="黑体" panose="02010609060101010101" pitchFamily="49" charset="-122"/>
              </a:rPr>
              <a:t>定理</a:t>
            </a:r>
          </a:p>
        </p:txBody>
      </p:sp>
      <p:sp>
        <p:nvSpPr>
          <p:cNvPr id="333827" name="Rectangle 3">
            <a:extLst>
              <a:ext uri="{FF2B5EF4-FFF2-40B4-BE49-F238E27FC236}">
                <a16:creationId xmlns:a16="http://schemas.microsoft.com/office/drawing/2014/main" id="{80D459C5-A5BA-4E20-8314-006217190C3F}"/>
              </a:ext>
            </a:extLst>
          </p:cNvPr>
          <p:cNvSpPr>
            <a:spLocks noGrp="1" noChangeArrowheads="1"/>
          </p:cNvSpPr>
          <p:nvPr>
            <p:ph idx="1"/>
          </p:nvPr>
        </p:nvSpPr>
        <p:spPr>
          <a:xfrm>
            <a:off x="460375" y="1218245"/>
            <a:ext cx="11128058" cy="1018268"/>
          </a:xfrm>
        </p:spPr>
        <p:txBody>
          <a:bodyPr>
            <a:normAutofit/>
          </a:bodyPr>
          <a:lstStyle/>
          <a:p>
            <a:pPr>
              <a:lnSpc>
                <a:spcPct val="110000"/>
              </a:lnSpc>
              <a:buNone/>
            </a:pPr>
            <a:r>
              <a:rPr lang="en-US" altLang="zh-CN" dirty="0">
                <a:sym typeface="Symbol" panose="05050102010706020507" pitchFamily="18" charset="2"/>
              </a:rPr>
              <a:t>    {</a:t>
            </a:r>
            <a:r>
              <a:rPr lang="en-US" altLang="zh-CN" dirty="0" err="1">
                <a:sym typeface="Symbol" panose="05050102010706020507" pitchFamily="18" charset="2"/>
              </a:rPr>
              <a:t>N</a:t>
            </a:r>
            <a:r>
              <a:rPr lang="en-US" altLang="zh-CN" baseline="-25000" dirty="0" err="1">
                <a:sym typeface="Symbol" panose="05050102010706020507" pitchFamily="18" charset="2"/>
              </a:rPr>
              <a:t>n</a:t>
            </a:r>
            <a:r>
              <a:rPr lang="en-US" altLang="zh-CN" baseline="30000"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n≥1}</a:t>
            </a:r>
            <a:r>
              <a:rPr lang="zh-CN" altLang="en-US" dirty="0">
                <a:sym typeface="Symbol" panose="05050102010706020507" pitchFamily="18" charset="2"/>
              </a:rPr>
              <a:t>为一不可约、非周期的齐次马尔可夫链，其一步转移概率为</a:t>
            </a:r>
          </a:p>
          <a:p>
            <a:pPr eaLnBrk="1" hangingPunct="1">
              <a:lnSpc>
                <a:spcPct val="110000"/>
              </a:lnSpc>
              <a:buClrTx/>
              <a:buFontTx/>
              <a:buNone/>
            </a:pPr>
            <a:endParaRPr lang="zh-CN" altLang="en-US" dirty="0">
              <a:sym typeface="Symbol" panose="05050102010706020507" pitchFamily="18" charset="2"/>
            </a:endParaRPr>
          </a:p>
        </p:txBody>
      </p:sp>
      <p:graphicFrame>
        <p:nvGraphicFramePr>
          <p:cNvPr id="333829" name="Object 5">
            <a:extLst>
              <a:ext uri="{FF2B5EF4-FFF2-40B4-BE49-F238E27FC236}">
                <a16:creationId xmlns:a16="http://schemas.microsoft.com/office/drawing/2014/main" id="{D164C6CB-EDF5-440F-96AB-EA35E6A2EC7A}"/>
              </a:ext>
            </a:extLst>
          </p:cNvPr>
          <p:cNvGraphicFramePr>
            <a:graphicFrameLocks noChangeAspect="1"/>
          </p:cNvGraphicFramePr>
          <p:nvPr>
            <p:extLst>
              <p:ext uri="{D42A27DB-BD31-4B8C-83A1-F6EECF244321}">
                <p14:modId xmlns:p14="http://schemas.microsoft.com/office/powerpoint/2010/main" val="955582619"/>
              </p:ext>
            </p:extLst>
          </p:nvPr>
        </p:nvGraphicFramePr>
        <p:xfrm>
          <a:off x="1222375" y="2110810"/>
          <a:ext cx="3429794" cy="562105"/>
        </p:xfrm>
        <a:graphic>
          <a:graphicData uri="http://schemas.openxmlformats.org/presentationml/2006/ole">
            <mc:AlternateContent xmlns:mc="http://schemas.openxmlformats.org/markup-compatibility/2006">
              <mc:Choice xmlns:v="urn:schemas-microsoft-com:vml" Requires="v">
                <p:oleObj name="Equation" r:id="rId3" imgW="1548728" imgH="253890" progId="Equation.3">
                  <p:embed/>
                </p:oleObj>
              </mc:Choice>
              <mc:Fallback>
                <p:oleObj name="Equation" r:id="rId3" imgW="1548728" imgH="253890" progId="Equation.3">
                  <p:embed/>
                  <p:pic>
                    <p:nvPicPr>
                      <p:cNvPr id="333829" name="Object 5">
                        <a:extLst>
                          <a:ext uri="{FF2B5EF4-FFF2-40B4-BE49-F238E27FC236}">
                            <a16:creationId xmlns:a16="http://schemas.microsoft.com/office/drawing/2014/main" id="{D164C6CB-EDF5-440F-96AB-EA35E6A2E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2110810"/>
                        <a:ext cx="3429794" cy="562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30" name="Object 6">
            <a:extLst>
              <a:ext uri="{FF2B5EF4-FFF2-40B4-BE49-F238E27FC236}">
                <a16:creationId xmlns:a16="http://schemas.microsoft.com/office/drawing/2014/main" id="{499CD427-3B06-4594-8821-90884E7E6718}"/>
              </a:ext>
            </a:extLst>
          </p:cNvPr>
          <p:cNvGraphicFramePr>
            <a:graphicFrameLocks noChangeAspect="1"/>
          </p:cNvGraphicFramePr>
          <p:nvPr>
            <p:extLst>
              <p:ext uri="{D42A27DB-BD31-4B8C-83A1-F6EECF244321}">
                <p14:modId xmlns:p14="http://schemas.microsoft.com/office/powerpoint/2010/main" val="652924576"/>
              </p:ext>
            </p:extLst>
          </p:nvPr>
        </p:nvGraphicFramePr>
        <p:xfrm>
          <a:off x="1679575" y="3000275"/>
          <a:ext cx="5251077" cy="3245601"/>
        </p:xfrm>
        <a:graphic>
          <a:graphicData uri="http://schemas.openxmlformats.org/presentationml/2006/ole">
            <mc:AlternateContent xmlns:mc="http://schemas.openxmlformats.org/markup-compatibility/2006">
              <mc:Choice xmlns:v="urn:schemas-microsoft-com:vml" Requires="v">
                <p:oleObj name="Equation" r:id="rId5" imgW="2590800" imgH="1600200" progId="Equation.3">
                  <p:embed/>
                </p:oleObj>
              </mc:Choice>
              <mc:Fallback>
                <p:oleObj name="Equation" r:id="rId5" imgW="2590800" imgH="1600200" progId="Equation.3">
                  <p:embed/>
                  <p:pic>
                    <p:nvPicPr>
                      <p:cNvPr id="333830" name="Object 6">
                        <a:extLst>
                          <a:ext uri="{FF2B5EF4-FFF2-40B4-BE49-F238E27FC236}">
                            <a16:creationId xmlns:a16="http://schemas.microsoft.com/office/drawing/2014/main" id="{499CD427-3B06-4594-8821-90884E7E67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3000275"/>
                        <a:ext cx="5251077" cy="3245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 calcmode="lin" valueType="num">
                                      <p:cBhvr additive="base">
                                        <p:cTn id="7" dur="500" fill="hold"/>
                                        <p:tgtEl>
                                          <p:spTgt spid="333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8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3829"/>
                                        </p:tgtEl>
                                        <p:attrNameLst>
                                          <p:attrName>style.visibility</p:attrName>
                                        </p:attrNameLst>
                                      </p:cBhvr>
                                      <p:to>
                                        <p:strVal val="visible"/>
                                      </p:to>
                                    </p:set>
                                    <p:anim calcmode="lin" valueType="num">
                                      <p:cBhvr additive="base">
                                        <p:cTn id="12" dur="500" fill="hold"/>
                                        <p:tgtEl>
                                          <p:spTgt spid="333829"/>
                                        </p:tgtEl>
                                        <p:attrNameLst>
                                          <p:attrName>ppt_x</p:attrName>
                                        </p:attrNameLst>
                                      </p:cBhvr>
                                      <p:tavLst>
                                        <p:tav tm="0">
                                          <p:val>
                                            <p:strVal val="#ppt_x"/>
                                          </p:val>
                                        </p:tav>
                                        <p:tav tm="100000">
                                          <p:val>
                                            <p:strVal val="#ppt_x"/>
                                          </p:val>
                                        </p:tav>
                                      </p:tavLst>
                                    </p:anim>
                                    <p:anim calcmode="lin" valueType="num">
                                      <p:cBhvr additive="base">
                                        <p:cTn id="13" dur="500" fill="hold"/>
                                        <p:tgtEl>
                                          <p:spTgt spid="33382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3830"/>
                                        </p:tgtEl>
                                        <p:attrNameLst>
                                          <p:attrName>style.visibility</p:attrName>
                                        </p:attrNameLst>
                                      </p:cBhvr>
                                      <p:to>
                                        <p:strVal val="visible"/>
                                      </p:to>
                                    </p:set>
                                    <p:anim calcmode="lin" valueType="num">
                                      <p:cBhvr additive="base">
                                        <p:cTn id="17" dur="500" fill="hold"/>
                                        <p:tgtEl>
                                          <p:spTgt spid="333830"/>
                                        </p:tgtEl>
                                        <p:attrNameLst>
                                          <p:attrName>ppt_x</p:attrName>
                                        </p:attrNameLst>
                                      </p:cBhvr>
                                      <p:tavLst>
                                        <p:tav tm="0">
                                          <p:val>
                                            <p:strVal val="#ppt_x"/>
                                          </p:val>
                                        </p:tav>
                                        <p:tav tm="100000">
                                          <p:val>
                                            <p:strVal val="#ppt_x"/>
                                          </p:val>
                                        </p:tav>
                                      </p:tavLst>
                                    </p:anim>
                                    <p:anim calcmode="lin" valueType="num">
                                      <p:cBhvr additive="base">
                                        <p:cTn id="18" dur="500" fill="hold"/>
                                        <p:tgtEl>
                                          <p:spTgt spid="333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8823563-7194-4D2D-BE58-B31FCC92A943}"/>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p>
        </p:txBody>
      </p:sp>
      <p:sp>
        <p:nvSpPr>
          <p:cNvPr id="335875" name="Rectangle 3">
            <a:extLst>
              <a:ext uri="{FF2B5EF4-FFF2-40B4-BE49-F238E27FC236}">
                <a16:creationId xmlns:a16="http://schemas.microsoft.com/office/drawing/2014/main" id="{98AD280E-A061-4A99-9D3C-8DEEDEDC156F}"/>
              </a:ext>
            </a:extLst>
          </p:cNvPr>
          <p:cNvSpPr>
            <a:spLocks noGrp="1" noChangeArrowheads="1"/>
          </p:cNvSpPr>
          <p:nvPr>
            <p:ph idx="1"/>
          </p:nvPr>
        </p:nvSpPr>
        <p:spPr>
          <a:xfrm>
            <a:off x="600391" y="948751"/>
            <a:ext cx="11289984" cy="1372711"/>
          </a:xfrm>
        </p:spPr>
        <p:txBody>
          <a:bodyPr>
            <a:noAutofit/>
          </a:bodyPr>
          <a:lstStyle/>
          <a:p>
            <a:pPr marL="0" indent="719282">
              <a:lnSpc>
                <a:spcPct val="170000"/>
              </a:lnSpc>
              <a:buNone/>
            </a:pPr>
            <a:r>
              <a:rPr lang="zh-CN" altLang="en-US" dirty="0"/>
              <a:t>设</a:t>
            </a:r>
            <a:r>
              <a:rPr lang="en-US" altLang="zh-CN" dirty="0" err="1"/>
              <a:t>v</a:t>
            </a:r>
            <a:r>
              <a:rPr lang="en-US" altLang="zh-CN" baseline="-25000" dirty="0" err="1"/>
              <a:t>n</a:t>
            </a:r>
            <a:r>
              <a:rPr lang="zh-CN" altLang="en-US" dirty="0"/>
              <a:t>表示在第</a:t>
            </a:r>
            <a:r>
              <a:rPr lang="en-US" altLang="zh-CN" dirty="0"/>
              <a:t>n</a:t>
            </a:r>
            <a:r>
              <a:rPr lang="zh-CN" altLang="en-US" dirty="0"/>
              <a:t>个顾客的服务时间</a:t>
            </a:r>
            <a:r>
              <a:rPr lang="zh-CN" altLang="en-US" dirty="0">
                <a:sym typeface="Symbol" panose="05050102010706020507" pitchFamily="18" charset="2"/>
              </a:rPr>
              <a:t></a:t>
            </a:r>
            <a:r>
              <a:rPr lang="en-US" altLang="zh-CN" baseline="-25000" dirty="0">
                <a:sym typeface="Symbol" panose="05050102010706020507" pitchFamily="18" charset="2"/>
              </a:rPr>
              <a:t>n</a:t>
            </a:r>
            <a:r>
              <a:rPr lang="zh-CN" altLang="en-US" dirty="0"/>
              <a:t>内到达的顾客数，则容易看出</a:t>
            </a:r>
            <a:r>
              <a:rPr lang="en-US" altLang="zh-CN" dirty="0"/>
              <a:t>{</a:t>
            </a:r>
            <a:r>
              <a:rPr lang="en-US" altLang="zh-CN" dirty="0" err="1"/>
              <a:t>v</a:t>
            </a:r>
            <a:r>
              <a:rPr lang="en-US" altLang="zh-CN" baseline="-25000" dirty="0" err="1"/>
              <a:t>n</a:t>
            </a:r>
            <a:r>
              <a:rPr lang="zh-CN" altLang="en-US" dirty="0"/>
              <a:t>，</a:t>
            </a:r>
            <a:r>
              <a:rPr lang="en-US" altLang="zh-CN" dirty="0">
                <a:sym typeface="Symbol" panose="05050102010706020507" pitchFamily="18" charset="2"/>
              </a:rPr>
              <a:t>n≥1</a:t>
            </a:r>
            <a:r>
              <a:rPr lang="en-US" altLang="zh-CN" dirty="0"/>
              <a:t>}</a:t>
            </a:r>
            <a:r>
              <a:rPr lang="zh-CN" altLang="en-US" dirty="0"/>
              <a:t>相互独立同分布</a:t>
            </a:r>
          </a:p>
        </p:txBody>
      </p:sp>
      <p:sp>
        <p:nvSpPr>
          <p:cNvPr id="38918" name="Rectangle 4">
            <a:extLst>
              <a:ext uri="{FF2B5EF4-FFF2-40B4-BE49-F238E27FC236}">
                <a16:creationId xmlns:a16="http://schemas.microsoft.com/office/drawing/2014/main" id="{CC23CA71-887E-4A23-95B2-161458D3DB1D}"/>
              </a:ext>
            </a:extLst>
          </p:cNvPr>
          <p:cNvSpPr>
            <a:spLocks noChangeArrowheads="1"/>
          </p:cNvSpPr>
          <p:nvPr/>
        </p:nvSpPr>
        <p:spPr bwMode="auto">
          <a:xfrm>
            <a:off x="2669381" y="1697432"/>
            <a:ext cx="7774199"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sz="2801"/>
          </a:p>
        </p:txBody>
      </p:sp>
      <p:graphicFrame>
        <p:nvGraphicFramePr>
          <p:cNvPr id="335877" name="Object 5">
            <a:extLst>
              <a:ext uri="{FF2B5EF4-FFF2-40B4-BE49-F238E27FC236}">
                <a16:creationId xmlns:a16="http://schemas.microsoft.com/office/drawing/2014/main" id="{C4961F69-D7EC-4CAA-8925-E93C6014AA53}"/>
              </a:ext>
            </a:extLst>
          </p:cNvPr>
          <p:cNvGraphicFramePr>
            <a:graphicFrameLocks noChangeAspect="1"/>
          </p:cNvGraphicFramePr>
          <p:nvPr/>
        </p:nvGraphicFramePr>
        <p:xfrm>
          <a:off x="3398213" y="2210312"/>
          <a:ext cx="5859231" cy="927315"/>
        </p:xfrm>
        <a:graphic>
          <a:graphicData uri="http://schemas.openxmlformats.org/presentationml/2006/ole">
            <mc:AlternateContent xmlns:mc="http://schemas.openxmlformats.org/markup-compatibility/2006">
              <mc:Choice xmlns:v="urn:schemas-microsoft-com:vml" Requires="v">
                <p:oleObj name="Equation" r:id="rId3" imgW="2806700" imgH="444500" progId="Equation.3">
                  <p:embed/>
                </p:oleObj>
              </mc:Choice>
              <mc:Fallback>
                <p:oleObj name="Equation" r:id="rId3" imgW="2806700" imgH="444500" progId="Equation.3">
                  <p:embed/>
                  <p:pic>
                    <p:nvPicPr>
                      <p:cNvPr id="335877" name="Object 5">
                        <a:extLst>
                          <a:ext uri="{FF2B5EF4-FFF2-40B4-BE49-F238E27FC236}">
                            <a16:creationId xmlns:a16="http://schemas.microsoft.com/office/drawing/2014/main" id="{C4961F69-D7EC-4CAA-8925-E93C6014AA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213" y="2210312"/>
                        <a:ext cx="5859231" cy="92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78" name="Rectangle 6">
            <a:extLst>
              <a:ext uri="{FF2B5EF4-FFF2-40B4-BE49-F238E27FC236}">
                <a16:creationId xmlns:a16="http://schemas.microsoft.com/office/drawing/2014/main" id="{D2441562-8252-4839-AD28-ED8A30B42C55}"/>
              </a:ext>
            </a:extLst>
          </p:cNvPr>
          <p:cNvSpPr>
            <a:spLocks noChangeArrowheads="1"/>
          </p:cNvSpPr>
          <p:nvPr/>
        </p:nvSpPr>
        <p:spPr bwMode="auto">
          <a:xfrm>
            <a:off x="753640" y="3137627"/>
            <a:ext cx="1230735"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dirty="0">
                <a:latin typeface="+mn-ea"/>
                <a:ea typeface="+mn-ea"/>
              </a:rPr>
              <a:t>而且</a:t>
            </a:r>
          </a:p>
        </p:txBody>
      </p:sp>
      <p:graphicFrame>
        <p:nvGraphicFramePr>
          <p:cNvPr id="335879" name="Object 7">
            <a:extLst>
              <a:ext uri="{FF2B5EF4-FFF2-40B4-BE49-F238E27FC236}">
                <a16:creationId xmlns:a16="http://schemas.microsoft.com/office/drawing/2014/main" id="{52334135-64DF-4B0F-B1B9-7722413C4A0A}"/>
              </a:ext>
            </a:extLst>
          </p:cNvPr>
          <p:cNvGraphicFramePr>
            <a:graphicFrameLocks noChangeAspect="1"/>
          </p:cNvGraphicFramePr>
          <p:nvPr/>
        </p:nvGraphicFramePr>
        <p:xfrm>
          <a:off x="3550649" y="3582229"/>
          <a:ext cx="5673450" cy="1035290"/>
        </p:xfrm>
        <a:graphic>
          <a:graphicData uri="http://schemas.openxmlformats.org/presentationml/2006/ole">
            <mc:AlternateContent xmlns:mc="http://schemas.openxmlformats.org/markup-compatibility/2006">
              <mc:Choice xmlns:v="urn:schemas-microsoft-com:vml" Requires="v">
                <p:oleObj name="Equation" r:id="rId5" imgW="2717800" imgH="495300" progId="Equation.3">
                  <p:embed/>
                </p:oleObj>
              </mc:Choice>
              <mc:Fallback>
                <p:oleObj name="Equation" r:id="rId5" imgW="2717800" imgH="495300" progId="Equation.3">
                  <p:embed/>
                  <p:pic>
                    <p:nvPicPr>
                      <p:cNvPr id="335879" name="Object 7">
                        <a:extLst>
                          <a:ext uri="{FF2B5EF4-FFF2-40B4-BE49-F238E27FC236}">
                            <a16:creationId xmlns:a16="http://schemas.microsoft.com/office/drawing/2014/main" id="{52334135-64DF-4B0F-B1B9-7722413C4A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0649" y="3582229"/>
                        <a:ext cx="5673450" cy="1035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0" name="Rectangle 8">
            <a:extLst>
              <a:ext uri="{FF2B5EF4-FFF2-40B4-BE49-F238E27FC236}">
                <a16:creationId xmlns:a16="http://schemas.microsoft.com/office/drawing/2014/main" id="{0C67D145-4CF1-453C-B32F-72D9C3912C35}"/>
              </a:ext>
            </a:extLst>
          </p:cNvPr>
          <p:cNvSpPr>
            <a:spLocks noChangeArrowheads="1"/>
          </p:cNvSpPr>
          <p:nvPr/>
        </p:nvSpPr>
        <p:spPr bwMode="auto">
          <a:xfrm>
            <a:off x="768332" y="4795068"/>
            <a:ext cx="967524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dirty="0">
                <a:latin typeface="+mn-ea"/>
                <a:ea typeface="+mn-ea"/>
              </a:rPr>
              <a:t>由于</a:t>
            </a:r>
            <a:r>
              <a:rPr lang="en-US" altLang="zh-CN" sz="2400" dirty="0">
                <a:latin typeface="+mn-ea"/>
                <a:ea typeface="+mn-ea"/>
              </a:rPr>
              <a:t>{</a:t>
            </a:r>
            <a:r>
              <a:rPr lang="en-US" altLang="zh-CN" sz="2400" dirty="0" err="1">
                <a:latin typeface="+mn-ea"/>
                <a:ea typeface="+mn-ea"/>
              </a:rPr>
              <a:t>v</a:t>
            </a:r>
            <a:r>
              <a:rPr lang="en-US" altLang="zh-CN" sz="2400" baseline="-25000" dirty="0" err="1">
                <a:latin typeface="+mn-ea"/>
                <a:ea typeface="+mn-ea"/>
              </a:rPr>
              <a:t>n</a:t>
            </a:r>
            <a:r>
              <a:rPr lang="zh-CN" altLang="en-US" sz="2400" dirty="0">
                <a:latin typeface="+mn-ea"/>
                <a:ea typeface="+mn-ea"/>
              </a:rPr>
              <a:t>，</a:t>
            </a:r>
            <a:r>
              <a:rPr lang="en-US" altLang="zh-CN" sz="2400" dirty="0">
                <a:latin typeface="+mn-ea"/>
                <a:ea typeface="+mn-ea"/>
                <a:sym typeface="Symbol" panose="05050102010706020507" pitchFamily="18" charset="2"/>
              </a:rPr>
              <a:t>n≥1</a:t>
            </a:r>
            <a:r>
              <a:rPr lang="en-US" altLang="zh-CN" sz="2400" dirty="0">
                <a:latin typeface="+mn-ea"/>
                <a:ea typeface="+mn-ea"/>
              </a:rPr>
              <a:t>}</a:t>
            </a:r>
            <a:r>
              <a:rPr lang="zh-CN" altLang="en-US" sz="2400" dirty="0">
                <a:latin typeface="+mn-ea"/>
                <a:ea typeface="+mn-ea"/>
              </a:rPr>
              <a:t>相互独立同分布，所以令</a:t>
            </a:r>
            <a:r>
              <a:rPr lang="en-US" altLang="zh-CN" sz="2400" dirty="0" err="1">
                <a:latin typeface="+mn-ea"/>
                <a:ea typeface="+mn-ea"/>
              </a:rPr>
              <a:t>v</a:t>
            </a:r>
            <a:r>
              <a:rPr lang="en-US" altLang="zh-CN" sz="2400" baseline="-25000" dirty="0" err="1">
                <a:latin typeface="+mn-ea"/>
                <a:ea typeface="+mn-ea"/>
              </a:rPr>
              <a:t>n</a:t>
            </a:r>
            <a:r>
              <a:rPr lang="en-US" altLang="zh-CN" sz="2400" baseline="-25000" dirty="0">
                <a:latin typeface="+mn-ea"/>
                <a:ea typeface="+mn-ea"/>
              </a:rPr>
              <a:t> </a:t>
            </a:r>
            <a:r>
              <a:rPr lang="zh-CN" altLang="en-US" sz="2400" dirty="0">
                <a:latin typeface="+mn-ea"/>
                <a:ea typeface="+mn-ea"/>
              </a:rPr>
              <a:t>＝</a:t>
            </a:r>
            <a:r>
              <a:rPr lang="en-US" altLang="zh-CN" sz="2400" dirty="0">
                <a:latin typeface="+mn-ea"/>
                <a:ea typeface="+mn-ea"/>
              </a:rPr>
              <a:t>v</a:t>
            </a:r>
            <a:r>
              <a:rPr lang="en-US" altLang="zh-CN" sz="2400" baseline="-25000" dirty="0">
                <a:latin typeface="+mn-ea"/>
                <a:ea typeface="+mn-ea"/>
              </a:rPr>
              <a:t> </a:t>
            </a:r>
            <a:r>
              <a:rPr lang="zh-CN" altLang="en-US" sz="2400" dirty="0">
                <a:latin typeface="+mn-ea"/>
                <a:ea typeface="+mn-ea"/>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，有</a:t>
            </a:r>
          </a:p>
        </p:txBody>
      </p:sp>
      <p:graphicFrame>
        <p:nvGraphicFramePr>
          <p:cNvPr id="335881" name="Object 9">
            <a:extLst>
              <a:ext uri="{FF2B5EF4-FFF2-40B4-BE49-F238E27FC236}">
                <a16:creationId xmlns:a16="http://schemas.microsoft.com/office/drawing/2014/main" id="{B50BBC9E-E84B-44AD-9B4D-654807798018}"/>
              </a:ext>
            </a:extLst>
          </p:cNvPr>
          <p:cNvGraphicFramePr>
            <a:graphicFrameLocks noChangeAspect="1"/>
          </p:cNvGraphicFramePr>
          <p:nvPr/>
        </p:nvGraphicFramePr>
        <p:xfrm>
          <a:off x="3603047" y="5519427"/>
          <a:ext cx="5328883" cy="1035290"/>
        </p:xfrm>
        <a:graphic>
          <a:graphicData uri="http://schemas.openxmlformats.org/presentationml/2006/ole">
            <mc:AlternateContent xmlns:mc="http://schemas.openxmlformats.org/markup-compatibility/2006">
              <mc:Choice xmlns:v="urn:schemas-microsoft-com:vml" Requires="v">
                <p:oleObj name="Equation" r:id="rId7" imgW="2552700" imgH="495300" progId="Equation.3">
                  <p:embed/>
                </p:oleObj>
              </mc:Choice>
              <mc:Fallback>
                <p:oleObj name="Equation" r:id="rId7" imgW="2552700" imgH="495300" progId="Equation.3">
                  <p:embed/>
                  <p:pic>
                    <p:nvPicPr>
                      <p:cNvPr id="335881" name="Object 9">
                        <a:extLst>
                          <a:ext uri="{FF2B5EF4-FFF2-40B4-BE49-F238E27FC236}">
                            <a16:creationId xmlns:a16="http://schemas.microsoft.com/office/drawing/2014/main" id="{B50BBC9E-E84B-44AD-9B4D-6548077980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3047" y="5519427"/>
                        <a:ext cx="5328883" cy="1035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5877"/>
                                        </p:tgtEl>
                                        <p:attrNameLst>
                                          <p:attrName>style.visibility</p:attrName>
                                        </p:attrNameLst>
                                      </p:cBhvr>
                                      <p:to>
                                        <p:strVal val="visible"/>
                                      </p:to>
                                    </p:set>
                                    <p:anim calcmode="lin" valueType="num">
                                      <p:cBhvr additive="base">
                                        <p:cTn id="13" dur="500" fill="hold"/>
                                        <p:tgtEl>
                                          <p:spTgt spid="335877"/>
                                        </p:tgtEl>
                                        <p:attrNameLst>
                                          <p:attrName>ppt_x</p:attrName>
                                        </p:attrNameLst>
                                      </p:cBhvr>
                                      <p:tavLst>
                                        <p:tav tm="0">
                                          <p:val>
                                            <p:strVal val="#ppt_x"/>
                                          </p:val>
                                        </p:tav>
                                        <p:tav tm="100000">
                                          <p:val>
                                            <p:strVal val="#ppt_x"/>
                                          </p:val>
                                        </p:tav>
                                      </p:tavLst>
                                    </p:anim>
                                    <p:anim calcmode="lin" valueType="num">
                                      <p:cBhvr additive="base">
                                        <p:cTn id="14" dur="500" fill="hold"/>
                                        <p:tgtEl>
                                          <p:spTgt spid="33587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8"/>
                                        </p:tgtEl>
                                        <p:attrNameLst>
                                          <p:attrName>style.visibility</p:attrName>
                                        </p:attrNameLst>
                                      </p:cBhvr>
                                      <p:to>
                                        <p:strVal val="visible"/>
                                      </p:to>
                                    </p:set>
                                    <p:anim calcmode="lin" valueType="num">
                                      <p:cBhvr additive="base">
                                        <p:cTn id="19" dur="500" fill="hold"/>
                                        <p:tgtEl>
                                          <p:spTgt spid="335878"/>
                                        </p:tgtEl>
                                        <p:attrNameLst>
                                          <p:attrName>ppt_x</p:attrName>
                                        </p:attrNameLst>
                                      </p:cBhvr>
                                      <p:tavLst>
                                        <p:tav tm="0">
                                          <p:val>
                                            <p:strVal val="#ppt_x"/>
                                          </p:val>
                                        </p:tav>
                                        <p:tav tm="100000">
                                          <p:val>
                                            <p:strVal val="#ppt_x"/>
                                          </p:val>
                                        </p:tav>
                                      </p:tavLst>
                                    </p:anim>
                                    <p:anim calcmode="lin" valueType="num">
                                      <p:cBhvr additive="base">
                                        <p:cTn id="20" dur="500" fill="hold"/>
                                        <p:tgtEl>
                                          <p:spTgt spid="335878"/>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335879"/>
                                        </p:tgtEl>
                                        <p:attrNameLst>
                                          <p:attrName>style.visibility</p:attrName>
                                        </p:attrNameLst>
                                      </p:cBhvr>
                                      <p:to>
                                        <p:strVal val="visible"/>
                                      </p:to>
                                    </p:set>
                                    <p:anim calcmode="lin" valueType="num">
                                      <p:cBhvr additive="base">
                                        <p:cTn id="24" dur="500" fill="hold"/>
                                        <p:tgtEl>
                                          <p:spTgt spid="335879"/>
                                        </p:tgtEl>
                                        <p:attrNameLst>
                                          <p:attrName>ppt_x</p:attrName>
                                        </p:attrNameLst>
                                      </p:cBhvr>
                                      <p:tavLst>
                                        <p:tav tm="0">
                                          <p:val>
                                            <p:strVal val="#ppt_x"/>
                                          </p:val>
                                        </p:tav>
                                        <p:tav tm="100000">
                                          <p:val>
                                            <p:strVal val="#ppt_x"/>
                                          </p:val>
                                        </p:tav>
                                      </p:tavLst>
                                    </p:anim>
                                    <p:anim calcmode="lin" valueType="num">
                                      <p:cBhvr additive="base">
                                        <p:cTn id="25" dur="500" fill="hold"/>
                                        <p:tgtEl>
                                          <p:spTgt spid="33587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5880"/>
                                        </p:tgtEl>
                                        <p:attrNameLst>
                                          <p:attrName>style.visibility</p:attrName>
                                        </p:attrNameLst>
                                      </p:cBhvr>
                                      <p:to>
                                        <p:strVal val="visible"/>
                                      </p:to>
                                    </p:set>
                                    <p:anim calcmode="lin" valueType="num">
                                      <p:cBhvr additive="base">
                                        <p:cTn id="30" dur="500" fill="hold"/>
                                        <p:tgtEl>
                                          <p:spTgt spid="335880"/>
                                        </p:tgtEl>
                                        <p:attrNameLst>
                                          <p:attrName>ppt_x</p:attrName>
                                        </p:attrNameLst>
                                      </p:cBhvr>
                                      <p:tavLst>
                                        <p:tav tm="0">
                                          <p:val>
                                            <p:strVal val="#ppt_x"/>
                                          </p:val>
                                        </p:tav>
                                        <p:tav tm="100000">
                                          <p:val>
                                            <p:strVal val="#ppt_x"/>
                                          </p:val>
                                        </p:tav>
                                      </p:tavLst>
                                    </p:anim>
                                    <p:anim calcmode="lin" valueType="num">
                                      <p:cBhvr additive="base">
                                        <p:cTn id="31" dur="500" fill="hold"/>
                                        <p:tgtEl>
                                          <p:spTgt spid="335880"/>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335881"/>
                                        </p:tgtEl>
                                        <p:attrNameLst>
                                          <p:attrName>style.visibility</p:attrName>
                                        </p:attrNameLst>
                                      </p:cBhvr>
                                      <p:to>
                                        <p:strVal val="visible"/>
                                      </p:to>
                                    </p:set>
                                    <p:anim calcmode="lin" valueType="num">
                                      <p:cBhvr additive="base">
                                        <p:cTn id="35" dur="500" fill="hold"/>
                                        <p:tgtEl>
                                          <p:spTgt spid="335881"/>
                                        </p:tgtEl>
                                        <p:attrNameLst>
                                          <p:attrName>ppt_x</p:attrName>
                                        </p:attrNameLst>
                                      </p:cBhvr>
                                      <p:tavLst>
                                        <p:tav tm="0">
                                          <p:val>
                                            <p:strVal val="#ppt_x"/>
                                          </p:val>
                                        </p:tav>
                                        <p:tav tm="100000">
                                          <p:val>
                                            <p:strVal val="#ppt_x"/>
                                          </p:val>
                                        </p:tav>
                                      </p:tavLst>
                                    </p:anim>
                                    <p:anim calcmode="lin" valueType="num">
                                      <p:cBhvr additive="base">
                                        <p:cTn id="36" dur="500" fill="hold"/>
                                        <p:tgtEl>
                                          <p:spTgt spid="335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878" grpId="0"/>
      <p:bldP spid="3358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16AE55-6D66-4B8C-A004-4624C322A50D}"/>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1)</a:t>
            </a:r>
          </a:p>
        </p:txBody>
      </p:sp>
      <p:sp>
        <p:nvSpPr>
          <p:cNvPr id="337923" name="Rectangle 3">
            <a:extLst>
              <a:ext uri="{FF2B5EF4-FFF2-40B4-BE49-F238E27FC236}">
                <a16:creationId xmlns:a16="http://schemas.microsoft.com/office/drawing/2014/main" id="{F50FBCA0-2679-4F1F-931C-034740C797D6}"/>
              </a:ext>
            </a:extLst>
          </p:cNvPr>
          <p:cNvSpPr>
            <a:spLocks noGrp="1" noChangeArrowheads="1"/>
          </p:cNvSpPr>
          <p:nvPr>
            <p:ph idx="1"/>
          </p:nvPr>
        </p:nvSpPr>
        <p:spPr>
          <a:xfrm>
            <a:off x="639895" y="2423718"/>
            <a:ext cx="3680248" cy="721540"/>
          </a:xfrm>
        </p:spPr>
        <p:txBody>
          <a:bodyPr>
            <a:normAutofit/>
          </a:bodyPr>
          <a:lstStyle/>
          <a:p>
            <a:pPr eaLnBrk="1" hangingPunct="1">
              <a:lnSpc>
                <a:spcPct val="160000"/>
              </a:lnSpc>
              <a:buFont typeface="Wingdings" panose="05000000000000000000" pitchFamily="2" charset="2"/>
              <a:buNone/>
            </a:pPr>
            <a:r>
              <a:rPr lang="zh-CN" altLang="en-US" dirty="0"/>
              <a:t>其一步转移概率为：</a:t>
            </a:r>
          </a:p>
        </p:txBody>
      </p:sp>
      <p:graphicFrame>
        <p:nvGraphicFramePr>
          <p:cNvPr id="337924" name="Object 4">
            <a:extLst>
              <a:ext uri="{FF2B5EF4-FFF2-40B4-BE49-F238E27FC236}">
                <a16:creationId xmlns:a16="http://schemas.microsoft.com/office/drawing/2014/main" id="{A48F6A4A-A8FF-425E-B7AF-003C46DBD722}"/>
              </a:ext>
            </a:extLst>
          </p:cNvPr>
          <p:cNvGraphicFramePr>
            <a:graphicFrameLocks noChangeAspect="1"/>
          </p:cNvGraphicFramePr>
          <p:nvPr>
            <p:extLst>
              <p:ext uri="{D42A27DB-BD31-4B8C-83A1-F6EECF244321}">
                <p14:modId xmlns:p14="http://schemas.microsoft.com/office/powerpoint/2010/main" val="200791891"/>
              </p:ext>
            </p:extLst>
          </p:nvPr>
        </p:nvGraphicFramePr>
        <p:xfrm>
          <a:off x="1504651" y="3354451"/>
          <a:ext cx="3412328" cy="558929"/>
        </p:xfrm>
        <a:graphic>
          <a:graphicData uri="http://schemas.openxmlformats.org/presentationml/2006/ole">
            <mc:AlternateContent xmlns:mc="http://schemas.openxmlformats.org/markup-compatibility/2006">
              <mc:Choice xmlns:v="urn:schemas-microsoft-com:vml" Requires="v">
                <p:oleObj name="Equation" r:id="rId3" imgW="1548728" imgH="253890" progId="Equation.3">
                  <p:embed/>
                </p:oleObj>
              </mc:Choice>
              <mc:Fallback>
                <p:oleObj name="Equation" r:id="rId3" imgW="1548728" imgH="253890" progId="Equation.3">
                  <p:embed/>
                  <p:pic>
                    <p:nvPicPr>
                      <p:cNvPr id="337924" name="Object 4">
                        <a:extLst>
                          <a:ext uri="{FF2B5EF4-FFF2-40B4-BE49-F238E27FC236}">
                            <a16:creationId xmlns:a16="http://schemas.microsoft.com/office/drawing/2014/main" id="{A48F6A4A-A8FF-425E-B7AF-003C46DBD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651" y="3354451"/>
                        <a:ext cx="3412328" cy="558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5" name="Object 5">
            <a:extLst>
              <a:ext uri="{FF2B5EF4-FFF2-40B4-BE49-F238E27FC236}">
                <a16:creationId xmlns:a16="http://schemas.microsoft.com/office/drawing/2014/main" id="{0B438370-8BA6-46EC-B267-70F640454555}"/>
              </a:ext>
            </a:extLst>
          </p:cNvPr>
          <p:cNvGraphicFramePr>
            <a:graphicFrameLocks noChangeAspect="1"/>
          </p:cNvGraphicFramePr>
          <p:nvPr>
            <p:extLst>
              <p:ext uri="{D42A27DB-BD31-4B8C-83A1-F6EECF244321}">
                <p14:modId xmlns:p14="http://schemas.microsoft.com/office/powerpoint/2010/main" val="2647817493"/>
              </p:ext>
            </p:extLst>
          </p:nvPr>
        </p:nvGraphicFramePr>
        <p:xfrm>
          <a:off x="4908073" y="3075332"/>
          <a:ext cx="3517126" cy="1033702"/>
        </p:xfrm>
        <a:graphic>
          <a:graphicData uri="http://schemas.openxmlformats.org/presentationml/2006/ole">
            <mc:AlternateContent xmlns:mc="http://schemas.openxmlformats.org/markup-compatibility/2006">
              <mc:Choice xmlns:v="urn:schemas-microsoft-com:vml" Requires="v">
                <p:oleObj name="Equation" r:id="rId5" imgW="1600200" imgH="469900" progId="Equation.3">
                  <p:embed/>
                </p:oleObj>
              </mc:Choice>
              <mc:Fallback>
                <p:oleObj name="Equation" r:id="rId5" imgW="1600200" imgH="469900" progId="Equation.3">
                  <p:embed/>
                  <p:pic>
                    <p:nvPicPr>
                      <p:cNvPr id="337925" name="Object 5">
                        <a:extLst>
                          <a:ext uri="{FF2B5EF4-FFF2-40B4-BE49-F238E27FC236}">
                            <a16:creationId xmlns:a16="http://schemas.microsoft.com/office/drawing/2014/main" id="{0B438370-8BA6-46EC-B267-70F6404545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8073" y="3075332"/>
                        <a:ext cx="3517126" cy="1033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6" name="Rectangle 6">
            <a:extLst>
              <a:ext uri="{FF2B5EF4-FFF2-40B4-BE49-F238E27FC236}">
                <a16:creationId xmlns:a16="http://schemas.microsoft.com/office/drawing/2014/main" id="{1F71E343-997E-4EC9-BF89-EC3EEDA105D9}"/>
              </a:ext>
            </a:extLst>
          </p:cNvPr>
          <p:cNvSpPr>
            <a:spLocks noChangeArrowheads="1"/>
          </p:cNvSpPr>
          <p:nvPr/>
        </p:nvSpPr>
        <p:spPr bwMode="auto">
          <a:xfrm>
            <a:off x="706378" y="4434886"/>
            <a:ext cx="777419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dirty="0">
                <a:latin typeface="+mn-ea"/>
                <a:ea typeface="+mn-ea"/>
                <a:sym typeface="Symbol" panose="05050102010706020507" pitchFamily="18" charset="2"/>
              </a:rPr>
              <a:t>当</a:t>
            </a:r>
            <a:r>
              <a:rPr lang="en-US" altLang="zh-CN" sz="2400" dirty="0">
                <a:latin typeface="+mn-ea"/>
                <a:ea typeface="+mn-ea"/>
                <a:sym typeface="Symbol" panose="05050102010706020507" pitchFamily="18" charset="2"/>
              </a:rPr>
              <a:t>i≥1</a:t>
            </a:r>
            <a:r>
              <a:rPr lang="zh-CN" altLang="en-US" sz="2400" dirty="0">
                <a:latin typeface="+mn-ea"/>
                <a:ea typeface="+mn-ea"/>
                <a:sym typeface="Symbol" panose="05050102010706020507" pitchFamily="18" charset="2"/>
              </a:rPr>
              <a:t>时，</a:t>
            </a:r>
          </a:p>
        </p:txBody>
      </p:sp>
      <p:graphicFrame>
        <p:nvGraphicFramePr>
          <p:cNvPr id="337927" name="Object 7">
            <a:extLst>
              <a:ext uri="{FF2B5EF4-FFF2-40B4-BE49-F238E27FC236}">
                <a16:creationId xmlns:a16="http://schemas.microsoft.com/office/drawing/2014/main" id="{5FE0C6CA-F559-4281-95C8-7194FAD3F9C3}"/>
              </a:ext>
            </a:extLst>
          </p:cNvPr>
          <p:cNvGraphicFramePr>
            <a:graphicFrameLocks noChangeAspect="1"/>
          </p:cNvGraphicFramePr>
          <p:nvPr>
            <p:extLst>
              <p:ext uri="{D42A27DB-BD31-4B8C-83A1-F6EECF244321}">
                <p14:modId xmlns:p14="http://schemas.microsoft.com/office/powerpoint/2010/main" val="1696215410"/>
              </p:ext>
            </p:extLst>
          </p:nvPr>
        </p:nvGraphicFramePr>
        <p:xfrm>
          <a:off x="1404880" y="5229529"/>
          <a:ext cx="5525779" cy="978126"/>
        </p:xfrm>
        <a:graphic>
          <a:graphicData uri="http://schemas.openxmlformats.org/presentationml/2006/ole">
            <mc:AlternateContent xmlns:mc="http://schemas.openxmlformats.org/markup-compatibility/2006">
              <mc:Choice xmlns:v="urn:schemas-microsoft-com:vml" Requires="v">
                <p:oleObj name="Equation" r:id="rId7" imgW="2514600" imgH="444500" progId="Equation.3">
                  <p:embed/>
                </p:oleObj>
              </mc:Choice>
              <mc:Fallback>
                <p:oleObj name="Equation" r:id="rId7" imgW="2514600" imgH="444500" progId="Equation.3">
                  <p:embed/>
                  <p:pic>
                    <p:nvPicPr>
                      <p:cNvPr id="337927" name="Object 7">
                        <a:extLst>
                          <a:ext uri="{FF2B5EF4-FFF2-40B4-BE49-F238E27FC236}">
                            <a16:creationId xmlns:a16="http://schemas.microsoft.com/office/drawing/2014/main" id="{5FE0C6CA-F559-4281-95C8-7194FAD3F9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4880" y="5229529"/>
                        <a:ext cx="5525779" cy="978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8" name="Rectangle 8">
            <a:extLst>
              <a:ext uri="{FF2B5EF4-FFF2-40B4-BE49-F238E27FC236}">
                <a16:creationId xmlns:a16="http://schemas.microsoft.com/office/drawing/2014/main" id="{B607B656-3119-4865-BB3E-256789C1234B}"/>
              </a:ext>
            </a:extLst>
          </p:cNvPr>
          <p:cNvSpPr>
            <a:spLocks noChangeArrowheads="1"/>
          </p:cNvSpPr>
          <p:nvPr/>
        </p:nvSpPr>
        <p:spPr bwMode="auto">
          <a:xfrm>
            <a:off x="774700" y="1097890"/>
            <a:ext cx="10766848"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dirty="0">
                <a:latin typeface="+mn-ea"/>
                <a:ea typeface="+mn-ea"/>
              </a:rPr>
              <a:t>从上式可以看出，当已知</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rPr>
              <a:t>时， </a:t>
            </a:r>
            <a:r>
              <a:rPr lang="en-US" altLang="zh-CN" sz="2400" dirty="0">
                <a:latin typeface="+mn-ea"/>
                <a:ea typeface="+mn-ea"/>
                <a:sym typeface="Symbol" panose="05050102010706020507" pitchFamily="18" charset="2"/>
              </a:rPr>
              <a:t>N</a:t>
            </a:r>
            <a:r>
              <a:rPr lang="en-US" altLang="zh-CN" sz="2400" baseline="-25000" dirty="0">
                <a:latin typeface="+mn-ea"/>
                <a:ea typeface="+mn-ea"/>
                <a:sym typeface="Symbol" panose="05050102010706020507" pitchFamily="18" charset="2"/>
              </a:rPr>
              <a:t>n+1</a:t>
            </a:r>
            <a:r>
              <a:rPr lang="en-US" altLang="zh-CN" sz="2400" baseline="30000" dirty="0">
                <a:latin typeface="+mn-ea"/>
                <a:ea typeface="+mn-ea"/>
                <a:sym typeface="Symbol" panose="05050102010706020507" pitchFamily="18" charset="2"/>
              </a:rPr>
              <a:t>+</a:t>
            </a:r>
            <a:r>
              <a:rPr lang="zh-CN" altLang="en-US" sz="2400" dirty="0">
                <a:latin typeface="+mn-ea"/>
                <a:ea typeface="+mn-ea"/>
              </a:rPr>
              <a:t>只与到达过程有关，而与</a:t>
            </a:r>
            <a:r>
              <a:rPr lang="en-US" altLang="zh-CN" sz="2400" dirty="0">
                <a:latin typeface="+mn-ea"/>
                <a:ea typeface="+mn-ea"/>
                <a:sym typeface="Symbol" panose="05050102010706020507" pitchFamily="18" charset="2"/>
              </a:rPr>
              <a:t>N</a:t>
            </a:r>
            <a:r>
              <a:rPr lang="en-US" altLang="zh-CN" sz="2400" baseline="-25000" dirty="0">
                <a:latin typeface="+mn-ea"/>
                <a:ea typeface="+mn-ea"/>
                <a:sym typeface="Symbol" panose="05050102010706020507" pitchFamily="18" charset="2"/>
              </a:rPr>
              <a:t>1</a:t>
            </a:r>
            <a:r>
              <a:rPr lang="en-US" altLang="zh-CN" sz="2400" baseline="30000" dirty="0">
                <a:latin typeface="+mn-ea"/>
                <a:ea typeface="+mn-ea"/>
                <a:sym typeface="Symbol" panose="05050102010706020507" pitchFamily="18" charset="2"/>
              </a:rPr>
              <a:t>+</a:t>
            </a:r>
            <a:r>
              <a:rPr lang="en-US" altLang="zh-CN" sz="2400" dirty="0">
                <a:latin typeface="+mn-ea"/>
                <a:ea typeface="+mn-ea"/>
              </a:rPr>
              <a:t>, </a:t>
            </a:r>
            <a:r>
              <a:rPr lang="en-US" altLang="zh-CN" sz="2400" dirty="0">
                <a:latin typeface="+mn-ea"/>
                <a:ea typeface="+mn-ea"/>
                <a:sym typeface="Symbol" panose="05050102010706020507" pitchFamily="18" charset="2"/>
              </a:rPr>
              <a:t>N</a:t>
            </a:r>
            <a:r>
              <a:rPr lang="en-US" altLang="zh-CN" sz="2400" baseline="-25000" dirty="0">
                <a:latin typeface="+mn-ea"/>
                <a:ea typeface="+mn-ea"/>
                <a:sym typeface="Symbol" panose="05050102010706020507" pitchFamily="18" charset="2"/>
              </a:rPr>
              <a:t>2</a:t>
            </a:r>
            <a:r>
              <a:rPr lang="en-US" altLang="zh-CN" sz="2400" baseline="30000" dirty="0">
                <a:latin typeface="+mn-ea"/>
                <a:ea typeface="+mn-ea"/>
                <a:sym typeface="Symbol" panose="05050102010706020507" pitchFamily="18" charset="2"/>
              </a:rPr>
              <a:t>+</a:t>
            </a:r>
            <a:r>
              <a:rPr lang="en-US" altLang="zh-CN" sz="2400" dirty="0">
                <a:latin typeface="+mn-ea"/>
                <a:ea typeface="+mn-ea"/>
              </a:rPr>
              <a:t>,…, </a:t>
            </a:r>
            <a:r>
              <a:rPr lang="en-US" altLang="zh-CN" sz="2400" dirty="0">
                <a:latin typeface="+mn-ea"/>
                <a:ea typeface="+mn-ea"/>
                <a:sym typeface="Symbol" panose="05050102010706020507" pitchFamily="18" charset="2"/>
              </a:rPr>
              <a:t>N</a:t>
            </a:r>
            <a:r>
              <a:rPr lang="en-US" altLang="zh-CN" sz="2400" baseline="-25000" dirty="0">
                <a:latin typeface="+mn-ea"/>
                <a:ea typeface="+mn-ea"/>
                <a:sym typeface="Symbol" panose="05050102010706020507" pitchFamily="18" charset="2"/>
              </a:rPr>
              <a:t>n-1</a:t>
            </a:r>
            <a:r>
              <a:rPr lang="en-US" altLang="zh-CN" sz="2400" baseline="30000" dirty="0">
                <a:latin typeface="+mn-ea"/>
                <a:ea typeface="+mn-ea"/>
                <a:sym typeface="Symbol" panose="05050102010706020507" pitchFamily="18" charset="2"/>
              </a:rPr>
              <a:t>+</a:t>
            </a:r>
            <a:r>
              <a:rPr lang="zh-CN" altLang="en-US" sz="2400" dirty="0">
                <a:latin typeface="+mn-ea"/>
                <a:ea typeface="+mn-ea"/>
              </a:rPr>
              <a:t>无关，所以是马尔可夫链，其状态空间</a:t>
            </a:r>
            <a:r>
              <a:rPr lang="en-US" altLang="zh-CN" sz="2400" dirty="0">
                <a:latin typeface="+mn-ea"/>
                <a:ea typeface="+mn-ea"/>
              </a:rPr>
              <a:t>E</a:t>
            </a:r>
            <a:r>
              <a:rPr lang="zh-CN" altLang="en-US" sz="2400" dirty="0">
                <a:latin typeface="+mn-ea"/>
                <a:ea typeface="+mn-ea"/>
              </a:rPr>
              <a:t>＝</a:t>
            </a:r>
            <a:r>
              <a:rPr lang="en-US" altLang="zh-CN" sz="2400" dirty="0">
                <a:latin typeface="+mn-ea"/>
                <a:ea typeface="+mn-ea"/>
              </a:rPr>
              <a:t>{0,1,2,…}</a:t>
            </a:r>
            <a:r>
              <a:rPr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928"/>
                                        </p:tgtEl>
                                        <p:attrNameLst>
                                          <p:attrName>style.visibility</p:attrName>
                                        </p:attrNameLst>
                                      </p:cBhvr>
                                      <p:to>
                                        <p:strVal val="visible"/>
                                      </p:to>
                                    </p:set>
                                    <p:anim calcmode="lin" valueType="num">
                                      <p:cBhvr additive="base">
                                        <p:cTn id="7" dur="500" fill="hold"/>
                                        <p:tgtEl>
                                          <p:spTgt spid="337928"/>
                                        </p:tgtEl>
                                        <p:attrNameLst>
                                          <p:attrName>ppt_x</p:attrName>
                                        </p:attrNameLst>
                                      </p:cBhvr>
                                      <p:tavLst>
                                        <p:tav tm="0">
                                          <p:val>
                                            <p:strVal val="#ppt_x"/>
                                          </p:val>
                                        </p:tav>
                                        <p:tav tm="100000">
                                          <p:val>
                                            <p:strVal val="#ppt_x"/>
                                          </p:val>
                                        </p:tav>
                                      </p:tavLst>
                                    </p:anim>
                                    <p:anim calcmode="lin" valueType="num">
                                      <p:cBhvr additive="base">
                                        <p:cTn id="8" dur="500" fill="hold"/>
                                        <p:tgtEl>
                                          <p:spTgt spid="3379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23">
                                            <p:txEl>
                                              <p:pRg st="0" end="0"/>
                                            </p:txEl>
                                          </p:spTgt>
                                        </p:tgtEl>
                                        <p:attrNameLst>
                                          <p:attrName>style.visibility</p:attrName>
                                        </p:attrNameLst>
                                      </p:cBhvr>
                                      <p:to>
                                        <p:strVal val="visible"/>
                                      </p:to>
                                    </p:set>
                                    <p:anim calcmode="lin" valueType="num">
                                      <p:cBhvr additive="base">
                                        <p:cTn id="13"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37924"/>
                                        </p:tgtEl>
                                        <p:attrNameLst>
                                          <p:attrName>style.visibility</p:attrName>
                                        </p:attrNameLst>
                                      </p:cBhvr>
                                      <p:to>
                                        <p:strVal val="visible"/>
                                      </p:to>
                                    </p:set>
                                    <p:anim calcmode="lin" valueType="num">
                                      <p:cBhvr additive="base">
                                        <p:cTn id="18" dur="500" fill="hold"/>
                                        <p:tgtEl>
                                          <p:spTgt spid="337924"/>
                                        </p:tgtEl>
                                        <p:attrNameLst>
                                          <p:attrName>ppt_x</p:attrName>
                                        </p:attrNameLst>
                                      </p:cBhvr>
                                      <p:tavLst>
                                        <p:tav tm="0">
                                          <p:val>
                                            <p:strVal val="#ppt_x"/>
                                          </p:val>
                                        </p:tav>
                                        <p:tav tm="100000">
                                          <p:val>
                                            <p:strVal val="#ppt_x"/>
                                          </p:val>
                                        </p:tav>
                                      </p:tavLst>
                                    </p:anim>
                                    <p:anim calcmode="lin" valueType="num">
                                      <p:cBhvr additive="base">
                                        <p:cTn id="19" dur="500" fill="hold"/>
                                        <p:tgtEl>
                                          <p:spTgt spid="33792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337925"/>
                                        </p:tgtEl>
                                        <p:attrNameLst>
                                          <p:attrName>style.visibility</p:attrName>
                                        </p:attrNameLst>
                                      </p:cBhvr>
                                      <p:to>
                                        <p:strVal val="visible"/>
                                      </p:to>
                                    </p:set>
                                    <p:anim calcmode="lin" valueType="num">
                                      <p:cBhvr additive="base">
                                        <p:cTn id="23" dur="500" fill="hold"/>
                                        <p:tgtEl>
                                          <p:spTgt spid="337925"/>
                                        </p:tgtEl>
                                        <p:attrNameLst>
                                          <p:attrName>ppt_x</p:attrName>
                                        </p:attrNameLst>
                                      </p:cBhvr>
                                      <p:tavLst>
                                        <p:tav tm="0">
                                          <p:val>
                                            <p:strVal val="#ppt_x"/>
                                          </p:val>
                                        </p:tav>
                                        <p:tav tm="100000">
                                          <p:val>
                                            <p:strVal val="#ppt_x"/>
                                          </p:val>
                                        </p:tav>
                                      </p:tavLst>
                                    </p:anim>
                                    <p:anim calcmode="lin" valueType="num">
                                      <p:cBhvr additive="base">
                                        <p:cTn id="24" dur="500" fill="hold"/>
                                        <p:tgtEl>
                                          <p:spTgt spid="33792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7926"/>
                                        </p:tgtEl>
                                        <p:attrNameLst>
                                          <p:attrName>style.visibility</p:attrName>
                                        </p:attrNameLst>
                                      </p:cBhvr>
                                      <p:to>
                                        <p:strVal val="visible"/>
                                      </p:to>
                                    </p:set>
                                    <p:anim calcmode="lin" valueType="num">
                                      <p:cBhvr additive="base">
                                        <p:cTn id="29" dur="500" fill="hold"/>
                                        <p:tgtEl>
                                          <p:spTgt spid="337926"/>
                                        </p:tgtEl>
                                        <p:attrNameLst>
                                          <p:attrName>ppt_x</p:attrName>
                                        </p:attrNameLst>
                                      </p:cBhvr>
                                      <p:tavLst>
                                        <p:tav tm="0">
                                          <p:val>
                                            <p:strVal val="#ppt_x"/>
                                          </p:val>
                                        </p:tav>
                                        <p:tav tm="100000">
                                          <p:val>
                                            <p:strVal val="#ppt_x"/>
                                          </p:val>
                                        </p:tav>
                                      </p:tavLst>
                                    </p:anim>
                                    <p:anim calcmode="lin" valueType="num">
                                      <p:cBhvr additive="base">
                                        <p:cTn id="30" dur="500" fill="hold"/>
                                        <p:tgtEl>
                                          <p:spTgt spid="337926"/>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37927"/>
                                        </p:tgtEl>
                                        <p:attrNameLst>
                                          <p:attrName>style.visibility</p:attrName>
                                        </p:attrNameLst>
                                      </p:cBhvr>
                                      <p:to>
                                        <p:strVal val="visible"/>
                                      </p:to>
                                    </p:set>
                                    <p:anim calcmode="lin" valueType="num">
                                      <p:cBhvr additive="base">
                                        <p:cTn id="34" dur="500" fill="hold"/>
                                        <p:tgtEl>
                                          <p:spTgt spid="337927"/>
                                        </p:tgtEl>
                                        <p:attrNameLst>
                                          <p:attrName>ppt_x</p:attrName>
                                        </p:attrNameLst>
                                      </p:cBhvr>
                                      <p:tavLst>
                                        <p:tav tm="0">
                                          <p:val>
                                            <p:strVal val="#ppt_x"/>
                                          </p:val>
                                        </p:tav>
                                        <p:tav tm="100000">
                                          <p:val>
                                            <p:strVal val="#ppt_x"/>
                                          </p:val>
                                        </p:tav>
                                      </p:tavLst>
                                    </p:anim>
                                    <p:anim calcmode="lin" valueType="num">
                                      <p:cBhvr additive="base">
                                        <p:cTn id="35" dur="500" fill="hold"/>
                                        <p:tgtEl>
                                          <p:spTgt spid="337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P spid="337926" grpId="0"/>
      <p:bldP spid="3379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F05B323-E0B5-4785-9C6E-538C37B5F889}"/>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2)</a:t>
            </a:r>
          </a:p>
        </p:txBody>
      </p:sp>
      <p:sp>
        <p:nvSpPr>
          <p:cNvPr id="339971" name="Rectangle 3">
            <a:extLst>
              <a:ext uri="{FF2B5EF4-FFF2-40B4-BE49-F238E27FC236}">
                <a16:creationId xmlns:a16="http://schemas.microsoft.com/office/drawing/2014/main" id="{371550A5-2506-4C1B-AD1C-D77B24DD274E}"/>
              </a:ext>
            </a:extLst>
          </p:cNvPr>
          <p:cNvSpPr>
            <a:spLocks noGrp="1" noChangeArrowheads="1"/>
          </p:cNvSpPr>
          <p:nvPr>
            <p:ph idx="1"/>
          </p:nvPr>
        </p:nvSpPr>
        <p:spPr>
          <a:xfrm>
            <a:off x="933027" y="1219994"/>
            <a:ext cx="3413548" cy="665281"/>
          </a:xfrm>
        </p:spPr>
        <p:txBody>
          <a:bodyPr>
            <a:normAutofit/>
          </a:bodyPr>
          <a:lstStyle/>
          <a:p>
            <a:pPr eaLnBrk="1" hangingPunct="1">
              <a:buFont typeface="Wingdings" panose="05000000000000000000" pitchFamily="2" charset="2"/>
              <a:buNone/>
            </a:pPr>
            <a:r>
              <a:rPr lang="zh-CN" altLang="en-US" dirty="0">
                <a:sym typeface="Symbol" panose="05050102010706020507" pitchFamily="18" charset="2"/>
              </a:rPr>
              <a:t>当</a:t>
            </a:r>
            <a:r>
              <a:rPr lang="en-US" altLang="zh-CN" dirty="0" err="1">
                <a:sym typeface="Symbol" panose="05050102010706020507" pitchFamily="18" charset="2"/>
              </a:rPr>
              <a:t>i</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时，</a:t>
            </a:r>
          </a:p>
        </p:txBody>
      </p:sp>
      <p:sp>
        <p:nvSpPr>
          <p:cNvPr id="339972" name="Rectangle 4">
            <a:extLst>
              <a:ext uri="{FF2B5EF4-FFF2-40B4-BE49-F238E27FC236}">
                <a16:creationId xmlns:a16="http://schemas.microsoft.com/office/drawing/2014/main" id="{045F7196-E45B-4415-AEC7-F2A27E28F036}"/>
              </a:ext>
            </a:extLst>
          </p:cNvPr>
          <p:cNvSpPr>
            <a:spLocks noChangeArrowheads="1"/>
          </p:cNvSpPr>
          <p:nvPr/>
        </p:nvSpPr>
        <p:spPr bwMode="auto">
          <a:xfrm>
            <a:off x="933027" y="3466189"/>
            <a:ext cx="11009260"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dirty="0">
                <a:latin typeface="+mn-ea"/>
                <a:ea typeface="+mn-ea"/>
              </a:rPr>
              <a:t>从一步转移概率表达式容易看出，</a:t>
            </a:r>
            <a:r>
              <a:rPr lang="en-US" altLang="zh-CN" sz="2400" dirty="0" err="1">
                <a:latin typeface="+mn-ea"/>
                <a:ea typeface="+mn-ea"/>
              </a:rPr>
              <a:t>p</a:t>
            </a:r>
            <a:r>
              <a:rPr lang="en-US" altLang="zh-CN" sz="2400" baseline="-25000" dirty="0" err="1">
                <a:latin typeface="+mn-ea"/>
                <a:ea typeface="+mn-ea"/>
              </a:rPr>
              <a:t>ij</a:t>
            </a:r>
            <a:r>
              <a:rPr lang="zh-CN" altLang="en-US" sz="2400" dirty="0">
                <a:latin typeface="+mn-ea"/>
                <a:ea typeface="+mn-ea"/>
              </a:rPr>
              <a:t>，</a:t>
            </a:r>
            <a:r>
              <a:rPr lang="en-US" altLang="zh-CN" sz="2400" dirty="0" err="1">
                <a:latin typeface="+mn-ea"/>
                <a:ea typeface="+mn-ea"/>
              </a:rPr>
              <a:t>i,j</a:t>
            </a:r>
            <a:r>
              <a:rPr lang="en-US" altLang="zh-CN" sz="2400" dirty="0">
                <a:latin typeface="+mn-ea"/>
                <a:ea typeface="+mn-ea"/>
              </a:rPr>
              <a:t>=0,1,2,…</a:t>
            </a:r>
            <a:r>
              <a:rPr lang="zh-CN" altLang="en-US" sz="2400" dirty="0">
                <a:latin typeface="+mn-ea"/>
                <a:ea typeface="+mn-ea"/>
              </a:rPr>
              <a:t>与时间的起点无关，而且任意两个状态是互通的，</a:t>
            </a:r>
            <a:r>
              <a:rPr lang="en-US" altLang="zh-CN" sz="2400" dirty="0" err="1">
                <a:latin typeface="+mn-ea"/>
                <a:ea typeface="+mn-ea"/>
              </a:rPr>
              <a:t>p</a:t>
            </a:r>
            <a:r>
              <a:rPr lang="en-US" altLang="zh-CN" sz="2400" baseline="-25000" dirty="0" err="1">
                <a:latin typeface="+mn-ea"/>
                <a:ea typeface="+mn-ea"/>
              </a:rPr>
              <a:t>ii</a:t>
            </a:r>
            <a:r>
              <a:rPr lang="zh-CN" altLang="en-US" sz="2400" dirty="0">
                <a:latin typeface="+mn-ea"/>
                <a:ea typeface="+mn-ea"/>
              </a:rPr>
              <a:t>＞</a:t>
            </a:r>
            <a:r>
              <a:rPr lang="en-US" altLang="zh-CN" sz="2400" dirty="0">
                <a:latin typeface="+mn-ea"/>
                <a:ea typeface="+mn-ea"/>
              </a:rPr>
              <a:t>0</a:t>
            </a:r>
            <a:r>
              <a:rPr lang="zh-CN" altLang="en-US" sz="2400" dirty="0">
                <a:latin typeface="+mn-ea"/>
                <a:ea typeface="+mn-ea"/>
              </a:rPr>
              <a:t>， </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为一不可约、非周期的齐次马尔可夫链。</a:t>
            </a:r>
            <a:endParaRPr lang="zh-CN" altLang="en-US" sz="2400" dirty="0">
              <a:latin typeface="+mn-ea"/>
              <a:ea typeface="+mn-ea"/>
            </a:endParaRPr>
          </a:p>
        </p:txBody>
      </p:sp>
      <p:graphicFrame>
        <p:nvGraphicFramePr>
          <p:cNvPr id="339973" name="Object 5">
            <a:extLst>
              <a:ext uri="{FF2B5EF4-FFF2-40B4-BE49-F238E27FC236}">
                <a16:creationId xmlns:a16="http://schemas.microsoft.com/office/drawing/2014/main" id="{CBB6211D-9AFA-4D71-8B2B-1FA952E9D52B}"/>
              </a:ext>
            </a:extLst>
          </p:cNvPr>
          <p:cNvGraphicFramePr>
            <a:graphicFrameLocks noChangeAspect="1"/>
          </p:cNvGraphicFramePr>
          <p:nvPr>
            <p:extLst>
              <p:ext uri="{D42A27DB-BD31-4B8C-83A1-F6EECF244321}">
                <p14:modId xmlns:p14="http://schemas.microsoft.com/office/powerpoint/2010/main" val="1702990715"/>
              </p:ext>
            </p:extLst>
          </p:nvPr>
        </p:nvGraphicFramePr>
        <p:xfrm>
          <a:off x="1603375" y="2091756"/>
          <a:ext cx="4045886" cy="978126"/>
        </p:xfrm>
        <a:graphic>
          <a:graphicData uri="http://schemas.openxmlformats.org/presentationml/2006/ole">
            <mc:AlternateContent xmlns:mc="http://schemas.openxmlformats.org/markup-compatibility/2006">
              <mc:Choice xmlns:v="urn:schemas-microsoft-com:vml" Requires="v">
                <p:oleObj name="Equation" r:id="rId3" imgW="1841500" imgH="444500" progId="Equation.3">
                  <p:embed/>
                </p:oleObj>
              </mc:Choice>
              <mc:Fallback>
                <p:oleObj name="Equation" r:id="rId3" imgW="1841500" imgH="444500" progId="Equation.3">
                  <p:embed/>
                  <p:pic>
                    <p:nvPicPr>
                      <p:cNvPr id="339973" name="Object 5">
                        <a:extLst>
                          <a:ext uri="{FF2B5EF4-FFF2-40B4-BE49-F238E27FC236}">
                            <a16:creationId xmlns:a16="http://schemas.microsoft.com/office/drawing/2014/main" id="{CBB6211D-9AFA-4D71-8B2B-1FA952E9D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5" y="2091756"/>
                        <a:ext cx="4045886" cy="978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9973"/>
                                        </p:tgtEl>
                                        <p:attrNameLst>
                                          <p:attrName>style.visibility</p:attrName>
                                        </p:attrNameLst>
                                      </p:cBhvr>
                                      <p:to>
                                        <p:strVal val="visible"/>
                                      </p:to>
                                    </p:set>
                                    <p:anim calcmode="lin" valueType="num">
                                      <p:cBhvr additive="base">
                                        <p:cTn id="12" dur="500" fill="hold"/>
                                        <p:tgtEl>
                                          <p:spTgt spid="339973"/>
                                        </p:tgtEl>
                                        <p:attrNameLst>
                                          <p:attrName>ppt_x</p:attrName>
                                        </p:attrNameLst>
                                      </p:cBhvr>
                                      <p:tavLst>
                                        <p:tav tm="0">
                                          <p:val>
                                            <p:strVal val="#ppt_x"/>
                                          </p:val>
                                        </p:tav>
                                        <p:tav tm="100000">
                                          <p:val>
                                            <p:strVal val="#ppt_x"/>
                                          </p:val>
                                        </p:tav>
                                      </p:tavLst>
                                    </p:anim>
                                    <p:anim calcmode="lin" valueType="num">
                                      <p:cBhvr additive="base">
                                        <p:cTn id="13" dur="500" fill="hold"/>
                                        <p:tgtEl>
                                          <p:spTgt spid="33997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iterate type="wd">
                                    <p:tmPct val="5000"/>
                                  </p:iterate>
                                  <p:childTnLst>
                                    <p:set>
                                      <p:cBhvr>
                                        <p:cTn id="17" dur="1" fill="hold">
                                          <p:stCondLst>
                                            <p:cond delay="0"/>
                                          </p:stCondLst>
                                        </p:cTn>
                                        <p:tgtEl>
                                          <p:spTgt spid="339972"/>
                                        </p:tgtEl>
                                        <p:attrNameLst>
                                          <p:attrName>style.visibility</p:attrName>
                                        </p:attrNameLst>
                                      </p:cBhvr>
                                      <p:to>
                                        <p:strVal val="visible"/>
                                      </p:to>
                                    </p:set>
                                    <p:anim calcmode="lin" valueType="num">
                                      <p:cBhvr additive="base">
                                        <p:cTn id="18" dur="500" fill="hold"/>
                                        <p:tgtEl>
                                          <p:spTgt spid="339972"/>
                                        </p:tgtEl>
                                        <p:attrNameLst>
                                          <p:attrName>ppt_x</p:attrName>
                                        </p:attrNameLst>
                                      </p:cBhvr>
                                      <p:tavLst>
                                        <p:tav tm="0">
                                          <p:val>
                                            <p:strVal val="#ppt_x"/>
                                          </p:val>
                                        </p:tav>
                                        <p:tav tm="100000">
                                          <p:val>
                                            <p:strVal val="#ppt_x"/>
                                          </p:val>
                                        </p:tav>
                                      </p:tavLst>
                                    </p:anim>
                                    <p:anim calcmode="lin" valueType="num">
                                      <p:cBhvr additive="base">
                                        <p:cTn id="19" dur="500" fill="hold"/>
                                        <p:tgtEl>
                                          <p:spTgt spid="339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P spid="3399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F580B83-2207-4F75-999A-7D4CCB2309F6}"/>
              </a:ext>
            </a:extLst>
          </p:cNvPr>
          <p:cNvSpPr>
            <a:spLocks noGrp="1" noChangeArrowheads="1"/>
          </p:cNvSpPr>
          <p:nvPr>
            <p:ph type="title"/>
          </p:nvPr>
        </p:nvSpPr>
        <p:spPr/>
        <p:txBody>
          <a:bodyPr/>
          <a:lstStyle/>
          <a:p>
            <a:pPr eaLnBrk="1" hangingPunct="1"/>
            <a:r>
              <a:rPr lang="zh-CN" altLang="en-US">
                <a:ea typeface="黑体" panose="02010609060101010101" pitchFamily="49" charset="-122"/>
              </a:rPr>
              <a:t>上一讲内容回顾</a:t>
            </a:r>
          </a:p>
        </p:txBody>
      </p:sp>
      <p:sp>
        <p:nvSpPr>
          <p:cNvPr id="339971" name="Rectangle 3">
            <a:extLst>
              <a:ext uri="{FF2B5EF4-FFF2-40B4-BE49-F238E27FC236}">
                <a16:creationId xmlns:a16="http://schemas.microsoft.com/office/drawing/2014/main" id="{042C8FA2-143B-42EE-959F-197C692F8D35}"/>
              </a:ext>
            </a:extLst>
          </p:cNvPr>
          <p:cNvSpPr>
            <a:spLocks noGrp="1" noChangeArrowheads="1"/>
          </p:cNvSpPr>
          <p:nvPr>
            <p:ph idx="1"/>
          </p:nvPr>
        </p:nvSpPr>
        <p:spPr>
          <a:xfrm>
            <a:off x="609917" y="951518"/>
            <a:ext cx="9375458" cy="5556440"/>
          </a:xfrm>
        </p:spPr>
        <p:txBody>
          <a:bodyPr>
            <a:normAutofit fontScale="92500" lnSpcReduction="20000"/>
          </a:bodyPr>
          <a:lstStyle/>
          <a:p>
            <a:pPr eaLnBrk="1" hangingPunct="1">
              <a:buFont typeface="Wingdings" panose="05000000000000000000" pitchFamily="2" charset="2"/>
              <a:buChar char="Ø"/>
            </a:pPr>
            <a:r>
              <a:rPr lang="zh-CN" altLang="en-US" dirty="0">
                <a:solidFill>
                  <a:srgbClr val="0000FF"/>
                </a:solidFill>
              </a:rPr>
              <a:t>有限源的简单排队系统</a:t>
            </a:r>
          </a:p>
          <a:p>
            <a:pPr eaLnBrk="1" hangingPunct="1">
              <a:buFont typeface="Wingdings" panose="05000000000000000000" pitchFamily="2" charset="2"/>
              <a:buChar char="Ø"/>
            </a:pPr>
            <a:r>
              <a:rPr lang="en-US" altLang="zh-CN" dirty="0">
                <a:solidFill>
                  <a:srgbClr val="0000FF"/>
                </a:solidFill>
              </a:rPr>
              <a:t>M/M/c/m/m</a:t>
            </a:r>
            <a:r>
              <a:rPr lang="zh-CN" altLang="en-US" dirty="0">
                <a:solidFill>
                  <a:srgbClr val="0000FF"/>
                </a:solidFill>
              </a:rPr>
              <a:t>系统</a:t>
            </a:r>
            <a:endParaRPr lang="zh-CN" altLang="en-US" dirty="0">
              <a:solidFill>
                <a:srgbClr val="0000FF"/>
              </a:solidFill>
              <a:sym typeface="Symbol" panose="05050102010706020507" pitchFamily="18" charset="2"/>
            </a:endParaRP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r>
              <a:rPr lang="en-US" altLang="zh-CN" dirty="0">
                <a:solidFill>
                  <a:srgbClr val="CC00CC"/>
                </a:solidFill>
              </a:rPr>
              <a:t>——</a:t>
            </a:r>
            <a:r>
              <a:rPr lang="zh-CN" altLang="en-US" dirty="0">
                <a:solidFill>
                  <a:srgbClr val="CC00CC"/>
                </a:solidFill>
              </a:rPr>
              <a:t>故障的机器数</a:t>
            </a:r>
          </a:p>
          <a:p>
            <a:pPr lvl="1" eaLnBrk="1" hangingPunct="1">
              <a:buClr>
                <a:srgbClr val="FF0000"/>
              </a:buClr>
              <a:buFontTx/>
              <a:buChar char="•"/>
            </a:pPr>
            <a:r>
              <a:rPr lang="zh-CN" altLang="en-US" dirty="0">
                <a:solidFill>
                  <a:srgbClr val="CC00CC"/>
                </a:solidFill>
              </a:rPr>
              <a:t>等待时间与逗留时间</a:t>
            </a:r>
            <a:r>
              <a:rPr lang="en-US" altLang="zh-CN" dirty="0">
                <a:solidFill>
                  <a:srgbClr val="CC00CC"/>
                </a:solidFill>
              </a:rPr>
              <a:t>——</a:t>
            </a:r>
            <a:r>
              <a:rPr lang="zh-CN" altLang="en-US" dirty="0">
                <a:solidFill>
                  <a:srgbClr val="CC00CC"/>
                </a:solidFill>
              </a:rPr>
              <a:t>故障机器等待维修的时间</a:t>
            </a:r>
          </a:p>
          <a:p>
            <a:pPr lvl="1" eaLnBrk="1" hangingPunct="1">
              <a:buClr>
                <a:srgbClr val="FF0000"/>
              </a:buClr>
              <a:buFontTx/>
              <a:buChar char="•"/>
            </a:pPr>
            <a:r>
              <a:rPr lang="zh-CN" altLang="en-US" dirty="0">
                <a:solidFill>
                  <a:srgbClr val="CC00CC"/>
                </a:solidFill>
              </a:rPr>
              <a:t>其它重要指标</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M/M/c/c/m</a:t>
            </a:r>
            <a:r>
              <a:rPr lang="zh-CN" altLang="en-US" dirty="0">
                <a:solidFill>
                  <a:srgbClr val="0000FF"/>
                </a:solidFill>
              </a:rPr>
              <a:t>损失制系统</a:t>
            </a: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r>
              <a:rPr lang="en-US" altLang="zh-CN" dirty="0">
                <a:solidFill>
                  <a:srgbClr val="CC00CC"/>
                </a:solidFill>
              </a:rPr>
              <a:t>——</a:t>
            </a:r>
            <a:r>
              <a:rPr lang="zh-CN" altLang="en-US" dirty="0">
                <a:solidFill>
                  <a:srgbClr val="CC00CC"/>
                </a:solidFill>
              </a:rPr>
              <a:t>故障的机器数</a:t>
            </a:r>
          </a:p>
          <a:p>
            <a:pPr eaLnBrk="1" hangingPunct="1">
              <a:spcBef>
                <a:spcPct val="20000"/>
              </a:spcBef>
              <a:buClr>
                <a:srgbClr val="CC00CC"/>
              </a:buClr>
              <a:buFont typeface="Wingdings" panose="05000000000000000000" pitchFamily="2" charset="2"/>
              <a:buChar char="Ø"/>
            </a:pPr>
            <a:r>
              <a:rPr lang="zh-CN" altLang="en-US" dirty="0">
                <a:solidFill>
                  <a:srgbClr val="0000FF"/>
                </a:solidFill>
              </a:rPr>
              <a:t>有备用品的</a:t>
            </a:r>
            <a:r>
              <a:rPr lang="en-US" altLang="zh-CN" dirty="0">
                <a:solidFill>
                  <a:srgbClr val="0000FF"/>
                </a:solidFill>
              </a:rPr>
              <a:t>M/M/c/</a:t>
            </a:r>
            <a:r>
              <a:rPr lang="en-US" altLang="zh-CN" dirty="0" err="1">
                <a:solidFill>
                  <a:srgbClr val="0000FF"/>
                </a:solidFill>
              </a:rPr>
              <a:t>m+K</a:t>
            </a:r>
            <a:r>
              <a:rPr lang="en-US" altLang="zh-CN" dirty="0">
                <a:solidFill>
                  <a:srgbClr val="0000FF"/>
                </a:solidFill>
              </a:rPr>
              <a:t>/m</a:t>
            </a:r>
            <a:r>
              <a:rPr lang="zh-CN" altLang="en-US" dirty="0">
                <a:solidFill>
                  <a:srgbClr val="0000FF"/>
                </a:solidFill>
                <a:sym typeface="Symbol" panose="05050102010706020507" pitchFamily="18" charset="2"/>
              </a:rPr>
              <a:t>系统</a:t>
            </a:r>
            <a:endParaRPr lang="zh-CN" altLang="en-US" dirty="0">
              <a:solidFill>
                <a:srgbClr val="0000FF"/>
              </a:solidFill>
            </a:endParaRP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故障的机器数</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9971">
                                            <p:txEl>
                                              <p:pRg st="1" end="1"/>
                                            </p:txEl>
                                          </p:spTgt>
                                        </p:tgtEl>
                                        <p:attrNameLst>
                                          <p:attrName>style.visibility</p:attrName>
                                        </p:attrNameLst>
                                      </p:cBhvr>
                                      <p:to>
                                        <p:strVal val="visible"/>
                                      </p:to>
                                    </p:set>
                                    <p:anim calcmode="lin" valueType="num">
                                      <p:cBhvr additive="base">
                                        <p:cTn id="13"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9971">
                                            <p:txEl>
                                              <p:pRg st="3" end="3"/>
                                            </p:txEl>
                                          </p:spTgt>
                                        </p:tgtEl>
                                        <p:attrNameLst>
                                          <p:attrName>style.visibility</p:attrName>
                                        </p:attrNameLst>
                                      </p:cBhvr>
                                      <p:to>
                                        <p:strVal val="visible"/>
                                      </p:to>
                                    </p:set>
                                    <p:anim calcmode="lin" valueType="num">
                                      <p:cBhvr additive="base">
                                        <p:cTn id="21"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9971">
                                            <p:txEl>
                                              <p:pRg st="4" end="4"/>
                                            </p:txEl>
                                          </p:spTgt>
                                        </p:tgtEl>
                                        <p:attrNameLst>
                                          <p:attrName>style.visibility</p:attrName>
                                        </p:attrNameLst>
                                      </p:cBhvr>
                                      <p:to>
                                        <p:strVal val="visible"/>
                                      </p:to>
                                    </p:set>
                                    <p:anim calcmode="lin" valueType="num">
                                      <p:cBhvr additive="base">
                                        <p:cTn id="25"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9971">
                                            <p:txEl>
                                              <p:pRg st="5" end="5"/>
                                            </p:txEl>
                                          </p:spTgt>
                                        </p:tgtEl>
                                        <p:attrNameLst>
                                          <p:attrName>style.visibility</p:attrName>
                                        </p:attrNameLst>
                                      </p:cBhvr>
                                      <p:to>
                                        <p:strVal val="visible"/>
                                      </p:to>
                                    </p:set>
                                    <p:anim calcmode="lin" valueType="num">
                                      <p:cBhvr additive="base">
                                        <p:cTn id="29"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9971">
                                            <p:txEl>
                                              <p:pRg st="6" end="6"/>
                                            </p:txEl>
                                          </p:spTgt>
                                        </p:tgtEl>
                                        <p:attrNameLst>
                                          <p:attrName>style.visibility</p:attrName>
                                        </p:attrNameLst>
                                      </p:cBhvr>
                                      <p:to>
                                        <p:strVal val="visible"/>
                                      </p:to>
                                    </p:set>
                                    <p:anim calcmode="lin" valueType="num">
                                      <p:cBhvr additive="base">
                                        <p:cTn id="35"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997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9971">
                                            <p:txEl>
                                              <p:pRg st="7" end="7"/>
                                            </p:txEl>
                                          </p:spTgt>
                                        </p:tgtEl>
                                        <p:attrNameLst>
                                          <p:attrName>style.visibility</p:attrName>
                                        </p:attrNameLst>
                                      </p:cBhvr>
                                      <p:to>
                                        <p:strVal val="visible"/>
                                      </p:to>
                                    </p:set>
                                    <p:anim calcmode="lin" valueType="num">
                                      <p:cBhvr additive="base">
                                        <p:cTn id="39"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997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9971">
                                            <p:txEl>
                                              <p:pRg st="8" end="8"/>
                                            </p:txEl>
                                          </p:spTgt>
                                        </p:tgtEl>
                                        <p:attrNameLst>
                                          <p:attrName>style.visibility</p:attrName>
                                        </p:attrNameLst>
                                      </p:cBhvr>
                                      <p:to>
                                        <p:strVal val="visible"/>
                                      </p:to>
                                    </p:set>
                                    <p:anim calcmode="lin" valueType="num">
                                      <p:cBhvr additive="base">
                                        <p:cTn id="43"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99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971">
                                            <p:txEl>
                                              <p:pRg st="9" end="9"/>
                                            </p:txEl>
                                          </p:spTgt>
                                        </p:tgtEl>
                                        <p:attrNameLst>
                                          <p:attrName>style.visibility</p:attrName>
                                        </p:attrNameLst>
                                      </p:cBhvr>
                                      <p:to>
                                        <p:strVal val="visible"/>
                                      </p:to>
                                    </p:set>
                                    <p:anim calcmode="lin" valueType="num">
                                      <p:cBhvr additive="base">
                                        <p:cTn id="49" dur="500" fill="hold"/>
                                        <p:tgtEl>
                                          <p:spTgt spid="3399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997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9971">
                                            <p:txEl>
                                              <p:pRg st="10" end="10"/>
                                            </p:txEl>
                                          </p:spTgt>
                                        </p:tgtEl>
                                        <p:attrNameLst>
                                          <p:attrName>style.visibility</p:attrName>
                                        </p:attrNameLst>
                                      </p:cBhvr>
                                      <p:to>
                                        <p:strVal val="visible"/>
                                      </p:to>
                                    </p:set>
                                    <p:anim calcmode="lin" valueType="num">
                                      <p:cBhvr additive="base">
                                        <p:cTn id="53" dur="500" fill="hold"/>
                                        <p:tgtEl>
                                          <p:spTgt spid="3399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39971">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39971">
                                            <p:txEl>
                                              <p:pRg st="11" end="11"/>
                                            </p:txEl>
                                          </p:spTgt>
                                        </p:tgtEl>
                                        <p:attrNameLst>
                                          <p:attrName>style.visibility</p:attrName>
                                        </p:attrNameLst>
                                      </p:cBhvr>
                                      <p:to>
                                        <p:strVal val="visible"/>
                                      </p:to>
                                    </p:set>
                                    <p:anim calcmode="lin" valueType="num">
                                      <p:cBhvr additive="base">
                                        <p:cTn id="57" dur="500" fill="hold"/>
                                        <p:tgtEl>
                                          <p:spTgt spid="33997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399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C4FB834-0BD8-40FE-A88A-A5D459F74785}"/>
              </a:ext>
            </a:extLst>
          </p:cNvPr>
          <p:cNvSpPr>
            <a:spLocks noGrp="1" noChangeArrowheads="1"/>
          </p:cNvSpPr>
          <p:nvPr>
            <p:ph type="title"/>
          </p:nvPr>
        </p:nvSpPr>
        <p:spPr/>
        <p:txBody>
          <a:bodyPr/>
          <a:lstStyle/>
          <a:p>
            <a:pPr eaLnBrk="1" hangingPunct="1"/>
            <a:r>
              <a:rPr lang="en-US" altLang="zh-CN">
                <a:ea typeface="黑体" panose="02010609060101010101" pitchFamily="49" charset="-122"/>
              </a:rPr>
              <a:t>V</a:t>
            </a:r>
            <a:r>
              <a:rPr lang="en-US" altLang="zh-CN" baseline="-25000">
                <a:ea typeface="黑体" panose="02010609060101010101" pitchFamily="49" charset="-122"/>
              </a:rPr>
              <a:t>n</a:t>
            </a:r>
            <a:r>
              <a:rPr lang="zh-CN" altLang="en-US">
                <a:ea typeface="黑体" panose="02010609060101010101" pitchFamily="49" charset="-122"/>
              </a:rPr>
              <a:t>的均值</a:t>
            </a:r>
          </a:p>
        </p:txBody>
      </p:sp>
      <p:sp>
        <p:nvSpPr>
          <p:cNvPr id="342019" name="Rectangle 3">
            <a:extLst>
              <a:ext uri="{FF2B5EF4-FFF2-40B4-BE49-F238E27FC236}">
                <a16:creationId xmlns:a16="http://schemas.microsoft.com/office/drawing/2014/main" id="{EEFAF03D-35B5-409F-BA43-93730E94A552}"/>
              </a:ext>
            </a:extLst>
          </p:cNvPr>
          <p:cNvSpPr>
            <a:spLocks noGrp="1" noChangeArrowheads="1"/>
          </p:cNvSpPr>
          <p:nvPr>
            <p:ph idx="1"/>
          </p:nvPr>
        </p:nvSpPr>
        <p:spPr>
          <a:xfrm>
            <a:off x="-30068" y="1013624"/>
            <a:ext cx="10195360" cy="984478"/>
          </a:xfrm>
        </p:spPr>
        <p:txBody>
          <a:bodyPr>
            <a:normAutofit/>
          </a:bodyPr>
          <a:lstStyle/>
          <a:p>
            <a:pPr marL="0" indent="719282">
              <a:buNone/>
            </a:pPr>
            <a:r>
              <a:rPr lang="en-US" altLang="zh-CN" dirty="0" err="1"/>
              <a:t>V</a:t>
            </a:r>
            <a:r>
              <a:rPr lang="en-US" altLang="zh-CN" baseline="-25000" dirty="0" err="1"/>
              <a:t>n</a:t>
            </a:r>
            <a:r>
              <a:rPr lang="zh-CN" altLang="en-US" dirty="0"/>
              <a:t>表示在第</a:t>
            </a:r>
            <a:r>
              <a:rPr lang="en-US" altLang="zh-CN" dirty="0"/>
              <a:t>n</a:t>
            </a:r>
            <a:r>
              <a:rPr lang="zh-CN" altLang="en-US" dirty="0"/>
              <a:t>个顾客的服务时间</a:t>
            </a:r>
            <a:r>
              <a:rPr lang="zh-CN" altLang="en-US" dirty="0">
                <a:sym typeface="Symbol" panose="05050102010706020507" pitchFamily="18" charset="2"/>
              </a:rPr>
              <a:t></a:t>
            </a:r>
            <a:r>
              <a:rPr lang="en-US" altLang="zh-CN" baseline="-25000" dirty="0">
                <a:sym typeface="Symbol" panose="05050102010706020507" pitchFamily="18" charset="2"/>
              </a:rPr>
              <a:t>n</a:t>
            </a:r>
            <a:r>
              <a:rPr lang="zh-CN" altLang="en-US" dirty="0"/>
              <a:t>内到达的顾客数，</a:t>
            </a:r>
            <a:r>
              <a:rPr lang="en-US" altLang="zh-CN" dirty="0" err="1"/>
              <a:t>V</a:t>
            </a:r>
            <a:r>
              <a:rPr lang="en-US" altLang="zh-CN" baseline="-25000" dirty="0" err="1"/>
              <a:t>n</a:t>
            </a:r>
            <a:r>
              <a:rPr lang="zh-CN" altLang="en-US" dirty="0"/>
              <a:t>分布函数为</a:t>
            </a:r>
          </a:p>
        </p:txBody>
      </p:sp>
      <p:graphicFrame>
        <p:nvGraphicFramePr>
          <p:cNvPr id="342021" name="Object 5">
            <a:extLst>
              <a:ext uri="{FF2B5EF4-FFF2-40B4-BE49-F238E27FC236}">
                <a16:creationId xmlns:a16="http://schemas.microsoft.com/office/drawing/2014/main" id="{80BF05DD-04B8-47A1-9D66-57640F8B27E6}"/>
              </a:ext>
            </a:extLst>
          </p:cNvPr>
          <p:cNvGraphicFramePr>
            <a:graphicFrameLocks noChangeAspect="1"/>
          </p:cNvGraphicFramePr>
          <p:nvPr>
            <p:extLst>
              <p:ext uri="{D42A27DB-BD31-4B8C-83A1-F6EECF244321}">
                <p14:modId xmlns:p14="http://schemas.microsoft.com/office/powerpoint/2010/main" val="73545281"/>
              </p:ext>
            </p:extLst>
          </p:nvPr>
        </p:nvGraphicFramePr>
        <p:xfrm>
          <a:off x="1524496" y="1833405"/>
          <a:ext cx="6170453" cy="976538"/>
        </p:xfrm>
        <a:graphic>
          <a:graphicData uri="http://schemas.openxmlformats.org/presentationml/2006/ole">
            <mc:AlternateContent xmlns:mc="http://schemas.openxmlformats.org/markup-compatibility/2006">
              <mc:Choice xmlns:v="urn:schemas-microsoft-com:vml" Requires="v">
                <p:oleObj name="Equation" r:id="rId3" imgW="2806700" imgH="444500" progId="Equation.3">
                  <p:embed/>
                </p:oleObj>
              </mc:Choice>
              <mc:Fallback>
                <p:oleObj name="Equation" r:id="rId3" imgW="2806700" imgH="444500" progId="Equation.3">
                  <p:embed/>
                  <p:pic>
                    <p:nvPicPr>
                      <p:cNvPr id="342021" name="Object 5">
                        <a:extLst>
                          <a:ext uri="{FF2B5EF4-FFF2-40B4-BE49-F238E27FC236}">
                            <a16:creationId xmlns:a16="http://schemas.microsoft.com/office/drawing/2014/main" id="{80BF05DD-04B8-47A1-9D66-57640F8B2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496" y="1833405"/>
                        <a:ext cx="6170453"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2" name="Rectangle 6">
            <a:extLst>
              <a:ext uri="{FF2B5EF4-FFF2-40B4-BE49-F238E27FC236}">
                <a16:creationId xmlns:a16="http://schemas.microsoft.com/office/drawing/2014/main" id="{E27344F4-56C6-4A43-BB54-9AB56DA00FC1}"/>
              </a:ext>
            </a:extLst>
          </p:cNvPr>
          <p:cNvSpPr>
            <a:spLocks noChangeArrowheads="1"/>
          </p:cNvSpPr>
          <p:nvPr/>
        </p:nvSpPr>
        <p:spPr bwMode="auto">
          <a:xfrm>
            <a:off x="803275" y="2975548"/>
            <a:ext cx="7774199"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dirty="0" err="1">
                <a:latin typeface="+mn-ea"/>
                <a:ea typeface="+mn-ea"/>
              </a:rPr>
              <a:t>V</a:t>
            </a:r>
            <a:r>
              <a:rPr lang="en-US" altLang="zh-CN" sz="2400" baseline="-25000" dirty="0" err="1">
                <a:latin typeface="+mn-ea"/>
                <a:ea typeface="+mn-ea"/>
              </a:rPr>
              <a:t>n</a:t>
            </a:r>
            <a:r>
              <a:rPr lang="zh-CN" altLang="en-US" sz="2400" dirty="0">
                <a:latin typeface="+mn-ea"/>
                <a:ea typeface="+mn-ea"/>
              </a:rPr>
              <a:t>均值为</a:t>
            </a:r>
          </a:p>
        </p:txBody>
      </p:sp>
      <p:graphicFrame>
        <p:nvGraphicFramePr>
          <p:cNvPr id="342023" name="Object 7">
            <a:extLst>
              <a:ext uri="{FF2B5EF4-FFF2-40B4-BE49-F238E27FC236}">
                <a16:creationId xmlns:a16="http://schemas.microsoft.com/office/drawing/2014/main" id="{0E0E9210-FA6C-4A28-869E-523176A4B4FE}"/>
              </a:ext>
            </a:extLst>
          </p:cNvPr>
          <p:cNvGraphicFramePr>
            <a:graphicFrameLocks noChangeAspect="1"/>
          </p:cNvGraphicFramePr>
          <p:nvPr>
            <p:extLst>
              <p:ext uri="{D42A27DB-BD31-4B8C-83A1-F6EECF244321}">
                <p14:modId xmlns:p14="http://schemas.microsoft.com/office/powerpoint/2010/main" val="2921240361"/>
              </p:ext>
            </p:extLst>
          </p:nvPr>
        </p:nvGraphicFramePr>
        <p:xfrm>
          <a:off x="1010822" y="3689129"/>
          <a:ext cx="5336822" cy="1005120"/>
        </p:xfrm>
        <a:graphic>
          <a:graphicData uri="http://schemas.openxmlformats.org/presentationml/2006/ole">
            <mc:AlternateContent xmlns:mc="http://schemas.openxmlformats.org/markup-compatibility/2006">
              <mc:Choice xmlns:v="urn:schemas-microsoft-com:vml" Requires="v">
                <p:oleObj name="Equation" r:id="rId5" imgW="2425700" imgH="457200" progId="Equation.3">
                  <p:embed/>
                </p:oleObj>
              </mc:Choice>
              <mc:Fallback>
                <p:oleObj name="Equation" r:id="rId5" imgW="2425700" imgH="457200" progId="Equation.3">
                  <p:embed/>
                  <p:pic>
                    <p:nvPicPr>
                      <p:cNvPr id="342023" name="Object 7">
                        <a:extLst>
                          <a:ext uri="{FF2B5EF4-FFF2-40B4-BE49-F238E27FC236}">
                            <a16:creationId xmlns:a16="http://schemas.microsoft.com/office/drawing/2014/main" id="{0E0E9210-FA6C-4A28-869E-523176A4B4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822" y="3689129"/>
                        <a:ext cx="5336822" cy="1005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4" name="Object 8">
            <a:extLst>
              <a:ext uri="{FF2B5EF4-FFF2-40B4-BE49-F238E27FC236}">
                <a16:creationId xmlns:a16="http://schemas.microsoft.com/office/drawing/2014/main" id="{835826C3-F3F4-4556-9005-85090A42F446}"/>
              </a:ext>
            </a:extLst>
          </p:cNvPr>
          <p:cNvGraphicFramePr>
            <a:graphicFrameLocks noChangeAspect="1"/>
          </p:cNvGraphicFramePr>
          <p:nvPr>
            <p:extLst>
              <p:ext uri="{D42A27DB-BD31-4B8C-83A1-F6EECF244321}">
                <p14:modId xmlns:p14="http://schemas.microsoft.com/office/powerpoint/2010/main" val="4294448029"/>
              </p:ext>
            </p:extLst>
          </p:nvPr>
        </p:nvGraphicFramePr>
        <p:xfrm>
          <a:off x="1774585" y="4686309"/>
          <a:ext cx="6983441" cy="1005120"/>
        </p:xfrm>
        <a:graphic>
          <a:graphicData uri="http://schemas.openxmlformats.org/presentationml/2006/ole">
            <mc:AlternateContent xmlns:mc="http://schemas.openxmlformats.org/markup-compatibility/2006">
              <mc:Choice xmlns:v="urn:schemas-microsoft-com:vml" Requires="v">
                <p:oleObj name="Equation" r:id="rId7" imgW="3175000" imgH="457200" progId="Equation.3">
                  <p:embed/>
                </p:oleObj>
              </mc:Choice>
              <mc:Fallback>
                <p:oleObj name="Equation" r:id="rId7" imgW="3175000" imgH="457200" progId="Equation.3">
                  <p:embed/>
                  <p:pic>
                    <p:nvPicPr>
                      <p:cNvPr id="342024" name="Object 8">
                        <a:extLst>
                          <a:ext uri="{FF2B5EF4-FFF2-40B4-BE49-F238E27FC236}">
                            <a16:creationId xmlns:a16="http://schemas.microsoft.com/office/drawing/2014/main" id="{835826C3-F3F4-4556-9005-85090A42F4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585" y="4686309"/>
                        <a:ext cx="6983441" cy="1005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5" name="Object 9">
            <a:extLst>
              <a:ext uri="{FF2B5EF4-FFF2-40B4-BE49-F238E27FC236}">
                <a16:creationId xmlns:a16="http://schemas.microsoft.com/office/drawing/2014/main" id="{239AE25C-ABC1-4253-8C90-87D4A3BD91E9}"/>
              </a:ext>
            </a:extLst>
          </p:cNvPr>
          <p:cNvGraphicFramePr>
            <a:graphicFrameLocks noChangeAspect="1"/>
          </p:cNvGraphicFramePr>
          <p:nvPr>
            <p:extLst>
              <p:ext uri="{D42A27DB-BD31-4B8C-83A1-F6EECF244321}">
                <p14:modId xmlns:p14="http://schemas.microsoft.com/office/powerpoint/2010/main" val="4064040559"/>
              </p:ext>
            </p:extLst>
          </p:nvPr>
        </p:nvGraphicFramePr>
        <p:xfrm>
          <a:off x="1774586" y="5681902"/>
          <a:ext cx="5670275" cy="949545"/>
        </p:xfrm>
        <a:graphic>
          <a:graphicData uri="http://schemas.openxmlformats.org/presentationml/2006/ole">
            <mc:AlternateContent xmlns:mc="http://schemas.openxmlformats.org/markup-compatibility/2006">
              <mc:Choice xmlns:v="urn:schemas-microsoft-com:vml" Requires="v">
                <p:oleObj name="Equation" r:id="rId9" imgW="2578100" imgH="431800" progId="Equation.3">
                  <p:embed/>
                </p:oleObj>
              </mc:Choice>
              <mc:Fallback>
                <p:oleObj name="Equation" r:id="rId9" imgW="2578100" imgH="431800" progId="Equation.3">
                  <p:embed/>
                  <p:pic>
                    <p:nvPicPr>
                      <p:cNvPr id="342025" name="Object 9">
                        <a:extLst>
                          <a:ext uri="{FF2B5EF4-FFF2-40B4-BE49-F238E27FC236}">
                            <a16:creationId xmlns:a16="http://schemas.microsoft.com/office/drawing/2014/main" id="{239AE25C-ABC1-4253-8C90-87D4A3BD91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586" y="5681902"/>
                        <a:ext cx="5670275"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2021"/>
                                        </p:tgtEl>
                                        <p:attrNameLst>
                                          <p:attrName>style.visibility</p:attrName>
                                        </p:attrNameLst>
                                      </p:cBhvr>
                                      <p:to>
                                        <p:strVal val="visible"/>
                                      </p:to>
                                    </p:set>
                                    <p:anim calcmode="lin" valueType="num">
                                      <p:cBhvr additive="base">
                                        <p:cTn id="12" dur="500" fill="hold"/>
                                        <p:tgtEl>
                                          <p:spTgt spid="342021"/>
                                        </p:tgtEl>
                                        <p:attrNameLst>
                                          <p:attrName>ppt_x</p:attrName>
                                        </p:attrNameLst>
                                      </p:cBhvr>
                                      <p:tavLst>
                                        <p:tav tm="0">
                                          <p:val>
                                            <p:strVal val="#ppt_x"/>
                                          </p:val>
                                        </p:tav>
                                        <p:tav tm="100000">
                                          <p:val>
                                            <p:strVal val="#ppt_x"/>
                                          </p:val>
                                        </p:tav>
                                      </p:tavLst>
                                    </p:anim>
                                    <p:anim calcmode="lin" valueType="num">
                                      <p:cBhvr additive="base">
                                        <p:cTn id="13"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2022"/>
                                        </p:tgtEl>
                                        <p:attrNameLst>
                                          <p:attrName>style.visibility</p:attrName>
                                        </p:attrNameLst>
                                      </p:cBhvr>
                                      <p:to>
                                        <p:strVal val="visible"/>
                                      </p:to>
                                    </p:set>
                                    <p:anim calcmode="lin" valueType="num">
                                      <p:cBhvr additive="base">
                                        <p:cTn id="18" dur="500" fill="hold"/>
                                        <p:tgtEl>
                                          <p:spTgt spid="342022"/>
                                        </p:tgtEl>
                                        <p:attrNameLst>
                                          <p:attrName>ppt_x</p:attrName>
                                        </p:attrNameLst>
                                      </p:cBhvr>
                                      <p:tavLst>
                                        <p:tav tm="0">
                                          <p:val>
                                            <p:strVal val="#ppt_x"/>
                                          </p:val>
                                        </p:tav>
                                        <p:tav tm="100000">
                                          <p:val>
                                            <p:strVal val="#ppt_x"/>
                                          </p:val>
                                        </p:tav>
                                      </p:tavLst>
                                    </p:anim>
                                    <p:anim calcmode="lin" valueType="num">
                                      <p:cBhvr additive="base">
                                        <p:cTn id="19" dur="500" fill="hold"/>
                                        <p:tgtEl>
                                          <p:spTgt spid="34202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42023"/>
                                        </p:tgtEl>
                                        <p:attrNameLst>
                                          <p:attrName>style.visibility</p:attrName>
                                        </p:attrNameLst>
                                      </p:cBhvr>
                                      <p:to>
                                        <p:strVal val="visible"/>
                                      </p:to>
                                    </p:set>
                                    <p:anim calcmode="lin" valueType="num">
                                      <p:cBhvr additive="base">
                                        <p:cTn id="23" dur="500" fill="hold"/>
                                        <p:tgtEl>
                                          <p:spTgt spid="342023"/>
                                        </p:tgtEl>
                                        <p:attrNameLst>
                                          <p:attrName>ppt_x</p:attrName>
                                        </p:attrNameLst>
                                      </p:cBhvr>
                                      <p:tavLst>
                                        <p:tav tm="0">
                                          <p:val>
                                            <p:strVal val="#ppt_x"/>
                                          </p:val>
                                        </p:tav>
                                        <p:tav tm="100000">
                                          <p:val>
                                            <p:strVal val="#ppt_x"/>
                                          </p:val>
                                        </p:tav>
                                      </p:tavLst>
                                    </p:anim>
                                    <p:anim calcmode="lin" valueType="num">
                                      <p:cBhvr additive="base">
                                        <p:cTn id="24" dur="500" fill="hold"/>
                                        <p:tgtEl>
                                          <p:spTgt spid="34202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42024"/>
                                        </p:tgtEl>
                                        <p:attrNameLst>
                                          <p:attrName>style.visibility</p:attrName>
                                        </p:attrNameLst>
                                      </p:cBhvr>
                                      <p:to>
                                        <p:strVal val="visible"/>
                                      </p:to>
                                    </p:set>
                                    <p:anim calcmode="lin" valueType="num">
                                      <p:cBhvr additive="base">
                                        <p:cTn id="29" dur="500" fill="hold"/>
                                        <p:tgtEl>
                                          <p:spTgt spid="342024"/>
                                        </p:tgtEl>
                                        <p:attrNameLst>
                                          <p:attrName>ppt_x</p:attrName>
                                        </p:attrNameLst>
                                      </p:cBhvr>
                                      <p:tavLst>
                                        <p:tav tm="0">
                                          <p:val>
                                            <p:strVal val="#ppt_x"/>
                                          </p:val>
                                        </p:tav>
                                        <p:tav tm="100000">
                                          <p:val>
                                            <p:strVal val="#ppt_x"/>
                                          </p:val>
                                        </p:tav>
                                      </p:tavLst>
                                    </p:anim>
                                    <p:anim calcmode="lin" valueType="num">
                                      <p:cBhvr additive="base">
                                        <p:cTn id="30" dur="500" fill="hold"/>
                                        <p:tgtEl>
                                          <p:spTgt spid="3420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42025"/>
                                        </p:tgtEl>
                                        <p:attrNameLst>
                                          <p:attrName>style.visibility</p:attrName>
                                        </p:attrNameLst>
                                      </p:cBhvr>
                                      <p:to>
                                        <p:strVal val="visible"/>
                                      </p:to>
                                    </p:set>
                                    <p:anim calcmode="lin" valueType="num">
                                      <p:cBhvr additive="base">
                                        <p:cTn id="35" dur="500" fill="hold"/>
                                        <p:tgtEl>
                                          <p:spTgt spid="342025"/>
                                        </p:tgtEl>
                                        <p:attrNameLst>
                                          <p:attrName>ppt_x</p:attrName>
                                        </p:attrNameLst>
                                      </p:cBhvr>
                                      <p:tavLst>
                                        <p:tav tm="0">
                                          <p:val>
                                            <p:strVal val="#ppt_x"/>
                                          </p:val>
                                        </p:tav>
                                        <p:tav tm="100000">
                                          <p:val>
                                            <p:strVal val="#ppt_x"/>
                                          </p:val>
                                        </p:tav>
                                      </p:tavLst>
                                    </p:anim>
                                    <p:anim calcmode="lin" valueType="num">
                                      <p:cBhvr additive="base">
                                        <p:cTn id="36" dur="500" fill="hold"/>
                                        <p:tgtEl>
                                          <p:spTgt spid="342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0D89F59-ED56-4277-B97B-94177D3B6B92}"/>
              </a:ext>
            </a:extLst>
          </p:cNvPr>
          <p:cNvSpPr>
            <a:spLocks noGrp="1" noChangeArrowheads="1"/>
          </p:cNvSpPr>
          <p:nvPr>
            <p:ph type="title"/>
          </p:nvPr>
        </p:nvSpPr>
        <p:spPr/>
        <p:txBody>
          <a:bodyPr/>
          <a:lstStyle/>
          <a:p>
            <a:pPr eaLnBrk="1" hangingPunct="1"/>
            <a:r>
              <a:rPr lang="en-US" altLang="zh-CN">
                <a:ea typeface="黑体" panose="02010609060101010101" pitchFamily="49" charset="-122"/>
              </a:rPr>
              <a:t>V</a:t>
            </a:r>
            <a:r>
              <a:rPr lang="en-US" altLang="zh-CN" baseline="-25000">
                <a:ea typeface="黑体" panose="02010609060101010101" pitchFamily="49" charset="-122"/>
              </a:rPr>
              <a:t>n</a:t>
            </a:r>
            <a:r>
              <a:rPr lang="zh-CN" altLang="en-US">
                <a:ea typeface="黑体" panose="02010609060101010101" pitchFamily="49" charset="-122"/>
              </a:rPr>
              <a:t>的二阶矩</a:t>
            </a:r>
          </a:p>
        </p:txBody>
      </p:sp>
      <p:sp>
        <p:nvSpPr>
          <p:cNvPr id="344067" name="Rectangle 3">
            <a:extLst>
              <a:ext uri="{FF2B5EF4-FFF2-40B4-BE49-F238E27FC236}">
                <a16:creationId xmlns:a16="http://schemas.microsoft.com/office/drawing/2014/main" id="{B11B0C59-D4EE-44E0-8FB7-BF1EF497F11A}"/>
              </a:ext>
            </a:extLst>
          </p:cNvPr>
          <p:cNvSpPr>
            <a:spLocks noGrp="1" noChangeArrowheads="1"/>
          </p:cNvSpPr>
          <p:nvPr>
            <p:ph idx="1"/>
          </p:nvPr>
        </p:nvSpPr>
        <p:spPr>
          <a:xfrm>
            <a:off x="739775" y="1015263"/>
            <a:ext cx="7550980" cy="565280"/>
          </a:xfrm>
        </p:spPr>
        <p:txBody>
          <a:bodyPr>
            <a:noAutofit/>
          </a:bodyPr>
          <a:lstStyle/>
          <a:p>
            <a:pPr eaLnBrk="1" hangingPunct="1">
              <a:buFont typeface="Wingdings" panose="05000000000000000000" pitchFamily="2" charset="2"/>
              <a:buNone/>
            </a:pPr>
            <a:r>
              <a:rPr lang="en-US" altLang="zh-CN" dirty="0" err="1"/>
              <a:t>V</a:t>
            </a:r>
            <a:r>
              <a:rPr lang="en-US" altLang="zh-CN" baseline="-25000" dirty="0" err="1"/>
              <a:t>n</a:t>
            </a:r>
            <a:r>
              <a:rPr lang="zh-CN" altLang="en-US" dirty="0"/>
              <a:t>的二阶矩为</a:t>
            </a:r>
          </a:p>
        </p:txBody>
      </p:sp>
      <p:graphicFrame>
        <p:nvGraphicFramePr>
          <p:cNvPr id="344068" name="Object 4">
            <a:extLst>
              <a:ext uri="{FF2B5EF4-FFF2-40B4-BE49-F238E27FC236}">
                <a16:creationId xmlns:a16="http://schemas.microsoft.com/office/drawing/2014/main" id="{5E5C4916-D23A-4428-A1A3-EF20926BA678}"/>
              </a:ext>
            </a:extLst>
          </p:cNvPr>
          <p:cNvGraphicFramePr>
            <a:graphicFrameLocks noChangeAspect="1"/>
          </p:cNvGraphicFramePr>
          <p:nvPr/>
        </p:nvGraphicFramePr>
        <p:xfrm>
          <a:off x="2669381" y="1708545"/>
          <a:ext cx="5698857" cy="1005121"/>
        </p:xfrm>
        <a:graphic>
          <a:graphicData uri="http://schemas.openxmlformats.org/presentationml/2006/ole">
            <mc:AlternateContent xmlns:mc="http://schemas.openxmlformats.org/markup-compatibility/2006">
              <mc:Choice xmlns:v="urn:schemas-microsoft-com:vml" Requires="v">
                <p:oleObj name="Equation" r:id="rId3" imgW="2590800" imgH="457200" progId="Equation.3">
                  <p:embed/>
                </p:oleObj>
              </mc:Choice>
              <mc:Fallback>
                <p:oleObj name="Equation" r:id="rId3" imgW="2590800" imgH="457200" progId="Equation.3">
                  <p:embed/>
                  <p:pic>
                    <p:nvPicPr>
                      <p:cNvPr id="344068" name="Object 4">
                        <a:extLst>
                          <a:ext uri="{FF2B5EF4-FFF2-40B4-BE49-F238E27FC236}">
                            <a16:creationId xmlns:a16="http://schemas.microsoft.com/office/drawing/2014/main" id="{5E5C4916-D23A-4428-A1A3-EF20926BA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381" y="1708545"/>
                        <a:ext cx="5698857" cy="1005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69" name="Object 5">
            <a:extLst>
              <a:ext uri="{FF2B5EF4-FFF2-40B4-BE49-F238E27FC236}">
                <a16:creationId xmlns:a16="http://schemas.microsoft.com/office/drawing/2014/main" id="{819A3AFA-EB24-41CC-8853-B5A2509B21F1}"/>
              </a:ext>
            </a:extLst>
          </p:cNvPr>
          <p:cNvGraphicFramePr>
            <a:graphicFrameLocks noChangeAspect="1"/>
          </p:cNvGraphicFramePr>
          <p:nvPr/>
        </p:nvGraphicFramePr>
        <p:xfrm>
          <a:off x="3660211" y="2766065"/>
          <a:ext cx="5894164" cy="1005121"/>
        </p:xfrm>
        <a:graphic>
          <a:graphicData uri="http://schemas.openxmlformats.org/presentationml/2006/ole">
            <mc:AlternateContent xmlns:mc="http://schemas.openxmlformats.org/markup-compatibility/2006">
              <mc:Choice xmlns:v="urn:schemas-microsoft-com:vml" Requires="v">
                <p:oleObj name="Equation" r:id="rId5" imgW="2679700" imgH="457200" progId="Equation.3">
                  <p:embed/>
                </p:oleObj>
              </mc:Choice>
              <mc:Fallback>
                <p:oleObj name="Equation" r:id="rId5" imgW="2679700" imgH="457200" progId="Equation.3">
                  <p:embed/>
                  <p:pic>
                    <p:nvPicPr>
                      <p:cNvPr id="344069" name="Object 5">
                        <a:extLst>
                          <a:ext uri="{FF2B5EF4-FFF2-40B4-BE49-F238E27FC236}">
                            <a16:creationId xmlns:a16="http://schemas.microsoft.com/office/drawing/2014/main" id="{819A3AFA-EB24-41CC-8853-B5A2509B21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211" y="2766065"/>
                        <a:ext cx="5894164" cy="1005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0" name="Object 6">
            <a:extLst>
              <a:ext uri="{FF2B5EF4-FFF2-40B4-BE49-F238E27FC236}">
                <a16:creationId xmlns:a16="http://schemas.microsoft.com/office/drawing/2014/main" id="{695F6A1C-F759-4186-95D0-6369BD450BC4}"/>
              </a:ext>
            </a:extLst>
          </p:cNvPr>
          <p:cNvGraphicFramePr>
            <a:graphicFrameLocks noChangeAspect="1"/>
          </p:cNvGraphicFramePr>
          <p:nvPr/>
        </p:nvGraphicFramePr>
        <p:xfrm>
          <a:off x="3660210" y="3823585"/>
          <a:ext cx="6816716" cy="725656"/>
        </p:xfrm>
        <a:graphic>
          <a:graphicData uri="http://schemas.openxmlformats.org/presentationml/2006/ole">
            <mc:AlternateContent xmlns:mc="http://schemas.openxmlformats.org/markup-compatibility/2006">
              <mc:Choice xmlns:v="urn:schemas-microsoft-com:vml" Requires="v">
                <p:oleObj name="Equation" r:id="rId7" imgW="3098800" imgH="330200" progId="Equation.3">
                  <p:embed/>
                </p:oleObj>
              </mc:Choice>
              <mc:Fallback>
                <p:oleObj name="Equation" r:id="rId7" imgW="3098800" imgH="330200" progId="Equation.3">
                  <p:embed/>
                  <p:pic>
                    <p:nvPicPr>
                      <p:cNvPr id="344070" name="Object 6">
                        <a:extLst>
                          <a:ext uri="{FF2B5EF4-FFF2-40B4-BE49-F238E27FC236}">
                            <a16:creationId xmlns:a16="http://schemas.microsoft.com/office/drawing/2014/main" id="{695F6A1C-F759-4186-95D0-6369BD450B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0210" y="3823585"/>
                        <a:ext cx="6816716"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1" name="Object 7">
            <a:extLst>
              <a:ext uri="{FF2B5EF4-FFF2-40B4-BE49-F238E27FC236}">
                <a16:creationId xmlns:a16="http://schemas.microsoft.com/office/drawing/2014/main" id="{0E8D1104-695D-419D-A604-D15365E51553}"/>
              </a:ext>
            </a:extLst>
          </p:cNvPr>
          <p:cNvGraphicFramePr>
            <a:graphicFrameLocks noChangeAspect="1"/>
          </p:cNvGraphicFramePr>
          <p:nvPr/>
        </p:nvGraphicFramePr>
        <p:xfrm>
          <a:off x="3660211" y="4601641"/>
          <a:ext cx="5867171" cy="949545"/>
        </p:xfrm>
        <a:graphic>
          <a:graphicData uri="http://schemas.openxmlformats.org/presentationml/2006/ole">
            <mc:AlternateContent xmlns:mc="http://schemas.openxmlformats.org/markup-compatibility/2006">
              <mc:Choice xmlns:v="urn:schemas-microsoft-com:vml" Requires="v">
                <p:oleObj name="Equation" r:id="rId9" imgW="2667000" imgH="431800" progId="Equation.3">
                  <p:embed/>
                </p:oleObj>
              </mc:Choice>
              <mc:Fallback>
                <p:oleObj name="Equation" r:id="rId9" imgW="2667000" imgH="431800" progId="Equation.3">
                  <p:embed/>
                  <p:pic>
                    <p:nvPicPr>
                      <p:cNvPr id="344071" name="Object 7">
                        <a:extLst>
                          <a:ext uri="{FF2B5EF4-FFF2-40B4-BE49-F238E27FC236}">
                            <a16:creationId xmlns:a16="http://schemas.microsoft.com/office/drawing/2014/main" id="{0E8D1104-695D-419D-A604-D15365E515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211" y="4601641"/>
                        <a:ext cx="5867171"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2" name="Object 8">
            <a:extLst>
              <a:ext uri="{FF2B5EF4-FFF2-40B4-BE49-F238E27FC236}">
                <a16:creationId xmlns:a16="http://schemas.microsoft.com/office/drawing/2014/main" id="{15306302-34D3-458F-BCF1-BEDF82AF47F1}"/>
              </a:ext>
            </a:extLst>
          </p:cNvPr>
          <p:cNvGraphicFramePr>
            <a:graphicFrameLocks noChangeAspect="1"/>
          </p:cNvGraphicFramePr>
          <p:nvPr/>
        </p:nvGraphicFramePr>
        <p:xfrm>
          <a:off x="3660211" y="5605173"/>
          <a:ext cx="5532130" cy="949545"/>
        </p:xfrm>
        <a:graphic>
          <a:graphicData uri="http://schemas.openxmlformats.org/presentationml/2006/ole">
            <mc:AlternateContent xmlns:mc="http://schemas.openxmlformats.org/markup-compatibility/2006">
              <mc:Choice xmlns:v="urn:schemas-microsoft-com:vml" Requires="v">
                <p:oleObj name="Equation" r:id="rId11" imgW="2514600" imgH="431800" progId="Equation.3">
                  <p:embed/>
                </p:oleObj>
              </mc:Choice>
              <mc:Fallback>
                <p:oleObj name="Equation" r:id="rId11" imgW="2514600" imgH="431800" progId="Equation.3">
                  <p:embed/>
                  <p:pic>
                    <p:nvPicPr>
                      <p:cNvPr id="344072" name="Object 8">
                        <a:extLst>
                          <a:ext uri="{FF2B5EF4-FFF2-40B4-BE49-F238E27FC236}">
                            <a16:creationId xmlns:a16="http://schemas.microsoft.com/office/drawing/2014/main" id="{15306302-34D3-458F-BCF1-BEDF82AF47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0211" y="5605173"/>
                        <a:ext cx="5532130"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4068"/>
                                        </p:tgtEl>
                                        <p:attrNameLst>
                                          <p:attrName>style.visibility</p:attrName>
                                        </p:attrNameLst>
                                      </p:cBhvr>
                                      <p:to>
                                        <p:strVal val="visible"/>
                                      </p:to>
                                    </p:set>
                                    <p:anim calcmode="lin" valueType="num">
                                      <p:cBhvr additive="base">
                                        <p:cTn id="12" dur="500" fill="hold"/>
                                        <p:tgtEl>
                                          <p:spTgt spid="344068"/>
                                        </p:tgtEl>
                                        <p:attrNameLst>
                                          <p:attrName>ppt_x</p:attrName>
                                        </p:attrNameLst>
                                      </p:cBhvr>
                                      <p:tavLst>
                                        <p:tav tm="0">
                                          <p:val>
                                            <p:strVal val="#ppt_x"/>
                                          </p:val>
                                        </p:tav>
                                        <p:tav tm="100000">
                                          <p:val>
                                            <p:strVal val="#ppt_x"/>
                                          </p:val>
                                        </p:tav>
                                      </p:tavLst>
                                    </p:anim>
                                    <p:anim calcmode="lin" valueType="num">
                                      <p:cBhvr additive="base">
                                        <p:cTn id="13" dur="500" fill="hold"/>
                                        <p:tgtEl>
                                          <p:spTgt spid="3440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44069"/>
                                        </p:tgtEl>
                                        <p:attrNameLst>
                                          <p:attrName>style.visibility</p:attrName>
                                        </p:attrNameLst>
                                      </p:cBhvr>
                                      <p:to>
                                        <p:strVal val="visible"/>
                                      </p:to>
                                    </p:set>
                                    <p:anim calcmode="lin" valueType="num">
                                      <p:cBhvr additive="base">
                                        <p:cTn id="18" dur="500" fill="hold"/>
                                        <p:tgtEl>
                                          <p:spTgt spid="344069"/>
                                        </p:tgtEl>
                                        <p:attrNameLst>
                                          <p:attrName>ppt_x</p:attrName>
                                        </p:attrNameLst>
                                      </p:cBhvr>
                                      <p:tavLst>
                                        <p:tav tm="0">
                                          <p:val>
                                            <p:strVal val="#ppt_x"/>
                                          </p:val>
                                        </p:tav>
                                        <p:tav tm="100000">
                                          <p:val>
                                            <p:strVal val="#ppt_x"/>
                                          </p:val>
                                        </p:tav>
                                      </p:tavLst>
                                    </p:anim>
                                    <p:anim calcmode="lin" valueType="num">
                                      <p:cBhvr additive="base">
                                        <p:cTn id="19" dur="500" fill="hold"/>
                                        <p:tgtEl>
                                          <p:spTgt spid="34406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44070"/>
                                        </p:tgtEl>
                                        <p:attrNameLst>
                                          <p:attrName>style.visibility</p:attrName>
                                        </p:attrNameLst>
                                      </p:cBhvr>
                                      <p:to>
                                        <p:strVal val="visible"/>
                                      </p:to>
                                    </p:set>
                                    <p:anim calcmode="lin" valueType="num">
                                      <p:cBhvr additive="base">
                                        <p:cTn id="24" dur="500" fill="hold"/>
                                        <p:tgtEl>
                                          <p:spTgt spid="344070"/>
                                        </p:tgtEl>
                                        <p:attrNameLst>
                                          <p:attrName>ppt_x</p:attrName>
                                        </p:attrNameLst>
                                      </p:cBhvr>
                                      <p:tavLst>
                                        <p:tav tm="0">
                                          <p:val>
                                            <p:strVal val="#ppt_x"/>
                                          </p:val>
                                        </p:tav>
                                        <p:tav tm="100000">
                                          <p:val>
                                            <p:strVal val="#ppt_x"/>
                                          </p:val>
                                        </p:tav>
                                      </p:tavLst>
                                    </p:anim>
                                    <p:anim calcmode="lin" valueType="num">
                                      <p:cBhvr additive="base">
                                        <p:cTn id="25" dur="500" fill="hold"/>
                                        <p:tgtEl>
                                          <p:spTgt spid="34407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44071"/>
                                        </p:tgtEl>
                                        <p:attrNameLst>
                                          <p:attrName>style.visibility</p:attrName>
                                        </p:attrNameLst>
                                      </p:cBhvr>
                                      <p:to>
                                        <p:strVal val="visible"/>
                                      </p:to>
                                    </p:set>
                                    <p:anim calcmode="lin" valueType="num">
                                      <p:cBhvr additive="base">
                                        <p:cTn id="30" dur="500" fill="hold"/>
                                        <p:tgtEl>
                                          <p:spTgt spid="344071"/>
                                        </p:tgtEl>
                                        <p:attrNameLst>
                                          <p:attrName>ppt_x</p:attrName>
                                        </p:attrNameLst>
                                      </p:cBhvr>
                                      <p:tavLst>
                                        <p:tav tm="0">
                                          <p:val>
                                            <p:strVal val="#ppt_x"/>
                                          </p:val>
                                        </p:tav>
                                        <p:tav tm="100000">
                                          <p:val>
                                            <p:strVal val="#ppt_x"/>
                                          </p:val>
                                        </p:tav>
                                      </p:tavLst>
                                    </p:anim>
                                    <p:anim calcmode="lin" valueType="num">
                                      <p:cBhvr additive="base">
                                        <p:cTn id="31" dur="500" fill="hold"/>
                                        <p:tgtEl>
                                          <p:spTgt spid="34407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44072"/>
                                        </p:tgtEl>
                                        <p:attrNameLst>
                                          <p:attrName>style.visibility</p:attrName>
                                        </p:attrNameLst>
                                      </p:cBhvr>
                                      <p:to>
                                        <p:strVal val="visible"/>
                                      </p:to>
                                    </p:set>
                                    <p:anim calcmode="lin" valueType="num">
                                      <p:cBhvr additive="base">
                                        <p:cTn id="36" dur="500" fill="hold"/>
                                        <p:tgtEl>
                                          <p:spTgt spid="344072"/>
                                        </p:tgtEl>
                                        <p:attrNameLst>
                                          <p:attrName>ppt_x</p:attrName>
                                        </p:attrNameLst>
                                      </p:cBhvr>
                                      <p:tavLst>
                                        <p:tav tm="0">
                                          <p:val>
                                            <p:strVal val="#ppt_x"/>
                                          </p:val>
                                        </p:tav>
                                        <p:tav tm="100000">
                                          <p:val>
                                            <p:strVal val="#ppt_x"/>
                                          </p:val>
                                        </p:tav>
                                      </p:tavLst>
                                    </p:anim>
                                    <p:anim calcmode="lin" valueType="num">
                                      <p:cBhvr additive="base">
                                        <p:cTn id="37" dur="500" fill="hold"/>
                                        <p:tgtEl>
                                          <p:spTgt spid="344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FF2BF1E-A8CB-4639-9F95-C45916689B46}"/>
              </a:ext>
            </a:extLst>
          </p:cNvPr>
          <p:cNvSpPr>
            <a:spLocks noGrp="1" noChangeArrowheads="1"/>
          </p:cNvSpPr>
          <p:nvPr>
            <p:ph type="title"/>
          </p:nvPr>
        </p:nvSpPr>
        <p:spPr/>
        <p:txBody>
          <a:bodyPr/>
          <a:lstStyle/>
          <a:p>
            <a:pPr eaLnBrk="1" hangingPunct="1"/>
            <a:r>
              <a:rPr lang="en-US" altLang="zh-CN">
                <a:ea typeface="黑体" panose="02010609060101010101" pitchFamily="49" charset="-122"/>
              </a:rPr>
              <a:t>V</a:t>
            </a:r>
            <a:r>
              <a:rPr lang="en-US" altLang="zh-CN" baseline="-25000">
                <a:ea typeface="黑体" panose="02010609060101010101" pitchFamily="49" charset="-122"/>
              </a:rPr>
              <a:t>n</a:t>
            </a:r>
            <a:r>
              <a:rPr lang="zh-CN" altLang="en-US">
                <a:ea typeface="黑体" panose="02010609060101010101" pitchFamily="49" charset="-122"/>
              </a:rPr>
              <a:t>的方差</a:t>
            </a:r>
          </a:p>
        </p:txBody>
      </p:sp>
      <p:sp>
        <p:nvSpPr>
          <p:cNvPr id="49155" name="Rectangle 3">
            <a:extLst>
              <a:ext uri="{FF2B5EF4-FFF2-40B4-BE49-F238E27FC236}">
                <a16:creationId xmlns:a16="http://schemas.microsoft.com/office/drawing/2014/main" id="{3941D01B-FF0E-4F26-84E1-C0624DB2B7EB}"/>
              </a:ext>
            </a:extLst>
          </p:cNvPr>
          <p:cNvSpPr>
            <a:spLocks noGrp="1" noChangeArrowheads="1"/>
          </p:cNvSpPr>
          <p:nvPr>
            <p:ph idx="1"/>
          </p:nvPr>
        </p:nvSpPr>
        <p:spPr>
          <a:xfrm>
            <a:off x="774700" y="1219994"/>
            <a:ext cx="7161249" cy="609600"/>
          </a:xfrm>
        </p:spPr>
        <p:txBody>
          <a:bodyPr>
            <a:normAutofit/>
          </a:bodyPr>
          <a:lstStyle/>
          <a:p>
            <a:pPr eaLnBrk="1" hangingPunct="1">
              <a:buFont typeface="Wingdings" panose="05000000000000000000" pitchFamily="2" charset="2"/>
              <a:buNone/>
            </a:pPr>
            <a:r>
              <a:rPr lang="en-US" altLang="zh-CN" dirty="0" err="1"/>
              <a:t>V</a:t>
            </a:r>
            <a:r>
              <a:rPr lang="en-US" altLang="zh-CN" baseline="-25000" dirty="0" err="1"/>
              <a:t>n</a:t>
            </a:r>
            <a:r>
              <a:rPr lang="zh-CN" altLang="en-US" dirty="0"/>
              <a:t>的方差为</a:t>
            </a:r>
          </a:p>
        </p:txBody>
      </p:sp>
      <p:graphicFrame>
        <p:nvGraphicFramePr>
          <p:cNvPr id="346116" name="Object 4">
            <a:extLst>
              <a:ext uri="{FF2B5EF4-FFF2-40B4-BE49-F238E27FC236}">
                <a16:creationId xmlns:a16="http://schemas.microsoft.com/office/drawing/2014/main" id="{8524222B-B9AA-42B8-A067-592336DF8AA2}"/>
              </a:ext>
            </a:extLst>
          </p:cNvPr>
          <p:cNvGraphicFramePr>
            <a:graphicFrameLocks noChangeAspect="1"/>
          </p:cNvGraphicFramePr>
          <p:nvPr>
            <p:extLst>
              <p:ext uri="{D42A27DB-BD31-4B8C-83A1-F6EECF244321}">
                <p14:modId xmlns:p14="http://schemas.microsoft.com/office/powerpoint/2010/main" val="3373107931"/>
              </p:ext>
            </p:extLst>
          </p:nvPr>
        </p:nvGraphicFramePr>
        <p:xfrm>
          <a:off x="1484274" y="2667794"/>
          <a:ext cx="5366992" cy="528760"/>
        </p:xfrm>
        <a:graphic>
          <a:graphicData uri="http://schemas.openxmlformats.org/presentationml/2006/ole">
            <mc:AlternateContent xmlns:mc="http://schemas.openxmlformats.org/markup-compatibility/2006">
              <mc:Choice xmlns:v="urn:schemas-microsoft-com:vml" Requires="v">
                <p:oleObj name="Equation" r:id="rId3" imgW="2438400" imgH="241300" progId="Equation.3">
                  <p:embed/>
                </p:oleObj>
              </mc:Choice>
              <mc:Fallback>
                <p:oleObj name="Equation" r:id="rId3" imgW="2438400" imgH="241300" progId="Equation.3">
                  <p:embed/>
                  <p:pic>
                    <p:nvPicPr>
                      <p:cNvPr id="346116" name="Object 4">
                        <a:extLst>
                          <a:ext uri="{FF2B5EF4-FFF2-40B4-BE49-F238E27FC236}">
                            <a16:creationId xmlns:a16="http://schemas.microsoft.com/office/drawing/2014/main" id="{8524222B-B9AA-42B8-A067-592336DF8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274" y="2667794"/>
                        <a:ext cx="5366992" cy="528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ppt_x"/>
                                          </p:val>
                                        </p:tav>
                                        <p:tav tm="100000">
                                          <p:val>
                                            <p:strVal val="#ppt_x"/>
                                          </p:val>
                                        </p:tav>
                                      </p:tavLst>
                                    </p:anim>
                                    <p:anim calcmode="lin" valueType="num">
                                      <p:cBhvr additive="base">
                                        <p:cTn id="8" dur="500" fill="hold"/>
                                        <p:tgtEl>
                                          <p:spTgt spid="346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3B9C20F-14E2-455E-8C19-D0D203F60B67}"/>
              </a:ext>
            </a:extLst>
          </p:cNvPr>
          <p:cNvSpPr>
            <a:spLocks noGrp="1" noChangeArrowheads="1"/>
          </p:cNvSpPr>
          <p:nvPr>
            <p:ph type="title"/>
          </p:nvPr>
        </p:nvSpPr>
        <p:spPr/>
        <p:txBody>
          <a:bodyPr/>
          <a:lstStyle/>
          <a:p>
            <a:pPr eaLnBrk="1" hangingPunct="1"/>
            <a:r>
              <a:rPr lang="zh-CN" altLang="en-US">
                <a:ea typeface="黑体" panose="02010609060101010101" pitchFamily="49" charset="-122"/>
              </a:rPr>
              <a:t>一步转移概率</a:t>
            </a:r>
          </a:p>
        </p:txBody>
      </p:sp>
      <p:sp>
        <p:nvSpPr>
          <p:cNvPr id="348163" name="Rectangle 3">
            <a:extLst>
              <a:ext uri="{FF2B5EF4-FFF2-40B4-BE49-F238E27FC236}">
                <a16:creationId xmlns:a16="http://schemas.microsoft.com/office/drawing/2014/main" id="{7533E6E3-022E-4A47-B8E0-5F912618F77B}"/>
              </a:ext>
            </a:extLst>
          </p:cNvPr>
          <p:cNvSpPr>
            <a:spLocks noGrp="1" noChangeArrowheads="1"/>
          </p:cNvSpPr>
          <p:nvPr>
            <p:ph idx="1"/>
          </p:nvPr>
        </p:nvSpPr>
        <p:spPr>
          <a:xfrm>
            <a:off x="774700" y="1053116"/>
            <a:ext cx="8143875" cy="651207"/>
          </a:xfrm>
        </p:spPr>
        <p:txBody>
          <a:bodyPr>
            <a:normAutofit lnSpcReduction="10000"/>
          </a:bodyPr>
          <a:lstStyle/>
          <a:p>
            <a:pPr>
              <a:buNone/>
            </a:pPr>
            <a:r>
              <a:rPr lang="zh-CN" altLang="en-US" dirty="0"/>
              <a:t>嵌入马尔可夫链</a:t>
            </a:r>
            <a:r>
              <a:rPr lang="en-US" altLang="zh-CN" dirty="0">
                <a:sym typeface="Symbol" panose="05050102010706020507" pitchFamily="18" charset="2"/>
              </a:rPr>
              <a:t>{</a:t>
            </a:r>
            <a:r>
              <a:rPr lang="en-US" altLang="zh-CN" dirty="0" err="1">
                <a:sym typeface="Symbol" panose="05050102010706020507" pitchFamily="18" charset="2"/>
              </a:rPr>
              <a:t>N</a:t>
            </a:r>
            <a:r>
              <a:rPr lang="en-US" altLang="zh-CN" baseline="-25000" dirty="0" err="1">
                <a:sym typeface="Symbol" panose="05050102010706020507" pitchFamily="18" charset="2"/>
              </a:rPr>
              <a:t>n</a:t>
            </a:r>
            <a:r>
              <a:rPr lang="en-US" altLang="zh-CN" baseline="30000"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n≥1}</a:t>
            </a:r>
            <a:r>
              <a:rPr lang="zh-CN" altLang="en-US" dirty="0"/>
              <a:t>的一步转移概率矩阵为：</a:t>
            </a:r>
          </a:p>
          <a:p>
            <a:pPr eaLnBrk="1" hangingPunct="1">
              <a:buFont typeface="Wingdings" panose="05000000000000000000" pitchFamily="2" charset="2"/>
              <a:buNone/>
            </a:pPr>
            <a:endParaRPr lang="zh-CN" altLang="en-US" dirty="0"/>
          </a:p>
        </p:txBody>
      </p:sp>
      <p:graphicFrame>
        <p:nvGraphicFramePr>
          <p:cNvPr id="348164" name="Object 4">
            <a:extLst>
              <a:ext uri="{FF2B5EF4-FFF2-40B4-BE49-F238E27FC236}">
                <a16:creationId xmlns:a16="http://schemas.microsoft.com/office/drawing/2014/main" id="{FF19782B-B100-4516-B1D0-135B28C4687A}"/>
              </a:ext>
            </a:extLst>
          </p:cNvPr>
          <p:cNvGraphicFramePr>
            <a:graphicFrameLocks noChangeAspect="1"/>
          </p:cNvGraphicFramePr>
          <p:nvPr>
            <p:extLst>
              <p:ext uri="{D42A27DB-BD31-4B8C-83A1-F6EECF244321}">
                <p14:modId xmlns:p14="http://schemas.microsoft.com/office/powerpoint/2010/main" val="1894187238"/>
              </p:ext>
            </p:extLst>
          </p:nvPr>
        </p:nvGraphicFramePr>
        <p:xfrm>
          <a:off x="2898775" y="2014681"/>
          <a:ext cx="4954147" cy="3418678"/>
        </p:xfrm>
        <a:graphic>
          <a:graphicData uri="http://schemas.openxmlformats.org/presentationml/2006/ole">
            <mc:AlternateContent xmlns:mc="http://schemas.openxmlformats.org/markup-compatibility/2006">
              <mc:Choice xmlns:v="urn:schemas-microsoft-com:vml" Requires="v">
                <p:oleObj name="Equation" r:id="rId3" imgW="2006600" imgH="1384300" progId="Equation.3">
                  <p:embed/>
                </p:oleObj>
              </mc:Choice>
              <mc:Fallback>
                <p:oleObj name="Equation" r:id="rId3" imgW="2006600" imgH="1384300" progId="Equation.3">
                  <p:embed/>
                  <p:pic>
                    <p:nvPicPr>
                      <p:cNvPr id="348164" name="Object 4">
                        <a:extLst>
                          <a:ext uri="{FF2B5EF4-FFF2-40B4-BE49-F238E27FC236}">
                            <a16:creationId xmlns:a16="http://schemas.microsoft.com/office/drawing/2014/main" id="{FF19782B-B100-4516-B1D0-135B28C46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2014681"/>
                        <a:ext cx="4954147" cy="3418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5" name="Rectangle 5">
            <a:extLst>
              <a:ext uri="{FF2B5EF4-FFF2-40B4-BE49-F238E27FC236}">
                <a16:creationId xmlns:a16="http://schemas.microsoft.com/office/drawing/2014/main" id="{F6F623D1-92A4-4053-B4AC-EE68674AA32A}"/>
              </a:ext>
            </a:extLst>
          </p:cNvPr>
          <p:cNvSpPr>
            <a:spLocks noChangeArrowheads="1"/>
          </p:cNvSpPr>
          <p:nvPr/>
        </p:nvSpPr>
        <p:spPr bwMode="auto">
          <a:xfrm>
            <a:off x="991737" y="5144307"/>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latin typeface="+mn-ea"/>
                <a:ea typeface="+mn-ea"/>
              </a:rPr>
              <a:t>其中：</a:t>
            </a:r>
          </a:p>
        </p:txBody>
      </p:sp>
      <p:graphicFrame>
        <p:nvGraphicFramePr>
          <p:cNvPr id="348166" name="Object 6">
            <a:extLst>
              <a:ext uri="{FF2B5EF4-FFF2-40B4-BE49-F238E27FC236}">
                <a16:creationId xmlns:a16="http://schemas.microsoft.com/office/drawing/2014/main" id="{3E1DFB34-FB2F-46FC-AF51-17BA73D422DD}"/>
              </a:ext>
            </a:extLst>
          </p:cNvPr>
          <p:cNvGraphicFramePr>
            <a:graphicFrameLocks noChangeAspect="1"/>
          </p:cNvGraphicFramePr>
          <p:nvPr>
            <p:extLst>
              <p:ext uri="{D42A27DB-BD31-4B8C-83A1-F6EECF244321}">
                <p14:modId xmlns:p14="http://schemas.microsoft.com/office/powerpoint/2010/main" val="1344450931"/>
              </p:ext>
            </p:extLst>
          </p:nvPr>
        </p:nvGraphicFramePr>
        <p:xfrm>
          <a:off x="3051175" y="5715794"/>
          <a:ext cx="5443210" cy="976538"/>
        </p:xfrm>
        <a:graphic>
          <a:graphicData uri="http://schemas.openxmlformats.org/presentationml/2006/ole">
            <mc:AlternateContent xmlns:mc="http://schemas.openxmlformats.org/markup-compatibility/2006">
              <mc:Choice xmlns:v="urn:schemas-microsoft-com:vml" Requires="v">
                <p:oleObj name="Equation" r:id="rId5" imgW="2476500" imgH="444500" progId="Equation.3">
                  <p:embed/>
                </p:oleObj>
              </mc:Choice>
              <mc:Fallback>
                <p:oleObj name="Equation" r:id="rId5" imgW="2476500" imgH="444500" progId="Equation.3">
                  <p:embed/>
                  <p:pic>
                    <p:nvPicPr>
                      <p:cNvPr id="348166" name="Object 6">
                        <a:extLst>
                          <a:ext uri="{FF2B5EF4-FFF2-40B4-BE49-F238E27FC236}">
                            <a16:creationId xmlns:a16="http://schemas.microsoft.com/office/drawing/2014/main" id="{3E1DFB34-FB2F-46FC-AF51-17BA73D422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1175" y="5715794"/>
                        <a:ext cx="5443210"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8164"/>
                                        </p:tgtEl>
                                        <p:attrNameLst>
                                          <p:attrName>style.visibility</p:attrName>
                                        </p:attrNameLst>
                                      </p:cBhvr>
                                      <p:to>
                                        <p:strVal val="visible"/>
                                      </p:to>
                                    </p:set>
                                    <p:anim calcmode="lin" valueType="num">
                                      <p:cBhvr additive="base">
                                        <p:cTn id="12" dur="500" fill="hold"/>
                                        <p:tgtEl>
                                          <p:spTgt spid="348164"/>
                                        </p:tgtEl>
                                        <p:attrNameLst>
                                          <p:attrName>ppt_x</p:attrName>
                                        </p:attrNameLst>
                                      </p:cBhvr>
                                      <p:tavLst>
                                        <p:tav tm="0">
                                          <p:val>
                                            <p:strVal val="#ppt_x"/>
                                          </p:val>
                                        </p:tav>
                                        <p:tav tm="100000">
                                          <p:val>
                                            <p:strVal val="#ppt_x"/>
                                          </p:val>
                                        </p:tav>
                                      </p:tavLst>
                                    </p:anim>
                                    <p:anim calcmode="lin" valueType="num">
                                      <p:cBhvr additive="base">
                                        <p:cTn id="13" dur="500" fill="hold"/>
                                        <p:tgtEl>
                                          <p:spTgt spid="3481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165"/>
                                        </p:tgtEl>
                                        <p:attrNameLst>
                                          <p:attrName>style.visibility</p:attrName>
                                        </p:attrNameLst>
                                      </p:cBhvr>
                                      <p:to>
                                        <p:strVal val="visible"/>
                                      </p:to>
                                    </p:set>
                                    <p:anim calcmode="lin" valueType="num">
                                      <p:cBhvr additive="base">
                                        <p:cTn id="17" dur="500" fill="hold"/>
                                        <p:tgtEl>
                                          <p:spTgt spid="348165"/>
                                        </p:tgtEl>
                                        <p:attrNameLst>
                                          <p:attrName>ppt_x</p:attrName>
                                        </p:attrNameLst>
                                      </p:cBhvr>
                                      <p:tavLst>
                                        <p:tav tm="0">
                                          <p:val>
                                            <p:strVal val="#ppt_x"/>
                                          </p:val>
                                        </p:tav>
                                        <p:tav tm="100000">
                                          <p:val>
                                            <p:strVal val="#ppt_x"/>
                                          </p:val>
                                        </p:tav>
                                      </p:tavLst>
                                    </p:anim>
                                    <p:anim calcmode="lin" valueType="num">
                                      <p:cBhvr additive="base">
                                        <p:cTn id="18" dur="500" fill="hold"/>
                                        <p:tgtEl>
                                          <p:spTgt spid="34816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48166"/>
                                        </p:tgtEl>
                                        <p:attrNameLst>
                                          <p:attrName>style.visibility</p:attrName>
                                        </p:attrNameLst>
                                      </p:cBhvr>
                                      <p:to>
                                        <p:strVal val="visible"/>
                                      </p:to>
                                    </p:set>
                                    <p:anim calcmode="lin" valueType="num">
                                      <p:cBhvr additive="base">
                                        <p:cTn id="22" dur="500" fill="hold"/>
                                        <p:tgtEl>
                                          <p:spTgt spid="348166"/>
                                        </p:tgtEl>
                                        <p:attrNameLst>
                                          <p:attrName>ppt_x</p:attrName>
                                        </p:attrNameLst>
                                      </p:cBhvr>
                                      <p:tavLst>
                                        <p:tav tm="0">
                                          <p:val>
                                            <p:strVal val="#ppt_x"/>
                                          </p:val>
                                        </p:tav>
                                        <p:tav tm="100000">
                                          <p:val>
                                            <p:strVal val="#ppt_x"/>
                                          </p:val>
                                        </p:tav>
                                      </p:tavLst>
                                    </p:anim>
                                    <p:anim calcmode="lin" valueType="num">
                                      <p:cBhvr additive="base">
                                        <p:cTn id="23" dur="500" fill="hold"/>
                                        <p:tgtEl>
                                          <p:spTgt spid="348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advAuto="0"/>
      <p:bldP spid="3481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305CDC3-8D9F-4CCF-A964-541853E7E655}"/>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引理</a:t>
            </a:r>
          </a:p>
        </p:txBody>
      </p:sp>
      <p:sp>
        <p:nvSpPr>
          <p:cNvPr id="350211" name="Rectangle 3">
            <a:extLst>
              <a:ext uri="{FF2B5EF4-FFF2-40B4-BE49-F238E27FC236}">
                <a16:creationId xmlns:a16="http://schemas.microsoft.com/office/drawing/2014/main" id="{7A088F50-5096-4DB7-ADFC-2705D7E72649}"/>
              </a:ext>
            </a:extLst>
          </p:cNvPr>
          <p:cNvSpPr>
            <a:spLocks noGrp="1" noChangeArrowheads="1"/>
          </p:cNvSpPr>
          <p:nvPr>
            <p:ph idx="1"/>
          </p:nvPr>
        </p:nvSpPr>
        <p:spPr>
          <a:xfrm>
            <a:off x="444629" y="991394"/>
            <a:ext cx="9740280" cy="1211543"/>
          </a:xfrm>
        </p:spPr>
        <p:txBody>
          <a:bodyPr/>
          <a:lstStyle/>
          <a:p>
            <a:pPr marL="0" indent="719282">
              <a:buNone/>
            </a:pPr>
            <a:r>
              <a:rPr lang="zh-CN" altLang="en-US" dirty="0"/>
              <a:t>对于不可约非周期的马尔可夫链，令</a:t>
            </a:r>
            <a:r>
              <a:rPr lang="en-US" altLang="zh-CN" dirty="0"/>
              <a:t>{</a:t>
            </a:r>
            <a:r>
              <a:rPr lang="en-US" altLang="zh-CN" dirty="0" err="1"/>
              <a:t>p</a:t>
            </a:r>
            <a:r>
              <a:rPr lang="en-US" altLang="zh-CN" baseline="-25000" dirty="0" err="1"/>
              <a:t>ij</a:t>
            </a:r>
            <a:r>
              <a:rPr lang="zh-CN" altLang="en-US" dirty="0"/>
              <a:t>，</a:t>
            </a:r>
            <a:r>
              <a:rPr lang="en-US" altLang="zh-CN" dirty="0" err="1"/>
              <a:t>i,j</a:t>
            </a:r>
            <a:r>
              <a:rPr lang="en-US" altLang="zh-CN" dirty="0"/>
              <a:t> = 0,1,2,…}</a:t>
            </a:r>
            <a:r>
              <a:rPr lang="zh-CN" altLang="en-US" dirty="0"/>
              <a:t>为一步转移概率，若不等式组</a:t>
            </a:r>
          </a:p>
        </p:txBody>
      </p:sp>
      <p:graphicFrame>
        <p:nvGraphicFramePr>
          <p:cNvPr id="350213" name="Object 5">
            <a:extLst>
              <a:ext uri="{FF2B5EF4-FFF2-40B4-BE49-F238E27FC236}">
                <a16:creationId xmlns:a16="http://schemas.microsoft.com/office/drawing/2014/main" id="{BD39E25E-F512-4A65-BFAC-CADC9B85147A}"/>
              </a:ext>
            </a:extLst>
          </p:cNvPr>
          <p:cNvGraphicFramePr>
            <a:graphicFrameLocks noChangeAspect="1"/>
          </p:cNvGraphicFramePr>
          <p:nvPr>
            <p:extLst>
              <p:ext uri="{D42A27DB-BD31-4B8C-83A1-F6EECF244321}">
                <p14:modId xmlns:p14="http://schemas.microsoft.com/office/powerpoint/2010/main" val="386147281"/>
              </p:ext>
            </p:extLst>
          </p:nvPr>
        </p:nvGraphicFramePr>
        <p:xfrm>
          <a:off x="3203575" y="2363027"/>
          <a:ext cx="3887100" cy="1054344"/>
        </p:xfrm>
        <a:graphic>
          <a:graphicData uri="http://schemas.openxmlformats.org/presentationml/2006/ole">
            <mc:AlternateContent xmlns:mc="http://schemas.openxmlformats.org/markup-compatibility/2006">
              <mc:Choice xmlns:v="urn:schemas-microsoft-com:vml" Requires="v">
                <p:oleObj name="Equation" r:id="rId3" imgW="1637589" imgH="444307" progId="Equation.3">
                  <p:embed/>
                </p:oleObj>
              </mc:Choice>
              <mc:Fallback>
                <p:oleObj name="Equation" r:id="rId3" imgW="1637589" imgH="444307" progId="Equation.3">
                  <p:embed/>
                  <p:pic>
                    <p:nvPicPr>
                      <p:cNvPr id="350213" name="Object 5">
                        <a:extLst>
                          <a:ext uri="{FF2B5EF4-FFF2-40B4-BE49-F238E27FC236}">
                            <a16:creationId xmlns:a16="http://schemas.microsoft.com/office/drawing/2014/main" id="{BD39E25E-F512-4A65-BFAC-CADC9B8514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63027"/>
                        <a:ext cx="3887100" cy="1054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4" name="Rectangle 6">
            <a:extLst>
              <a:ext uri="{FF2B5EF4-FFF2-40B4-BE49-F238E27FC236}">
                <a16:creationId xmlns:a16="http://schemas.microsoft.com/office/drawing/2014/main" id="{B718B131-AFB0-453A-B7B5-9DAC2319E51F}"/>
              </a:ext>
            </a:extLst>
          </p:cNvPr>
          <p:cNvSpPr>
            <a:spLocks noChangeArrowheads="1"/>
          </p:cNvSpPr>
          <p:nvPr/>
        </p:nvSpPr>
        <p:spPr bwMode="auto">
          <a:xfrm>
            <a:off x="1407027" y="3956631"/>
            <a:ext cx="7815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latin typeface="+mn-ea"/>
                <a:ea typeface="+mn-ea"/>
              </a:rPr>
              <a:t>存在一个满足条件</a:t>
            </a:r>
          </a:p>
        </p:txBody>
      </p:sp>
      <p:graphicFrame>
        <p:nvGraphicFramePr>
          <p:cNvPr id="350215" name="Object 7">
            <a:extLst>
              <a:ext uri="{FF2B5EF4-FFF2-40B4-BE49-F238E27FC236}">
                <a16:creationId xmlns:a16="http://schemas.microsoft.com/office/drawing/2014/main" id="{84B0A119-016E-4E54-9FD7-8A1FB892F688}"/>
              </a:ext>
            </a:extLst>
          </p:cNvPr>
          <p:cNvGraphicFramePr>
            <a:graphicFrameLocks noChangeAspect="1"/>
          </p:cNvGraphicFramePr>
          <p:nvPr>
            <p:extLst>
              <p:ext uri="{D42A27DB-BD31-4B8C-83A1-F6EECF244321}">
                <p14:modId xmlns:p14="http://schemas.microsoft.com/office/powerpoint/2010/main" val="4215584285"/>
              </p:ext>
            </p:extLst>
          </p:nvPr>
        </p:nvGraphicFramePr>
        <p:xfrm>
          <a:off x="3387098" y="4643893"/>
          <a:ext cx="1927671" cy="1054344"/>
        </p:xfrm>
        <a:graphic>
          <a:graphicData uri="http://schemas.openxmlformats.org/presentationml/2006/ole">
            <mc:AlternateContent xmlns:mc="http://schemas.openxmlformats.org/markup-compatibility/2006">
              <mc:Choice xmlns:v="urn:schemas-microsoft-com:vml" Requires="v">
                <p:oleObj name="Equation" r:id="rId5" imgW="812447" imgH="444307" progId="Equation.3">
                  <p:embed/>
                </p:oleObj>
              </mc:Choice>
              <mc:Fallback>
                <p:oleObj name="Equation" r:id="rId5" imgW="812447" imgH="444307" progId="Equation.3">
                  <p:embed/>
                  <p:pic>
                    <p:nvPicPr>
                      <p:cNvPr id="350215" name="Object 7">
                        <a:extLst>
                          <a:ext uri="{FF2B5EF4-FFF2-40B4-BE49-F238E27FC236}">
                            <a16:creationId xmlns:a16="http://schemas.microsoft.com/office/drawing/2014/main" id="{84B0A119-016E-4E54-9FD7-8A1FB892F6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098" y="4643893"/>
                        <a:ext cx="1927671" cy="1054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6" name="Rectangle 8">
            <a:extLst>
              <a:ext uri="{FF2B5EF4-FFF2-40B4-BE49-F238E27FC236}">
                <a16:creationId xmlns:a16="http://schemas.microsoft.com/office/drawing/2014/main" id="{C36695B7-A340-4373-80F5-7CD52A1A9547}"/>
              </a:ext>
            </a:extLst>
          </p:cNvPr>
          <p:cNvSpPr>
            <a:spLocks noChangeArrowheads="1"/>
          </p:cNvSpPr>
          <p:nvPr/>
        </p:nvSpPr>
        <p:spPr bwMode="auto">
          <a:xfrm>
            <a:off x="1527175" y="5947432"/>
            <a:ext cx="7815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latin typeface="+mn-ea"/>
                <a:ea typeface="+mn-ea"/>
              </a:rPr>
              <a:t>的非负解，则此马尔可夫链是正常返的。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50213"/>
                                        </p:tgtEl>
                                        <p:attrNameLst>
                                          <p:attrName>style.visibility</p:attrName>
                                        </p:attrNameLst>
                                      </p:cBhvr>
                                      <p:to>
                                        <p:strVal val="visible"/>
                                      </p:to>
                                    </p:set>
                                    <p:animEffect transition="in" filter="wipe(up)">
                                      <p:cBhvr>
                                        <p:cTn id="11" dur="500"/>
                                        <p:tgtEl>
                                          <p:spTgt spid="35021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0214"/>
                                        </p:tgtEl>
                                        <p:attrNameLst>
                                          <p:attrName>style.visibility</p:attrName>
                                        </p:attrNameLst>
                                      </p:cBhvr>
                                      <p:to>
                                        <p:strVal val="visible"/>
                                      </p:to>
                                    </p:set>
                                    <p:animEffect transition="in" filter="wipe(up)">
                                      <p:cBhvr>
                                        <p:cTn id="15" dur="500"/>
                                        <p:tgtEl>
                                          <p:spTgt spid="35021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0215"/>
                                        </p:tgtEl>
                                        <p:attrNameLst>
                                          <p:attrName>style.visibility</p:attrName>
                                        </p:attrNameLst>
                                      </p:cBhvr>
                                      <p:to>
                                        <p:strVal val="visible"/>
                                      </p:to>
                                    </p:set>
                                    <p:animEffect transition="in" filter="wipe(up)">
                                      <p:cBhvr>
                                        <p:cTn id="19" dur="500"/>
                                        <p:tgtEl>
                                          <p:spTgt spid="35021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0216"/>
                                        </p:tgtEl>
                                        <p:attrNameLst>
                                          <p:attrName>style.visibility</p:attrName>
                                        </p:attrNameLst>
                                      </p:cBhvr>
                                      <p:to>
                                        <p:strVal val="visible"/>
                                      </p:to>
                                    </p:set>
                                    <p:animEffect transition="in" filter="wipe(up)">
                                      <p:cBhvr>
                                        <p:cTn id="23"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advAuto="0"/>
      <p:bldP spid="350214" grpId="0" autoUpdateAnimBg="0"/>
      <p:bldP spid="3502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66EFE47-1877-41E1-BCA4-5017437420C6}"/>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定理</a:t>
            </a:r>
          </a:p>
        </p:txBody>
      </p:sp>
      <p:sp>
        <p:nvSpPr>
          <p:cNvPr id="352259" name="Rectangle 3">
            <a:extLst>
              <a:ext uri="{FF2B5EF4-FFF2-40B4-BE49-F238E27FC236}">
                <a16:creationId xmlns:a16="http://schemas.microsoft.com/office/drawing/2014/main" id="{71265EF8-5072-48DE-9F4A-AEEB06F96BC3}"/>
              </a:ext>
            </a:extLst>
          </p:cNvPr>
          <p:cNvSpPr>
            <a:spLocks noGrp="1" noChangeArrowheads="1"/>
          </p:cNvSpPr>
          <p:nvPr>
            <p:ph idx="1"/>
          </p:nvPr>
        </p:nvSpPr>
        <p:spPr>
          <a:xfrm>
            <a:off x="774700" y="1416625"/>
            <a:ext cx="10236623" cy="536699"/>
          </a:xfrm>
        </p:spPr>
        <p:txBody>
          <a:bodyPr>
            <a:normAutofit/>
          </a:bodyPr>
          <a:lstStyle/>
          <a:p>
            <a:pPr>
              <a:lnSpc>
                <a:spcPct val="110000"/>
              </a:lnSpc>
              <a:buNone/>
            </a:pPr>
            <a:r>
              <a:rPr lang="en-US" altLang="zh-CN" dirty="0">
                <a:solidFill>
                  <a:srgbClr val="0000FF"/>
                </a:solidFill>
                <a:sym typeface="Symbol" panose="05050102010706020507" pitchFamily="18" charset="2"/>
              </a:rPr>
              <a:t>    </a:t>
            </a:r>
            <a:r>
              <a:rPr lang="zh-CN" altLang="en-US" dirty="0">
                <a:solidFill>
                  <a:srgbClr val="0000FF"/>
                </a:solidFill>
                <a:sym typeface="Symbol" panose="05050102010706020507" pitchFamily="18" charset="2"/>
              </a:rPr>
              <a:t>嵌入马尔可夫链</a:t>
            </a:r>
            <a:r>
              <a:rPr lang="en-US" altLang="zh-CN" dirty="0">
                <a:solidFill>
                  <a:srgbClr val="0000FF"/>
                </a:solidFill>
                <a:sym typeface="Symbol" panose="05050102010706020507" pitchFamily="18" charset="2"/>
              </a:rPr>
              <a:t>{</a:t>
            </a:r>
            <a:r>
              <a:rPr lang="en-US" altLang="zh-CN" dirty="0" err="1">
                <a:solidFill>
                  <a:srgbClr val="0000FF"/>
                </a:solidFill>
                <a:sym typeface="Symbol" panose="05050102010706020507" pitchFamily="18" charset="2"/>
              </a:rPr>
              <a:t>N</a:t>
            </a:r>
            <a:r>
              <a:rPr lang="en-US" altLang="zh-CN" baseline="-25000" dirty="0" err="1">
                <a:solidFill>
                  <a:srgbClr val="0000FF"/>
                </a:solidFill>
                <a:sym typeface="Symbol" panose="05050102010706020507" pitchFamily="18" charset="2"/>
              </a:rPr>
              <a:t>n</a:t>
            </a:r>
            <a:r>
              <a:rPr lang="en-US" altLang="zh-CN" baseline="30000"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a:t>
            </a:r>
            <a:r>
              <a:rPr lang="en-US" altLang="zh-CN" dirty="0">
                <a:solidFill>
                  <a:srgbClr val="0000FF"/>
                </a:solidFill>
                <a:sym typeface="Symbol" panose="05050102010706020507" pitchFamily="18" charset="2"/>
              </a:rPr>
              <a:t>n≥1}</a:t>
            </a:r>
            <a:r>
              <a:rPr lang="zh-CN" altLang="en-US" dirty="0">
                <a:solidFill>
                  <a:srgbClr val="0000FF"/>
                </a:solidFill>
                <a:sym typeface="Symbol" panose="05050102010706020507" pitchFamily="18" charset="2"/>
              </a:rPr>
              <a:t>为正常返的充分必要条件是＝</a:t>
            </a:r>
            <a:r>
              <a:rPr lang="en-US" altLang="zh-CN" dirty="0">
                <a:solidFill>
                  <a:srgbClr val="0000FF"/>
                </a:solidFill>
                <a:sym typeface="Symbol" panose="05050102010706020507" pitchFamily="18" charset="2"/>
              </a:rPr>
              <a:t>/</a:t>
            </a:r>
            <a:r>
              <a:rPr lang="zh-CN" altLang="en-US" dirty="0">
                <a:solidFill>
                  <a:srgbClr val="0000FF"/>
                </a:solidFill>
              </a:rPr>
              <a:t>＜</a:t>
            </a:r>
            <a:r>
              <a:rPr lang="en-US" altLang="zh-CN" dirty="0">
                <a:solidFill>
                  <a:srgbClr val="0000FF"/>
                </a:solidFill>
                <a:sym typeface="Symbol" panose="05050102010706020507" pitchFamily="18" charset="2"/>
              </a:rPr>
              <a:t>1</a:t>
            </a:r>
            <a:r>
              <a:rPr lang="zh-CN" altLang="en-US" dirty="0">
                <a:solidFill>
                  <a:srgbClr val="0000FF"/>
                </a:solidFill>
                <a:sym typeface="Symbol" panose="05050102010706020507" pitchFamily="18" charset="2"/>
              </a:rPr>
              <a:t>。</a:t>
            </a:r>
          </a:p>
          <a:p>
            <a:pPr eaLnBrk="1" hangingPunct="1">
              <a:lnSpc>
                <a:spcPct val="110000"/>
              </a:lnSpc>
              <a:buClrTx/>
              <a:buFontTx/>
              <a:buNone/>
            </a:pPr>
            <a:endParaRPr lang="zh-CN" altLang="en-US" dirty="0">
              <a:solidFill>
                <a:srgbClr val="0000FF"/>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9C1ED74-5189-4F5B-B643-EC6723276A40}"/>
              </a:ext>
            </a:extLst>
          </p:cNvPr>
          <p:cNvSpPr>
            <a:spLocks noGrp="1" noChangeArrowheads="1"/>
          </p:cNvSpPr>
          <p:nvPr>
            <p:ph type="title"/>
          </p:nvPr>
        </p:nvSpPr>
        <p:spPr/>
        <p:txBody>
          <a:bodyPr/>
          <a:lstStyle/>
          <a:p>
            <a:pPr algn="l" eaLnBrk="1" hangingPunct="1"/>
            <a:r>
              <a:rPr lang="zh-CN" altLang="en-US">
                <a:ea typeface="黑体" panose="02010609060101010101" pitchFamily="49" charset="-122"/>
                <a:sym typeface="Symbol" panose="05050102010706020507" pitchFamily="18" charset="2"/>
              </a:rPr>
              <a:t>证明</a:t>
            </a:r>
            <a:endParaRPr lang="zh-CN" altLang="en-US">
              <a:ea typeface="黑体" panose="02010609060101010101" pitchFamily="49" charset="-122"/>
            </a:endParaRPr>
          </a:p>
        </p:txBody>
      </p:sp>
      <p:sp>
        <p:nvSpPr>
          <p:cNvPr id="354307" name="Rectangle 3">
            <a:extLst>
              <a:ext uri="{FF2B5EF4-FFF2-40B4-BE49-F238E27FC236}">
                <a16:creationId xmlns:a16="http://schemas.microsoft.com/office/drawing/2014/main" id="{64C36204-5CE4-4CC1-81B1-64D4FF5EB2D5}"/>
              </a:ext>
            </a:extLst>
          </p:cNvPr>
          <p:cNvSpPr>
            <a:spLocks noGrp="1" noChangeArrowheads="1"/>
          </p:cNvSpPr>
          <p:nvPr>
            <p:ph idx="1"/>
          </p:nvPr>
        </p:nvSpPr>
        <p:spPr>
          <a:xfrm>
            <a:off x="752475" y="1154206"/>
            <a:ext cx="7774199" cy="470009"/>
          </a:xfrm>
        </p:spPr>
        <p:txBody>
          <a:bodyPr>
            <a:normAutofit fontScale="92500"/>
          </a:bodyPr>
          <a:lstStyle/>
          <a:p>
            <a:pPr eaLnBrk="1" hangingPunct="1">
              <a:lnSpc>
                <a:spcPct val="110000"/>
              </a:lnSpc>
              <a:buClrTx/>
              <a:buFontTx/>
              <a:buNone/>
            </a:pPr>
            <a:r>
              <a:rPr lang="zh-CN" altLang="en-US" dirty="0">
                <a:solidFill>
                  <a:srgbClr val="0000FF"/>
                </a:solidFill>
                <a:sym typeface="Symbol" panose="05050102010706020507" pitchFamily="18" charset="2"/>
              </a:rPr>
              <a:t>充分性。</a:t>
            </a:r>
            <a:r>
              <a:rPr lang="zh-CN" altLang="en-US" dirty="0">
                <a:sym typeface="Symbol" panose="05050102010706020507" pitchFamily="18" charset="2"/>
              </a:rPr>
              <a:t>设＝</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，定义</a:t>
            </a:r>
          </a:p>
        </p:txBody>
      </p:sp>
      <p:sp>
        <p:nvSpPr>
          <p:cNvPr id="354308" name="Rectangle 4">
            <a:extLst>
              <a:ext uri="{FF2B5EF4-FFF2-40B4-BE49-F238E27FC236}">
                <a16:creationId xmlns:a16="http://schemas.microsoft.com/office/drawing/2014/main" id="{55088372-991A-4B85-A1B9-A8C1445F5EF8}"/>
              </a:ext>
            </a:extLst>
          </p:cNvPr>
          <p:cNvSpPr>
            <a:spLocks noChangeArrowheads="1"/>
          </p:cNvSpPr>
          <p:nvPr/>
        </p:nvSpPr>
        <p:spPr bwMode="auto">
          <a:xfrm>
            <a:off x="2593164" y="2057877"/>
            <a:ext cx="7850417" cy="376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  </a:t>
            </a:r>
          </a:p>
        </p:txBody>
      </p:sp>
      <p:graphicFrame>
        <p:nvGraphicFramePr>
          <p:cNvPr id="354309" name="Object 5">
            <a:extLst>
              <a:ext uri="{FF2B5EF4-FFF2-40B4-BE49-F238E27FC236}">
                <a16:creationId xmlns:a16="http://schemas.microsoft.com/office/drawing/2014/main" id="{E636CBF8-37FA-4518-8A2E-7A907F81A48B}"/>
              </a:ext>
            </a:extLst>
          </p:cNvPr>
          <p:cNvGraphicFramePr>
            <a:graphicFrameLocks noChangeAspect="1"/>
          </p:cNvGraphicFramePr>
          <p:nvPr>
            <p:extLst>
              <p:ext uri="{D42A27DB-BD31-4B8C-83A1-F6EECF244321}">
                <p14:modId xmlns:p14="http://schemas.microsoft.com/office/powerpoint/2010/main" val="2665992432"/>
              </p:ext>
            </p:extLst>
          </p:nvPr>
        </p:nvGraphicFramePr>
        <p:xfrm>
          <a:off x="3126688" y="1878705"/>
          <a:ext cx="4217376" cy="949545"/>
        </p:xfrm>
        <a:graphic>
          <a:graphicData uri="http://schemas.openxmlformats.org/presentationml/2006/ole">
            <mc:AlternateContent xmlns:mc="http://schemas.openxmlformats.org/markup-compatibility/2006">
              <mc:Choice xmlns:v="urn:schemas-microsoft-com:vml" Requires="v">
                <p:oleObj name="Equation" r:id="rId3" imgW="1917700" imgH="431800" progId="Equation.3">
                  <p:embed/>
                </p:oleObj>
              </mc:Choice>
              <mc:Fallback>
                <p:oleObj name="Equation" r:id="rId3" imgW="1917700" imgH="431800" progId="Equation.3">
                  <p:embed/>
                  <p:pic>
                    <p:nvPicPr>
                      <p:cNvPr id="354309" name="Object 5">
                        <a:extLst>
                          <a:ext uri="{FF2B5EF4-FFF2-40B4-BE49-F238E27FC236}">
                            <a16:creationId xmlns:a16="http://schemas.microsoft.com/office/drawing/2014/main" id="{E636CBF8-37FA-4518-8A2E-7A907F81A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688" y="1878705"/>
                        <a:ext cx="4217376"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0" name="Rectangle 6">
            <a:extLst>
              <a:ext uri="{FF2B5EF4-FFF2-40B4-BE49-F238E27FC236}">
                <a16:creationId xmlns:a16="http://schemas.microsoft.com/office/drawing/2014/main" id="{F670AB65-A862-49E6-BD2C-F5B75E149DE6}"/>
              </a:ext>
            </a:extLst>
          </p:cNvPr>
          <p:cNvSpPr>
            <a:spLocks noChangeArrowheads="1"/>
          </p:cNvSpPr>
          <p:nvPr/>
        </p:nvSpPr>
        <p:spPr bwMode="auto">
          <a:xfrm>
            <a:off x="854093" y="2718941"/>
            <a:ext cx="7850417"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latin typeface="+mn-ea"/>
                <a:ea typeface="+mn-ea"/>
                <a:sym typeface="Symbol" panose="05050102010706020507" pitchFamily="18" charset="2"/>
              </a:rPr>
              <a:t>则</a:t>
            </a:r>
          </a:p>
        </p:txBody>
      </p:sp>
      <p:graphicFrame>
        <p:nvGraphicFramePr>
          <p:cNvPr id="354311" name="Object 7">
            <a:extLst>
              <a:ext uri="{FF2B5EF4-FFF2-40B4-BE49-F238E27FC236}">
                <a16:creationId xmlns:a16="http://schemas.microsoft.com/office/drawing/2014/main" id="{9E63E609-5FDB-4065-889D-DF3B89DD5C9D}"/>
              </a:ext>
            </a:extLst>
          </p:cNvPr>
          <p:cNvGraphicFramePr>
            <a:graphicFrameLocks noChangeAspect="1"/>
          </p:cNvGraphicFramePr>
          <p:nvPr>
            <p:extLst>
              <p:ext uri="{D42A27DB-BD31-4B8C-83A1-F6EECF244321}">
                <p14:modId xmlns:p14="http://schemas.microsoft.com/office/powerpoint/2010/main" val="4014356536"/>
              </p:ext>
            </p:extLst>
          </p:nvPr>
        </p:nvGraphicFramePr>
        <p:xfrm>
          <a:off x="2036233" y="3353566"/>
          <a:ext cx="7262906" cy="976539"/>
        </p:xfrm>
        <a:graphic>
          <a:graphicData uri="http://schemas.openxmlformats.org/presentationml/2006/ole">
            <mc:AlternateContent xmlns:mc="http://schemas.openxmlformats.org/markup-compatibility/2006">
              <mc:Choice xmlns:v="urn:schemas-microsoft-com:vml" Requires="v">
                <p:oleObj name="Equation" r:id="rId5" imgW="3302000" imgH="444500" progId="Equation.3">
                  <p:embed/>
                </p:oleObj>
              </mc:Choice>
              <mc:Fallback>
                <p:oleObj name="Equation" r:id="rId5" imgW="3302000" imgH="444500" progId="Equation.3">
                  <p:embed/>
                  <p:pic>
                    <p:nvPicPr>
                      <p:cNvPr id="354311" name="Object 7">
                        <a:extLst>
                          <a:ext uri="{FF2B5EF4-FFF2-40B4-BE49-F238E27FC236}">
                            <a16:creationId xmlns:a16="http://schemas.microsoft.com/office/drawing/2014/main" id="{9E63E609-5FDB-4065-889D-DF3B89DD5C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6233" y="3353566"/>
                        <a:ext cx="7262906"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a:extLst>
              <a:ext uri="{FF2B5EF4-FFF2-40B4-BE49-F238E27FC236}">
                <a16:creationId xmlns:a16="http://schemas.microsoft.com/office/drawing/2014/main" id="{EBA0A27D-8D27-41FD-B0D5-D2E11693C478}"/>
              </a:ext>
            </a:extLst>
          </p:cNvPr>
          <p:cNvGraphicFramePr>
            <a:graphicFrameLocks noChangeAspect="1"/>
          </p:cNvGraphicFramePr>
          <p:nvPr>
            <p:extLst>
              <p:ext uri="{D42A27DB-BD31-4B8C-83A1-F6EECF244321}">
                <p14:modId xmlns:p14="http://schemas.microsoft.com/office/powerpoint/2010/main" val="4007709012"/>
              </p:ext>
            </p:extLst>
          </p:nvPr>
        </p:nvGraphicFramePr>
        <p:xfrm>
          <a:off x="2064814" y="4404734"/>
          <a:ext cx="5783013" cy="976539"/>
        </p:xfrm>
        <a:graphic>
          <a:graphicData uri="http://schemas.openxmlformats.org/presentationml/2006/ole">
            <mc:AlternateContent xmlns:mc="http://schemas.openxmlformats.org/markup-compatibility/2006">
              <mc:Choice xmlns:v="urn:schemas-microsoft-com:vml" Requires="v">
                <p:oleObj name="Equation" r:id="rId7" imgW="2628900" imgH="444500" progId="Equation.3">
                  <p:embed/>
                </p:oleObj>
              </mc:Choice>
              <mc:Fallback>
                <p:oleObj name="Equation" r:id="rId7" imgW="2628900" imgH="444500" progId="Equation.3">
                  <p:embed/>
                  <p:pic>
                    <p:nvPicPr>
                      <p:cNvPr id="354312" name="Object 8">
                        <a:extLst>
                          <a:ext uri="{FF2B5EF4-FFF2-40B4-BE49-F238E27FC236}">
                            <a16:creationId xmlns:a16="http://schemas.microsoft.com/office/drawing/2014/main" id="{EBA0A27D-8D27-41FD-B0D5-D2E11693C4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814" y="4404734"/>
                        <a:ext cx="5783013"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a:extLst>
              <a:ext uri="{FF2B5EF4-FFF2-40B4-BE49-F238E27FC236}">
                <a16:creationId xmlns:a16="http://schemas.microsoft.com/office/drawing/2014/main" id="{944E24F5-CDF3-4F19-8F9D-5AEAD00E494B}"/>
              </a:ext>
            </a:extLst>
          </p:cNvPr>
          <p:cNvSpPr>
            <a:spLocks noChangeArrowheads="1"/>
          </p:cNvSpPr>
          <p:nvPr/>
        </p:nvSpPr>
        <p:spPr bwMode="auto">
          <a:xfrm>
            <a:off x="752475" y="5802755"/>
            <a:ext cx="10810558"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即</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y</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满足引理的条件，因此嵌入马尔可夫链</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是正常返的。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 calcmode="lin" valueType="num">
                                      <p:cBhvr additive="base">
                                        <p:cTn id="13" dur="500" fill="hold"/>
                                        <p:tgtEl>
                                          <p:spTgt spid="354308"/>
                                        </p:tgtEl>
                                        <p:attrNameLst>
                                          <p:attrName>ppt_x</p:attrName>
                                        </p:attrNameLst>
                                      </p:cBhvr>
                                      <p:tavLst>
                                        <p:tav tm="0">
                                          <p:val>
                                            <p:strVal val="#ppt_x"/>
                                          </p:val>
                                        </p:tav>
                                        <p:tav tm="100000">
                                          <p:val>
                                            <p:strVal val="#ppt_x"/>
                                          </p:val>
                                        </p:tav>
                                      </p:tavLst>
                                    </p:anim>
                                    <p:anim calcmode="lin" valueType="num">
                                      <p:cBhvr additive="base">
                                        <p:cTn id="14" dur="500" fill="hold"/>
                                        <p:tgtEl>
                                          <p:spTgt spid="35430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54309"/>
                                        </p:tgtEl>
                                        <p:attrNameLst>
                                          <p:attrName>style.visibility</p:attrName>
                                        </p:attrNameLst>
                                      </p:cBhvr>
                                      <p:to>
                                        <p:strVal val="visible"/>
                                      </p:to>
                                    </p:set>
                                    <p:anim calcmode="lin" valueType="num">
                                      <p:cBhvr additive="base">
                                        <p:cTn id="18" dur="500" fill="hold"/>
                                        <p:tgtEl>
                                          <p:spTgt spid="354309"/>
                                        </p:tgtEl>
                                        <p:attrNameLst>
                                          <p:attrName>ppt_x</p:attrName>
                                        </p:attrNameLst>
                                      </p:cBhvr>
                                      <p:tavLst>
                                        <p:tav tm="0">
                                          <p:val>
                                            <p:strVal val="#ppt_x"/>
                                          </p:val>
                                        </p:tav>
                                        <p:tav tm="100000">
                                          <p:val>
                                            <p:strVal val="#ppt_x"/>
                                          </p:val>
                                        </p:tav>
                                      </p:tavLst>
                                    </p:anim>
                                    <p:anim calcmode="lin" valueType="num">
                                      <p:cBhvr additive="base">
                                        <p:cTn id="19"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4310"/>
                                        </p:tgtEl>
                                        <p:attrNameLst>
                                          <p:attrName>style.visibility</p:attrName>
                                        </p:attrNameLst>
                                      </p:cBhvr>
                                      <p:to>
                                        <p:strVal val="visible"/>
                                      </p:to>
                                    </p:set>
                                    <p:anim calcmode="lin" valueType="num">
                                      <p:cBhvr additive="base">
                                        <p:cTn id="24" dur="500" fill="hold"/>
                                        <p:tgtEl>
                                          <p:spTgt spid="354310"/>
                                        </p:tgtEl>
                                        <p:attrNameLst>
                                          <p:attrName>ppt_x</p:attrName>
                                        </p:attrNameLst>
                                      </p:cBhvr>
                                      <p:tavLst>
                                        <p:tav tm="0">
                                          <p:val>
                                            <p:strVal val="#ppt_x"/>
                                          </p:val>
                                        </p:tav>
                                        <p:tav tm="100000">
                                          <p:val>
                                            <p:strVal val="#ppt_x"/>
                                          </p:val>
                                        </p:tav>
                                      </p:tavLst>
                                    </p:anim>
                                    <p:anim calcmode="lin" valueType="num">
                                      <p:cBhvr additive="base">
                                        <p:cTn id="25" dur="500" fill="hold"/>
                                        <p:tgtEl>
                                          <p:spTgt spid="35431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354311"/>
                                        </p:tgtEl>
                                        <p:attrNameLst>
                                          <p:attrName>style.visibility</p:attrName>
                                        </p:attrNameLst>
                                      </p:cBhvr>
                                      <p:to>
                                        <p:strVal val="visible"/>
                                      </p:to>
                                    </p:set>
                                    <p:anim calcmode="lin" valueType="num">
                                      <p:cBhvr additive="base">
                                        <p:cTn id="29" dur="500" fill="hold"/>
                                        <p:tgtEl>
                                          <p:spTgt spid="354311"/>
                                        </p:tgtEl>
                                        <p:attrNameLst>
                                          <p:attrName>ppt_x</p:attrName>
                                        </p:attrNameLst>
                                      </p:cBhvr>
                                      <p:tavLst>
                                        <p:tav tm="0">
                                          <p:val>
                                            <p:strVal val="#ppt_x"/>
                                          </p:val>
                                        </p:tav>
                                        <p:tav tm="100000">
                                          <p:val>
                                            <p:strVal val="#ppt_x"/>
                                          </p:val>
                                        </p:tav>
                                      </p:tavLst>
                                    </p:anim>
                                    <p:anim calcmode="lin" valueType="num">
                                      <p:cBhvr additive="base">
                                        <p:cTn id="30" dur="500" fill="hold"/>
                                        <p:tgtEl>
                                          <p:spTgt spid="354311"/>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nodeType="afterEffect">
                                  <p:stCondLst>
                                    <p:cond delay="0"/>
                                  </p:stCondLst>
                                  <p:childTnLst>
                                    <p:set>
                                      <p:cBhvr>
                                        <p:cTn id="33" dur="1" fill="hold">
                                          <p:stCondLst>
                                            <p:cond delay="0"/>
                                          </p:stCondLst>
                                        </p:cTn>
                                        <p:tgtEl>
                                          <p:spTgt spid="354312"/>
                                        </p:tgtEl>
                                        <p:attrNameLst>
                                          <p:attrName>style.visibility</p:attrName>
                                        </p:attrNameLst>
                                      </p:cBhvr>
                                      <p:to>
                                        <p:strVal val="visible"/>
                                      </p:to>
                                    </p:set>
                                    <p:anim calcmode="lin" valueType="num">
                                      <p:cBhvr additive="base">
                                        <p:cTn id="34" dur="500" fill="hold"/>
                                        <p:tgtEl>
                                          <p:spTgt spid="354312"/>
                                        </p:tgtEl>
                                        <p:attrNameLst>
                                          <p:attrName>ppt_x</p:attrName>
                                        </p:attrNameLst>
                                      </p:cBhvr>
                                      <p:tavLst>
                                        <p:tav tm="0">
                                          <p:val>
                                            <p:strVal val="#ppt_x"/>
                                          </p:val>
                                        </p:tav>
                                        <p:tav tm="100000">
                                          <p:val>
                                            <p:strVal val="#ppt_x"/>
                                          </p:val>
                                        </p:tav>
                                      </p:tavLst>
                                    </p:anim>
                                    <p:anim calcmode="lin" valueType="num">
                                      <p:cBhvr additive="base">
                                        <p:cTn id="3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54313"/>
                                        </p:tgtEl>
                                        <p:attrNameLst>
                                          <p:attrName>style.visibility</p:attrName>
                                        </p:attrNameLst>
                                      </p:cBhvr>
                                      <p:to>
                                        <p:strVal val="visible"/>
                                      </p:to>
                                    </p:set>
                                    <p:anim calcmode="lin" valueType="num">
                                      <p:cBhvr additive="base">
                                        <p:cTn id="40" dur="500" fill="hold"/>
                                        <p:tgtEl>
                                          <p:spTgt spid="354313"/>
                                        </p:tgtEl>
                                        <p:attrNameLst>
                                          <p:attrName>ppt_x</p:attrName>
                                        </p:attrNameLst>
                                      </p:cBhvr>
                                      <p:tavLst>
                                        <p:tav tm="0">
                                          <p:val>
                                            <p:strVal val="#ppt_x"/>
                                          </p:val>
                                        </p:tav>
                                        <p:tav tm="100000">
                                          <p:val>
                                            <p:strVal val="#ppt_x"/>
                                          </p:val>
                                        </p:tav>
                                      </p:tavLst>
                                    </p:anim>
                                    <p:anim calcmode="lin" valueType="num">
                                      <p:cBhvr additive="base">
                                        <p:cTn id="41"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advAuto="0"/>
      <p:bldP spid="354308" grpId="0" autoUpdateAnimBg="0"/>
      <p:bldP spid="354310" grpId="0" autoUpdateAnimBg="0"/>
      <p:bldP spid="35431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57443DD-DE48-4102-A5B4-0960A643F0BA}"/>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1)</a:t>
            </a:r>
          </a:p>
        </p:txBody>
      </p:sp>
      <p:sp>
        <p:nvSpPr>
          <p:cNvPr id="356355" name="Rectangle 3">
            <a:extLst>
              <a:ext uri="{FF2B5EF4-FFF2-40B4-BE49-F238E27FC236}">
                <a16:creationId xmlns:a16="http://schemas.microsoft.com/office/drawing/2014/main" id="{07FDE0E4-4BFD-46F4-AF81-F0899B7F4065}"/>
              </a:ext>
            </a:extLst>
          </p:cNvPr>
          <p:cNvSpPr>
            <a:spLocks noGrp="1" noChangeArrowheads="1"/>
          </p:cNvSpPr>
          <p:nvPr>
            <p:ph idx="1"/>
          </p:nvPr>
        </p:nvSpPr>
        <p:spPr>
          <a:xfrm>
            <a:off x="501685" y="886866"/>
            <a:ext cx="11086748" cy="1387796"/>
          </a:xfrm>
        </p:spPr>
        <p:txBody>
          <a:bodyPr/>
          <a:lstStyle/>
          <a:p>
            <a:pPr marL="0" indent="0">
              <a:buNone/>
            </a:pPr>
            <a:r>
              <a:rPr lang="zh-CN" altLang="en-US" dirty="0">
                <a:solidFill>
                  <a:srgbClr val="0000FF"/>
                </a:solidFill>
                <a:sym typeface="Symbol" panose="05050102010706020507" pitchFamily="18" charset="2"/>
              </a:rPr>
              <a:t>必要性。</a:t>
            </a:r>
            <a:r>
              <a:rPr lang="zh-CN" altLang="en-US" dirty="0">
                <a:sym typeface="Symbol" panose="05050102010706020507" pitchFamily="18" charset="2"/>
              </a:rPr>
              <a:t>设嵌入马尔可夫链</a:t>
            </a:r>
            <a:r>
              <a:rPr lang="en-US" altLang="zh-CN" dirty="0">
                <a:sym typeface="Symbol" panose="05050102010706020507" pitchFamily="18" charset="2"/>
              </a:rPr>
              <a:t>{</a:t>
            </a:r>
            <a:r>
              <a:rPr lang="en-US" altLang="zh-CN" dirty="0" err="1">
                <a:sym typeface="Symbol" panose="05050102010706020507" pitchFamily="18" charset="2"/>
              </a:rPr>
              <a:t>N</a:t>
            </a:r>
            <a:r>
              <a:rPr lang="en-US" altLang="zh-CN" baseline="-25000" dirty="0" err="1">
                <a:sym typeface="Symbol" panose="05050102010706020507" pitchFamily="18" charset="2"/>
              </a:rPr>
              <a:t>n</a:t>
            </a:r>
            <a:r>
              <a:rPr lang="en-US" altLang="zh-CN" baseline="30000"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n≥1}</a:t>
            </a:r>
            <a:r>
              <a:rPr lang="zh-CN" altLang="en-US" dirty="0">
                <a:sym typeface="Symbol" panose="05050102010706020507" pitchFamily="18" charset="2"/>
              </a:rPr>
              <a:t>是正常返的，则由极限定理知，它是遍历马氏链，且</a:t>
            </a:r>
          </a:p>
          <a:p>
            <a:pPr marL="0" indent="0">
              <a:buNone/>
            </a:pPr>
            <a:endParaRPr lang="zh-CN" altLang="en-US" dirty="0">
              <a:sym typeface="Symbol" panose="05050102010706020507" pitchFamily="18" charset="2"/>
            </a:endParaRPr>
          </a:p>
        </p:txBody>
      </p:sp>
      <p:graphicFrame>
        <p:nvGraphicFramePr>
          <p:cNvPr id="356357" name="Object 5">
            <a:extLst>
              <a:ext uri="{FF2B5EF4-FFF2-40B4-BE49-F238E27FC236}">
                <a16:creationId xmlns:a16="http://schemas.microsoft.com/office/drawing/2014/main" id="{BE7211CC-17E2-4DF9-ACA7-7D8978A09064}"/>
              </a:ext>
            </a:extLst>
          </p:cNvPr>
          <p:cNvGraphicFramePr>
            <a:graphicFrameLocks noChangeAspect="1"/>
          </p:cNvGraphicFramePr>
          <p:nvPr>
            <p:extLst>
              <p:ext uri="{D42A27DB-BD31-4B8C-83A1-F6EECF244321}">
                <p14:modId xmlns:p14="http://schemas.microsoft.com/office/powerpoint/2010/main" val="3856608928"/>
              </p:ext>
            </p:extLst>
          </p:nvPr>
        </p:nvGraphicFramePr>
        <p:xfrm>
          <a:off x="1607106" y="2169863"/>
          <a:ext cx="5474967" cy="643086"/>
        </p:xfrm>
        <a:graphic>
          <a:graphicData uri="http://schemas.openxmlformats.org/presentationml/2006/ole">
            <mc:AlternateContent xmlns:mc="http://schemas.openxmlformats.org/markup-compatibility/2006">
              <mc:Choice xmlns:v="urn:schemas-microsoft-com:vml" Requires="v">
                <p:oleObj name="Equation" r:id="rId3" imgW="2489200" imgH="292100" progId="Equation.3">
                  <p:embed/>
                </p:oleObj>
              </mc:Choice>
              <mc:Fallback>
                <p:oleObj name="Equation" r:id="rId3" imgW="2489200" imgH="292100" progId="Equation.3">
                  <p:embed/>
                  <p:pic>
                    <p:nvPicPr>
                      <p:cNvPr id="356357" name="Object 5">
                        <a:extLst>
                          <a:ext uri="{FF2B5EF4-FFF2-40B4-BE49-F238E27FC236}">
                            <a16:creationId xmlns:a16="http://schemas.microsoft.com/office/drawing/2014/main" id="{BE7211CC-17E2-4DF9-ACA7-7D8978A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106" y="2169863"/>
                        <a:ext cx="5474967" cy="643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8" name="Object 6">
            <a:extLst>
              <a:ext uri="{FF2B5EF4-FFF2-40B4-BE49-F238E27FC236}">
                <a16:creationId xmlns:a16="http://schemas.microsoft.com/office/drawing/2014/main" id="{14D820EA-53AC-4415-BECD-C226574F9C5E}"/>
              </a:ext>
            </a:extLst>
          </p:cNvPr>
          <p:cNvGraphicFramePr>
            <a:graphicFrameLocks noChangeAspect="1"/>
          </p:cNvGraphicFramePr>
          <p:nvPr>
            <p:extLst>
              <p:ext uri="{D42A27DB-BD31-4B8C-83A1-F6EECF244321}">
                <p14:modId xmlns:p14="http://schemas.microsoft.com/office/powerpoint/2010/main" val="391518417"/>
              </p:ext>
            </p:extLst>
          </p:nvPr>
        </p:nvGraphicFramePr>
        <p:xfrm>
          <a:off x="1811942" y="3530665"/>
          <a:ext cx="3488544" cy="947957"/>
        </p:xfrm>
        <a:graphic>
          <a:graphicData uri="http://schemas.openxmlformats.org/presentationml/2006/ole">
            <mc:AlternateContent xmlns:mc="http://schemas.openxmlformats.org/markup-compatibility/2006">
              <mc:Choice xmlns:v="urn:schemas-microsoft-com:vml" Requires="v">
                <p:oleObj name="Equation" r:id="rId5" imgW="1587500" imgH="431800" progId="Equation.3">
                  <p:embed/>
                </p:oleObj>
              </mc:Choice>
              <mc:Fallback>
                <p:oleObj name="Equation" r:id="rId5" imgW="1587500" imgH="431800" progId="Equation.3">
                  <p:embed/>
                  <p:pic>
                    <p:nvPicPr>
                      <p:cNvPr id="356358" name="Object 6">
                        <a:extLst>
                          <a:ext uri="{FF2B5EF4-FFF2-40B4-BE49-F238E27FC236}">
                            <a16:creationId xmlns:a16="http://schemas.microsoft.com/office/drawing/2014/main" id="{14D820EA-53AC-4415-BECD-C226574F9C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1942" y="3530665"/>
                        <a:ext cx="3488544" cy="947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9" name="Object 7">
            <a:extLst>
              <a:ext uri="{FF2B5EF4-FFF2-40B4-BE49-F238E27FC236}">
                <a16:creationId xmlns:a16="http://schemas.microsoft.com/office/drawing/2014/main" id="{8D583507-4AAD-4DBA-B750-6A5F2D3A70A4}"/>
              </a:ext>
            </a:extLst>
          </p:cNvPr>
          <p:cNvGraphicFramePr>
            <a:graphicFrameLocks noChangeAspect="1"/>
          </p:cNvGraphicFramePr>
          <p:nvPr>
            <p:extLst>
              <p:ext uri="{D42A27DB-BD31-4B8C-83A1-F6EECF244321}">
                <p14:modId xmlns:p14="http://schemas.microsoft.com/office/powerpoint/2010/main" val="2355999168"/>
              </p:ext>
            </p:extLst>
          </p:nvPr>
        </p:nvGraphicFramePr>
        <p:xfrm>
          <a:off x="2099345" y="4383350"/>
          <a:ext cx="1338573" cy="976538"/>
        </p:xfrm>
        <a:graphic>
          <a:graphicData uri="http://schemas.openxmlformats.org/presentationml/2006/ole">
            <mc:AlternateContent xmlns:mc="http://schemas.openxmlformats.org/markup-compatibility/2006">
              <mc:Choice xmlns:v="urn:schemas-microsoft-com:vml" Requires="v">
                <p:oleObj name="Equation" r:id="rId7" imgW="609336" imgH="444307" progId="Equation.3">
                  <p:embed/>
                </p:oleObj>
              </mc:Choice>
              <mc:Fallback>
                <p:oleObj name="Equation" r:id="rId7" imgW="609336" imgH="444307" progId="Equation.3">
                  <p:embed/>
                  <p:pic>
                    <p:nvPicPr>
                      <p:cNvPr id="356359" name="Object 7">
                        <a:extLst>
                          <a:ext uri="{FF2B5EF4-FFF2-40B4-BE49-F238E27FC236}">
                            <a16:creationId xmlns:a16="http://schemas.microsoft.com/office/drawing/2014/main" id="{8D583507-4AAD-4DBA-B750-6A5F2D3A70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9345" y="4383350"/>
                        <a:ext cx="1338573"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0" name="AutoShape 8">
            <a:extLst>
              <a:ext uri="{FF2B5EF4-FFF2-40B4-BE49-F238E27FC236}">
                <a16:creationId xmlns:a16="http://schemas.microsoft.com/office/drawing/2014/main" id="{E524CB16-9295-40DD-852A-1C88FEF504DC}"/>
              </a:ext>
            </a:extLst>
          </p:cNvPr>
          <p:cNvSpPr>
            <a:spLocks noChangeArrowheads="1"/>
          </p:cNvSpPr>
          <p:nvPr/>
        </p:nvSpPr>
        <p:spPr bwMode="auto">
          <a:xfrm>
            <a:off x="8051465" y="4170691"/>
            <a:ext cx="2972488" cy="2481672"/>
          </a:xfrm>
          <a:prstGeom prst="wedgeRoundRectCallout">
            <a:avLst>
              <a:gd name="adj1" fmla="val -141711"/>
              <a:gd name="adj2" fmla="val -50621"/>
              <a:gd name="adj3" fmla="val 16667"/>
            </a:avLst>
          </a:prstGeom>
          <a:solidFill>
            <a:schemeClr val="accent1"/>
          </a:solidFill>
          <a:ln w="9525">
            <a:solidFill>
              <a:schemeClr val="tx1"/>
            </a:solidFill>
            <a:miter lim="800000"/>
            <a:headEnd/>
            <a:tailEnd/>
          </a:ln>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zh-CN" altLang="en-US" sz="2400" dirty="0">
                <a:solidFill>
                  <a:srgbClr val="FFFF00"/>
                </a:solidFill>
                <a:latin typeface="+mn-ea"/>
                <a:ea typeface="+mn-ea"/>
              </a:rPr>
              <a:t>绝对分布由初始分布和转移概率确定。而平稳分布的初始分布即为极限分布。</a:t>
            </a:r>
          </a:p>
        </p:txBody>
      </p:sp>
      <p:sp>
        <p:nvSpPr>
          <p:cNvPr id="356361" name="Rectangle 9">
            <a:extLst>
              <a:ext uri="{FF2B5EF4-FFF2-40B4-BE49-F238E27FC236}">
                <a16:creationId xmlns:a16="http://schemas.microsoft.com/office/drawing/2014/main" id="{8E94E425-700E-4591-A034-D626A46E1A6A}"/>
              </a:ext>
            </a:extLst>
          </p:cNvPr>
          <p:cNvSpPr>
            <a:spLocks noChangeArrowheads="1"/>
          </p:cNvSpPr>
          <p:nvPr/>
        </p:nvSpPr>
        <p:spPr bwMode="auto">
          <a:xfrm>
            <a:off x="578167" y="5276636"/>
            <a:ext cx="792028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sym typeface="Symbol" panose="05050102010706020507" pitchFamily="18" charset="2"/>
              </a:rPr>
              <a:t>利用一步转移概率矩阵，有</a:t>
            </a:r>
          </a:p>
        </p:txBody>
      </p:sp>
      <p:graphicFrame>
        <p:nvGraphicFramePr>
          <p:cNvPr id="356362" name="Object 10">
            <a:extLst>
              <a:ext uri="{FF2B5EF4-FFF2-40B4-BE49-F238E27FC236}">
                <a16:creationId xmlns:a16="http://schemas.microsoft.com/office/drawing/2014/main" id="{1239D62D-2212-4807-95B7-7EF7EF1F558A}"/>
              </a:ext>
            </a:extLst>
          </p:cNvPr>
          <p:cNvGraphicFramePr>
            <a:graphicFrameLocks noChangeAspect="1"/>
          </p:cNvGraphicFramePr>
          <p:nvPr>
            <p:extLst>
              <p:ext uri="{D42A27DB-BD31-4B8C-83A1-F6EECF244321}">
                <p14:modId xmlns:p14="http://schemas.microsoft.com/office/powerpoint/2010/main" val="3836364428"/>
              </p:ext>
            </p:extLst>
          </p:nvPr>
        </p:nvGraphicFramePr>
        <p:xfrm>
          <a:off x="1942542" y="5807406"/>
          <a:ext cx="4744548" cy="974951"/>
        </p:xfrm>
        <a:graphic>
          <a:graphicData uri="http://schemas.openxmlformats.org/presentationml/2006/ole">
            <mc:AlternateContent xmlns:mc="http://schemas.openxmlformats.org/markup-compatibility/2006">
              <mc:Choice xmlns:v="urn:schemas-microsoft-com:vml" Requires="v">
                <p:oleObj name="Equation" r:id="rId9" imgW="2159000" imgH="444500" progId="Equation.3">
                  <p:embed/>
                </p:oleObj>
              </mc:Choice>
              <mc:Fallback>
                <p:oleObj name="Equation" r:id="rId9" imgW="2159000" imgH="444500" progId="Equation.3">
                  <p:embed/>
                  <p:pic>
                    <p:nvPicPr>
                      <p:cNvPr id="356362" name="Object 10">
                        <a:extLst>
                          <a:ext uri="{FF2B5EF4-FFF2-40B4-BE49-F238E27FC236}">
                            <a16:creationId xmlns:a16="http://schemas.microsoft.com/office/drawing/2014/main" id="{1239D62D-2212-4807-95B7-7EF7EF1F55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2542" y="5807406"/>
                        <a:ext cx="4744548" cy="9749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3" name="Rectangle 11">
            <a:extLst>
              <a:ext uri="{FF2B5EF4-FFF2-40B4-BE49-F238E27FC236}">
                <a16:creationId xmlns:a16="http://schemas.microsoft.com/office/drawing/2014/main" id="{17E19F09-41A7-42BD-9D91-96A7884C895D}"/>
              </a:ext>
            </a:extLst>
          </p:cNvPr>
          <p:cNvSpPr>
            <a:spLocks noChangeArrowheads="1"/>
          </p:cNvSpPr>
          <p:nvPr/>
        </p:nvSpPr>
        <p:spPr bwMode="auto">
          <a:xfrm>
            <a:off x="574992" y="2776307"/>
            <a:ext cx="965898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sym typeface="Symbol" panose="05050102010706020507" pitchFamily="18" charset="2"/>
              </a:rPr>
              <a:t>存在，且</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是</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唯一的平稳分布，且满足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6357"/>
                                        </p:tgtEl>
                                        <p:attrNameLst>
                                          <p:attrName>style.visibility</p:attrName>
                                        </p:attrNameLst>
                                      </p:cBhvr>
                                      <p:to>
                                        <p:strVal val="visible"/>
                                      </p:to>
                                    </p:set>
                                    <p:anim calcmode="lin" valueType="num">
                                      <p:cBhvr additive="base">
                                        <p:cTn id="12" dur="500" fill="hold"/>
                                        <p:tgtEl>
                                          <p:spTgt spid="356357"/>
                                        </p:tgtEl>
                                        <p:attrNameLst>
                                          <p:attrName>ppt_x</p:attrName>
                                        </p:attrNameLst>
                                      </p:cBhvr>
                                      <p:tavLst>
                                        <p:tav tm="0">
                                          <p:val>
                                            <p:strVal val="#ppt_x"/>
                                          </p:val>
                                        </p:tav>
                                        <p:tav tm="100000">
                                          <p:val>
                                            <p:strVal val="#ppt_x"/>
                                          </p:val>
                                        </p:tav>
                                      </p:tavLst>
                                    </p:anim>
                                    <p:anim calcmode="lin" valueType="num">
                                      <p:cBhvr additive="base">
                                        <p:cTn id="13" dur="500" fill="hold"/>
                                        <p:tgtEl>
                                          <p:spTgt spid="35635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6363"/>
                                        </p:tgtEl>
                                        <p:attrNameLst>
                                          <p:attrName>style.visibility</p:attrName>
                                        </p:attrNameLst>
                                      </p:cBhvr>
                                      <p:to>
                                        <p:strVal val="visible"/>
                                      </p:to>
                                    </p:set>
                                    <p:anim calcmode="lin" valueType="num">
                                      <p:cBhvr additive="base">
                                        <p:cTn id="17" dur="500" fill="hold"/>
                                        <p:tgtEl>
                                          <p:spTgt spid="356363"/>
                                        </p:tgtEl>
                                        <p:attrNameLst>
                                          <p:attrName>ppt_x</p:attrName>
                                        </p:attrNameLst>
                                      </p:cBhvr>
                                      <p:tavLst>
                                        <p:tav tm="0">
                                          <p:val>
                                            <p:strVal val="#ppt_x"/>
                                          </p:val>
                                        </p:tav>
                                        <p:tav tm="100000">
                                          <p:val>
                                            <p:strVal val="#ppt_x"/>
                                          </p:val>
                                        </p:tav>
                                      </p:tavLst>
                                    </p:anim>
                                    <p:anim calcmode="lin" valueType="num">
                                      <p:cBhvr additive="base">
                                        <p:cTn id="18" dur="500" fill="hold"/>
                                        <p:tgtEl>
                                          <p:spTgt spid="35636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56358"/>
                                        </p:tgtEl>
                                        <p:attrNameLst>
                                          <p:attrName>style.visibility</p:attrName>
                                        </p:attrNameLst>
                                      </p:cBhvr>
                                      <p:to>
                                        <p:strVal val="visible"/>
                                      </p:to>
                                    </p:set>
                                    <p:anim calcmode="lin" valueType="num">
                                      <p:cBhvr additive="base">
                                        <p:cTn id="22" dur="500" fill="hold"/>
                                        <p:tgtEl>
                                          <p:spTgt spid="356358"/>
                                        </p:tgtEl>
                                        <p:attrNameLst>
                                          <p:attrName>ppt_x</p:attrName>
                                        </p:attrNameLst>
                                      </p:cBhvr>
                                      <p:tavLst>
                                        <p:tav tm="0">
                                          <p:val>
                                            <p:strVal val="#ppt_x"/>
                                          </p:val>
                                        </p:tav>
                                        <p:tav tm="100000">
                                          <p:val>
                                            <p:strVal val="#ppt_x"/>
                                          </p:val>
                                        </p:tav>
                                      </p:tavLst>
                                    </p:anim>
                                    <p:anim calcmode="lin" valueType="num">
                                      <p:cBhvr additive="base">
                                        <p:cTn id="23" dur="500" fill="hold"/>
                                        <p:tgtEl>
                                          <p:spTgt spid="35635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356359"/>
                                        </p:tgtEl>
                                        <p:attrNameLst>
                                          <p:attrName>style.visibility</p:attrName>
                                        </p:attrNameLst>
                                      </p:cBhvr>
                                      <p:to>
                                        <p:strVal val="visible"/>
                                      </p:to>
                                    </p:set>
                                    <p:anim calcmode="lin" valueType="num">
                                      <p:cBhvr additive="base">
                                        <p:cTn id="27" dur="500" fill="hold"/>
                                        <p:tgtEl>
                                          <p:spTgt spid="356359"/>
                                        </p:tgtEl>
                                        <p:attrNameLst>
                                          <p:attrName>ppt_x</p:attrName>
                                        </p:attrNameLst>
                                      </p:cBhvr>
                                      <p:tavLst>
                                        <p:tav tm="0">
                                          <p:val>
                                            <p:strVal val="#ppt_x"/>
                                          </p:val>
                                        </p:tav>
                                        <p:tav tm="100000">
                                          <p:val>
                                            <p:strVal val="#ppt_x"/>
                                          </p:val>
                                        </p:tav>
                                      </p:tavLst>
                                    </p:anim>
                                    <p:anim calcmode="lin" valueType="num">
                                      <p:cBhvr additive="base">
                                        <p:cTn id="28" dur="500" fill="hold"/>
                                        <p:tgtEl>
                                          <p:spTgt spid="35635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56360"/>
                                        </p:tgtEl>
                                        <p:attrNameLst>
                                          <p:attrName>style.visibility</p:attrName>
                                        </p:attrNameLst>
                                      </p:cBhvr>
                                      <p:to>
                                        <p:strVal val="visible"/>
                                      </p:to>
                                    </p:set>
                                    <p:anim calcmode="lin" valueType="num">
                                      <p:cBhvr additive="base">
                                        <p:cTn id="32" dur="500" fill="hold"/>
                                        <p:tgtEl>
                                          <p:spTgt spid="356360"/>
                                        </p:tgtEl>
                                        <p:attrNameLst>
                                          <p:attrName>ppt_x</p:attrName>
                                        </p:attrNameLst>
                                      </p:cBhvr>
                                      <p:tavLst>
                                        <p:tav tm="0">
                                          <p:val>
                                            <p:strVal val="1+#ppt_w/2"/>
                                          </p:val>
                                        </p:tav>
                                        <p:tav tm="100000">
                                          <p:val>
                                            <p:strVal val="#ppt_x"/>
                                          </p:val>
                                        </p:tav>
                                      </p:tavLst>
                                    </p:anim>
                                    <p:anim calcmode="lin" valueType="num">
                                      <p:cBhvr additive="base">
                                        <p:cTn id="33" dur="500" fill="hold"/>
                                        <p:tgtEl>
                                          <p:spTgt spid="35636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5636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6361"/>
                                        </p:tgtEl>
                                        <p:attrNameLst>
                                          <p:attrName>style.visibility</p:attrName>
                                        </p:attrNameLst>
                                      </p:cBhvr>
                                      <p:to>
                                        <p:strVal val="visible"/>
                                      </p:to>
                                    </p:set>
                                    <p:anim calcmode="lin" valueType="num">
                                      <p:cBhvr additive="base">
                                        <p:cTn id="38" dur="500" fill="hold"/>
                                        <p:tgtEl>
                                          <p:spTgt spid="356361"/>
                                        </p:tgtEl>
                                        <p:attrNameLst>
                                          <p:attrName>ppt_x</p:attrName>
                                        </p:attrNameLst>
                                      </p:cBhvr>
                                      <p:tavLst>
                                        <p:tav tm="0">
                                          <p:val>
                                            <p:strVal val="#ppt_x"/>
                                          </p:val>
                                        </p:tav>
                                        <p:tav tm="100000">
                                          <p:val>
                                            <p:strVal val="#ppt_x"/>
                                          </p:val>
                                        </p:tav>
                                      </p:tavLst>
                                    </p:anim>
                                    <p:anim calcmode="lin" valueType="num">
                                      <p:cBhvr additive="base">
                                        <p:cTn id="39" dur="500" fill="hold"/>
                                        <p:tgtEl>
                                          <p:spTgt spid="35636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356362"/>
                                        </p:tgtEl>
                                        <p:attrNameLst>
                                          <p:attrName>style.visibility</p:attrName>
                                        </p:attrNameLst>
                                      </p:cBhvr>
                                      <p:to>
                                        <p:strVal val="visible"/>
                                      </p:to>
                                    </p:set>
                                    <p:anim calcmode="lin" valueType="num">
                                      <p:cBhvr additive="base">
                                        <p:cTn id="43" dur="500" fill="hold"/>
                                        <p:tgtEl>
                                          <p:spTgt spid="356362"/>
                                        </p:tgtEl>
                                        <p:attrNameLst>
                                          <p:attrName>ppt_x</p:attrName>
                                        </p:attrNameLst>
                                      </p:cBhvr>
                                      <p:tavLst>
                                        <p:tav tm="0">
                                          <p:val>
                                            <p:strVal val="#ppt_x"/>
                                          </p:val>
                                        </p:tav>
                                        <p:tav tm="100000">
                                          <p:val>
                                            <p:strVal val="#ppt_x"/>
                                          </p:val>
                                        </p:tav>
                                      </p:tavLst>
                                    </p:anim>
                                    <p:anim calcmode="lin" valueType="num">
                                      <p:cBhvr additive="base">
                                        <p:cTn id="44" dur="500" fill="hold"/>
                                        <p:tgtEl>
                                          <p:spTgt spid="356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advAuto="0"/>
      <p:bldP spid="356360" grpId="0" animBg="1" autoUpdateAnimBg="0"/>
      <p:bldP spid="356361" grpId="0" autoUpdateAnimBg="0"/>
      <p:bldP spid="35636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D4CB4C7-97A8-4977-A87A-71421681E856}"/>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2)</a:t>
            </a:r>
          </a:p>
        </p:txBody>
      </p:sp>
      <p:sp>
        <p:nvSpPr>
          <p:cNvPr id="358403" name="Rectangle 3">
            <a:extLst>
              <a:ext uri="{FF2B5EF4-FFF2-40B4-BE49-F238E27FC236}">
                <a16:creationId xmlns:a16="http://schemas.microsoft.com/office/drawing/2014/main" id="{80F9FB33-EA06-41E9-BB32-9F7785AED9DB}"/>
              </a:ext>
            </a:extLst>
          </p:cNvPr>
          <p:cNvSpPr>
            <a:spLocks noGrp="1" noChangeArrowheads="1"/>
          </p:cNvSpPr>
          <p:nvPr>
            <p:ph idx="1"/>
          </p:nvPr>
        </p:nvSpPr>
        <p:spPr>
          <a:xfrm>
            <a:off x="520066" y="942217"/>
            <a:ext cx="7850417" cy="586533"/>
          </a:xfrm>
        </p:spPr>
        <p:txBody>
          <a:bodyPr>
            <a:normAutofit/>
          </a:bodyPr>
          <a:lstStyle/>
          <a:p>
            <a:pPr eaLnBrk="1" hangingPunct="1">
              <a:lnSpc>
                <a:spcPct val="110000"/>
              </a:lnSpc>
              <a:buClrTx/>
              <a:buFontTx/>
              <a:buNone/>
            </a:pPr>
            <a:r>
              <a:rPr lang="zh-CN" altLang="en-US" dirty="0">
                <a:sym typeface="Symbol" panose="05050102010706020507" pitchFamily="18" charset="2"/>
              </a:rPr>
              <a:t>引入母函数</a:t>
            </a:r>
          </a:p>
        </p:txBody>
      </p:sp>
      <p:graphicFrame>
        <p:nvGraphicFramePr>
          <p:cNvPr id="358404" name="Object 4">
            <a:extLst>
              <a:ext uri="{FF2B5EF4-FFF2-40B4-BE49-F238E27FC236}">
                <a16:creationId xmlns:a16="http://schemas.microsoft.com/office/drawing/2014/main" id="{4B44AC5F-3CD8-4CB4-85BC-E60D069414BA}"/>
              </a:ext>
            </a:extLst>
          </p:cNvPr>
          <p:cNvGraphicFramePr>
            <a:graphicFrameLocks noChangeAspect="1"/>
          </p:cNvGraphicFramePr>
          <p:nvPr>
            <p:extLst>
              <p:ext uri="{D42A27DB-BD31-4B8C-83A1-F6EECF244321}">
                <p14:modId xmlns:p14="http://schemas.microsoft.com/office/powerpoint/2010/main" val="3044386381"/>
              </p:ext>
            </p:extLst>
          </p:nvPr>
        </p:nvGraphicFramePr>
        <p:xfrm>
          <a:off x="1552345" y="1422018"/>
          <a:ext cx="5951327" cy="976539"/>
        </p:xfrm>
        <a:graphic>
          <a:graphicData uri="http://schemas.openxmlformats.org/presentationml/2006/ole">
            <mc:AlternateContent xmlns:mc="http://schemas.openxmlformats.org/markup-compatibility/2006">
              <mc:Choice xmlns:v="urn:schemas-microsoft-com:vml" Requires="v">
                <p:oleObj name="Equation" r:id="rId3" imgW="2705100" imgH="444500" progId="Equation.3">
                  <p:embed/>
                </p:oleObj>
              </mc:Choice>
              <mc:Fallback>
                <p:oleObj name="Equation" r:id="rId3" imgW="2705100" imgH="444500" progId="Equation.3">
                  <p:embed/>
                  <p:pic>
                    <p:nvPicPr>
                      <p:cNvPr id="358404" name="Object 4">
                        <a:extLst>
                          <a:ext uri="{FF2B5EF4-FFF2-40B4-BE49-F238E27FC236}">
                            <a16:creationId xmlns:a16="http://schemas.microsoft.com/office/drawing/2014/main" id="{4B44AC5F-3CD8-4CB4-85BC-E60D06941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345" y="1422018"/>
                        <a:ext cx="5951327"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5" name="Rectangle 5">
            <a:extLst>
              <a:ext uri="{FF2B5EF4-FFF2-40B4-BE49-F238E27FC236}">
                <a16:creationId xmlns:a16="http://schemas.microsoft.com/office/drawing/2014/main" id="{F02C91FC-B44E-42B1-8DC9-D85E80FA4A27}"/>
              </a:ext>
            </a:extLst>
          </p:cNvPr>
          <p:cNvSpPr>
            <a:spLocks noChangeArrowheads="1"/>
          </p:cNvSpPr>
          <p:nvPr/>
        </p:nvSpPr>
        <p:spPr bwMode="auto">
          <a:xfrm>
            <a:off x="774700" y="2800275"/>
            <a:ext cx="600569"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得</a:t>
            </a:r>
          </a:p>
        </p:txBody>
      </p:sp>
      <p:graphicFrame>
        <p:nvGraphicFramePr>
          <p:cNvPr id="358406" name="Object 6">
            <a:extLst>
              <a:ext uri="{FF2B5EF4-FFF2-40B4-BE49-F238E27FC236}">
                <a16:creationId xmlns:a16="http://schemas.microsoft.com/office/drawing/2014/main" id="{82C97D5F-F083-43FA-A812-1447B21F386A}"/>
              </a:ext>
            </a:extLst>
          </p:cNvPr>
          <p:cNvGraphicFramePr>
            <a:graphicFrameLocks noChangeAspect="1"/>
          </p:cNvGraphicFramePr>
          <p:nvPr>
            <p:extLst>
              <p:ext uri="{D42A27DB-BD31-4B8C-83A1-F6EECF244321}">
                <p14:modId xmlns:p14="http://schemas.microsoft.com/office/powerpoint/2010/main" val="1023035365"/>
              </p:ext>
            </p:extLst>
          </p:nvPr>
        </p:nvGraphicFramePr>
        <p:xfrm>
          <a:off x="1375269" y="2558931"/>
          <a:ext cx="5532130" cy="1005121"/>
        </p:xfrm>
        <a:graphic>
          <a:graphicData uri="http://schemas.openxmlformats.org/presentationml/2006/ole">
            <mc:AlternateContent xmlns:mc="http://schemas.openxmlformats.org/markup-compatibility/2006">
              <mc:Choice xmlns:v="urn:schemas-microsoft-com:vml" Requires="v">
                <p:oleObj name="Equation" r:id="rId5" imgW="2514600" imgH="457200" progId="Equation.3">
                  <p:embed/>
                </p:oleObj>
              </mc:Choice>
              <mc:Fallback>
                <p:oleObj name="Equation" r:id="rId5" imgW="2514600" imgH="457200" progId="Equation.3">
                  <p:embed/>
                  <p:pic>
                    <p:nvPicPr>
                      <p:cNvPr id="358406" name="Object 6">
                        <a:extLst>
                          <a:ext uri="{FF2B5EF4-FFF2-40B4-BE49-F238E27FC236}">
                            <a16:creationId xmlns:a16="http://schemas.microsoft.com/office/drawing/2014/main" id="{82C97D5F-F083-43FA-A812-1447B21F38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5269" y="2558931"/>
                        <a:ext cx="5532130" cy="1005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7" name="Rectangle 7">
            <a:extLst>
              <a:ext uri="{FF2B5EF4-FFF2-40B4-BE49-F238E27FC236}">
                <a16:creationId xmlns:a16="http://schemas.microsoft.com/office/drawing/2014/main" id="{1145F4E2-F2E9-43A6-BEC5-AEC9D2606A02}"/>
              </a:ext>
            </a:extLst>
          </p:cNvPr>
          <p:cNvSpPr>
            <a:spLocks noChangeArrowheads="1"/>
          </p:cNvSpPr>
          <p:nvPr/>
        </p:nvSpPr>
        <p:spPr bwMode="auto">
          <a:xfrm>
            <a:off x="613092" y="5082053"/>
            <a:ext cx="792028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latin typeface="+mn-ea"/>
                <a:ea typeface="+mn-ea"/>
                <a:sym typeface="Symbol" panose="05050102010706020507" pitchFamily="18" charset="2"/>
              </a:rPr>
              <a:t>于是</a:t>
            </a:r>
          </a:p>
        </p:txBody>
      </p:sp>
      <p:graphicFrame>
        <p:nvGraphicFramePr>
          <p:cNvPr id="358408" name="Object 8">
            <a:extLst>
              <a:ext uri="{FF2B5EF4-FFF2-40B4-BE49-F238E27FC236}">
                <a16:creationId xmlns:a16="http://schemas.microsoft.com/office/drawing/2014/main" id="{727A00FF-51A4-4BE0-BFE7-972B50572C53}"/>
              </a:ext>
            </a:extLst>
          </p:cNvPr>
          <p:cNvGraphicFramePr>
            <a:graphicFrameLocks noChangeAspect="1"/>
          </p:cNvGraphicFramePr>
          <p:nvPr>
            <p:extLst>
              <p:ext uri="{D42A27DB-BD31-4B8C-83A1-F6EECF244321}">
                <p14:modId xmlns:p14="http://schemas.microsoft.com/office/powerpoint/2010/main" val="2976273045"/>
              </p:ext>
            </p:extLst>
          </p:nvPr>
        </p:nvGraphicFramePr>
        <p:xfrm>
          <a:off x="2100924" y="3408441"/>
          <a:ext cx="5111345" cy="1089277"/>
        </p:xfrm>
        <a:graphic>
          <a:graphicData uri="http://schemas.openxmlformats.org/presentationml/2006/ole">
            <mc:AlternateContent xmlns:mc="http://schemas.openxmlformats.org/markup-compatibility/2006">
              <mc:Choice xmlns:v="urn:schemas-microsoft-com:vml" Requires="v">
                <p:oleObj name="Equation" r:id="rId7" imgW="2324100" imgH="495300" progId="Equation.3">
                  <p:embed/>
                </p:oleObj>
              </mc:Choice>
              <mc:Fallback>
                <p:oleObj name="Equation" r:id="rId7" imgW="2324100" imgH="495300" progId="Equation.3">
                  <p:embed/>
                  <p:pic>
                    <p:nvPicPr>
                      <p:cNvPr id="358408" name="Object 8">
                        <a:extLst>
                          <a:ext uri="{FF2B5EF4-FFF2-40B4-BE49-F238E27FC236}">
                            <a16:creationId xmlns:a16="http://schemas.microsoft.com/office/drawing/2014/main" id="{727A00FF-51A4-4BE0-BFE7-972B50572C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924" y="3408441"/>
                        <a:ext cx="5111345" cy="108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09" name="Object 9">
            <a:extLst>
              <a:ext uri="{FF2B5EF4-FFF2-40B4-BE49-F238E27FC236}">
                <a16:creationId xmlns:a16="http://schemas.microsoft.com/office/drawing/2014/main" id="{C4F7320B-7E96-450D-82B5-2F484A389A5C}"/>
              </a:ext>
            </a:extLst>
          </p:cNvPr>
          <p:cNvGraphicFramePr>
            <a:graphicFrameLocks noChangeAspect="1"/>
          </p:cNvGraphicFramePr>
          <p:nvPr>
            <p:extLst>
              <p:ext uri="{D42A27DB-BD31-4B8C-83A1-F6EECF244321}">
                <p14:modId xmlns:p14="http://schemas.microsoft.com/office/powerpoint/2010/main" val="2680587110"/>
              </p:ext>
            </p:extLst>
          </p:nvPr>
        </p:nvGraphicFramePr>
        <p:xfrm>
          <a:off x="2069167" y="4343694"/>
          <a:ext cx="4274539" cy="893970"/>
        </p:xfrm>
        <a:graphic>
          <a:graphicData uri="http://schemas.openxmlformats.org/presentationml/2006/ole">
            <mc:AlternateContent xmlns:mc="http://schemas.openxmlformats.org/markup-compatibility/2006">
              <mc:Choice xmlns:v="urn:schemas-microsoft-com:vml" Requires="v">
                <p:oleObj name="Equation" r:id="rId9" imgW="1943100" imgH="406400" progId="Equation.3">
                  <p:embed/>
                </p:oleObj>
              </mc:Choice>
              <mc:Fallback>
                <p:oleObj name="Equation" r:id="rId9" imgW="1943100" imgH="406400" progId="Equation.3">
                  <p:embed/>
                  <p:pic>
                    <p:nvPicPr>
                      <p:cNvPr id="358409" name="Object 9">
                        <a:extLst>
                          <a:ext uri="{FF2B5EF4-FFF2-40B4-BE49-F238E27FC236}">
                            <a16:creationId xmlns:a16="http://schemas.microsoft.com/office/drawing/2014/main" id="{C4F7320B-7E96-450D-82B5-2F484A389A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9167" y="4343694"/>
                        <a:ext cx="4274539" cy="893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0" name="Object 10">
            <a:extLst>
              <a:ext uri="{FF2B5EF4-FFF2-40B4-BE49-F238E27FC236}">
                <a16:creationId xmlns:a16="http://schemas.microsoft.com/office/drawing/2014/main" id="{47413F10-543F-4EA3-86C6-21A819881590}"/>
              </a:ext>
            </a:extLst>
          </p:cNvPr>
          <p:cNvGraphicFramePr>
            <a:graphicFrameLocks noChangeAspect="1"/>
          </p:cNvGraphicFramePr>
          <p:nvPr>
            <p:extLst>
              <p:ext uri="{D42A27DB-BD31-4B8C-83A1-F6EECF244321}">
                <p14:modId xmlns:p14="http://schemas.microsoft.com/office/powerpoint/2010/main" val="2058827357"/>
              </p:ext>
            </p:extLst>
          </p:nvPr>
        </p:nvGraphicFramePr>
        <p:xfrm>
          <a:off x="2421674" y="5531419"/>
          <a:ext cx="3129686" cy="976539"/>
        </p:xfrm>
        <a:graphic>
          <a:graphicData uri="http://schemas.openxmlformats.org/presentationml/2006/ole">
            <mc:AlternateContent xmlns:mc="http://schemas.openxmlformats.org/markup-compatibility/2006">
              <mc:Choice xmlns:v="urn:schemas-microsoft-com:vml" Requires="v">
                <p:oleObj name="Equation" r:id="rId11" imgW="1422400" imgH="444500" progId="Equation.3">
                  <p:embed/>
                </p:oleObj>
              </mc:Choice>
              <mc:Fallback>
                <p:oleObj name="Equation" r:id="rId11" imgW="1422400" imgH="444500" progId="Equation.3">
                  <p:embed/>
                  <p:pic>
                    <p:nvPicPr>
                      <p:cNvPr id="358410" name="Object 10">
                        <a:extLst>
                          <a:ext uri="{FF2B5EF4-FFF2-40B4-BE49-F238E27FC236}">
                            <a16:creationId xmlns:a16="http://schemas.microsoft.com/office/drawing/2014/main" id="{47413F10-543F-4EA3-86C6-21A81988159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1674" y="5531419"/>
                        <a:ext cx="3129686" cy="976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04"/>
                                        </p:tgtEl>
                                        <p:attrNameLst>
                                          <p:attrName>style.visibility</p:attrName>
                                        </p:attrNameLst>
                                      </p:cBhvr>
                                      <p:to>
                                        <p:strVal val="visible"/>
                                      </p:to>
                                    </p:set>
                                    <p:anim calcmode="lin" valueType="num">
                                      <p:cBhvr additive="base">
                                        <p:cTn id="12" dur="500" fill="hold"/>
                                        <p:tgtEl>
                                          <p:spTgt spid="358404"/>
                                        </p:tgtEl>
                                        <p:attrNameLst>
                                          <p:attrName>ppt_x</p:attrName>
                                        </p:attrNameLst>
                                      </p:cBhvr>
                                      <p:tavLst>
                                        <p:tav tm="0">
                                          <p:val>
                                            <p:strVal val="#ppt_x"/>
                                          </p:val>
                                        </p:tav>
                                        <p:tav tm="100000">
                                          <p:val>
                                            <p:strVal val="#ppt_x"/>
                                          </p:val>
                                        </p:tav>
                                      </p:tavLst>
                                    </p:anim>
                                    <p:anim calcmode="lin" valueType="num">
                                      <p:cBhvr additive="base">
                                        <p:cTn id="13" dur="500" fill="hold"/>
                                        <p:tgtEl>
                                          <p:spTgt spid="3584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8405"/>
                                        </p:tgtEl>
                                        <p:attrNameLst>
                                          <p:attrName>style.visibility</p:attrName>
                                        </p:attrNameLst>
                                      </p:cBhvr>
                                      <p:to>
                                        <p:strVal val="visible"/>
                                      </p:to>
                                    </p:set>
                                    <p:anim calcmode="lin" valueType="num">
                                      <p:cBhvr additive="base">
                                        <p:cTn id="18" dur="500" fill="hold"/>
                                        <p:tgtEl>
                                          <p:spTgt spid="358405"/>
                                        </p:tgtEl>
                                        <p:attrNameLst>
                                          <p:attrName>ppt_x</p:attrName>
                                        </p:attrNameLst>
                                      </p:cBhvr>
                                      <p:tavLst>
                                        <p:tav tm="0">
                                          <p:val>
                                            <p:strVal val="#ppt_x"/>
                                          </p:val>
                                        </p:tav>
                                        <p:tav tm="100000">
                                          <p:val>
                                            <p:strVal val="#ppt_x"/>
                                          </p:val>
                                        </p:tav>
                                      </p:tavLst>
                                    </p:anim>
                                    <p:anim calcmode="lin" valueType="num">
                                      <p:cBhvr additive="base">
                                        <p:cTn id="19" dur="500" fill="hold"/>
                                        <p:tgtEl>
                                          <p:spTgt spid="35840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8406"/>
                                        </p:tgtEl>
                                        <p:attrNameLst>
                                          <p:attrName>style.visibility</p:attrName>
                                        </p:attrNameLst>
                                      </p:cBhvr>
                                      <p:to>
                                        <p:strVal val="visible"/>
                                      </p:to>
                                    </p:set>
                                    <p:anim calcmode="lin" valueType="num">
                                      <p:cBhvr additive="base">
                                        <p:cTn id="23" dur="500" fill="hold"/>
                                        <p:tgtEl>
                                          <p:spTgt spid="358406"/>
                                        </p:tgtEl>
                                        <p:attrNameLst>
                                          <p:attrName>ppt_x</p:attrName>
                                        </p:attrNameLst>
                                      </p:cBhvr>
                                      <p:tavLst>
                                        <p:tav tm="0">
                                          <p:val>
                                            <p:strVal val="#ppt_x"/>
                                          </p:val>
                                        </p:tav>
                                        <p:tav tm="100000">
                                          <p:val>
                                            <p:strVal val="#ppt_x"/>
                                          </p:val>
                                        </p:tav>
                                      </p:tavLst>
                                    </p:anim>
                                    <p:anim calcmode="lin" valueType="num">
                                      <p:cBhvr additive="base">
                                        <p:cTn id="24" dur="500" fill="hold"/>
                                        <p:tgtEl>
                                          <p:spTgt spid="35840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8408"/>
                                        </p:tgtEl>
                                        <p:attrNameLst>
                                          <p:attrName>style.visibility</p:attrName>
                                        </p:attrNameLst>
                                      </p:cBhvr>
                                      <p:to>
                                        <p:strVal val="visible"/>
                                      </p:to>
                                    </p:set>
                                    <p:anim calcmode="lin" valueType="num">
                                      <p:cBhvr additive="base">
                                        <p:cTn id="29" dur="500" fill="hold"/>
                                        <p:tgtEl>
                                          <p:spTgt spid="358408"/>
                                        </p:tgtEl>
                                        <p:attrNameLst>
                                          <p:attrName>ppt_x</p:attrName>
                                        </p:attrNameLst>
                                      </p:cBhvr>
                                      <p:tavLst>
                                        <p:tav tm="0">
                                          <p:val>
                                            <p:strVal val="#ppt_x"/>
                                          </p:val>
                                        </p:tav>
                                        <p:tav tm="100000">
                                          <p:val>
                                            <p:strVal val="#ppt_x"/>
                                          </p:val>
                                        </p:tav>
                                      </p:tavLst>
                                    </p:anim>
                                    <p:anim calcmode="lin" valueType="num">
                                      <p:cBhvr additive="base">
                                        <p:cTn id="30" dur="500" fill="hold"/>
                                        <p:tgtEl>
                                          <p:spTgt spid="35840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58409"/>
                                        </p:tgtEl>
                                        <p:attrNameLst>
                                          <p:attrName>style.visibility</p:attrName>
                                        </p:attrNameLst>
                                      </p:cBhvr>
                                      <p:to>
                                        <p:strVal val="visible"/>
                                      </p:to>
                                    </p:set>
                                    <p:anim calcmode="lin" valueType="num">
                                      <p:cBhvr additive="base">
                                        <p:cTn id="35" dur="500" fill="hold"/>
                                        <p:tgtEl>
                                          <p:spTgt spid="358409"/>
                                        </p:tgtEl>
                                        <p:attrNameLst>
                                          <p:attrName>ppt_x</p:attrName>
                                        </p:attrNameLst>
                                      </p:cBhvr>
                                      <p:tavLst>
                                        <p:tav tm="0">
                                          <p:val>
                                            <p:strVal val="#ppt_x"/>
                                          </p:val>
                                        </p:tav>
                                        <p:tav tm="100000">
                                          <p:val>
                                            <p:strVal val="#ppt_x"/>
                                          </p:val>
                                        </p:tav>
                                      </p:tavLst>
                                    </p:anim>
                                    <p:anim calcmode="lin" valueType="num">
                                      <p:cBhvr additive="base">
                                        <p:cTn id="36" dur="500" fill="hold"/>
                                        <p:tgtEl>
                                          <p:spTgt spid="35840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07"/>
                                        </p:tgtEl>
                                        <p:attrNameLst>
                                          <p:attrName>style.visibility</p:attrName>
                                        </p:attrNameLst>
                                      </p:cBhvr>
                                      <p:to>
                                        <p:strVal val="visible"/>
                                      </p:to>
                                    </p:set>
                                    <p:anim calcmode="lin" valueType="num">
                                      <p:cBhvr additive="base">
                                        <p:cTn id="41" dur="500" fill="hold"/>
                                        <p:tgtEl>
                                          <p:spTgt spid="358407"/>
                                        </p:tgtEl>
                                        <p:attrNameLst>
                                          <p:attrName>ppt_x</p:attrName>
                                        </p:attrNameLst>
                                      </p:cBhvr>
                                      <p:tavLst>
                                        <p:tav tm="0">
                                          <p:val>
                                            <p:strVal val="#ppt_x"/>
                                          </p:val>
                                        </p:tav>
                                        <p:tav tm="100000">
                                          <p:val>
                                            <p:strVal val="#ppt_x"/>
                                          </p:val>
                                        </p:tav>
                                      </p:tavLst>
                                    </p:anim>
                                    <p:anim calcmode="lin" valueType="num">
                                      <p:cBhvr additive="base">
                                        <p:cTn id="42" dur="500" fill="hold"/>
                                        <p:tgtEl>
                                          <p:spTgt spid="35840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358410"/>
                                        </p:tgtEl>
                                        <p:attrNameLst>
                                          <p:attrName>style.visibility</p:attrName>
                                        </p:attrNameLst>
                                      </p:cBhvr>
                                      <p:to>
                                        <p:strVal val="visible"/>
                                      </p:to>
                                    </p:set>
                                    <p:anim calcmode="lin" valueType="num">
                                      <p:cBhvr additive="base">
                                        <p:cTn id="46" dur="500" fill="hold"/>
                                        <p:tgtEl>
                                          <p:spTgt spid="358410"/>
                                        </p:tgtEl>
                                        <p:attrNameLst>
                                          <p:attrName>ppt_x</p:attrName>
                                        </p:attrNameLst>
                                      </p:cBhvr>
                                      <p:tavLst>
                                        <p:tav tm="0">
                                          <p:val>
                                            <p:strVal val="#ppt_x"/>
                                          </p:val>
                                        </p:tav>
                                        <p:tav tm="100000">
                                          <p:val>
                                            <p:strVal val="#ppt_x"/>
                                          </p:val>
                                        </p:tav>
                                      </p:tavLst>
                                    </p:anim>
                                    <p:anim calcmode="lin" valueType="num">
                                      <p:cBhvr additive="base">
                                        <p:cTn id="47" dur="500" fill="hold"/>
                                        <p:tgtEl>
                                          <p:spTgt spid="358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advAuto="0"/>
      <p:bldP spid="358405" grpId="0" autoUpdateAnimBg="0"/>
      <p:bldP spid="3584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74A0CD8C-63D8-4AC6-8667-723C92435459}"/>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证明</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3)</a:t>
            </a:r>
          </a:p>
        </p:txBody>
      </p:sp>
      <p:sp>
        <p:nvSpPr>
          <p:cNvPr id="360452" name="Rectangle 4">
            <a:extLst>
              <a:ext uri="{FF2B5EF4-FFF2-40B4-BE49-F238E27FC236}">
                <a16:creationId xmlns:a16="http://schemas.microsoft.com/office/drawing/2014/main" id="{581B18C0-E184-4CAC-9094-8B1A903D08EF}"/>
              </a:ext>
            </a:extLst>
          </p:cNvPr>
          <p:cNvSpPr>
            <a:spLocks noGrp="1" noChangeArrowheads="1"/>
          </p:cNvSpPr>
          <p:nvPr>
            <p:ph idx="1"/>
          </p:nvPr>
        </p:nvSpPr>
        <p:spPr>
          <a:xfrm>
            <a:off x="460375" y="1134574"/>
            <a:ext cx="7697982" cy="470009"/>
          </a:xfrm>
        </p:spPr>
        <p:txBody>
          <a:bodyPr>
            <a:normAutofit fontScale="92500"/>
          </a:bodyPr>
          <a:lstStyle/>
          <a:p>
            <a:pPr eaLnBrk="1" hangingPunct="1">
              <a:lnSpc>
                <a:spcPct val="110000"/>
              </a:lnSpc>
              <a:buClrTx/>
              <a:buFontTx/>
              <a:buNone/>
            </a:pPr>
            <a:r>
              <a:rPr lang="zh-CN" altLang="en-US" dirty="0">
                <a:sym typeface="Symbol" panose="05050102010706020507" pitchFamily="18" charset="2"/>
              </a:rPr>
              <a:t>由于</a:t>
            </a:r>
            <a:r>
              <a:rPr lang="en-US" altLang="zh-CN" dirty="0">
                <a:sym typeface="Symbol" panose="05050102010706020507" pitchFamily="18" charset="2"/>
              </a:rPr>
              <a:t>P</a:t>
            </a:r>
            <a:r>
              <a:rPr lang="en-US" altLang="zh-CN" baseline="30000" dirty="0">
                <a:sym typeface="Symbol" panose="05050102010706020507" pitchFamily="18" charset="2"/>
              </a:rPr>
              <a:t>+</a:t>
            </a:r>
            <a:r>
              <a:rPr lang="en-US" altLang="zh-CN" dirty="0">
                <a:sym typeface="Symbol" panose="05050102010706020507" pitchFamily="18" charset="2"/>
              </a:rPr>
              <a:t>(1)=A(1)=1</a:t>
            </a:r>
            <a:r>
              <a:rPr lang="zh-CN" altLang="en-US" dirty="0">
                <a:sym typeface="Symbol" panose="05050102010706020507" pitchFamily="18" charset="2"/>
              </a:rPr>
              <a:t>，用求极限的洛必塔法则，得</a:t>
            </a:r>
          </a:p>
        </p:txBody>
      </p:sp>
      <p:graphicFrame>
        <p:nvGraphicFramePr>
          <p:cNvPr id="360450" name="Object 2">
            <a:extLst>
              <a:ext uri="{FF2B5EF4-FFF2-40B4-BE49-F238E27FC236}">
                <a16:creationId xmlns:a16="http://schemas.microsoft.com/office/drawing/2014/main" id="{D6A3A6A7-6C2C-4796-B89C-A4D2D8D71B59}"/>
              </a:ext>
            </a:extLst>
          </p:cNvPr>
          <p:cNvGraphicFramePr>
            <a:graphicFrameLocks noChangeAspect="1"/>
          </p:cNvGraphicFramePr>
          <p:nvPr>
            <p:extLst>
              <p:ext uri="{D42A27DB-BD31-4B8C-83A1-F6EECF244321}">
                <p14:modId xmlns:p14="http://schemas.microsoft.com/office/powerpoint/2010/main" val="2956242827"/>
              </p:ext>
            </p:extLst>
          </p:nvPr>
        </p:nvGraphicFramePr>
        <p:xfrm>
          <a:off x="774700" y="1905507"/>
          <a:ext cx="7639231" cy="914612"/>
        </p:xfrm>
        <a:graphic>
          <a:graphicData uri="http://schemas.openxmlformats.org/presentationml/2006/ole">
            <mc:AlternateContent xmlns:mc="http://schemas.openxmlformats.org/markup-compatibility/2006">
              <mc:Choice xmlns:v="urn:schemas-microsoft-com:vml" Requires="v">
                <p:oleObj name="Equation" r:id="rId3" imgW="3708400" imgH="444500" progId="Equation.3">
                  <p:embed/>
                </p:oleObj>
              </mc:Choice>
              <mc:Fallback>
                <p:oleObj name="Equation" r:id="rId3" imgW="3708400" imgH="444500" progId="Equation.3">
                  <p:embed/>
                  <p:pic>
                    <p:nvPicPr>
                      <p:cNvPr id="360450" name="Object 2">
                        <a:extLst>
                          <a:ext uri="{FF2B5EF4-FFF2-40B4-BE49-F238E27FC236}">
                            <a16:creationId xmlns:a16="http://schemas.microsoft.com/office/drawing/2014/main" id="{D6A3A6A7-6C2C-4796-B89C-A4D2D8D71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1905507"/>
                        <a:ext cx="7639231"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3" name="Rectangle 5">
            <a:extLst>
              <a:ext uri="{FF2B5EF4-FFF2-40B4-BE49-F238E27FC236}">
                <a16:creationId xmlns:a16="http://schemas.microsoft.com/office/drawing/2014/main" id="{1913110D-6986-43F4-88E2-1C09C1D33204}"/>
              </a:ext>
            </a:extLst>
          </p:cNvPr>
          <p:cNvSpPr>
            <a:spLocks noChangeArrowheads="1"/>
          </p:cNvSpPr>
          <p:nvPr/>
        </p:nvSpPr>
        <p:spPr bwMode="auto">
          <a:xfrm>
            <a:off x="674847" y="3284081"/>
            <a:ext cx="67631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又</a:t>
            </a:r>
          </a:p>
        </p:txBody>
      </p:sp>
      <p:graphicFrame>
        <p:nvGraphicFramePr>
          <p:cNvPr id="360454" name="Object 6">
            <a:extLst>
              <a:ext uri="{FF2B5EF4-FFF2-40B4-BE49-F238E27FC236}">
                <a16:creationId xmlns:a16="http://schemas.microsoft.com/office/drawing/2014/main" id="{A910B3B7-D84C-42C6-B819-D1C705776C16}"/>
              </a:ext>
            </a:extLst>
          </p:cNvPr>
          <p:cNvGraphicFramePr>
            <a:graphicFrameLocks noChangeAspect="1"/>
          </p:cNvGraphicFramePr>
          <p:nvPr>
            <p:extLst>
              <p:ext uri="{D42A27DB-BD31-4B8C-83A1-F6EECF244321}">
                <p14:modId xmlns:p14="http://schemas.microsoft.com/office/powerpoint/2010/main" val="3100928985"/>
              </p:ext>
            </p:extLst>
          </p:nvPr>
        </p:nvGraphicFramePr>
        <p:xfrm>
          <a:off x="2756359" y="3190521"/>
          <a:ext cx="3383746" cy="909848"/>
        </p:xfrm>
        <a:graphic>
          <a:graphicData uri="http://schemas.openxmlformats.org/presentationml/2006/ole">
            <mc:AlternateContent xmlns:mc="http://schemas.openxmlformats.org/markup-compatibility/2006">
              <mc:Choice xmlns:v="urn:schemas-microsoft-com:vml" Requires="v">
                <p:oleObj name="Equation" r:id="rId5" imgW="1651000" imgH="444500" progId="Equation.3">
                  <p:embed/>
                </p:oleObj>
              </mc:Choice>
              <mc:Fallback>
                <p:oleObj name="Equation" r:id="rId5" imgW="1651000" imgH="444500" progId="Equation.3">
                  <p:embed/>
                  <p:pic>
                    <p:nvPicPr>
                      <p:cNvPr id="360454" name="Object 6">
                        <a:extLst>
                          <a:ext uri="{FF2B5EF4-FFF2-40B4-BE49-F238E27FC236}">
                            <a16:creationId xmlns:a16="http://schemas.microsoft.com/office/drawing/2014/main" id="{A910B3B7-D84C-42C6-B819-D1C705776C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359" y="3190521"/>
                        <a:ext cx="3383746" cy="909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5" name="Rectangle 7">
            <a:extLst>
              <a:ext uri="{FF2B5EF4-FFF2-40B4-BE49-F238E27FC236}">
                <a16:creationId xmlns:a16="http://schemas.microsoft.com/office/drawing/2014/main" id="{7C32C829-5392-4A7A-971C-F591C9A45D51}"/>
              </a:ext>
            </a:extLst>
          </p:cNvPr>
          <p:cNvSpPr>
            <a:spLocks noChangeArrowheads="1"/>
          </p:cNvSpPr>
          <p:nvPr/>
        </p:nvSpPr>
        <p:spPr bwMode="auto">
          <a:xfrm>
            <a:off x="674848" y="4693972"/>
            <a:ext cx="852328"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所以</a:t>
            </a:r>
          </a:p>
        </p:txBody>
      </p:sp>
      <p:graphicFrame>
        <p:nvGraphicFramePr>
          <p:cNvPr id="360456" name="Object 8">
            <a:extLst>
              <a:ext uri="{FF2B5EF4-FFF2-40B4-BE49-F238E27FC236}">
                <a16:creationId xmlns:a16="http://schemas.microsoft.com/office/drawing/2014/main" id="{2034367A-E306-48B6-B07F-4317553AFAB0}"/>
              </a:ext>
            </a:extLst>
          </p:cNvPr>
          <p:cNvGraphicFramePr>
            <a:graphicFrameLocks noChangeAspect="1"/>
          </p:cNvGraphicFramePr>
          <p:nvPr>
            <p:extLst>
              <p:ext uri="{D42A27DB-BD31-4B8C-83A1-F6EECF244321}">
                <p14:modId xmlns:p14="http://schemas.microsoft.com/office/powerpoint/2010/main" val="472308342"/>
              </p:ext>
            </p:extLst>
          </p:nvPr>
        </p:nvGraphicFramePr>
        <p:xfrm>
          <a:off x="3566172" y="4641831"/>
          <a:ext cx="1171846" cy="909848"/>
        </p:xfrm>
        <a:graphic>
          <a:graphicData uri="http://schemas.openxmlformats.org/presentationml/2006/ole">
            <mc:AlternateContent xmlns:mc="http://schemas.openxmlformats.org/markup-compatibility/2006">
              <mc:Choice xmlns:v="urn:schemas-microsoft-com:vml" Requires="v">
                <p:oleObj name="Equation" r:id="rId7" imgW="571252" imgH="444307" progId="Equation.3">
                  <p:embed/>
                </p:oleObj>
              </mc:Choice>
              <mc:Fallback>
                <p:oleObj name="Equation" r:id="rId7" imgW="571252" imgH="444307" progId="Equation.3">
                  <p:embed/>
                  <p:pic>
                    <p:nvPicPr>
                      <p:cNvPr id="360456" name="Object 8">
                        <a:extLst>
                          <a:ext uri="{FF2B5EF4-FFF2-40B4-BE49-F238E27FC236}">
                            <a16:creationId xmlns:a16="http://schemas.microsoft.com/office/drawing/2014/main" id="{2034367A-E306-48B6-B07F-4317553AFA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6172" y="4641831"/>
                        <a:ext cx="1171846" cy="909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7" name="Rectangle 9">
            <a:extLst>
              <a:ext uri="{FF2B5EF4-FFF2-40B4-BE49-F238E27FC236}">
                <a16:creationId xmlns:a16="http://schemas.microsoft.com/office/drawing/2014/main" id="{FD60A720-81C7-40A1-8DB1-71A9B0308836}"/>
              </a:ext>
            </a:extLst>
          </p:cNvPr>
          <p:cNvSpPr>
            <a:spLocks noChangeArrowheads="1"/>
          </p:cNvSpPr>
          <p:nvPr/>
        </p:nvSpPr>
        <p:spPr bwMode="auto">
          <a:xfrm>
            <a:off x="774700" y="6005492"/>
            <a:ext cx="849154"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latin typeface="+mn-ea"/>
                <a:ea typeface="+mn-ea"/>
                <a:sym typeface="Symbol" panose="05050102010706020507" pitchFamily="18" charset="2"/>
              </a:rPr>
              <a:t>即</a:t>
            </a:r>
          </a:p>
        </p:txBody>
      </p:sp>
      <p:graphicFrame>
        <p:nvGraphicFramePr>
          <p:cNvPr id="360458" name="Object 10">
            <a:extLst>
              <a:ext uri="{FF2B5EF4-FFF2-40B4-BE49-F238E27FC236}">
                <a16:creationId xmlns:a16="http://schemas.microsoft.com/office/drawing/2014/main" id="{F5EE6DE8-9692-44A5-A418-3D6373D72D69}"/>
              </a:ext>
            </a:extLst>
          </p:cNvPr>
          <p:cNvGraphicFramePr>
            <a:graphicFrameLocks noChangeAspect="1"/>
          </p:cNvGraphicFramePr>
          <p:nvPr>
            <p:extLst>
              <p:ext uri="{D42A27DB-BD31-4B8C-83A1-F6EECF244321}">
                <p14:modId xmlns:p14="http://schemas.microsoft.com/office/powerpoint/2010/main" val="1362229635"/>
              </p:ext>
            </p:extLst>
          </p:nvPr>
        </p:nvGraphicFramePr>
        <p:xfrm>
          <a:off x="3350222" y="6093142"/>
          <a:ext cx="1768884" cy="493826"/>
        </p:xfrm>
        <a:graphic>
          <a:graphicData uri="http://schemas.openxmlformats.org/presentationml/2006/ole">
            <mc:AlternateContent xmlns:mc="http://schemas.openxmlformats.org/markup-compatibility/2006">
              <mc:Choice xmlns:v="urn:schemas-microsoft-com:vml" Requires="v">
                <p:oleObj name="Equation" r:id="rId9" imgW="863225" imgH="241195" progId="Equation.3">
                  <p:embed/>
                </p:oleObj>
              </mc:Choice>
              <mc:Fallback>
                <p:oleObj name="Equation" r:id="rId9" imgW="863225" imgH="241195" progId="Equation.3">
                  <p:embed/>
                  <p:pic>
                    <p:nvPicPr>
                      <p:cNvPr id="360458" name="Object 10">
                        <a:extLst>
                          <a:ext uri="{FF2B5EF4-FFF2-40B4-BE49-F238E27FC236}">
                            <a16:creationId xmlns:a16="http://schemas.microsoft.com/office/drawing/2014/main" id="{F5EE6DE8-9692-44A5-A418-3D6373D72D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0222" y="6093142"/>
                        <a:ext cx="1768884" cy="493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 calcmode="lin" valueType="num">
                                      <p:cBhvr additive="base">
                                        <p:cTn id="7" dur="500" fill="hold"/>
                                        <p:tgtEl>
                                          <p:spTgt spid="360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0450"/>
                                        </p:tgtEl>
                                        <p:attrNameLst>
                                          <p:attrName>style.visibility</p:attrName>
                                        </p:attrNameLst>
                                      </p:cBhvr>
                                      <p:to>
                                        <p:strVal val="visible"/>
                                      </p:to>
                                    </p:set>
                                    <p:anim calcmode="lin" valueType="num">
                                      <p:cBhvr additive="base">
                                        <p:cTn id="12" dur="500" fill="hold"/>
                                        <p:tgtEl>
                                          <p:spTgt spid="360450"/>
                                        </p:tgtEl>
                                        <p:attrNameLst>
                                          <p:attrName>ppt_x</p:attrName>
                                        </p:attrNameLst>
                                      </p:cBhvr>
                                      <p:tavLst>
                                        <p:tav tm="0">
                                          <p:val>
                                            <p:strVal val="#ppt_x"/>
                                          </p:val>
                                        </p:tav>
                                        <p:tav tm="100000">
                                          <p:val>
                                            <p:strVal val="#ppt_x"/>
                                          </p:val>
                                        </p:tav>
                                      </p:tavLst>
                                    </p:anim>
                                    <p:anim calcmode="lin" valueType="num">
                                      <p:cBhvr additive="base">
                                        <p:cTn id="13" dur="500" fill="hold"/>
                                        <p:tgtEl>
                                          <p:spTgt spid="36045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0453"/>
                                        </p:tgtEl>
                                        <p:attrNameLst>
                                          <p:attrName>style.visibility</p:attrName>
                                        </p:attrNameLst>
                                      </p:cBhvr>
                                      <p:to>
                                        <p:strVal val="visible"/>
                                      </p:to>
                                    </p:set>
                                    <p:anim calcmode="lin" valueType="num">
                                      <p:cBhvr additive="base">
                                        <p:cTn id="18" dur="500" fill="hold"/>
                                        <p:tgtEl>
                                          <p:spTgt spid="360453"/>
                                        </p:tgtEl>
                                        <p:attrNameLst>
                                          <p:attrName>ppt_x</p:attrName>
                                        </p:attrNameLst>
                                      </p:cBhvr>
                                      <p:tavLst>
                                        <p:tav tm="0">
                                          <p:val>
                                            <p:strVal val="#ppt_x"/>
                                          </p:val>
                                        </p:tav>
                                        <p:tav tm="100000">
                                          <p:val>
                                            <p:strVal val="#ppt_x"/>
                                          </p:val>
                                        </p:tav>
                                      </p:tavLst>
                                    </p:anim>
                                    <p:anim calcmode="lin" valueType="num">
                                      <p:cBhvr additive="base">
                                        <p:cTn id="19" dur="500" fill="hold"/>
                                        <p:tgtEl>
                                          <p:spTgt spid="36045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ppt_x"/>
                                          </p:val>
                                        </p:tav>
                                        <p:tav tm="100000">
                                          <p:val>
                                            <p:strVal val="#ppt_x"/>
                                          </p:val>
                                        </p:tav>
                                      </p:tavLst>
                                    </p:anim>
                                    <p:anim calcmode="lin" valueType="num">
                                      <p:cBhvr additive="base">
                                        <p:cTn id="24" dur="500" fill="hold"/>
                                        <p:tgtEl>
                                          <p:spTgt spid="3604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0455"/>
                                        </p:tgtEl>
                                        <p:attrNameLst>
                                          <p:attrName>style.visibility</p:attrName>
                                        </p:attrNameLst>
                                      </p:cBhvr>
                                      <p:to>
                                        <p:strVal val="visible"/>
                                      </p:to>
                                    </p:set>
                                    <p:anim calcmode="lin" valueType="num">
                                      <p:cBhvr additive="base">
                                        <p:cTn id="29" dur="500" fill="hold"/>
                                        <p:tgtEl>
                                          <p:spTgt spid="360455"/>
                                        </p:tgtEl>
                                        <p:attrNameLst>
                                          <p:attrName>ppt_x</p:attrName>
                                        </p:attrNameLst>
                                      </p:cBhvr>
                                      <p:tavLst>
                                        <p:tav tm="0">
                                          <p:val>
                                            <p:strVal val="#ppt_x"/>
                                          </p:val>
                                        </p:tav>
                                        <p:tav tm="100000">
                                          <p:val>
                                            <p:strVal val="#ppt_x"/>
                                          </p:val>
                                        </p:tav>
                                      </p:tavLst>
                                    </p:anim>
                                    <p:anim calcmode="lin" valueType="num">
                                      <p:cBhvr additive="base">
                                        <p:cTn id="30" dur="500" fill="hold"/>
                                        <p:tgtEl>
                                          <p:spTgt spid="36045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60456"/>
                                        </p:tgtEl>
                                        <p:attrNameLst>
                                          <p:attrName>style.visibility</p:attrName>
                                        </p:attrNameLst>
                                      </p:cBhvr>
                                      <p:to>
                                        <p:strVal val="visible"/>
                                      </p:to>
                                    </p:set>
                                    <p:anim calcmode="lin" valueType="num">
                                      <p:cBhvr additive="base">
                                        <p:cTn id="34" dur="500" fill="hold"/>
                                        <p:tgtEl>
                                          <p:spTgt spid="360456"/>
                                        </p:tgtEl>
                                        <p:attrNameLst>
                                          <p:attrName>ppt_x</p:attrName>
                                        </p:attrNameLst>
                                      </p:cBhvr>
                                      <p:tavLst>
                                        <p:tav tm="0">
                                          <p:val>
                                            <p:strVal val="#ppt_x"/>
                                          </p:val>
                                        </p:tav>
                                        <p:tav tm="100000">
                                          <p:val>
                                            <p:strVal val="#ppt_x"/>
                                          </p:val>
                                        </p:tav>
                                      </p:tavLst>
                                    </p:anim>
                                    <p:anim calcmode="lin" valueType="num">
                                      <p:cBhvr additive="base">
                                        <p:cTn id="35" dur="500" fill="hold"/>
                                        <p:tgtEl>
                                          <p:spTgt spid="36045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0457"/>
                                        </p:tgtEl>
                                        <p:attrNameLst>
                                          <p:attrName>style.visibility</p:attrName>
                                        </p:attrNameLst>
                                      </p:cBhvr>
                                      <p:to>
                                        <p:strVal val="visible"/>
                                      </p:to>
                                    </p:set>
                                    <p:anim calcmode="lin" valueType="num">
                                      <p:cBhvr additive="base">
                                        <p:cTn id="40" dur="500" fill="hold"/>
                                        <p:tgtEl>
                                          <p:spTgt spid="360457"/>
                                        </p:tgtEl>
                                        <p:attrNameLst>
                                          <p:attrName>ppt_x</p:attrName>
                                        </p:attrNameLst>
                                      </p:cBhvr>
                                      <p:tavLst>
                                        <p:tav tm="0">
                                          <p:val>
                                            <p:strVal val="#ppt_x"/>
                                          </p:val>
                                        </p:tav>
                                        <p:tav tm="100000">
                                          <p:val>
                                            <p:strVal val="#ppt_x"/>
                                          </p:val>
                                        </p:tav>
                                      </p:tavLst>
                                    </p:anim>
                                    <p:anim calcmode="lin" valueType="num">
                                      <p:cBhvr additive="base">
                                        <p:cTn id="41" dur="500" fill="hold"/>
                                        <p:tgtEl>
                                          <p:spTgt spid="360457"/>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0"/>
                                  </p:stCondLst>
                                  <p:childTnLst>
                                    <p:set>
                                      <p:cBhvr>
                                        <p:cTn id="44" dur="1" fill="hold">
                                          <p:stCondLst>
                                            <p:cond delay="0"/>
                                          </p:stCondLst>
                                        </p:cTn>
                                        <p:tgtEl>
                                          <p:spTgt spid="360458"/>
                                        </p:tgtEl>
                                        <p:attrNameLst>
                                          <p:attrName>style.visibility</p:attrName>
                                        </p:attrNameLst>
                                      </p:cBhvr>
                                      <p:to>
                                        <p:strVal val="visible"/>
                                      </p:to>
                                    </p:set>
                                    <p:anim calcmode="lin" valueType="num">
                                      <p:cBhvr additive="base">
                                        <p:cTn id="45" dur="500" fill="hold"/>
                                        <p:tgtEl>
                                          <p:spTgt spid="360458"/>
                                        </p:tgtEl>
                                        <p:attrNameLst>
                                          <p:attrName>ppt_x</p:attrName>
                                        </p:attrNameLst>
                                      </p:cBhvr>
                                      <p:tavLst>
                                        <p:tav tm="0">
                                          <p:val>
                                            <p:strVal val="#ppt_x"/>
                                          </p:val>
                                        </p:tav>
                                        <p:tav tm="100000">
                                          <p:val>
                                            <p:strVal val="#ppt_x"/>
                                          </p:val>
                                        </p:tav>
                                      </p:tavLst>
                                    </p:anim>
                                    <p:anim calcmode="lin" valueType="num">
                                      <p:cBhvr additive="base">
                                        <p:cTn id="46" dur="500" fill="hold"/>
                                        <p:tgtEl>
                                          <p:spTgt spid="360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autoUpdateAnimBg="0" advAuto="0"/>
      <p:bldP spid="360453" grpId="0" autoUpdateAnimBg="0"/>
      <p:bldP spid="360455" grpId="0" autoUpdateAnimBg="0"/>
      <p:bldP spid="3604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F41145D-C53B-4927-81AD-B9FC2FC02DAD}"/>
              </a:ext>
            </a:extLst>
          </p:cNvPr>
          <p:cNvSpPr>
            <a:spLocks noGrp="1" noChangeArrowheads="1"/>
          </p:cNvSpPr>
          <p:nvPr>
            <p:ph type="title"/>
          </p:nvPr>
        </p:nvSpPr>
        <p:spPr/>
        <p:txBody>
          <a:bodyPr/>
          <a:lstStyle/>
          <a:p>
            <a:pPr eaLnBrk="1" hangingPunct="1"/>
            <a:r>
              <a:rPr lang="zh-CN" altLang="en-US">
                <a:ea typeface="黑体" panose="02010609060101010101" pitchFamily="49" charset="-122"/>
              </a:rPr>
              <a:t>本讲主要内容</a:t>
            </a:r>
          </a:p>
        </p:txBody>
      </p:sp>
      <p:sp>
        <p:nvSpPr>
          <p:cNvPr id="370691" name="Rectangle 3">
            <a:extLst>
              <a:ext uri="{FF2B5EF4-FFF2-40B4-BE49-F238E27FC236}">
                <a16:creationId xmlns:a16="http://schemas.microsoft.com/office/drawing/2014/main" id="{1212DD98-D965-4137-8D5B-CFE957C7DA0A}"/>
              </a:ext>
            </a:extLst>
          </p:cNvPr>
          <p:cNvSpPr>
            <a:spLocks noGrp="1" noChangeArrowheads="1"/>
          </p:cNvSpPr>
          <p:nvPr>
            <p:ph idx="1"/>
          </p:nvPr>
        </p:nvSpPr>
        <p:spPr>
          <a:xfrm>
            <a:off x="765175" y="1143794"/>
            <a:ext cx="8589376" cy="5051941"/>
          </a:xfrm>
        </p:spPr>
        <p:txBody>
          <a:bodyPr>
            <a:normAutofit fontScale="92500" lnSpcReduction="10000"/>
          </a:bodyPr>
          <a:lstStyle/>
          <a:p>
            <a:pPr eaLnBrk="1" hangingPunct="1">
              <a:spcBef>
                <a:spcPct val="20000"/>
              </a:spcBef>
              <a:buClr>
                <a:srgbClr val="CC00CC"/>
              </a:buClr>
              <a:buFont typeface="Wingdings" panose="05000000000000000000" pitchFamily="2" charset="2"/>
              <a:buChar char="Ø"/>
            </a:pPr>
            <a:r>
              <a:rPr lang="zh-CN" altLang="en-US">
                <a:solidFill>
                  <a:srgbClr val="0000FF"/>
                </a:solidFill>
              </a:rPr>
              <a:t>二阶段循环排队系统</a:t>
            </a:r>
            <a:endParaRPr lang="zh-CN" altLang="en-US">
              <a:solidFill>
                <a:srgbClr val="0000FF"/>
              </a:solidFill>
              <a:sym typeface="Symbol" panose="05050102010706020507" pitchFamily="18" charset="2"/>
            </a:endParaRPr>
          </a:p>
          <a:p>
            <a:pPr lvl="1" eaLnBrk="1" hangingPunct="1">
              <a:buClr>
                <a:srgbClr val="FF0000"/>
              </a:buClr>
              <a:buFontTx/>
              <a:buChar char="•"/>
            </a:pPr>
            <a:r>
              <a:rPr lang="zh-CN" altLang="en-US">
                <a:solidFill>
                  <a:srgbClr val="CC00CC"/>
                </a:solidFill>
              </a:rPr>
              <a:t>问题的引入</a:t>
            </a:r>
          </a:p>
          <a:p>
            <a:pPr lvl="1" eaLnBrk="1" hangingPunct="1">
              <a:buClr>
                <a:srgbClr val="FF0000"/>
              </a:buClr>
              <a:buFontTx/>
              <a:buChar char="•"/>
            </a:pPr>
            <a:r>
              <a:rPr lang="en-US" altLang="zh-CN">
                <a:solidFill>
                  <a:srgbClr val="CC00CC"/>
                </a:solidFill>
              </a:rPr>
              <a:t>Ⅰ</a:t>
            </a:r>
            <a:r>
              <a:rPr lang="zh-CN" altLang="en-US">
                <a:solidFill>
                  <a:srgbClr val="CC00CC"/>
                </a:solidFill>
              </a:rPr>
              <a:t>号台的队长</a:t>
            </a:r>
          </a:p>
          <a:p>
            <a:pPr lvl="1" eaLnBrk="1" hangingPunct="1">
              <a:buClr>
                <a:srgbClr val="FF0000"/>
              </a:buClr>
              <a:buFontTx/>
              <a:buChar char="•"/>
            </a:pPr>
            <a:r>
              <a:rPr lang="zh-CN" altLang="en-US">
                <a:solidFill>
                  <a:srgbClr val="CC00CC"/>
                </a:solidFill>
              </a:rPr>
              <a:t>车辆在</a:t>
            </a:r>
            <a:r>
              <a:rPr lang="en-US" altLang="zh-CN">
                <a:solidFill>
                  <a:srgbClr val="CC00CC"/>
                </a:solidFill>
              </a:rPr>
              <a:t>Ⅰ</a:t>
            </a:r>
            <a:r>
              <a:rPr lang="zh-CN" altLang="en-US">
                <a:solidFill>
                  <a:srgbClr val="CC00CC"/>
                </a:solidFill>
              </a:rPr>
              <a:t>号台的等待时间</a:t>
            </a:r>
            <a:endParaRPr lang="en-US" altLang="zh-CN">
              <a:solidFill>
                <a:srgbClr val="0000FF"/>
              </a:solidFill>
            </a:endParaRPr>
          </a:p>
          <a:p>
            <a:pPr eaLnBrk="1" hangingPunct="1">
              <a:buClr>
                <a:srgbClr val="CC00CC"/>
              </a:buClr>
              <a:buFont typeface="Wingdings" panose="05000000000000000000" pitchFamily="2" charset="2"/>
              <a:buChar char="Ø"/>
            </a:pPr>
            <a:r>
              <a:rPr lang="zh-CN" altLang="en-US">
                <a:solidFill>
                  <a:srgbClr val="0000FF"/>
                </a:solidFill>
              </a:rPr>
              <a:t>一般服务的</a:t>
            </a:r>
            <a:r>
              <a:rPr lang="en-US" altLang="zh-CN">
                <a:solidFill>
                  <a:srgbClr val="0000FF"/>
                </a:solidFill>
              </a:rPr>
              <a:t>M/G/1/</a:t>
            </a:r>
            <a:r>
              <a:rPr lang="en-US" altLang="zh-CN">
                <a:solidFill>
                  <a:srgbClr val="0000FF"/>
                </a:solidFill>
                <a:sym typeface="Symbol" panose="05050102010706020507" pitchFamily="18" charset="2"/>
              </a:rPr>
              <a:t></a:t>
            </a:r>
            <a:r>
              <a:rPr lang="zh-CN" altLang="en-US">
                <a:solidFill>
                  <a:srgbClr val="0000FF"/>
                </a:solidFill>
              </a:rPr>
              <a:t>排队系统</a:t>
            </a:r>
            <a:endParaRPr lang="zh-CN" altLang="en-US">
              <a:solidFill>
                <a:srgbClr val="CC00CC"/>
              </a:solidFill>
            </a:endParaRPr>
          </a:p>
          <a:p>
            <a:pPr lvl="1" eaLnBrk="1" hangingPunct="1">
              <a:buClr>
                <a:srgbClr val="FF0000"/>
              </a:buClr>
              <a:buFontTx/>
              <a:buChar char="•"/>
            </a:pPr>
            <a:r>
              <a:rPr lang="zh-CN" altLang="en-US">
                <a:solidFill>
                  <a:srgbClr val="CC00CC"/>
                </a:solidFill>
              </a:rPr>
              <a:t>嵌入马尔可夫链</a:t>
            </a:r>
          </a:p>
          <a:p>
            <a:pPr lvl="1" eaLnBrk="1" hangingPunct="1">
              <a:buClr>
                <a:srgbClr val="FF0000"/>
              </a:buClr>
              <a:buFontTx/>
              <a:buChar char="•"/>
            </a:pPr>
            <a:r>
              <a:rPr lang="zh-CN" altLang="en-US">
                <a:solidFill>
                  <a:srgbClr val="CC00CC"/>
                </a:solidFill>
              </a:rPr>
              <a:t>队长</a:t>
            </a:r>
          </a:p>
          <a:p>
            <a:pPr lvl="1" eaLnBrk="1" hangingPunct="1">
              <a:buClr>
                <a:srgbClr val="FF0000"/>
              </a:buClr>
              <a:buFontTx/>
              <a:buChar char="•"/>
            </a:pPr>
            <a:r>
              <a:rPr lang="zh-CN" altLang="en-US">
                <a:solidFill>
                  <a:srgbClr val="CC00CC"/>
                </a:solidFill>
              </a:rPr>
              <a:t>等待时间与逗留时间</a:t>
            </a:r>
          </a:p>
          <a:p>
            <a:pPr lvl="1" eaLnBrk="1" hangingPunct="1">
              <a:buClr>
                <a:srgbClr val="FF0000"/>
              </a:buClr>
              <a:buFontTx/>
              <a:buChar char="•"/>
            </a:pPr>
            <a:r>
              <a:rPr lang="zh-CN" altLang="en-US">
                <a:solidFill>
                  <a:srgbClr val="CC00CC"/>
                </a:solidFill>
              </a:rPr>
              <a:t>忙期</a:t>
            </a:r>
          </a:p>
          <a:p>
            <a:pPr lvl="1" eaLnBrk="1" hangingPunct="1">
              <a:buClr>
                <a:srgbClr val="FF0000"/>
              </a:buClr>
              <a:buFontTx/>
              <a:buChar char="•"/>
            </a:pPr>
            <a:r>
              <a:rPr lang="zh-CN" altLang="en-US">
                <a:solidFill>
                  <a:srgbClr val="CC00CC"/>
                </a:solidFill>
              </a:rPr>
              <a:t>输出过程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0691">
                                            <p:txEl>
                                              <p:pRg st="5" end="5"/>
                                            </p:txEl>
                                          </p:spTgt>
                                        </p:tgtEl>
                                        <p:attrNameLst>
                                          <p:attrName>style.visibility</p:attrName>
                                        </p:attrNameLst>
                                      </p:cBhvr>
                                      <p:to>
                                        <p:strVal val="visible"/>
                                      </p:to>
                                    </p:set>
                                    <p:anim calcmode="lin" valueType="num">
                                      <p:cBhvr additive="base">
                                        <p:cTn id="27"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0691">
                                            <p:txEl>
                                              <p:pRg st="6" end="6"/>
                                            </p:txEl>
                                          </p:spTgt>
                                        </p:tgtEl>
                                        <p:attrNameLst>
                                          <p:attrName>style.visibility</p:attrName>
                                        </p:attrNameLst>
                                      </p:cBhvr>
                                      <p:to>
                                        <p:strVal val="visible"/>
                                      </p:to>
                                    </p:set>
                                    <p:anim calcmode="lin" valueType="num">
                                      <p:cBhvr additive="base">
                                        <p:cTn id="31"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0691">
                                            <p:txEl>
                                              <p:pRg st="7" end="7"/>
                                            </p:txEl>
                                          </p:spTgt>
                                        </p:tgtEl>
                                        <p:attrNameLst>
                                          <p:attrName>style.visibility</p:attrName>
                                        </p:attrNameLst>
                                      </p:cBhvr>
                                      <p:to>
                                        <p:strVal val="visible"/>
                                      </p:to>
                                    </p:set>
                                    <p:anim calcmode="lin" valueType="num">
                                      <p:cBhvr additive="base">
                                        <p:cTn id="35"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0691">
                                            <p:txEl>
                                              <p:pRg st="8" end="8"/>
                                            </p:txEl>
                                          </p:spTgt>
                                        </p:tgtEl>
                                        <p:attrNameLst>
                                          <p:attrName>style.visibility</p:attrName>
                                        </p:attrNameLst>
                                      </p:cBhvr>
                                      <p:to>
                                        <p:strVal val="visible"/>
                                      </p:to>
                                    </p:set>
                                    <p:anim calcmode="lin" valueType="num">
                                      <p:cBhvr additive="base">
                                        <p:cTn id="39" dur="500" fill="hold"/>
                                        <p:tgtEl>
                                          <p:spTgt spid="3706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06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0691">
                                            <p:txEl>
                                              <p:pRg st="9" end="9"/>
                                            </p:txEl>
                                          </p:spTgt>
                                        </p:tgtEl>
                                        <p:attrNameLst>
                                          <p:attrName>style.visibility</p:attrName>
                                        </p:attrNameLst>
                                      </p:cBhvr>
                                      <p:to>
                                        <p:strVal val="visible"/>
                                      </p:to>
                                    </p:set>
                                    <p:anim calcmode="lin" valueType="num">
                                      <p:cBhvr additive="base">
                                        <p:cTn id="43" dur="500" fill="hold"/>
                                        <p:tgtEl>
                                          <p:spTgt spid="3706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06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4628E7F-5C15-4587-84E3-ED1E30FF5D9A}"/>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推论</a:t>
            </a:r>
            <a:r>
              <a:rPr lang="en-US" altLang="zh-CN">
                <a:ea typeface="黑体" panose="02010609060101010101" pitchFamily="49" charset="-122"/>
              </a:rPr>
              <a:t>1</a:t>
            </a:r>
          </a:p>
        </p:txBody>
      </p:sp>
      <p:sp>
        <p:nvSpPr>
          <p:cNvPr id="362499" name="Rectangle 3">
            <a:extLst>
              <a:ext uri="{FF2B5EF4-FFF2-40B4-BE49-F238E27FC236}">
                <a16:creationId xmlns:a16="http://schemas.microsoft.com/office/drawing/2014/main" id="{25AD4926-3837-40B6-A518-93F84BBF9AE9}"/>
              </a:ext>
            </a:extLst>
          </p:cNvPr>
          <p:cNvSpPr>
            <a:spLocks noGrp="1" noChangeArrowheads="1"/>
          </p:cNvSpPr>
          <p:nvPr>
            <p:ph idx="1"/>
          </p:nvPr>
        </p:nvSpPr>
        <p:spPr>
          <a:xfrm>
            <a:off x="609917" y="942728"/>
            <a:ext cx="7287950" cy="647850"/>
          </a:xfrm>
        </p:spPr>
        <p:txBody>
          <a:bodyPr>
            <a:normAutofit/>
          </a:bodyPr>
          <a:lstStyle/>
          <a:p>
            <a:pPr eaLnBrk="1" hangingPunct="1">
              <a:lnSpc>
                <a:spcPct val="110000"/>
              </a:lnSpc>
              <a:buClrTx/>
              <a:buFontTx/>
              <a:buNone/>
            </a:pPr>
            <a:r>
              <a:rPr lang="zh-CN" altLang="en-US" dirty="0">
                <a:solidFill>
                  <a:srgbClr val="0000FF"/>
                </a:solidFill>
                <a:sym typeface="Symbol" panose="05050102010706020507" pitchFamily="18" charset="2"/>
              </a:rPr>
              <a:t>对于嵌入马尔可夫链</a:t>
            </a:r>
            <a:r>
              <a:rPr lang="en-US" altLang="zh-CN" dirty="0">
                <a:solidFill>
                  <a:srgbClr val="0000FF"/>
                </a:solidFill>
                <a:sym typeface="Symbol" panose="05050102010706020507" pitchFamily="18" charset="2"/>
              </a:rPr>
              <a:t>{</a:t>
            </a:r>
            <a:r>
              <a:rPr lang="en-US" altLang="zh-CN" dirty="0" err="1">
                <a:solidFill>
                  <a:srgbClr val="0000FF"/>
                </a:solidFill>
                <a:sym typeface="Symbol" panose="05050102010706020507" pitchFamily="18" charset="2"/>
              </a:rPr>
              <a:t>N</a:t>
            </a:r>
            <a:r>
              <a:rPr lang="en-US" altLang="zh-CN" baseline="-25000" dirty="0" err="1">
                <a:solidFill>
                  <a:srgbClr val="0000FF"/>
                </a:solidFill>
                <a:sym typeface="Symbol" panose="05050102010706020507" pitchFamily="18" charset="2"/>
              </a:rPr>
              <a:t>n</a:t>
            </a:r>
            <a:r>
              <a:rPr lang="en-US" altLang="zh-CN" baseline="30000"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a:t>
            </a:r>
            <a:r>
              <a:rPr lang="en-US" altLang="zh-CN" dirty="0">
                <a:solidFill>
                  <a:srgbClr val="0000FF"/>
                </a:solidFill>
                <a:sym typeface="Symbol" panose="05050102010706020507" pitchFamily="18" charset="2"/>
              </a:rPr>
              <a:t>n≥1}</a:t>
            </a:r>
            <a:r>
              <a:rPr lang="zh-CN" altLang="en-US" dirty="0">
                <a:solidFill>
                  <a:srgbClr val="0000FF"/>
                </a:solidFill>
                <a:sym typeface="Symbol" panose="05050102010706020507" pitchFamily="18" charset="2"/>
              </a:rPr>
              <a:t>，</a:t>
            </a:r>
          </a:p>
        </p:txBody>
      </p:sp>
      <p:sp>
        <p:nvSpPr>
          <p:cNvPr id="362500" name="Rectangle 4">
            <a:extLst>
              <a:ext uri="{FF2B5EF4-FFF2-40B4-BE49-F238E27FC236}">
                <a16:creationId xmlns:a16="http://schemas.microsoft.com/office/drawing/2014/main" id="{F9486E98-37F9-4D0B-AAC0-DD741E16F6E9}"/>
              </a:ext>
            </a:extLst>
          </p:cNvPr>
          <p:cNvSpPr>
            <a:spLocks noChangeArrowheads="1"/>
          </p:cNvSpPr>
          <p:nvPr/>
        </p:nvSpPr>
        <p:spPr bwMode="auto">
          <a:xfrm>
            <a:off x="656825" y="1472232"/>
            <a:ext cx="10553700"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00CC"/>
              </a:buClr>
              <a:buFontTx/>
              <a:buAutoNum type="arabicPeriod"/>
            </a:pPr>
            <a:r>
              <a:rPr lang="zh-CN" altLang="en-US" sz="2400" dirty="0">
                <a:solidFill>
                  <a:srgbClr val="0000FF"/>
                </a:solidFill>
                <a:latin typeface="+mn-ea"/>
                <a:ea typeface="+mn-ea"/>
                <a:sym typeface="Symbol" panose="05050102010706020507" pitchFamily="18" charset="2"/>
              </a:rPr>
              <a:t>当＝</a:t>
            </a:r>
            <a:r>
              <a:rPr lang="en-US" altLang="zh-CN" sz="2400" dirty="0">
                <a:solidFill>
                  <a:srgbClr val="0000FF"/>
                </a:solidFill>
                <a:latin typeface="+mn-ea"/>
                <a:ea typeface="+mn-ea"/>
                <a:sym typeface="Symbol" panose="05050102010706020507" pitchFamily="18" charset="2"/>
              </a:rPr>
              <a:t>/≥1</a:t>
            </a:r>
            <a:r>
              <a:rPr lang="zh-CN" altLang="en-US" sz="2400" dirty="0">
                <a:solidFill>
                  <a:srgbClr val="0000FF"/>
                </a:solidFill>
                <a:latin typeface="+mn-ea"/>
                <a:ea typeface="+mn-ea"/>
                <a:sym typeface="Symbol" panose="05050102010706020507" pitchFamily="18" charset="2"/>
              </a:rPr>
              <a:t>时，此马氏链是零常返或非常返的，</a:t>
            </a:r>
            <a:r>
              <a:rPr lang="en-US" altLang="zh-CN" sz="2400" dirty="0">
                <a:solidFill>
                  <a:srgbClr val="0000FF"/>
                </a:solidFill>
                <a:latin typeface="+mn-ea"/>
                <a:ea typeface="+mn-ea"/>
                <a:sym typeface="Symbol" panose="05050102010706020507" pitchFamily="18" charset="2"/>
              </a:rPr>
              <a:t>n</a:t>
            </a:r>
            <a:r>
              <a:rPr lang="zh-CN" altLang="en-US" sz="2400" dirty="0">
                <a:solidFill>
                  <a:srgbClr val="0000FF"/>
                </a:solidFill>
                <a:latin typeface="+mn-ea"/>
                <a:ea typeface="+mn-ea"/>
                <a:sym typeface="Symbol" panose="05050102010706020507" pitchFamily="18" charset="2"/>
              </a:rPr>
              <a:t>步转移概率的极限</a:t>
            </a:r>
          </a:p>
        </p:txBody>
      </p:sp>
      <p:graphicFrame>
        <p:nvGraphicFramePr>
          <p:cNvPr id="362501" name="Object 5">
            <a:extLst>
              <a:ext uri="{FF2B5EF4-FFF2-40B4-BE49-F238E27FC236}">
                <a16:creationId xmlns:a16="http://schemas.microsoft.com/office/drawing/2014/main" id="{4FD71C4E-99E5-4B2D-B536-BF98E04ABE02}"/>
              </a:ext>
            </a:extLst>
          </p:cNvPr>
          <p:cNvGraphicFramePr>
            <a:graphicFrameLocks noChangeAspect="1"/>
          </p:cNvGraphicFramePr>
          <p:nvPr>
            <p:extLst>
              <p:ext uri="{D42A27DB-BD31-4B8C-83A1-F6EECF244321}">
                <p14:modId xmlns:p14="http://schemas.microsoft.com/office/powerpoint/2010/main" val="410492114"/>
              </p:ext>
            </p:extLst>
          </p:nvPr>
        </p:nvGraphicFramePr>
        <p:xfrm>
          <a:off x="1645211" y="2224278"/>
          <a:ext cx="4649276" cy="647850"/>
        </p:xfrm>
        <a:graphic>
          <a:graphicData uri="http://schemas.openxmlformats.org/presentationml/2006/ole">
            <mc:AlternateContent xmlns:mc="http://schemas.openxmlformats.org/markup-compatibility/2006">
              <mc:Choice xmlns:v="urn:schemas-microsoft-com:vml" Requires="v">
                <p:oleObj name="Equation" r:id="rId3" imgW="3960360" imgH="520560" progId="Equation.3">
                  <p:embed/>
                </p:oleObj>
              </mc:Choice>
              <mc:Fallback>
                <p:oleObj name="Equation" r:id="rId3" imgW="3960360" imgH="520560" progId="Equation.3">
                  <p:embed/>
                  <p:pic>
                    <p:nvPicPr>
                      <p:cNvPr id="362501" name="Object 5">
                        <a:extLst>
                          <a:ext uri="{FF2B5EF4-FFF2-40B4-BE49-F238E27FC236}">
                            <a16:creationId xmlns:a16="http://schemas.microsoft.com/office/drawing/2014/main" id="{4FD71C4E-99E5-4B2D-B536-BF98E04AB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211" y="2224278"/>
                        <a:ext cx="4649276" cy="64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2" name="Rectangle 6">
            <a:extLst>
              <a:ext uri="{FF2B5EF4-FFF2-40B4-BE49-F238E27FC236}">
                <a16:creationId xmlns:a16="http://schemas.microsoft.com/office/drawing/2014/main" id="{B82E4991-DFFC-460B-8A34-7A97919205FD}"/>
              </a:ext>
            </a:extLst>
          </p:cNvPr>
          <p:cNvSpPr>
            <a:spLocks noChangeArrowheads="1"/>
          </p:cNvSpPr>
          <p:nvPr/>
        </p:nvSpPr>
        <p:spPr bwMode="auto">
          <a:xfrm>
            <a:off x="6531813" y="2249506"/>
            <a:ext cx="299753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solidFill>
                  <a:srgbClr val="0000FF"/>
                </a:solidFill>
                <a:latin typeface="+mn-ea"/>
                <a:ea typeface="+mn-ea"/>
                <a:sym typeface="Symbol" panose="05050102010706020507" pitchFamily="18" charset="2"/>
              </a:rPr>
              <a:t>且不存在平稳分布。</a:t>
            </a:r>
          </a:p>
        </p:txBody>
      </p:sp>
      <p:sp>
        <p:nvSpPr>
          <p:cNvPr id="362503" name="Rectangle 7">
            <a:extLst>
              <a:ext uri="{FF2B5EF4-FFF2-40B4-BE49-F238E27FC236}">
                <a16:creationId xmlns:a16="http://schemas.microsoft.com/office/drawing/2014/main" id="{B04904C3-E2DD-45CD-AC63-BF2F16A5B925}"/>
              </a:ext>
            </a:extLst>
          </p:cNvPr>
          <p:cNvSpPr>
            <a:spLocks noChangeArrowheads="1"/>
          </p:cNvSpPr>
          <p:nvPr/>
        </p:nvSpPr>
        <p:spPr bwMode="auto">
          <a:xfrm>
            <a:off x="695983" y="3107013"/>
            <a:ext cx="10356192"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00CC"/>
              </a:buClr>
              <a:buFontTx/>
              <a:buAutoNum type="arabicPeriod" startAt="2"/>
            </a:pPr>
            <a:r>
              <a:rPr lang="zh-CN" altLang="en-US" sz="2400" dirty="0">
                <a:solidFill>
                  <a:srgbClr val="0000FF"/>
                </a:solidFill>
                <a:latin typeface="+mn-ea"/>
                <a:ea typeface="+mn-ea"/>
                <a:sym typeface="Symbol" panose="05050102010706020507" pitchFamily="18" charset="2"/>
              </a:rPr>
              <a:t>当＝</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a:t>
            </a:r>
            <a:r>
              <a:rPr lang="en-US" altLang="zh-CN" sz="2400" dirty="0">
                <a:solidFill>
                  <a:srgbClr val="0000FF"/>
                </a:solidFill>
                <a:latin typeface="+mn-ea"/>
                <a:ea typeface="+mn-ea"/>
                <a:sym typeface="Symbol" panose="05050102010706020507" pitchFamily="18" charset="2"/>
              </a:rPr>
              <a:t>1</a:t>
            </a:r>
            <a:r>
              <a:rPr lang="zh-CN" altLang="en-US" sz="2400" dirty="0">
                <a:solidFill>
                  <a:srgbClr val="0000FF"/>
                </a:solidFill>
                <a:latin typeface="+mn-ea"/>
                <a:ea typeface="+mn-ea"/>
                <a:sym typeface="Symbol" panose="05050102010706020507" pitchFamily="18" charset="2"/>
              </a:rPr>
              <a:t>时，此马氏链是正常返的，</a:t>
            </a:r>
            <a:r>
              <a:rPr lang="en-US" altLang="zh-CN" sz="2400" dirty="0">
                <a:solidFill>
                  <a:srgbClr val="0000FF"/>
                </a:solidFill>
                <a:latin typeface="+mn-ea"/>
                <a:ea typeface="+mn-ea"/>
                <a:sym typeface="Symbol" panose="05050102010706020507" pitchFamily="18" charset="2"/>
              </a:rPr>
              <a:t>n</a:t>
            </a:r>
            <a:r>
              <a:rPr lang="zh-CN" altLang="en-US" sz="2400" dirty="0">
                <a:solidFill>
                  <a:srgbClr val="0000FF"/>
                </a:solidFill>
                <a:latin typeface="+mn-ea"/>
                <a:ea typeface="+mn-ea"/>
                <a:sym typeface="Symbol" panose="05050102010706020507" pitchFamily="18" charset="2"/>
              </a:rPr>
              <a:t>步转移概率的极限存在，且</a:t>
            </a:r>
          </a:p>
        </p:txBody>
      </p:sp>
      <p:graphicFrame>
        <p:nvGraphicFramePr>
          <p:cNvPr id="362504" name="Object 8">
            <a:extLst>
              <a:ext uri="{FF2B5EF4-FFF2-40B4-BE49-F238E27FC236}">
                <a16:creationId xmlns:a16="http://schemas.microsoft.com/office/drawing/2014/main" id="{BFAD9962-6C76-47DF-A367-46C547A3C6E2}"/>
              </a:ext>
            </a:extLst>
          </p:cNvPr>
          <p:cNvGraphicFramePr>
            <a:graphicFrameLocks noChangeAspect="1"/>
          </p:cNvGraphicFramePr>
          <p:nvPr>
            <p:extLst>
              <p:ext uri="{D42A27DB-BD31-4B8C-83A1-F6EECF244321}">
                <p14:modId xmlns:p14="http://schemas.microsoft.com/office/powerpoint/2010/main" val="2081980735"/>
              </p:ext>
            </p:extLst>
          </p:nvPr>
        </p:nvGraphicFramePr>
        <p:xfrm>
          <a:off x="1792070" y="3832477"/>
          <a:ext cx="4773130" cy="643087"/>
        </p:xfrm>
        <a:graphic>
          <a:graphicData uri="http://schemas.openxmlformats.org/presentationml/2006/ole">
            <mc:AlternateContent xmlns:mc="http://schemas.openxmlformats.org/markup-compatibility/2006">
              <mc:Choice xmlns:v="urn:schemas-microsoft-com:vml" Requires="v">
                <p:oleObj name="Equation" r:id="rId5" imgW="4303080" imgH="533520" progId="Equation.3">
                  <p:embed/>
                </p:oleObj>
              </mc:Choice>
              <mc:Fallback>
                <p:oleObj name="Equation" r:id="rId5" imgW="4303080" imgH="533520" progId="Equation.3">
                  <p:embed/>
                  <p:pic>
                    <p:nvPicPr>
                      <p:cNvPr id="362504" name="Object 8">
                        <a:extLst>
                          <a:ext uri="{FF2B5EF4-FFF2-40B4-BE49-F238E27FC236}">
                            <a16:creationId xmlns:a16="http://schemas.microsoft.com/office/drawing/2014/main" id="{BFAD9962-6C76-47DF-A367-46C547A3C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070" y="3832477"/>
                        <a:ext cx="4773130" cy="64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5" name="Rectangle 9">
            <a:extLst>
              <a:ext uri="{FF2B5EF4-FFF2-40B4-BE49-F238E27FC236}">
                <a16:creationId xmlns:a16="http://schemas.microsoft.com/office/drawing/2014/main" id="{E0AF977E-5619-47CD-BDDA-B950F4E47364}"/>
              </a:ext>
            </a:extLst>
          </p:cNvPr>
          <p:cNvSpPr>
            <a:spLocks noChangeArrowheads="1"/>
          </p:cNvSpPr>
          <p:nvPr/>
        </p:nvSpPr>
        <p:spPr bwMode="auto">
          <a:xfrm>
            <a:off x="1374775" y="4739502"/>
            <a:ext cx="724067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solidFill>
                  <a:srgbClr val="0000FF"/>
                </a:solidFill>
                <a:latin typeface="+mn-ea"/>
                <a:ea typeface="+mn-ea"/>
                <a:sym typeface="Symbol" panose="05050102010706020507" pitchFamily="18" charset="2"/>
              </a:rPr>
              <a:t>进一步，</a:t>
            </a:r>
            <a:r>
              <a:rPr lang="en-US" altLang="zh-CN" sz="2400" dirty="0">
                <a:solidFill>
                  <a:srgbClr val="0000FF"/>
                </a:solidFill>
                <a:latin typeface="+mn-ea"/>
                <a:ea typeface="+mn-ea"/>
                <a:sym typeface="Symbol" panose="05050102010706020507" pitchFamily="18" charset="2"/>
              </a:rPr>
              <a:t>{</a:t>
            </a:r>
            <a:r>
              <a:rPr lang="en-US" altLang="zh-CN" sz="2400" dirty="0" err="1">
                <a:solidFill>
                  <a:srgbClr val="0000FF"/>
                </a:solidFill>
                <a:latin typeface="+mn-ea"/>
                <a:ea typeface="+mn-ea"/>
                <a:sym typeface="Symbol" panose="05050102010706020507" pitchFamily="18" charset="2"/>
              </a:rPr>
              <a:t>p</a:t>
            </a:r>
            <a:r>
              <a:rPr lang="en-US" altLang="zh-CN" sz="2400" baseline="-25000" dirty="0" err="1">
                <a:solidFill>
                  <a:srgbClr val="0000FF"/>
                </a:solidFill>
                <a:latin typeface="+mn-ea"/>
                <a:ea typeface="+mn-ea"/>
                <a:sym typeface="Symbol" panose="05050102010706020507" pitchFamily="18" charset="2"/>
              </a:rPr>
              <a:t>j</a:t>
            </a:r>
            <a:r>
              <a:rPr lang="en-US" altLang="zh-CN" sz="2400" baseline="300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a:t>
            </a:r>
            <a:r>
              <a:rPr lang="en-US" altLang="zh-CN" sz="2400" dirty="0">
                <a:solidFill>
                  <a:srgbClr val="0000FF"/>
                </a:solidFill>
                <a:latin typeface="+mn-ea"/>
                <a:ea typeface="+mn-ea"/>
                <a:sym typeface="Symbol" panose="05050102010706020507" pitchFamily="18" charset="2"/>
              </a:rPr>
              <a:t>j0}</a:t>
            </a:r>
            <a:r>
              <a:rPr lang="zh-CN" altLang="en-US" sz="2400" dirty="0">
                <a:solidFill>
                  <a:srgbClr val="0000FF"/>
                </a:solidFill>
                <a:latin typeface="+mn-ea"/>
                <a:ea typeface="+mn-ea"/>
                <a:sym typeface="Symbol" panose="05050102010706020507" pitchFamily="18" charset="2"/>
              </a:rPr>
              <a:t>是唯一的平稳分布</a:t>
            </a:r>
            <a:r>
              <a:rPr lang="en-US" altLang="zh-CN" sz="24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有递推表达式</a:t>
            </a:r>
          </a:p>
        </p:txBody>
      </p:sp>
      <p:graphicFrame>
        <p:nvGraphicFramePr>
          <p:cNvPr id="362506" name="Object 10">
            <a:extLst>
              <a:ext uri="{FF2B5EF4-FFF2-40B4-BE49-F238E27FC236}">
                <a16:creationId xmlns:a16="http://schemas.microsoft.com/office/drawing/2014/main" id="{97B7CFF0-0F0D-406F-A2AC-76B5DF54F9B2}"/>
              </a:ext>
            </a:extLst>
          </p:cNvPr>
          <p:cNvGraphicFramePr>
            <a:graphicFrameLocks noChangeAspect="1"/>
          </p:cNvGraphicFramePr>
          <p:nvPr>
            <p:extLst>
              <p:ext uri="{D42A27DB-BD31-4B8C-83A1-F6EECF244321}">
                <p14:modId xmlns:p14="http://schemas.microsoft.com/office/powerpoint/2010/main" val="517827422"/>
              </p:ext>
            </p:extLst>
          </p:nvPr>
        </p:nvGraphicFramePr>
        <p:xfrm>
          <a:off x="1374775" y="5176487"/>
          <a:ext cx="5638800" cy="1492581"/>
        </p:xfrm>
        <a:graphic>
          <a:graphicData uri="http://schemas.openxmlformats.org/presentationml/2006/ole">
            <mc:AlternateContent xmlns:mc="http://schemas.openxmlformats.org/markup-compatibility/2006">
              <mc:Choice xmlns:v="urn:schemas-microsoft-com:vml" Requires="v">
                <p:oleObj name="Equation" r:id="rId7" imgW="5331240" imgH="1371600" progId="Equation.3">
                  <p:embed/>
                </p:oleObj>
              </mc:Choice>
              <mc:Fallback>
                <p:oleObj name="Equation" r:id="rId7" imgW="5331240" imgH="1371600" progId="Equation.3">
                  <p:embed/>
                  <p:pic>
                    <p:nvPicPr>
                      <p:cNvPr id="362506" name="Object 10">
                        <a:extLst>
                          <a:ext uri="{FF2B5EF4-FFF2-40B4-BE49-F238E27FC236}">
                            <a16:creationId xmlns:a16="http://schemas.microsoft.com/office/drawing/2014/main" id="{97B7CFF0-0F0D-406F-A2AC-76B5DF54F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4775" y="5176487"/>
                        <a:ext cx="5638800" cy="1492581"/>
                      </a:xfrm>
                      <a:prstGeom prst="rect">
                        <a:avLst/>
                      </a:prstGeom>
                      <a:noFill/>
                      <a:ln>
                        <a:noFill/>
                      </a:ln>
                      <a:effectLst/>
                    </p:spPr>
                  </p:pic>
                </p:oleObj>
              </mc:Fallback>
            </mc:AlternateContent>
          </a:graphicData>
        </a:graphic>
      </p:graphicFrame>
      <p:graphicFrame>
        <p:nvGraphicFramePr>
          <p:cNvPr id="362507" name="Object 11">
            <a:extLst>
              <a:ext uri="{FF2B5EF4-FFF2-40B4-BE49-F238E27FC236}">
                <a16:creationId xmlns:a16="http://schemas.microsoft.com/office/drawing/2014/main" id="{B748AC4C-0240-4DA8-9FEC-D66948D20D29}"/>
              </a:ext>
            </a:extLst>
          </p:cNvPr>
          <p:cNvGraphicFramePr>
            <a:graphicFrameLocks noChangeAspect="1"/>
          </p:cNvGraphicFramePr>
          <p:nvPr>
            <p:extLst>
              <p:ext uri="{D42A27DB-BD31-4B8C-83A1-F6EECF244321}">
                <p14:modId xmlns:p14="http://schemas.microsoft.com/office/powerpoint/2010/main" val="3228725062"/>
              </p:ext>
            </p:extLst>
          </p:nvPr>
        </p:nvGraphicFramePr>
        <p:xfrm>
          <a:off x="7699375" y="5819716"/>
          <a:ext cx="4348777" cy="927315"/>
        </p:xfrm>
        <a:graphic>
          <a:graphicData uri="http://schemas.openxmlformats.org/presentationml/2006/ole">
            <mc:AlternateContent xmlns:mc="http://schemas.openxmlformats.org/markup-compatibility/2006">
              <mc:Choice xmlns:v="urn:schemas-microsoft-com:vml" Requires="v">
                <p:oleObj name="Equation" r:id="rId9" imgW="4912560" imgH="838080" progId="Equation.3">
                  <p:embed/>
                </p:oleObj>
              </mc:Choice>
              <mc:Fallback>
                <p:oleObj name="Equation" r:id="rId9" imgW="4912560" imgH="838080" progId="Equation.3">
                  <p:embed/>
                  <p:pic>
                    <p:nvPicPr>
                      <p:cNvPr id="362507" name="Object 11">
                        <a:extLst>
                          <a:ext uri="{FF2B5EF4-FFF2-40B4-BE49-F238E27FC236}">
                            <a16:creationId xmlns:a16="http://schemas.microsoft.com/office/drawing/2014/main" id="{B748AC4C-0240-4DA8-9FEC-D66948D20D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9375" y="5819716"/>
                        <a:ext cx="4348777" cy="927315"/>
                      </a:xfrm>
                      <a:prstGeom prst="rect">
                        <a:avLst/>
                      </a:prstGeom>
                      <a:noFill/>
                      <a:ln>
                        <a:noFill/>
                      </a:ln>
                      <a:effectLst/>
                    </p:spPr>
                  </p:pic>
                </p:oleObj>
              </mc:Fallback>
            </mc:AlternateContent>
          </a:graphicData>
        </a:graphic>
      </p:graphicFrame>
      <p:sp>
        <p:nvSpPr>
          <p:cNvPr id="362508" name="Rectangle 12">
            <a:extLst>
              <a:ext uri="{FF2B5EF4-FFF2-40B4-BE49-F238E27FC236}">
                <a16:creationId xmlns:a16="http://schemas.microsoft.com/office/drawing/2014/main" id="{066FC7BB-A829-41CA-9A46-B881CAD3AAE3}"/>
              </a:ext>
            </a:extLst>
          </p:cNvPr>
          <p:cNvSpPr>
            <a:spLocks noChangeArrowheads="1"/>
          </p:cNvSpPr>
          <p:nvPr/>
        </p:nvSpPr>
        <p:spPr bwMode="auto">
          <a:xfrm>
            <a:off x="7563496" y="5340040"/>
            <a:ext cx="110356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solidFill>
                  <a:srgbClr val="0000FF"/>
                </a:solidFill>
                <a:latin typeface="+mn-ea"/>
                <a:ea typeface="+mn-ea"/>
                <a:sym typeface="Symbol" panose="05050102010706020507" pitchFamily="18" charset="2"/>
              </a:rPr>
              <a:t>其中，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up)">
                                      <p:cBhvr>
                                        <p:cTn id="7" dur="500"/>
                                        <p:tgtEl>
                                          <p:spTgt spid="3624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wipe(up)">
                                      <p:cBhvr>
                                        <p:cTn id="11" dur="500"/>
                                        <p:tgtEl>
                                          <p:spTgt spid="36250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wipe(up)">
                                      <p:cBhvr>
                                        <p:cTn id="15" dur="500"/>
                                        <p:tgtEl>
                                          <p:spTgt spid="362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2502"/>
                                        </p:tgtEl>
                                        <p:attrNameLst>
                                          <p:attrName>style.visibility</p:attrName>
                                        </p:attrNameLst>
                                      </p:cBhvr>
                                      <p:to>
                                        <p:strVal val="visible"/>
                                      </p:to>
                                    </p:set>
                                    <p:animEffect transition="in" filter="wipe(up)">
                                      <p:cBhvr>
                                        <p:cTn id="19" dur="500"/>
                                        <p:tgtEl>
                                          <p:spTgt spid="36250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2503"/>
                                        </p:tgtEl>
                                        <p:attrNameLst>
                                          <p:attrName>style.visibility</p:attrName>
                                        </p:attrNameLst>
                                      </p:cBhvr>
                                      <p:to>
                                        <p:strVal val="visible"/>
                                      </p:to>
                                    </p:set>
                                    <p:animEffect transition="in" filter="wipe(up)">
                                      <p:cBhvr>
                                        <p:cTn id="23" dur="500"/>
                                        <p:tgtEl>
                                          <p:spTgt spid="36250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2504"/>
                                        </p:tgtEl>
                                        <p:attrNameLst>
                                          <p:attrName>style.visibility</p:attrName>
                                        </p:attrNameLst>
                                      </p:cBhvr>
                                      <p:to>
                                        <p:strVal val="visible"/>
                                      </p:to>
                                    </p:set>
                                    <p:animEffect transition="in" filter="wipe(up)">
                                      <p:cBhvr>
                                        <p:cTn id="27" dur="500"/>
                                        <p:tgtEl>
                                          <p:spTgt spid="362504"/>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2505"/>
                                        </p:tgtEl>
                                        <p:attrNameLst>
                                          <p:attrName>style.visibility</p:attrName>
                                        </p:attrNameLst>
                                      </p:cBhvr>
                                      <p:to>
                                        <p:strVal val="visible"/>
                                      </p:to>
                                    </p:set>
                                    <p:animEffect transition="in" filter="wipe(up)">
                                      <p:cBhvr>
                                        <p:cTn id="31" dur="500"/>
                                        <p:tgtEl>
                                          <p:spTgt spid="362505"/>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2506"/>
                                        </p:tgtEl>
                                        <p:attrNameLst>
                                          <p:attrName>style.visibility</p:attrName>
                                        </p:attrNameLst>
                                      </p:cBhvr>
                                      <p:to>
                                        <p:strVal val="visible"/>
                                      </p:to>
                                    </p:set>
                                    <p:animEffect transition="in" filter="wipe(up)">
                                      <p:cBhvr>
                                        <p:cTn id="35" dur="500"/>
                                        <p:tgtEl>
                                          <p:spTgt spid="36250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62508"/>
                                        </p:tgtEl>
                                        <p:attrNameLst>
                                          <p:attrName>style.visibility</p:attrName>
                                        </p:attrNameLst>
                                      </p:cBhvr>
                                      <p:to>
                                        <p:strVal val="visible"/>
                                      </p:to>
                                    </p:set>
                                    <p:animEffect transition="in" filter="wipe(up)">
                                      <p:cBhvr>
                                        <p:cTn id="39" dur="500"/>
                                        <p:tgtEl>
                                          <p:spTgt spid="362508"/>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362507"/>
                                        </p:tgtEl>
                                        <p:attrNameLst>
                                          <p:attrName>style.visibility</p:attrName>
                                        </p:attrNameLst>
                                      </p:cBhvr>
                                      <p:to>
                                        <p:strVal val="visible"/>
                                      </p:to>
                                    </p:set>
                                    <p:animEffect transition="in" filter="wipe(up)">
                                      <p:cBhvr>
                                        <p:cTn id="43" dur="500"/>
                                        <p:tgtEl>
                                          <p:spTgt spid="3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advAuto="0"/>
      <p:bldP spid="362500" grpId="0" autoUpdateAnimBg="0"/>
      <p:bldP spid="362502" grpId="0" autoUpdateAnimBg="0"/>
      <p:bldP spid="362503" grpId="0" autoUpdateAnimBg="0"/>
      <p:bldP spid="362505" grpId="0" autoUpdateAnimBg="0"/>
      <p:bldP spid="36250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EDFCF73-2D98-4DBC-A6EF-835B96B262EE}"/>
              </a:ext>
            </a:extLst>
          </p:cNvPr>
          <p:cNvSpPr>
            <a:spLocks noGrp="1" noChangeArrowheads="1"/>
          </p:cNvSpPr>
          <p:nvPr>
            <p:ph type="title"/>
          </p:nvPr>
        </p:nvSpPr>
        <p:spPr/>
        <p:txBody>
          <a:bodyPr/>
          <a:lstStyle/>
          <a:p>
            <a:pPr algn="l" eaLnBrk="1" hangingPunct="1"/>
            <a:r>
              <a:rPr lang="zh-CN" altLang="en-US">
                <a:ea typeface="黑体" panose="02010609060101010101" pitchFamily="49" charset="-122"/>
              </a:rPr>
              <a:t>推论</a:t>
            </a:r>
            <a:r>
              <a:rPr lang="en-US" altLang="zh-CN">
                <a:ea typeface="黑体" panose="02010609060101010101" pitchFamily="49" charset="-122"/>
              </a:rPr>
              <a:t>2</a:t>
            </a:r>
          </a:p>
        </p:txBody>
      </p:sp>
      <p:sp>
        <p:nvSpPr>
          <p:cNvPr id="67587" name="Rectangle 3">
            <a:extLst>
              <a:ext uri="{FF2B5EF4-FFF2-40B4-BE49-F238E27FC236}">
                <a16:creationId xmlns:a16="http://schemas.microsoft.com/office/drawing/2014/main" id="{F04F710A-8ADD-4EE1-B4B0-971C36840E9C}"/>
              </a:ext>
            </a:extLst>
          </p:cNvPr>
          <p:cNvSpPr>
            <a:spLocks noGrp="1" noChangeArrowheads="1"/>
          </p:cNvSpPr>
          <p:nvPr>
            <p:ph idx="1"/>
          </p:nvPr>
        </p:nvSpPr>
        <p:spPr>
          <a:xfrm>
            <a:off x="765175" y="1245652"/>
            <a:ext cx="7297880" cy="663730"/>
          </a:xfrm>
        </p:spPr>
        <p:txBody>
          <a:bodyPr>
            <a:normAutofit/>
          </a:bodyPr>
          <a:lstStyle/>
          <a:p>
            <a:pPr eaLnBrk="1" hangingPunct="1">
              <a:lnSpc>
                <a:spcPct val="110000"/>
              </a:lnSpc>
              <a:buClrTx/>
              <a:buFontTx/>
              <a:buNone/>
            </a:pPr>
            <a:r>
              <a:rPr lang="zh-CN" altLang="en-US" dirty="0">
                <a:solidFill>
                  <a:srgbClr val="0000FF"/>
                </a:solidFill>
                <a:sym typeface="Symbol" panose="05050102010706020507" pitchFamily="18" charset="2"/>
              </a:rPr>
              <a:t>对任意正整数</a:t>
            </a:r>
            <a:r>
              <a:rPr lang="en-US" altLang="zh-CN" dirty="0">
                <a:solidFill>
                  <a:srgbClr val="0000FF"/>
                </a:solidFill>
                <a:sym typeface="Symbol" panose="05050102010706020507" pitchFamily="18" charset="2"/>
              </a:rPr>
              <a:t>m</a:t>
            </a:r>
            <a:r>
              <a:rPr lang="zh-CN" altLang="en-US" dirty="0">
                <a:solidFill>
                  <a:srgbClr val="0000FF"/>
                </a:solidFill>
                <a:sym typeface="Symbol" panose="05050102010706020507" pitchFamily="18" charset="2"/>
              </a:rPr>
              <a:t>，有</a:t>
            </a:r>
          </a:p>
        </p:txBody>
      </p:sp>
      <p:graphicFrame>
        <p:nvGraphicFramePr>
          <p:cNvPr id="67590" name="Object 4">
            <a:extLst>
              <a:ext uri="{FF2B5EF4-FFF2-40B4-BE49-F238E27FC236}">
                <a16:creationId xmlns:a16="http://schemas.microsoft.com/office/drawing/2014/main" id="{2578C357-4A25-49CE-94C1-FFF65BB6FDF6}"/>
              </a:ext>
            </a:extLst>
          </p:cNvPr>
          <p:cNvGraphicFramePr>
            <a:graphicFrameLocks noChangeAspect="1"/>
          </p:cNvGraphicFramePr>
          <p:nvPr>
            <p:extLst>
              <p:ext uri="{D42A27DB-BD31-4B8C-83A1-F6EECF244321}">
                <p14:modId xmlns:p14="http://schemas.microsoft.com/office/powerpoint/2010/main" val="1126862552"/>
              </p:ext>
            </p:extLst>
          </p:nvPr>
        </p:nvGraphicFramePr>
        <p:xfrm>
          <a:off x="2215704" y="2027037"/>
          <a:ext cx="4466671" cy="1452899"/>
        </p:xfrm>
        <a:graphic>
          <a:graphicData uri="http://schemas.openxmlformats.org/presentationml/2006/ole">
            <mc:AlternateContent xmlns:mc="http://schemas.openxmlformats.org/markup-compatibility/2006">
              <mc:Choice xmlns:v="urn:schemas-microsoft-com:vml" Requires="v">
                <p:oleObj name="Equation" r:id="rId3" imgW="4024080" imgH="1282680" progId="Equation.3">
                  <p:embed/>
                </p:oleObj>
              </mc:Choice>
              <mc:Fallback>
                <p:oleObj name="Equation" r:id="rId3" imgW="4024080" imgH="1282680" progId="Equation.3">
                  <p:embed/>
                  <p:pic>
                    <p:nvPicPr>
                      <p:cNvPr id="67590" name="Object 4">
                        <a:extLst>
                          <a:ext uri="{FF2B5EF4-FFF2-40B4-BE49-F238E27FC236}">
                            <a16:creationId xmlns:a16="http://schemas.microsoft.com/office/drawing/2014/main" id="{2578C357-4A25-49CE-94C1-FFF65BB6F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704" y="2027037"/>
                        <a:ext cx="4466671" cy="1452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49" name="Rectangle 5">
            <a:extLst>
              <a:ext uri="{FF2B5EF4-FFF2-40B4-BE49-F238E27FC236}">
                <a16:creationId xmlns:a16="http://schemas.microsoft.com/office/drawing/2014/main" id="{85FB9A93-F0EB-4D06-94C8-952B580C0654}"/>
              </a:ext>
            </a:extLst>
          </p:cNvPr>
          <p:cNvSpPr>
            <a:spLocks noChangeArrowheads="1"/>
          </p:cNvSpPr>
          <p:nvPr/>
        </p:nvSpPr>
        <p:spPr bwMode="auto">
          <a:xfrm>
            <a:off x="968884" y="3583599"/>
            <a:ext cx="254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solidFill>
                  <a:srgbClr val="CC00CC"/>
                </a:solidFill>
                <a:latin typeface="+mn-ea"/>
                <a:ea typeface="+mn-ea"/>
                <a:sym typeface="Symbol" panose="05050102010706020507" pitchFamily="18" charset="2"/>
              </a:rPr>
              <a:t>证明：</a:t>
            </a:r>
            <a:r>
              <a:rPr lang="zh-CN" altLang="en-US" sz="2400" dirty="0">
                <a:solidFill>
                  <a:srgbClr val="0000FF"/>
                </a:solidFill>
                <a:latin typeface="+mn-ea"/>
                <a:ea typeface="+mn-ea"/>
                <a:sym typeface="Symbol" panose="05050102010706020507" pitchFamily="18" charset="2"/>
              </a:rPr>
              <a:t>  </a:t>
            </a:r>
            <a:endParaRPr lang="zh-CN" altLang="en-US" sz="2400" dirty="0">
              <a:latin typeface="+mn-ea"/>
              <a:ea typeface="+mn-ea"/>
              <a:sym typeface="Symbol" panose="05050102010706020507" pitchFamily="18" charset="2"/>
            </a:endParaRPr>
          </a:p>
        </p:txBody>
      </p:sp>
      <p:graphicFrame>
        <p:nvGraphicFramePr>
          <p:cNvPr id="364550" name="Object 6">
            <a:extLst>
              <a:ext uri="{FF2B5EF4-FFF2-40B4-BE49-F238E27FC236}">
                <a16:creationId xmlns:a16="http://schemas.microsoft.com/office/drawing/2014/main" id="{B9A3E719-FC59-4787-B48E-9A0C14717770}"/>
              </a:ext>
            </a:extLst>
          </p:cNvPr>
          <p:cNvGraphicFramePr>
            <a:graphicFrameLocks noChangeAspect="1"/>
          </p:cNvGraphicFramePr>
          <p:nvPr>
            <p:extLst>
              <p:ext uri="{D42A27DB-BD31-4B8C-83A1-F6EECF244321}">
                <p14:modId xmlns:p14="http://schemas.microsoft.com/office/powerpoint/2010/main" val="2283370000"/>
              </p:ext>
            </p:extLst>
          </p:nvPr>
        </p:nvGraphicFramePr>
        <p:xfrm>
          <a:off x="965709" y="4246058"/>
          <a:ext cx="7737678" cy="1030526"/>
        </p:xfrm>
        <a:graphic>
          <a:graphicData uri="http://schemas.openxmlformats.org/presentationml/2006/ole">
            <mc:AlternateContent xmlns:mc="http://schemas.openxmlformats.org/markup-compatibility/2006">
              <mc:Choice xmlns:v="urn:schemas-microsoft-com:vml" Requires="v">
                <p:oleObj name="Equation" r:id="rId5" imgW="6626160" imgH="838080" progId="Equation.3">
                  <p:embed/>
                </p:oleObj>
              </mc:Choice>
              <mc:Fallback>
                <p:oleObj name="Equation" r:id="rId5" imgW="6626160" imgH="838080" progId="Equation.3">
                  <p:embed/>
                  <p:pic>
                    <p:nvPicPr>
                      <p:cNvPr id="364550" name="Object 6">
                        <a:extLst>
                          <a:ext uri="{FF2B5EF4-FFF2-40B4-BE49-F238E27FC236}">
                            <a16:creationId xmlns:a16="http://schemas.microsoft.com/office/drawing/2014/main" id="{B9A3E719-FC59-4787-B48E-9A0C147177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709" y="4246058"/>
                        <a:ext cx="7737678" cy="1030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1" name="Rectangle 7">
            <a:extLst>
              <a:ext uri="{FF2B5EF4-FFF2-40B4-BE49-F238E27FC236}">
                <a16:creationId xmlns:a16="http://schemas.microsoft.com/office/drawing/2014/main" id="{A041DD28-18DE-4BE7-BDD3-D63A3630AE06}"/>
              </a:ext>
            </a:extLst>
          </p:cNvPr>
          <p:cNvSpPr>
            <a:spLocks noChangeArrowheads="1"/>
          </p:cNvSpPr>
          <p:nvPr/>
        </p:nvSpPr>
        <p:spPr bwMode="auto">
          <a:xfrm>
            <a:off x="965710" y="5804706"/>
            <a:ext cx="10622724" cy="40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其中</a:t>
            </a:r>
            <a:r>
              <a:rPr lang="en-US" altLang="zh-CN" sz="2400" dirty="0">
                <a:latin typeface="+mn-ea"/>
                <a:ea typeface="+mn-ea"/>
                <a:sym typeface="Symbol" panose="05050102010706020507" pitchFamily="18" charset="2"/>
              </a:rPr>
              <a:t>N(0)</a:t>
            </a:r>
            <a:r>
              <a:rPr lang="zh-CN" altLang="en-US" sz="2400" dirty="0">
                <a:latin typeface="+mn-ea"/>
                <a:ea typeface="+mn-ea"/>
                <a:sym typeface="Symbol" panose="05050102010706020507" pitchFamily="18" charset="2"/>
              </a:rPr>
              <a:t>表示初始时刻</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时系统中的顾客数，令</a:t>
            </a:r>
            <a:r>
              <a:rPr lang="en-US" altLang="zh-CN" sz="2400" dirty="0">
                <a:latin typeface="+mn-ea"/>
                <a:ea typeface="+mn-ea"/>
                <a:sym typeface="Symbol" panose="05050102010706020507" pitchFamily="18" charset="2"/>
              </a:rPr>
              <a:t>n→</a:t>
            </a:r>
            <a:r>
              <a:rPr lang="zh-CN" altLang="en-US" sz="2400" dirty="0">
                <a:latin typeface="+mn-ea"/>
                <a:ea typeface="+mn-ea"/>
                <a:sym typeface="Symbol" panose="05050102010706020507" pitchFamily="18" charset="2"/>
              </a:rPr>
              <a:t>，由推论</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即得结论。</a:t>
            </a:r>
            <a:endParaRPr lang="zh-CN" altLang="en-US" sz="2400" dirty="0">
              <a:solidFill>
                <a:srgbClr val="0000FF"/>
              </a:solidFill>
              <a:latin typeface="+mn-ea"/>
              <a:ea typeface="+mn-ea"/>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ppt_x"/>
                                          </p:val>
                                        </p:tav>
                                        <p:tav tm="100000">
                                          <p:val>
                                            <p:strVal val="#ppt_x"/>
                                          </p:val>
                                        </p:tav>
                                      </p:tavLst>
                                    </p:anim>
                                    <p:anim calcmode="lin" valueType="num">
                                      <p:cBhvr additive="base">
                                        <p:cTn id="8" dur="500" fill="hold"/>
                                        <p:tgtEl>
                                          <p:spTgt spid="3645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4550"/>
                                        </p:tgtEl>
                                        <p:attrNameLst>
                                          <p:attrName>style.visibility</p:attrName>
                                        </p:attrNameLst>
                                      </p:cBhvr>
                                      <p:to>
                                        <p:strVal val="visible"/>
                                      </p:to>
                                    </p:set>
                                    <p:anim calcmode="lin" valueType="num">
                                      <p:cBhvr additive="base">
                                        <p:cTn id="12" dur="500" fill="hold"/>
                                        <p:tgtEl>
                                          <p:spTgt spid="364550"/>
                                        </p:tgtEl>
                                        <p:attrNameLst>
                                          <p:attrName>ppt_x</p:attrName>
                                        </p:attrNameLst>
                                      </p:cBhvr>
                                      <p:tavLst>
                                        <p:tav tm="0">
                                          <p:val>
                                            <p:strVal val="#ppt_x"/>
                                          </p:val>
                                        </p:tav>
                                        <p:tav tm="100000">
                                          <p:val>
                                            <p:strVal val="#ppt_x"/>
                                          </p:val>
                                        </p:tav>
                                      </p:tavLst>
                                    </p:anim>
                                    <p:anim calcmode="lin" valueType="num">
                                      <p:cBhvr additive="base">
                                        <p:cTn id="13" dur="500" fill="hold"/>
                                        <p:tgtEl>
                                          <p:spTgt spid="36455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51"/>
                                        </p:tgtEl>
                                        <p:attrNameLst>
                                          <p:attrName>style.visibility</p:attrName>
                                        </p:attrNameLst>
                                      </p:cBhvr>
                                      <p:to>
                                        <p:strVal val="visible"/>
                                      </p:to>
                                    </p:set>
                                    <p:anim calcmode="lin" valueType="num">
                                      <p:cBhvr additive="base">
                                        <p:cTn id="17" dur="500" fill="hold"/>
                                        <p:tgtEl>
                                          <p:spTgt spid="364551"/>
                                        </p:tgtEl>
                                        <p:attrNameLst>
                                          <p:attrName>ppt_x</p:attrName>
                                        </p:attrNameLst>
                                      </p:cBhvr>
                                      <p:tavLst>
                                        <p:tav tm="0">
                                          <p:val>
                                            <p:strVal val="#ppt_x"/>
                                          </p:val>
                                        </p:tav>
                                        <p:tav tm="100000">
                                          <p:val>
                                            <p:strVal val="#ppt_x"/>
                                          </p:val>
                                        </p:tav>
                                      </p:tavLst>
                                    </p:anim>
                                    <p:anim calcmode="lin" valueType="num">
                                      <p:cBhvr additive="base">
                                        <p:cTn id="18"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autoUpdateAnimBg="0"/>
      <p:bldP spid="36455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219B385-85EC-4314-9174-47EFE2F29731}"/>
              </a:ext>
            </a:extLst>
          </p:cNvPr>
          <p:cNvSpPr>
            <a:spLocks noGrp="1" noChangeArrowheads="1"/>
          </p:cNvSpPr>
          <p:nvPr>
            <p:ph type="title"/>
          </p:nvPr>
        </p:nvSpPr>
        <p:spPr/>
        <p:txBody>
          <a:bodyPr/>
          <a:lstStyle/>
          <a:p>
            <a:pPr eaLnBrk="1" hangingPunct="1"/>
            <a:r>
              <a:rPr lang="zh-CN" altLang="en-US">
                <a:ea typeface="黑体" panose="02010609060101010101" pitchFamily="49" charset="-122"/>
              </a:rPr>
              <a:t>说明</a:t>
            </a:r>
          </a:p>
        </p:txBody>
      </p:sp>
      <p:sp>
        <p:nvSpPr>
          <p:cNvPr id="366596" name="Rectangle 4">
            <a:extLst>
              <a:ext uri="{FF2B5EF4-FFF2-40B4-BE49-F238E27FC236}">
                <a16:creationId xmlns:a16="http://schemas.microsoft.com/office/drawing/2014/main" id="{0527B9E8-84ED-490E-B8C0-499ACAE9E3DD}"/>
              </a:ext>
            </a:extLst>
          </p:cNvPr>
          <p:cNvSpPr>
            <a:spLocks noChangeArrowheads="1"/>
          </p:cNvSpPr>
          <p:nvPr/>
        </p:nvSpPr>
        <p:spPr bwMode="auto">
          <a:xfrm>
            <a:off x="777875" y="1143794"/>
            <a:ext cx="10655300" cy="381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buClrTx/>
              <a:buNone/>
            </a:pPr>
            <a:r>
              <a:rPr lang="zh-CN" altLang="en-US" sz="2400" dirty="0">
                <a:latin typeface="+mn-ea"/>
                <a:ea typeface="+mn-ea"/>
                <a:sym typeface="Symbol" panose="05050102010706020507" pitchFamily="18" charset="2"/>
              </a:rPr>
              <a:t>推论</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表明，当</a:t>
            </a:r>
            <a:r>
              <a:rPr lang="zh-CN" altLang="en-US" sz="2400" dirty="0">
                <a:latin typeface="+mn-ea"/>
                <a:ea typeface="+mn-ea"/>
              </a:rPr>
              <a:t>＜</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时，嵌入马尔可夫链</a:t>
            </a:r>
            <a:endParaRPr lang="zh-CN" altLang="en-US" sz="2400" dirty="0">
              <a:solidFill>
                <a:srgbClr val="0000FF"/>
              </a:solidFill>
              <a:latin typeface="+mn-ea"/>
              <a:ea typeface="+mn-ea"/>
              <a:sym typeface="Symbol" panose="05050102010706020507" pitchFamily="18" charset="2"/>
            </a:endParaRPr>
          </a:p>
          <a:p>
            <a:pPr eaLnBrk="1" hangingPunct="1">
              <a:lnSpc>
                <a:spcPct val="150000"/>
              </a:lnSpc>
              <a:buClrTx/>
              <a:buFontTx/>
              <a:buNone/>
            </a:pPr>
            <a:r>
              <a:rPr lang="zh-CN" altLang="en-US" sz="2400" dirty="0">
                <a:latin typeface="+mn-ea"/>
                <a:ea typeface="+mn-ea"/>
                <a:sym typeface="Symbol" panose="05050102010706020507" pitchFamily="18" charset="2"/>
              </a:rPr>
              <a:t>的</a:t>
            </a:r>
            <a:r>
              <a:rPr lang="en-US" altLang="zh-CN" sz="2400" dirty="0">
                <a:latin typeface="+mn-ea"/>
                <a:ea typeface="+mn-ea"/>
                <a:sym typeface="Symbol" panose="05050102010706020507" pitchFamily="18" charset="2"/>
              </a:rPr>
              <a:t>n</a:t>
            </a:r>
            <a:r>
              <a:rPr lang="zh-CN" altLang="en-US" sz="2400" dirty="0">
                <a:latin typeface="+mn-ea"/>
                <a:ea typeface="+mn-ea"/>
                <a:sym typeface="Symbol" panose="05050102010706020507" pitchFamily="18" charset="2"/>
              </a:rPr>
              <a:t>步转移概率的极限总存在、为正、不依赖于初始状态，即为平稳分布；当</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时，不论怎样大的正整数</a:t>
            </a:r>
            <a:r>
              <a:rPr lang="en-US" altLang="zh-CN" sz="2400" dirty="0">
                <a:latin typeface="+mn-ea"/>
                <a:ea typeface="+mn-ea"/>
                <a:sym typeface="Symbol" panose="05050102010706020507" pitchFamily="18" charset="2"/>
              </a:rPr>
              <a:t>m</a:t>
            </a:r>
            <a:r>
              <a:rPr lang="zh-CN" altLang="en-US" sz="2400" dirty="0">
                <a:latin typeface="+mn-ea"/>
                <a:ea typeface="+mn-ea"/>
                <a:sym typeface="Symbol" panose="05050102010706020507" pitchFamily="18" charset="2"/>
              </a:rPr>
              <a:t>，第</a:t>
            </a:r>
            <a:r>
              <a:rPr lang="en-US" altLang="zh-CN" sz="2400" dirty="0">
                <a:latin typeface="+mn-ea"/>
                <a:ea typeface="+mn-ea"/>
                <a:sym typeface="Symbol" panose="05050102010706020507" pitchFamily="18" charset="2"/>
              </a:rPr>
              <a:t>n</a:t>
            </a:r>
            <a:r>
              <a:rPr lang="zh-CN" altLang="en-US" sz="2400" dirty="0">
                <a:latin typeface="+mn-ea"/>
                <a:ea typeface="+mn-ea"/>
                <a:sym typeface="Symbol" panose="05050102010706020507" pitchFamily="18" charset="2"/>
              </a:rPr>
              <a:t>个顾客服务完毕离开系统时留在系统中的顾客数</a:t>
            </a:r>
            <a:r>
              <a:rPr lang="zh-CN" altLang="en-US" sz="2400" dirty="0">
                <a:latin typeface="+mn-ea"/>
                <a:ea typeface="+mn-ea"/>
              </a:rPr>
              <a:t>≤</a:t>
            </a:r>
            <a:r>
              <a:rPr lang="en-US" altLang="zh-CN" sz="2400" dirty="0">
                <a:latin typeface="+mn-ea"/>
                <a:ea typeface="+mn-ea"/>
              </a:rPr>
              <a:t>m</a:t>
            </a:r>
            <a:r>
              <a:rPr lang="zh-CN" altLang="en-US" sz="2400" dirty="0">
                <a:latin typeface="+mn-ea"/>
                <a:ea typeface="+mn-ea"/>
              </a:rPr>
              <a:t>的概率总趋于</a:t>
            </a:r>
            <a:r>
              <a:rPr lang="en-US" altLang="zh-CN" sz="2400" dirty="0">
                <a:latin typeface="+mn-ea"/>
                <a:ea typeface="+mn-ea"/>
              </a:rPr>
              <a:t>0(n</a:t>
            </a:r>
            <a:r>
              <a:rPr lang="en-US" altLang="zh-CN" sz="2400" dirty="0">
                <a:latin typeface="+mn-ea"/>
                <a:ea typeface="+mn-ea"/>
                <a:sym typeface="Symbol" panose="05050102010706020507" pitchFamily="18" charset="2"/>
              </a:rPr>
              <a:t>→</a:t>
            </a:r>
            <a:r>
              <a:rPr lang="en-US" altLang="zh-CN" sz="2400" dirty="0">
                <a:latin typeface="+mn-ea"/>
                <a:ea typeface="+mn-ea"/>
              </a:rPr>
              <a:t>)</a:t>
            </a:r>
            <a:r>
              <a:rPr lang="zh-CN" altLang="en-US" sz="2400" dirty="0">
                <a:latin typeface="+mn-ea"/>
                <a:ea typeface="+mn-ea"/>
              </a:rPr>
              <a:t>，这说明队长越来越长，系统达不到统计平衡。另外也可证明：若</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，则</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为零常返；</a:t>
            </a:r>
            <a:r>
              <a:rPr lang="zh-CN" altLang="en-US" sz="2400" dirty="0">
                <a:latin typeface="+mn-ea"/>
                <a:ea typeface="+mn-ea"/>
              </a:rPr>
              <a:t>若</a:t>
            </a:r>
            <a:r>
              <a:rPr lang="zh-CN" altLang="en-US" sz="2400"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1</a:t>
            </a:r>
            <a:r>
              <a:rPr lang="zh-CN" altLang="en-US" sz="2400" dirty="0">
                <a:latin typeface="+mn-ea"/>
                <a:ea typeface="+mn-ea"/>
              </a:rPr>
              <a:t>，则</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N</a:t>
            </a:r>
            <a:r>
              <a:rPr lang="en-US" altLang="zh-CN" sz="2400" baseline="-25000" dirty="0" err="1">
                <a:latin typeface="+mn-ea"/>
                <a:ea typeface="+mn-ea"/>
                <a:sym typeface="Symbol" panose="05050102010706020507" pitchFamily="18" charset="2"/>
              </a:rPr>
              <a:t>n</a:t>
            </a:r>
            <a:r>
              <a:rPr lang="en-US" altLang="zh-CN" sz="2400" baseline="300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n≥1}</a:t>
            </a:r>
            <a:r>
              <a:rPr lang="zh-CN" altLang="en-US" sz="2400" dirty="0">
                <a:latin typeface="+mn-ea"/>
                <a:ea typeface="+mn-ea"/>
                <a:sym typeface="Symbol" panose="05050102010706020507" pitchFamily="18" charset="2"/>
              </a:rPr>
              <a:t>为非常返。两者的区别在于：当＝</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时，系统始终不空的概率为</a:t>
            </a:r>
            <a:r>
              <a:rPr lang="en-US" altLang="zh-CN" sz="2400" dirty="0">
                <a:latin typeface="+mn-ea"/>
                <a:ea typeface="+mn-ea"/>
                <a:sym typeface="Symbol" panose="05050102010706020507" pitchFamily="18" charset="2"/>
              </a:rPr>
              <a:t>0</a:t>
            </a:r>
            <a:r>
              <a:rPr lang="zh-CN" altLang="en-US" sz="2400" dirty="0">
                <a:latin typeface="+mn-ea"/>
                <a:ea typeface="+mn-ea"/>
                <a:sym typeface="Symbol" panose="05050102010706020507" pitchFamily="18" charset="2"/>
              </a:rPr>
              <a:t>；</a:t>
            </a:r>
            <a:r>
              <a:rPr lang="zh-CN" altLang="en-US" sz="2400" dirty="0">
                <a:latin typeface="+mn-ea"/>
                <a:ea typeface="+mn-ea"/>
              </a:rPr>
              <a:t>当</a:t>
            </a:r>
            <a:r>
              <a:rPr lang="zh-CN" altLang="en-US" sz="2400"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1</a:t>
            </a:r>
            <a:r>
              <a:rPr lang="zh-CN" altLang="en-US" sz="2400" dirty="0">
                <a:latin typeface="+mn-ea"/>
                <a:ea typeface="+mn-ea"/>
              </a:rPr>
              <a:t>时，</a:t>
            </a:r>
            <a:r>
              <a:rPr lang="zh-CN" altLang="en-US" sz="2400" dirty="0">
                <a:latin typeface="+mn-ea"/>
                <a:ea typeface="+mn-ea"/>
                <a:sym typeface="Symbol" panose="05050102010706020507" pitchFamily="18" charset="2"/>
              </a:rPr>
              <a:t>系统始终不空的概率为正。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wipe(up)">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6E5476C-E823-446D-8F8B-C17804FD8158}"/>
              </a:ext>
            </a:extLst>
          </p:cNvPr>
          <p:cNvSpPr>
            <a:spLocks noGrp="1" noChangeArrowheads="1"/>
          </p:cNvSpPr>
          <p:nvPr>
            <p:ph type="title"/>
          </p:nvPr>
        </p:nvSpPr>
        <p:spPr/>
        <p:txBody>
          <a:bodyPr/>
          <a:lstStyle/>
          <a:p>
            <a:pPr eaLnBrk="1" hangingPunct="1"/>
            <a:r>
              <a:rPr lang="zh-CN" altLang="en-US">
                <a:ea typeface="黑体" panose="02010609060101010101" pitchFamily="49" charset="-122"/>
              </a:rPr>
              <a:t>推论</a:t>
            </a:r>
            <a:r>
              <a:rPr lang="en-US" altLang="zh-CN">
                <a:ea typeface="黑体" panose="02010609060101010101" pitchFamily="49" charset="-122"/>
              </a:rPr>
              <a:t>3</a:t>
            </a:r>
          </a:p>
        </p:txBody>
      </p:sp>
      <p:sp>
        <p:nvSpPr>
          <p:cNvPr id="368643" name="Rectangle 3">
            <a:extLst>
              <a:ext uri="{FF2B5EF4-FFF2-40B4-BE49-F238E27FC236}">
                <a16:creationId xmlns:a16="http://schemas.microsoft.com/office/drawing/2014/main" id="{02FBBBFF-6E9F-4DF7-9867-0C39E863533D}"/>
              </a:ext>
            </a:extLst>
          </p:cNvPr>
          <p:cNvSpPr>
            <a:spLocks noGrp="1" noChangeArrowheads="1"/>
          </p:cNvSpPr>
          <p:nvPr>
            <p:ph idx="1"/>
          </p:nvPr>
        </p:nvSpPr>
        <p:spPr>
          <a:xfrm>
            <a:off x="887272" y="1004941"/>
            <a:ext cx="7323192" cy="771996"/>
          </a:xfrm>
        </p:spPr>
        <p:txBody>
          <a:bodyPr>
            <a:normAutofit/>
          </a:bodyPr>
          <a:lstStyle/>
          <a:p>
            <a:pPr eaLnBrk="1" hangingPunct="1">
              <a:lnSpc>
                <a:spcPct val="110000"/>
              </a:lnSpc>
              <a:buClrTx/>
              <a:buFontTx/>
              <a:buNone/>
            </a:pPr>
            <a:r>
              <a:rPr lang="zh-CN" altLang="en-US" dirty="0">
                <a:solidFill>
                  <a:srgbClr val="0000FF"/>
                </a:solidFill>
                <a:sym typeface="Symbol" panose="05050102010706020507" pitchFamily="18" charset="2"/>
              </a:rPr>
              <a:t>对</a:t>
            </a:r>
            <a:r>
              <a:rPr lang="en-US" altLang="zh-CN" dirty="0">
                <a:solidFill>
                  <a:srgbClr val="0000FF"/>
                </a:solidFill>
                <a:sym typeface="Symbol" panose="05050102010706020507" pitchFamily="18" charset="2"/>
              </a:rPr>
              <a:t>M/G/1/</a:t>
            </a:r>
            <a:r>
              <a:rPr lang="zh-CN" altLang="en-US" dirty="0">
                <a:solidFill>
                  <a:srgbClr val="0000FF"/>
                </a:solidFill>
                <a:sym typeface="Symbol" panose="05050102010706020507" pitchFamily="18" charset="2"/>
              </a:rPr>
              <a:t>排队系统，若＝</a:t>
            </a:r>
            <a:r>
              <a:rPr lang="en-US" altLang="zh-CN" dirty="0">
                <a:solidFill>
                  <a:srgbClr val="0000FF"/>
                </a:solidFill>
                <a:sym typeface="Symbol" panose="05050102010706020507" pitchFamily="18" charset="2"/>
              </a:rPr>
              <a:t>/</a:t>
            </a:r>
            <a:r>
              <a:rPr lang="zh-CN" altLang="en-US" dirty="0">
                <a:solidFill>
                  <a:srgbClr val="0000FF"/>
                </a:solidFill>
              </a:rPr>
              <a:t>＜</a:t>
            </a:r>
            <a:r>
              <a:rPr lang="en-US" altLang="zh-CN" dirty="0">
                <a:solidFill>
                  <a:srgbClr val="0000FF"/>
                </a:solidFill>
                <a:sym typeface="Symbol" panose="05050102010706020507" pitchFamily="18" charset="2"/>
              </a:rPr>
              <a:t>1</a:t>
            </a:r>
            <a:r>
              <a:rPr lang="zh-CN" altLang="en-US" dirty="0">
                <a:solidFill>
                  <a:srgbClr val="0000FF"/>
                </a:solidFill>
                <a:sym typeface="Symbol" panose="05050102010706020507" pitchFamily="18" charset="2"/>
              </a:rPr>
              <a:t>，则平稳</a:t>
            </a:r>
          </a:p>
        </p:txBody>
      </p:sp>
      <p:sp>
        <p:nvSpPr>
          <p:cNvPr id="368644" name="Rectangle 4">
            <a:extLst>
              <a:ext uri="{FF2B5EF4-FFF2-40B4-BE49-F238E27FC236}">
                <a16:creationId xmlns:a16="http://schemas.microsoft.com/office/drawing/2014/main" id="{0C514539-A0D7-40EE-9570-83209C3332C6}"/>
              </a:ext>
            </a:extLst>
          </p:cNvPr>
          <p:cNvSpPr>
            <a:spLocks noChangeArrowheads="1"/>
          </p:cNvSpPr>
          <p:nvPr/>
        </p:nvSpPr>
        <p:spPr bwMode="auto">
          <a:xfrm>
            <a:off x="922197" y="1922195"/>
            <a:ext cx="7926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solidFill>
                  <a:srgbClr val="0000FF"/>
                </a:solidFill>
                <a:latin typeface="+mn-ea"/>
                <a:ea typeface="+mn-ea"/>
                <a:sym typeface="Symbol" panose="05050102010706020507" pitchFamily="18" charset="2"/>
              </a:rPr>
              <a:t>分布</a:t>
            </a:r>
            <a:r>
              <a:rPr lang="en-US" altLang="zh-CN" sz="2400" dirty="0">
                <a:solidFill>
                  <a:srgbClr val="0000FF"/>
                </a:solidFill>
                <a:latin typeface="+mn-ea"/>
                <a:ea typeface="+mn-ea"/>
                <a:sym typeface="Symbol" panose="05050102010706020507" pitchFamily="18" charset="2"/>
              </a:rPr>
              <a:t>{</a:t>
            </a:r>
            <a:r>
              <a:rPr lang="en-US" altLang="zh-CN" sz="2400" dirty="0" err="1">
                <a:solidFill>
                  <a:srgbClr val="0000FF"/>
                </a:solidFill>
                <a:latin typeface="+mn-ea"/>
                <a:ea typeface="+mn-ea"/>
                <a:sym typeface="Symbol" panose="05050102010706020507" pitchFamily="18" charset="2"/>
              </a:rPr>
              <a:t>p</a:t>
            </a:r>
            <a:r>
              <a:rPr lang="en-US" altLang="zh-CN" sz="2400" baseline="-25000" dirty="0" err="1">
                <a:solidFill>
                  <a:srgbClr val="0000FF"/>
                </a:solidFill>
                <a:latin typeface="+mn-ea"/>
                <a:ea typeface="+mn-ea"/>
                <a:sym typeface="Symbol" panose="05050102010706020507" pitchFamily="18" charset="2"/>
              </a:rPr>
              <a:t>j</a:t>
            </a:r>
            <a:r>
              <a:rPr lang="en-US" altLang="zh-CN" sz="2400" baseline="30000" dirty="0">
                <a:solidFill>
                  <a:srgbClr val="0000FF"/>
                </a:solidFill>
                <a:latin typeface="+mn-ea"/>
                <a:ea typeface="+mn-ea"/>
                <a:sym typeface="Symbol" panose="05050102010706020507" pitchFamily="18" charset="2"/>
              </a:rPr>
              <a:t>+</a:t>
            </a:r>
            <a:r>
              <a:rPr lang="zh-CN" altLang="en-US" sz="2400" dirty="0">
                <a:solidFill>
                  <a:srgbClr val="0000FF"/>
                </a:solidFill>
                <a:latin typeface="+mn-ea"/>
                <a:ea typeface="+mn-ea"/>
                <a:sym typeface="Symbol" panose="05050102010706020507" pitchFamily="18" charset="2"/>
              </a:rPr>
              <a:t>，</a:t>
            </a:r>
            <a:r>
              <a:rPr lang="en-US" altLang="zh-CN" sz="2400" dirty="0">
                <a:solidFill>
                  <a:srgbClr val="0000FF"/>
                </a:solidFill>
                <a:latin typeface="+mn-ea"/>
                <a:ea typeface="+mn-ea"/>
                <a:sym typeface="Symbol" panose="05050102010706020507" pitchFamily="18" charset="2"/>
              </a:rPr>
              <a:t>j≥0}</a:t>
            </a:r>
            <a:r>
              <a:rPr lang="zh-CN" altLang="en-US" sz="2400" dirty="0">
                <a:solidFill>
                  <a:srgbClr val="0000FF"/>
                </a:solidFill>
                <a:latin typeface="+mn-ea"/>
                <a:ea typeface="+mn-ea"/>
                <a:sym typeface="Symbol" panose="05050102010706020507" pitchFamily="18" charset="2"/>
              </a:rPr>
              <a:t>的母函数为</a:t>
            </a:r>
          </a:p>
        </p:txBody>
      </p:sp>
      <p:graphicFrame>
        <p:nvGraphicFramePr>
          <p:cNvPr id="368645" name="Object 5">
            <a:extLst>
              <a:ext uri="{FF2B5EF4-FFF2-40B4-BE49-F238E27FC236}">
                <a16:creationId xmlns:a16="http://schemas.microsoft.com/office/drawing/2014/main" id="{D1345356-E511-4E6E-8C6D-5D827266B9FA}"/>
              </a:ext>
            </a:extLst>
          </p:cNvPr>
          <p:cNvGraphicFramePr>
            <a:graphicFrameLocks noChangeAspect="1"/>
          </p:cNvGraphicFramePr>
          <p:nvPr>
            <p:extLst>
              <p:ext uri="{D42A27DB-BD31-4B8C-83A1-F6EECF244321}">
                <p14:modId xmlns:p14="http://schemas.microsoft.com/office/powerpoint/2010/main" val="1606244706"/>
              </p:ext>
            </p:extLst>
          </p:nvPr>
        </p:nvGraphicFramePr>
        <p:xfrm>
          <a:off x="2065461" y="2676432"/>
          <a:ext cx="5978322" cy="949545"/>
        </p:xfrm>
        <a:graphic>
          <a:graphicData uri="http://schemas.openxmlformats.org/presentationml/2006/ole">
            <mc:AlternateContent xmlns:mc="http://schemas.openxmlformats.org/markup-compatibility/2006">
              <mc:Choice xmlns:v="urn:schemas-microsoft-com:vml" Requires="v">
                <p:oleObj name="Equation" r:id="rId3" imgW="5394960" imgH="825480" progId="Equation.3">
                  <p:embed/>
                </p:oleObj>
              </mc:Choice>
              <mc:Fallback>
                <p:oleObj name="Equation" r:id="rId3" imgW="5394960" imgH="825480" progId="Equation.3">
                  <p:embed/>
                  <p:pic>
                    <p:nvPicPr>
                      <p:cNvPr id="368645" name="Object 5">
                        <a:extLst>
                          <a:ext uri="{FF2B5EF4-FFF2-40B4-BE49-F238E27FC236}">
                            <a16:creationId xmlns:a16="http://schemas.microsoft.com/office/drawing/2014/main" id="{D1345356-E511-4E6E-8C6D-5D827266B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461" y="2676432"/>
                        <a:ext cx="5978322" cy="949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6" name="Rectangle 6">
            <a:extLst>
              <a:ext uri="{FF2B5EF4-FFF2-40B4-BE49-F238E27FC236}">
                <a16:creationId xmlns:a16="http://schemas.microsoft.com/office/drawing/2014/main" id="{0D357490-432C-4B23-91B5-90FA0D0CC31C}"/>
              </a:ext>
            </a:extLst>
          </p:cNvPr>
          <p:cNvSpPr>
            <a:spLocks noChangeArrowheads="1"/>
          </p:cNvSpPr>
          <p:nvPr/>
        </p:nvSpPr>
        <p:spPr bwMode="auto">
          <a:xfrm>
            <a:off x="998414" y="3890803"/>
            <a:ext cx="78504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latin typeface="+mn-ea"/>
                <a:ea typeface="+mn-ea"/>
                <a:sym typeface="Symbol" panose="05050102010706020507" pitchFamily="18" charset="2"/>
              </a:rPr>
              <a:t>其中  </a:t>
            </a:r>
          </a:p>
        </p:txBody>
      </p:sp>
      <p:graphicFrame>
        <p:nvGraphicFramePr>
          <p:cNvPr id="368647" name="Object 7">
            <a:extLst>
              <a:ext uri="{FF2B5EF4-FFF2-40B4-BE49-F238E27FC236}">
                <a16:creationId xmlns:a16="http://schemas.microsoft.com/office/drawing/2014/main" id="{5457C974-88A4-4624-B1B3-E7C2DE925068}"/>
              </a:ext>
            </a:extLst>
          </p:cNvPr>
          <p:cNvGraphicFramePr>
            <a:graphicFrameLocks noChangeAspect="1"/>
          </p:cNvGraphicFramePr>
          <p:nvPr>
            <p:extLst>
              <p:ext uri="{D42A27DB-BD31-4B8C-83A1-F6EECF244321}">
                <p14:modId xmlns:p14="http://schemas.microsoft.com/office/powerpoint/2010/main" val="1760536039"/>
              </p:ext>
            </p:extLst>
          </p:nvPr>
        </p:nvGraphicFramePr>
        <p:xfrm>
          <a:off x="998414" y="4523121"/>
          <a:ext cx="6592826" cy="725656"/>
        </p:xfrm>
        <a:graphic>
          <a:graphicData uri="http://schemas.openxmlformats.org/presentationml/2006/ole">
            <mc:AlternateContent xmlns:mc="http://schemas.openxmlformats.org/markup-compatibility/2006">
              <mc:Choice xmlns:v="urn:schemas-microsoft-com:vml" Requires="v">
                <p:oleObj name="Equation" r:id="rId5" imgW="5940720" imgH="609480" progId="Equation.3">
                  <p:embed/>
                </p:oleObj>
              </mc:Choice>
              <mc:Fallback>
                <p:oleObj name="Equation" r:id="rId5" imgW="5940720" imgH="609480" progId="Equation.3">
                  <p:embed/>
                  <p:pic>
                    <p:nvPicPr>
                      <p:cNvPr id="368647" name="Object 7">
                        <a:extLst>
                          <a:ext uri="{FF2B5EF4-FFF2-40B4-BE49-F238E27FC236}">
                            <a16:creationId xmlns:a16="http://schemas.microsoft.com/office/drawing/2014/main" id="{5457C974-88A4-4624-B1B3-E7C2DE925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414" y="4523121"/>
                        <a:ext cx="6592826"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8" name="Object 8">
            <a:extLst>
              <a:ext uri="{FF2B5EF4-FFF2-40B4-BE49-F238E27FC236}">
                <a16:creationId xmlns:a16="http://schemas.microsoft.com/office/drawing/2014/main" id="{3BEAC73B-922B-464D-B7F2-15248A468EB0}"/>
              </a:ext>
            </a:extLst>
          </p:cNvPr>
          <p:cNvGraphicFramePr>
            <a:graphicFrameLocks noChangeAspect="1"/>
          </p:cNvGraphicFramePr>
          <p:nvPr>
            <p:extLst>
              <p:ext uri="{D42A27DB-BD31-4B8C-83A1-F6EECF244321}">
                <p14:modId xmlns:p14="http://schemas.microsoft.com/office/powerpoint/2010/main" val="1418031937"/>
              </p:ext>
            </p:extLst>
          </p:nvPr>
        </p:nvGraphicFramePr>
        <p:xfrm>
          <a:off x="2608513" y="5485368"/>
          <a:ext cx="6087884" cy="1035290"/>
        </p:xfrm>
        <a:graphic>
          <a:graphicData uri="http://schemas.openxmlformats.org/presentationml/2006/ole">
            <mc:AlternateContent xmlns:mc="http://schemas.openxmlformats.org/markup-compatibility/2006">
              <mc:Choice xmlns:v="urn:schemas-microsoft-com:vml" Requires="v">
                <p:oleObj name="Equation" r:id="rId7" imgW="5483880" imgH="901800" progId="Equation.3">
                  <p:embed/>
                </p:oleObj>
              </mc:Choice>
              <mc:Fallback>
                <p:oleObj name="Equation" r:id="rId7" imgW="5483880" imgH="901800" progId="Equation.3">
                  <p:embed/>
                  <p:pic>
                    <p:nvPicPr>
                      <p:cNvPr id="368648" name="Object 8">
                        <a:extLst>
                          <a:ext uri="{FF2B5EF4-FFF2-40B4-BE49-F238E27FC236}">
                            <a16:creationId xmlns:a16="http://schemas.microsoft.com/office/drawing/2014/main" id="{3BEAC73B-922B-464D-B7F2-15248A468E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513" y="5485368"/>
                        <a:ext cx="6087884" cy="1035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up)">
                                      <p:cBhvr>
                                        <p:cTn id="7" dur="500"/>
                                        <p:tgtEl>
                                          <p:spTgt spid="3686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4"/>
                                        </p:tgtEl>
                                        <p:attrNameLst>
                                          <p:attrName>style.visibility</p:attrName>
                                        </p:attrNameLst>
                                      </p:cBhvr>
                                      <p:to>
                                        <p:strVal val="visible"/>
                                      </p:to>
                                    </p:set>
                                    <p:animEffect transition="in" filter="wipe(up)">
                                      <p:cBhvr>
                                        <p:cTn id="11" dur="500"/>
                                        <p:tgtEl>
                                          <p:spTgt spid="36864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8645"/>
                                        </p:tgtEl>
                                        <p:attrNameLst>
                                          <p:attrName>style.visibility</p:attrName>
                                        </p:attrNameLst>
                                      </p:cBhvr>
                                      <p:to>
                                        <p:strVal val="visible"/>
                                      </p:to>
                                    </p:set>
                                    <p:animEffect transition="in" filter="wipe(up)">
                                      <p:cBhvr>
                                        <p:cTn id="15" dur="500"/>
                                        <p:tgtEl>
                                          <p:spTgt spid="36864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6"/>
                                        </p:tgtEl>
                                        <p:attrNameLst>
                                          <p:attrName>style.visibility</p:attrName>
                                        </p:attrNameLst>
                                      </p:cBhvr>
                                      <p:to>
                                        <p:strVal val="visible"/>
                                      </p:to>
                                    </p:set>
                                    <p:animEffect transition="in" filter="wipe(up)">
                                      <p:cBhvr>
                                        <p:cTn id="19" dur="500"/>
                                        <p:tgtEl>
                                          <p:spTgt spid="36864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68647"/>
                                        </p:tgtEl>
                                        <p:attrNameLst>
                                          <p:attrName>style.visibility</p:attrName>
                                        </p:attrNameLst>
                                      </p:cBhvr>
                                      <p:to>
                                        <p:strVal val="visible"/>
                                      </p:to>
                                    </p:set>
                                    <p:animEffect transition="in" filter="wipe(up)">
                                      <p:cBhvr>
                                        <p:cTn id="23" dur="500"/>
                                        <p:tgtEl>
                                          <p:spTgt spid="36864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8648"/>
                                        </p:tgtEl>
                                        <p:attrNameLst>
                                          <p:attrName>style.visibility</p:attrName>
                                        </p:attrNameLst>
                                      </p:cBhvr>
                                      <p:to>
                                        <p:strVal val="visible"/>
                                      </p:to>
                                    </p:set>
                                    <p:animEffect transition="in" filter="wipe(up)">
                                      <p:cBhvr>
                                        <p:cTn id="27" dur="500"/>
                                        <p:tgtEl>
                                          <p:spTgt spid="36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advAuto="0"/>
      <p:bldP spid="368644" grpId="0" autoUpdateAnimBg="0"/>
      <p:bldP spid="3686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6EE4E3F-C1A8-4827-8E1E-E83F3E9BFB5F}"/>
              </a:ext>
            </a:extLst>
          </p:cNvPr>
          <p:cNvSpPr>
            <a:spLocks noGrp="1" noChangeArrowheads="1"/>
          </p:cNvSpPr>
          <p:nvPr>
            <p:ph type="title"/>
          </p:nvPr>
        </p:nvSpPr>
        <p:spPr>
          <a:xfrm>
            <a:off x="688975" y="231032"/>
            <a:ext cx="7469329" cy="616093"/>
          </a:xfrm>
        </p:spPr>
        <p:txBody>
          <a:bodyPr/>
          <a:lstStyle/>
          <a:p>
            <a:pPr eaLnBrk="1" hangingPunct="1">
              <a:defRPr/>
            </a:pPr>
            <a:r>
              <a:rPr lang="en-US" altLang="zh-CN" kern="1200" dirty="0">
                <a:latin typeface="+mn-ea"/>
                <a:ea typeface="+mn-ea"/>
                <a:cs typeface="Times New Roman" panose="02020603050405020304" pitchFamily="18" charset="0"/>
                <a:sym typeface="Symbol" panose="05050102010706020507" pitchFamily="18" charset="2"/>
              </a:rPr>
              <a:t>{</a:t>
            </a:r>
            <a:r>
              <a:rPr lang="en-US" altLang="zh-CN" kern="1200" dirty="0" err="1">
                <a:latin typeface="+mn-ea"/>
                <a:ea typeface="+mn-ea"/>
                <a:cs typeface="Times New Roman" panose="02020603050405020304" pitchFamily="18" charset="0"/>
                <a:sym typeface="Symbol" panose="05050102010706020507" pitchFamily="18" charset="2"/>
              </a:rPr>
              <a:t>N</a:t>
            </a:r>
            <a:r>
              <a:rPr lang="en-US" altLang="zh-CN" kern="1200" baseline="-25000" dirty="0" err="1">
                <a:latin typeface="+mn-ea"/>
                <a:ea typeface="+mn-ea"/>
                <a:cs typeface="Times New Roman" panose="02020603050405020304" pitchFamily="18" charset="0"/>
                <a:sym typeface="Symbol" panose="05050102010706020507" pitchFamily="18" charset="2"/>
              </a:rPr>
              <a:t>n</a:t>
            </a:r>
            <a:r>
              <a:rPr lang="en-US" altLang="zh-CN" kern="1200" baseline="30000" dirty="0">
                <a:latin typeface="+mn-ea"/>
                <a:ea typeface="+mn-ea"/>
                <a:cs typeface="Times New Roman" panose="02020603050405020304" pitchFamily="18" charset="0"/>
                <a:sym typeface="Symbol" panose="05050102010706020507" pitchFamily="18" charset="2"/>
              </a:rPr>
              <a:t>+</a:t>
            </a:r>
            <a:r>
              <a:rPr lang="zh-CN" altLang="en-US" kern="1200" dirty="0">
                <a:latin typeface="+mn-ea"/>
                <a:ea typeface="+mn-ea"/>
                <a:cs typeface="Times New Roman" panose="02020603050405020304" pitchFamily="18" charset="0"/>
                <a:sym typeface="Symbol" panose="05050102010706020507" pitchFamily="18" charset="2"/>
              </a:rPr>
              <a:t>，</a:t>
            </a:r>
            <a:r>
              <a:rPr lang="en-US" altLang="zh-CN" kern="1200" dirty="0">
                <a:latin typeface="+mn-ea"/>
                <a:ea typeface="+mn-ea"/>
                <a:cs typeface="Times New Roman" panose="02020603050405020304" pitchFamily="18" charset="0"/>
                <a:sym typeface="Symbol" panose="05050102010706020507" pitchFamily="18" charset="2"/>
              </a:rPr>
              <a:t>n≥1} </a:t>
            </a:r>
            <a:r>
              <a:rPr lang="zh-CN" altLang="en-US" kern="1200" dirty="0">
                <a:latin typeface="+mn-ea"/>
                <a:ea typeface="+mn-ea"/>
                <a:cs typeface="Times New Roman" panose="02020603050405020304" pitchFamily="18" charset="0"/>
                <a:sym typeface="Symbol" panose="05050102010706020507" pitchFamily="18" charset="2"/>
              </a:rPr>
              <a:t>的</a:t>
            </a:r>
            <a:r>
              <a:rPr lang="zh-CN" altLang="en-US" dirty="0">
                <a:latin typeface="+mn-ea"/>
                <a:ea typeface="+mn-ea"/>
                <a:sym typeface="Symbol" panose="05050102010706020507" pitchFamily="18" charset="2"/>
              </a:rPr>
              <a:t>平均队长</a:t>
            </a:r>
            <a:endParaRPr lang="zh-CN" altLang="en-US" dirty="0">
              <a:latin typeface="+mn-ea"/>
              <a:ea typeface="+mn-ea"/>
            </a:endParaRPr>
          </a:p>
        </p:txBody>
      </p:sp>
      <p:sp>
        <p:nvSpPr>
          <p:cNvPr id="444419" name="Rectangle 3">
            <a:extLst>
              <a:ext uri="{FF2B5EF4-FFF2-40B4-BE49-F238E27FC236}">
                <a16:creationId xmlns:a16="http://schemas.microsoft.com/office/drawing/2014/main" id="{40698B83-0A49-45D4-8A93-BACA6EF8C3E6}"/>
              </a:ext>
            </a:extLst>
          </p:cNvPr>
          <p:cNvSpPr>
            <a:spLocks noGrp="1" noChangeArrowheads="1"/>
          </p:cNvSpPr>
          <p:nvPr>
            <p:ph idx="1"/>
          </p:nvPr>
        </p:nvSpPr>
        <p:spPr>
          <a:xfrm>
            <a:off x="-187432" y="972470"/>
            <a:ext cx="10337483" cy="1551347"/>
          </a:xfrm>
        </p:spPr>
        <p:txBody>
          <a:bodyPr>
            <a:normAutofit fontScale="92500"/>
          </a:bodyPr>
          <a:lstStyle/>
          <a:p>
            <a:pPr marL="0" indent="719282">
              <a:buNone/>
            </a:pPr>
            <a:r>
              <a:rPr lang="zh-CN" altLang="en-US" dirty="0">
                <a:sym typeface="Symbol" panose="05050102010706020507" pitchFamily="18" charset="2"/>
              </a:rPr>
              <a:t>前面，我们讨论了队长过程</a:t>
            </a:r>
            <a:r>
              <a:rPr lang="en-US" altLang="zh-CN" dirty="0">
                <a:sym typeface="Symbol" panose="05050102010706020507" pitchFamily="18" charset="2"/>
              </a:rPr>
              <a:t>{N(t)</a:t>
            </a:r>
            <a:r>
              <a:rPr lang="zh-CN" altLang="en-US" dirty="0">
                <a:sym typeface="Symbol" panose="05050102010706020507" pitchFamily="18" charset="2"/>
              </a:rPr>
              <a:t>，</a:t>
            </a:r>
            <a:r>
              <a:rPr lang="en-US" altLang="zh-CN" dirty="0">
                <a:sym typeface="Symbol" panose="05050102010706020507" pitchFamily="18" charset="2"/>
              </a:rPr>
              <a:t>t≥0}</a:t>
            </a:r>
            <a:r>
              <a:rPr lang="zh-CN" altLang="en-US" dirty="0">
                <a:sym typeface="Symbol" panose="05050102010706020507" pitchFamily="18" charset="2"/>
              </a:rPr>
              <a:t>的嵌入过程</a:t>
            </a:r>
            <a:r>
              <a:rPr lang="en-US" altLang="zh-CN" dirty="0">
                <a:sym typeface="Symbol" panose="05050102010706020507" pitchFamily="18" charset="2"/>
              </a:rPr>
              <a:t>{</a:t>
            </a:r>
            <a:r>
              <a:rPr lang="en-US" altLang="zh-CN" dirty="0" err="1">
                <a:sym typeface="Symbol" panose="05050102010706020507" pitchFamily="18" charset="2"/>
              </a:rPr>
              <a:t>N</a:t>
            </a:r>
            <a:r>
              <a:rPr lang="en-US" altLang="zh-CN" baseline="-25000" dirty="0" err="1">
                <a:sym typeface="Symbol" panose="05050102010706020507" pitchFamily="18" charset="2"/>
              </a:rPr>
              <a:t>n</a:t>
            </a:r>
            <a:r>
              <a:rPr lang="en-US" altLang="zh-CN" baseline="30000"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n≥1}</a:t>
            </a:r>
            <a:r>
              <a:rPr lang="zh-CN" altLang="en-US" dirty="0">
                <a:sym typeface="Symbol" panose="05050102010706020507" pitchFamily="18" charset="2"/>
              </a:rPr>
              <a:t>的平稳分布。</a:t>
            </a:r>
          </a:p>
          <a:p>
            <a:pPr marL="0" indent="719282">
              <a:buNone/>
            </a:pPr>
            <a:r>
              <a:rPr lang="zh-CN" altLang="en-US" dirty="0">
                <a:sym typeface="Symbol" panose="05050102010706020507" pitchFamily="18" charset="2"/>
              </a:rPr>
              <a:t>平均队长为</a:t>
            </a:r>
          </a:p>
        </p:txBody>
      </p:sp>
      <p:graphicFrame>
        <p:nvGraphicFramePr>
          <p:cNvPr id="444421" name="Object 5">
            <a:extLst>
              <a:ext uri="{FF2B5EF4-FFF2-40B4-BE49-F238E27FC236}">
                <a16:creationId xmlns:a16="http://schemas.microsoft.com/office/drawing/2014/main" id="{3383D107-94EE-47A6-A34E-DD69F3B573AD}"/>
              </a:ext>
            </a:extLst>
          </p:cNvPr>
          <p:cNvGraphicFramePr>
            <a:graphicFrameLocks noChangeAspect="1"/>
          </p:cNvGraphicFramePr>
          <p:nvPr>
            <p:extLst>
              <p:ext uri="{D42A27DB-BD31-4B8C-83A1-F6EECF244321}">
                <p14:modId xmlns:p14="http://schemas.microsoft.com/office/powerpoint/2010/main" val="1843683643"/>
              </p:ext>
            </p:extLst>
          </p:nvPr>
        </p:nvGraphicFramePr>
        <p:xfrm>
          <a:off x="1298575" y="2329437"/>
          <a:ext cx="6094235" cy="938429"/>
        </p:xfrm>
        <a:graphic>
          <a:graphicData uri="http://schemas.openxmlformats.org/presentationml/2006/ole">
            <mc:AlternateContent xmlns:mc="http://schemas.openxmlformats.org/markup-compatibility/2006">
              <mc:Choice xmlns:v="urn:schemas-microsoft-com:vml" Requires="v">
                <p:oleObj name="Equation" r:id="rId3" imgW="3048000" imgH="469900" progId="Equation.3">
                  <p:embed/>
                </p:oleObj>
              </mc:Choice>
              <mc:Fallback>
                <p:oleObj name="Equation" r:id="rId3" imgW="3048000" imgH="469900" progId="Equation.3">
                  <p:embed/>
                  <p:pic>
                    <p:nvPicPr>
                      <p:cNvPr id="444421" name="Object 5">
                        <a:extLst>
                          <a:ext uri="{FF2B5EF4-FFF2-40B4-BE49-F238E27FC236}">
                            <a16:creationId xmlns:a16="http://schemas.microsoft.com/office/drawing/2014/main" id="{3383D107-94EE-47A6-A34E-DD69F3B57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2329437"/>
                        <a:ext cx="6094235" cy="938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4422" name="Object 6">
            <a:extLst>
              <a:ext uri="{FF2B5EF4-FFF2-40B4-BE49-F238E27FC236}">
                <a16:creationId xmlns:a16="http://schemas.microsoft.com/office/drawing/2014/main" id="{423C0E9D-FFC7-47B4-B83D-5FFEACFBCA77}"/>
              </a:ext>
            </a:extLst>
          </p:cNvPr>
          <p:cNvGraphicFramePr>
            <a:graphicFrameLocks noChangeAspect="1"/>
          </p:cNvGraphicFramePr>
          <p:nvPr>
            <p:extLst>
              <p:ext uri="{D42A27DB-BD31-4B8C-83A1-F6EECF244321}">
                <p14:modId xmlns:p14="http://schemas.microsoft.com/office/powerpoint/2010/main" val="3958720861"/>
              </p:ext>
            </p:extLst>
          </p:nvPr>
        </p:nvGraphicFramePr>
        <p:xfrm>
          <a:off x="1578510" y="3390133"/>
          <a:ext cx="6805600" cy="989241"/>
        </p:xfrm>
        <a:graphic>
          <a:graphicData uri="http://schemas.openxmlformats.org/presentationml/2006/ole">
            <mc:AlternateContent xmlns:mc="http://schemas.openxmlformats.org/markup-compatibility/2006">
              <mc:Choice xmlns:v="urn:schemas-microsoft-com:vml" Requires="v">
                <p:oleObj name="Equation" r:id="rId5" imgW="3403600" imgH="495300" progId="Equation.3">
                  <p:embed/>
                </p:oleObj>
              </mc:Choice>
              <mc:Fallback>
                <p:oleObj name="Equation" r:id="rId5" imgW="3403600" imgH="495300" progId="Equation.3">
                  <p:embed/>
                  <p:pic>
                    <p:nvPicPr>
                      <p:cNvPr id="444422" name="Object 6">
                        <a:extLst>
                          <a:ext uri="{FF2B5EF4-FFF2-40B4-BE49-F238E27FC236}">
                            <a16:creationId xmlns:a16="http://schemas.microsoft.com/office/drawing/2014/main" id="{423C0E9D-FFC7-47B4-B83D-5FFEACFBCA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510" y="3390133"/>
                        <a:ext cx="6805600" cy="989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23" name="Rectangle 7">
            <a:extLst>
              <a:ext uri="{FF2B5EF4-FFF2-40B4-BE49-F238E27FC236}">
                <a16:creationId xmlns:a16="http://schemas.microsoft.com/office/drawing/2014/main" id="{D98B1F0C-66CB-402F-B5AA-94266D14B3D9}"/>
              </a:ext>
            </a:extLst>
          </p:cNvPr>
          <p:cNvSpPr>
            <a:spLocks noChangeArrowheads="1"/>
          </p:cNvSpPr>
          <p:nvPr/>
        </p:nvSpPr>
        <p:spPr bwMode="auto">
          <a:xfrm>
            <a:off x="717550" y="4574434"/>
            <a:ext cx="77741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buClrTx/>
              <a:buFontTx/>
              <a:buNone/>
            </a:pPr>
            <a:r>
              <a:rPr lang="zh-CN" altLang="en-US" sz="2400" dirty="0">
                <a:latin typeface="+mn-ea"/>
                <a:ea typeface="+mn-ea"/>
                <a:sym typeface="Symbol" panose="05050102010706020507" pitchFamily="18" charset="2"/>
              </a:rPr>
              <a:t>用求极限的洛必塔法则，得</a:t>
            </a:r>
          </a:p>
        </p:txBody>
      </p:sp>
      <p:graphicFrame>
        <p:nvGraphicFramePr>
          <p:cNvPr id="444424" name="Object 8">
            <a:extLst>
              <a:ext uri="{FF2B5EF4-FFF2-40B4-BE49-F238E27FC236}">
                <a16:creationId xmlns:a16="http://schemas.microsoft.com/office/drawing/2014/main" id="{E077B5CE-F9FA-457D-AB38-9BE8E17B5A7B}"/>
              </a:ext>
            </a:extLst>
          </p:cNvPr>
          <p:cNvGraphicFramePr>
            <a:graphicFrameLocks noChangeAspect="1"/>
          </p:cNvGraphicFramePr>
          <p:nvPr>
            <p:extLst>
              <p:ext uri="{D42A27DB-BD31-4B8C-83A1-F6EECF244321}">
                <p14:modId xmlns:p14="http://schemas.microsoft.com/office/powerpoint/2010/main" val="1897481210"/>
              </p:ext>
            </p:extLst>
          </p:nvPr>
        </p:nvGraphicFramePr>
        <p:xfrm>
          <a:off x="1681722" y="5402472"/>
          <a:ext cx="4977964" cy="940018"/>
        </p:xfrm>
        <a:graphic>
          <a:graphicData uri="http://schemas.openxmlformats.org/presentationml/2006/ole">
            <mc:AlternateContent xmlns:mc="http://schemas.openxmlformats.org/markup-compatibility/2006">
              <mc:Choice xmlns:v="urn:schemas-microsoft-com:vml" Requires="v">
                <p:oleObj name="Equation" r:id="rId7" imgW="2489200" imgH="469900" progId="Equation.3">
                  <p:embed/>
                </p:oleObj>
              </mc:Choice>
              <mc:Fallback>
                <p:oleObj name="Equation" r:id="rId7" imgW="2489200" imgH="469900" progId="Equation.3">
                  <p:embed/>
                  <p:pic>
                    <p:nvPicPr>
                      <p:cNvPr id="444424" name="Object 8">
                        <a:extLst>
                          <a:ext uri="{FF2B5EF4-FFF2-40B4-BE49-F238E27FC236}">
                            <a16:creationId xmlns:a16="http://schemas.microsoft.com/office/drawing/2014/main" id="{E077B5CE-F9FA-457D-AB38-9BE8E17B5A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722" y="5402472"/>
                        <a:ext cx="4977964" cy="940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 calcmode="lin" valueType="num">
                                      <p:cBhvr additive="base">
                                        <p:cTn id="7" dur="500" fill="hold"/>
                                        <p:tgtEl>
                                          <p:spTgt spid="444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4419">
                                            <p:txEl>
                                              <p:pRg st="1" end="1"/>
                                            </p:txEl>
                                          </p:spTgt>
                                        </p:tgtEl>
                                        <p:attrNameLst>
                                          <p:attrName>style.visibility</p:attrName>
                                        </p:attrNameLst>
                                      </p:cBhvr>
                                      <p:to>
                                        <p:strVal val="visible"/>
                                      </p:to>
                                    </p:set>
                                    <p:anim calcmode="lin" valueType="num">
                                      <p:cBhvr additive="base">
                                        <p:cTn id="13" dur="500" fill="hold"/>
                                        <p:tgtEl>
                                          <p:spTgt spid="444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4419">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444421"/>
                                        </p:tgtEl>
                                        <p:attrNameLst>
                                          <p:attrName>style.visibility</p:attrName>
                                        </p:attrNameLst>
                                      </p:cBhvr>
                                      <p:to>
                                        <p:strVal val="visible"/>
                                      </p:to>
                                    </p:set>
                                    <p:anim calcmode="lin" valueType="num">
                                      <p:cBhvr additive="base">
                                        <p:cTn id="18" dur="500" fill="hold"/>
                                        <p:tgtEl>
                                          <p:spTgt spid="444421"/>
                                        </p:tgtEl>
                                        <p:attrNameLst>
                                          <p:attrName>ppt_x</p:attrName>
                                        </p:attrNameLst>
                                      </p:cBhvr>
                                      <p:tavLst>
                                        <p:tav tm="0">
                                          <p:val>
                                            <p:strVal val="#ppt_x"/>
                                          </p:val>
                                        </p:tav>
                                        <p:tav tm="100000">
                                          <p:val>
                                            <p:strVal val="#ppt_x"/>
                                          </p:val>
                                        </p:tav>
                                      </p:tavLst>
                                    </p:anim>
                                    <p:anim calcmode="lin" valueType="num">
                                      <p:cBhvr additive="base">
                                        <p:cTn id="19" dur="500" fill="hold"/>
                                        <p:tgtEl>
                                          <p:spTgt spid="4444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44422"/>
                                        </p:tgtEl>
                                        <p:attrNameLst>
                                          <p:attrName>style.visibility</p:attrName>
                                        </p:attrNameLst>
                                      </p:cBhvr>
                                      <p:to>
                                        <p:strVal val="visible"/>
                                      </p:to>
                                    </p:set>
                                    <p:anim calcmode="lin" valueType="num">
                                      <p:cBhvr additive="base">
                                        <p:cTn id="24" dur="500" fill="hold"/>
                                        <p:tgtEl>
                                          <p:spTgt spid="444422"/>
                                        </p:tgtEl>
                                        <p:attrNameLst>
                                          <p:attrName>ppt_x</p:attrName>
                                        </p:attrNameLst>
                                      </p:cBhvr>
                                      <p:tavLst>
                                        <p:tav tm="0">
                                          <p:val>
                                            <p:strVal val="#ppt_x"/>
                                          </p:val>
                                        </p:tav>
                                        <p:tav tm="100000">
                                          <p:val>
                                            <p:strVal val="#ppt_x"/>
                                          </p:val>
                                        </p:tav>
                                      </p:tavLst>
                                    </p:anim>
                                    <p:anim calcmode="lin" valueType="num">
                                      <p:cBhvr additive="base">
                                        <p:cTn id="25" dur="500" fill="hold"/>
                                        <p:tgtEl>
                                          <p:spTgt spid="4444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4423"/>
                                        </p:tgtEl>
                                        <p:attrNameLst>
                                          <p:attrName>style.visibility</p:attrName>
                                        </p:attrNameLst>
                                      </p:cBhvr>
                                      <p:to>
                                        <p:strVal val="visible"/>
                                      </p:to>
                                    </p:set>
                                    <p:anim calcmode="lin" valueType="num">
                                      <p:cBhvr additive="base">
                                        <p:cTn id="30" dur="500" fill="hold"/>
                                        <p:tgtEl>
                                          <p:spTgt spid="444423"/>
                                        </p:tgtEl>
                                        <p:attrNameLst>
                                          <p:attrName>ppt_x</p:attrName>
                                        </p:attrNameLst>
                                      </p:cBhvr>
                                      <p:tavLst>
                                        <p:tav tm="0">
                                          <p:val>
                                            <p:strVal val="#ppt_x"/>
                                          </p:val>
                                        </p:tav>
                                        <p:tav tm="100000">
                                          <p:val>
                                            <p:strVal val="#ppt_x"/>
                                          </p:val>
                                        </p:tav>
                                      </p:tavLst>
                                    </p:anim>
                                    <p:anim calcmode="lin" valueType="num">
                                      <p:cBhvr additive="base">
                                        <p:cTn id="31" dur="500" fill="hold"/>
                                        <p:tgtEl>
                                          <p:spTgt spid="44442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444424"/>
                                        </p:tgtEl>
                                        <p:attrNameLst>
                                          <p:attrName>style.visibility</p:attrName>
                                        </p:attrNameLst>
                                      </p:cBhvr>
                                      <p:to>
                                        <p:strVal val="visible"/>
                                      </p:to>
                                    </p:set>
                                    <p:anim calcmode="lin" valueType="num">
                                      <p:cBhvr additive="base">
                                        <p:cTn id="35" dur="500" fill="hold"/>
                                        <p:tgtEl>
                                          <p:spTgt spid="444424"/>
                                        </p:tgtEl>
                                        <p:attrNameLst>
                                          <p:attrName>ppt_x</p:attrName>
                                        </p:attrNameLst>
                                      </p:cBhvr>
                                      <p:tavLst>
                                        <p:tav tm="0">
                                          <p:val>
                                            <p:strVal val="#ppt_x"/>
                                          </p:val>
                                        </p:tav>
                                        <p:tav tm="100000">
                                          <p:val>
                                            <p:strVal val="#ppt_x"/>
                                          </p:val>
                                        </p:tav>
                                      </p:tavLst>
                                    </p:anim>
                                    <p:anim calcmode="lin" valueType="num">
                                      <p:cBhvr additive="base">
                                        <p:cTn id="36" dur="500" fill="hold"/>
                                        <p:tgtEl>
                                          <p:spTgt spid="444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autoUpdateAnimBg="0" advAuto="0"/>
      <p:bldP spid="44442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F6495B7-C595-43EF-9FC2-63D584680869}"/>
              </a:ext>
            </a:extLst>
          </p:cNvPr>
          <p:cNvSpPr>
            <a:spLocks noGrp="1" noChangeArrowheads="1"/>
          </p:cNvSpPr>
          <p:nvPr>
            <p:ph type="title"/>
          </p:nvPr>
        </p:nvSpPr>
        <p:spPr/>
        <p:txBody>
          <a:bodyPr/>
          <a:lstStyle/>
          <a:p>
            <a:pPr eaLnBrk="1" hangingPunct="1">
              <a:defRPr/>
            </a:pPr>
            <a:r>
              <a:rPr lang="en-US" altLang="zh-CN" kern="1200" dirty="0">
                <a:ea typeface="黑体" panose="02010609060101010101" pitchFamily="49" charset="-122"/>
                <a:cs typeface="Times New Roman" panose="02020603050405020304" pitchFamily="18" charset="0"/>
                <a:sym typeface="Symbol" panose="05050102010706020507" pitchFamily="18" charset="2"/>
              </a:rPr>
              <a:t>{</a:t>
            </a:r>
            <a:r>
              <a:rPr lang="en-US" altLang="zh-CN" kern="12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250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30000" dirty="0">
                <a:ea typeface="黑体" panose="02010609060101010101" pitchFamily="49" charset="-122"/>
                <a:cs typeface="Times New Roman" panose="02020603050405020304" pitchFamily="18" charset="0"/>
                <a:sym typeface="Symbol" panose="05050102010706020507" pitchFamily="18" charset="2"/>
              </a:rPr>
              <a:t>+</a:t>
            </a:r>
            <a:r>
              <a:rPr lang="zh-CN" altLang="en-US" kern="1200" dirty="0">
                <a:ea typeface="黑体" panose="02010609060101010101" pitchFamily="49" charset="-122"/>
                <a:cs typeface="Times New Roman" panose="02020603050405020304" pitchFamily="18" charset="0"/>
                <a:sym typeface="Symbol" panose="05050102010706020507" pitchFamily="18" charset="2"/>
              </a:rPr>
              <a:t>，</a:t>
            </a:r>
            <a:r>
              <a:rPr lang="en-US" altLang="zh-CN" kern="1200" dirty="0">
                <a:ea typeface="黑体" panose="02010609060101010101" pitchFamily="49" charset="-122"/>
                <a:cs typeface="Times New Roman" panose="02020603050405020304" pitchFamily="18" charset="0"/>
                <a:sym typeface="Symbol" panose="05050102010706020507" pitchFamily="18" charset="2"/>
              </a:rPr>
              <a:t>n≥1} </a:t>
            </a:r>
            <a:r>
              <a:rPr lang="zh-CN" altLang="en-US" kern="1200" dirty="0">
                <a:ea typeface="黑体" panose="02010609060101010101" pitchFamily="49" charset="-122"/>
                <a:cs typeface="Times New Roman" panose="02020603050405020304" pitchFamily="18" charset="0"/>
                <a:sym typeface="Symbol" panose="05050102010706020507" pitchFamily="18" charset="2"/>
              </a:rPr>
              <a:t>的</a:t>
            </a:r>
            <a:r>
              <a:rPr lang="zh-CN" altLang="en-US" dirty="0">
                <a:ea typeface="黑体" panose="02010609060101010101" pitchFamily="49" charset="-122"/>
                <a:sym typeface="Symbol" panose="05050102010706020507" pitchFamily="18" charset="2"/>
              </a:rPr>
              <a:t>平均队长</a:t>
            </a:r>
            <a:r>
              <a:rPr lang="en-US" altLang="zh-CN" dirty="0">
                <a:ea typeface="黑体" panose="02010609060101010101" pitchFamily="49" charset="-122"/>
                <a:sym typeface="Symbol" panose="05050102010706020507" pitchFamily="18" charset="2"/>
              </a:rPr>
              <a:t>(</a:t>
            </a:r>
            <a:r>
              <a:rPr lang="zh-CN" altLang="en-US" dirty="0">
                <a:ea typeface="黑体" panose="02010609060101010101" pitchFamily="49" charset="-122"/>
                <a:sym typeface="Symbol" panose="05050102010706020507" pitchFamily="18" charset="2"/>
              </a:rPr>
              <a:t>续</a:t>
            </a:r>
            <a:r>
              <a:rPr lang="en-US" altLang="zh-CN" dirty="0">
                <a:ea typeface="黑体" panose="02010609060101010101" pitchFamily="49" charset="-122"/>
                <a:sym typeface="Symbol" panose="05050102010706020507" pitchFamily="18" charset="2"/>
              </a:rPr>
              <a:t>)</a:t>
            </a:r>
            <a:endParaRPr lang="en-US" altLang="zh-CN" dirty="0">
              <a:ea typeface="黑体" panose="02010609060101010101" pitchFamily="49" charset="-122"/>
            </a:endParaRPr>
          </a:p>
        </p:txBody>
      </p:sp>
      <p:sp>
        <p:nvSpPr>
          <p:cNvPr id="446467" name="Rectangle 3">
            <a:extLst>
              <a:ext uri="{FF2B5EF4-FFF2-40B4-BE49-F238E27FC236}">
                <a16:creationId xmlns:a16="http://schemas.microsoft.com/office/drawing/2014/main" id="{1B9D75F9-78DA-4463-9F76-F26CD2B4F45D}"/>
              </a:ext>
            </a:extLst>
          </p:cNvPr>
          <p:cNvSpPr>
            <a:spLocks noGrp="1" noChangeArrowheads="1"/>
          </p:cNvSpPr>
          <p:nvPr>
            <p:ph idx="1"/>
          </p:nvPr>
        </p:nvSpPr>
        <p:spPr>
          <a:xfrm>
            <a:off x="889028" y="1128999"/>
            <a:ext cx="533523" cy="512881"/>
          </a:xfrm>
        </p:spPr>
        <p:txBody>
          <a:bodyPr>
            <a:normAutofit fontScale="85000" lnSpcReduction="10000"/>
          </a:bodyPr>
          <a:lstStyle/>
          <a:p>
            <a:pPr eaLnBrk="1" hangingPunct="1">
              <a:buFont typeface="Wingdings" panose="05000000000000000000" pitchFamily="2" charset="2"/>
              <a:buNone/>
            </a:pPr>
            <a:r>
              <a:rPr lang="zh-CN" altLang="en-US">
                <a:sym typeface="Symbol" panose="05050102010706020507" pitchFamily="18" charset="2"/>
              </a:rPr>
              <a:t>而</a:t>
            </a:r>
          </a:p>
        </p:txBody>
      </p:sp>
      <p:sp>
        <p:nvSpPr>
          <p:cNvPr id="446468" name="Rectangle 4">
            <a:extLst>
              <a:ext uri="{FF2B5EF4-FFF2-40B4-BE49-F238E27FC236}">
                <a16:creationId xmlns:a16="http://schemas.microsoft.com/office/drawing/2014/main" id="{67E27E5B-6D53-4FEE-A2A8-008BE8B8A584}"/>
              </a:ext>
            </a:extLst>
          </p:cNvPr>
          <p:cNvSpPr>
            <a:spLocks noChangeArrowheads="1"/>
          </p:cNvSpPr>
          <p:nvPr/>
        </p:nvSpPr>
        <p:spPr bwMode="auto">
          <a:xfrm>
            <a:off x="1036695" y="4142446"/>
            <a:ext cx="90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buClrTx/>
              <a:buFontTx/>
              <a:buNone/>
            </a:pPr>
            <a:r>
              <a:rPr lang="zh-CN" altLang="en-US" sz="2400" dirty="0">
                <a:latin typeface="+mn-ea"/>
                <a:ea typeface="+mn-ea"/>
                <a:sym typeface="Symbol" panose="05050102010706020507" pitchFamily="18" charset="2"/>
              </a:rPr>
              <a:t>故</a:t>
            </a:r>
          </a:p>
        </p:txBody>
      </p:sp>
      <p:graphicFrame>
        <p:nvGraphicFramePr>
          <p:cNvPr id="446469" name="Object 5">
            <a:extLst>
              <a:ext uri="{FF2B5EF4-FFF2-40B4-BE49-F238E27FC236}">
                <a16:creationId xmlns:a16="http://schemas.microsoft.com/office/drawing/2014/main" id="{1D4D062F-6476-4450-B671-130E11B0275C}"/>
              </a:ext>
            </a:extLst>
          </p:cNvPr>
          <p:cNvGraphicFramePr>
            <a:graphicFrameLocks noChangeAspect="1"/>
          </p:cNvGraphicFramePr>
          <p:nvPr>
            <p:extLst>
              <p:ext uri="{D42A27DB-BD31-4B8C-83A1-F6EECF244321}">
                <p14:modId xmlns:p14="http://schemas.microsoft.com/office/powerpoint/2010/main" val="1474584754"/>
              </p:ext>
            </p:extLst>
          </p:nvPr>
        </p:nvGraphicFramePr>
        <p:xfrm>
          <a:off x="1490825" y="1061636"/>
          <a:ext cx="3301177" cy="887617"/>
        </p:xfrm>
        <a:graphic>
          <a:graphicData uri="http://schemas.openxmlformats.org/presentationml/2006/ole">
            <mc:AlternateContent xmlns:mc="http://schemas.openxmlformats.org/markup-compatibility/2006">
              <mc:Choice xmlns:v="urn:schemas-microsoft-com:vml" Requires="v">
                <p:oleObj name="Equation" r:id="rId3" imgW="1651000" imgH="444500" progId="Equation.3">
                  <p:embed/>
                </p:oleObj>
              </mc:Choice>
              <mc:Fallback>
                <p:oleObj name="Equation" r:id="rId3" imgW="1651000" imgH="444500" progId="Equation.3">
                  <p:embed/>
                  <p:pic>
                    <p:nvPicPr>
                      <p:cNvPr id="446469" name="Object 5">
                        <a:extLst>
                          <a:ext uri="{FF2B5EF4-FFF2-40B4-BE49-F238E27FC236}">
                            <a16:creationId xmlns:a16="http://schemas.microsoft.com/office/drawing/2014/main" id="{1D4D062F-6476-4450-B671-130E11B02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825" y="1061636"/>
                        <a:ext cx="3301177" cy="887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0" name="Object 6">
            <a:extLst>
              <a:ext uri="{FF2B5EF4-FFF2-40B4-BE49-F238E27FC236}">
                <a16:creationId xmlns:a16="http://schemas.microsoft.com/office/drawing/2014/main" id="{64E2ED7C-750C-452E-8F2E-4D7C458FF01B}"/>
              </a:ext>
            </a:extLst>
          </p:cNvPr>
          <p:cNvGraphicFramePr>
            <a:graphicFrameLocks noChangeAspect="1"/>
          </p:cNvGraphicFramePr>
          <p:nvPr>
            <p:extLst>
              <p:ext uri="{D42A27DB-BD31-4B8C-83A1-F6EECF244321}">
                <p14:modId xmlns:p14="http://schemas.microsoft.com/office/powerpoint/2010/main" val="535950039"/>
              </p:ext>
            </p:extLst>
          </p:nvPr>
        </p:nvGraphicFramePr>
        <p:xfrm>
          <a:off x="1581094" y="2009650"/>
          <a:ext cx="7898053" cy="887618"/>
        </p:xfrm>
        <a:graphic>
          <a:graphicData uri="http://schemas.openxmlformats.org/presentationml/2006/ole">
            <mc:AlternateContent xmlns:mc="http://schemas.openxmlformats.org/markup-compatibility/2006">
              <mc:Choice xmlns:v="urn:schemas-microsoft-com:vml" Requires="v">
                <p:oleObj name="Equation" r:id="rId5" imgW="3949700" imgH="444500" progId="Equation.3">
                  <p:embed/>
                </p:oleObj>
              </mc:Choice>
              <mc:Fallback>
                <p:oleObj name="Equation" r:id="rId5" imgW="3949700" imgH="444500" progId="Equation.3">
                  <p:embed/>
                  <p:pic>
                    <p:nvPicPr>
                      <p:cNvPr id="446470" name="Object 6">
                        <a:extLst>
                          <a:ext uri="{FF2B5EF4-FFF2-40B4-BE49-F238E27FC236}">
                            <a16:creationId xmlns:a16="http://schemas.microsoft.com/office/drawing/2014/main" id="{64E2ED7C-750C-452E-8F2E-4D7C458FF0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094" y="2009650"/>
                        <a:ext cx="7898053" cy="887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1" name="Object 7">
            <a:extLst>
              <a:ext uri="{FF2B5EF4-FFF2-40B4-BE49-F238E27FC236}">
                <a16:creationId xmlns:a16="http://schemas.microsoft.com/office/drawing/2014/main" id="{C4E2B574-8854-4BE2-AD22-12AA74426D66}"/>
              </a:ext>
            </a:extLst>
          </p:cNvPr>
          <p:cNvGraphicFramePr>
            <a:graphicFrameLocks noChangeAspect="1"/>
          </p:cNvGraphicFramePr>
          <p:nvPr>
            <p:extLst>
              <p:ext uri="{D42A27DB-BD31-4B8C-83A1-F6EECF244321}">
                <p14:modId xmlns:p14="http://schemas.microsoft.com/office/powerpoint/2010/main" val="1676848492"/>
              </p:ext>
            </p:extLst>
          </p:nvPr>
        </p:nvGraphicFramePr>
        <p:xfrm>
          <a:off x="2365375" y="3114451"/>
          <a:ext cx="4317411" cy="457306"/>
        </p:xfrm>
        <a:graphic>
          <a:graphicData uri="http://schemas.openxmlformats.org/presentationml/2006/ole">
            <mc:AlternateContent xmlns:mc="http://schemas.openxmlformats.org/markup-compatibility/2006">
              <mc:Choice xmlns:v="urn:schemas-microsoft-com:vml" Requires="v">
                <p:oleObj name="Equation" r:id="rId7" imgW="2159000" imgH="228600" progId="Equation.3">
                  <p:embed/>
                </p:oleObj>
              </mc:Choice>
              <mc:Fallback>
                <p:oleObj name="Equation" r:id="rId7" imgW="2159000" imgH="228600" progId="Equation.3">
                  <p:embed/>
                  <p:pic>
                    <p:nvPicPr>
                      <p:cNvPr id="446471" name="Object 7">
                        <a:extLst>
                          <a:ext uri="{FF2B5EF4-FFF2-40B4-BE49-F238E27FC236}">
                            <a16:creationId xmlns:a16="http://schemas.microsoft.com/office/drawing/2014/main" id="{C4E2B574-8854-4BE2-AD22-12AA74426D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75" y="3114451"/>
                        <a:ext cx="4317411" cy="457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2" name="Object 8">
            <a:extLst>
              <a:ext uri="{FF2B5EF4-FFF2-40B4-BE49-F238E27FC236}">
                <a16:creationId xmlns:a16="http://schemas.microsoft.com/office/drawing/2014/main" id="{8138EB8D-C50E-42D4-985E-CF8CC59EED47}"/>
              </a:ext>
            </a:extLst>
          </p:cNvPr>
          <p:cNvGraphicFramePr>
            <a:graphicFrameLocks noChangeAspect="1"/>
          </p:cNvGraphicFramePr>
          <p:nvPr>
            <p:extLst>
              <p:ext uri="{D42A27DB-BD31-4B8C-83A1-F6EECF244321}">
                <p14:modId xmlns:p14="http://schemas.microsoft.com/office/powerpoint/2010/main" val="804791750"/>
              </p:ext>
            </p:extLst>
          </p:nvPr>
        </p:nvGraphicFramePr>
        <p:xfrm>
          <a:off x="1784945" y="3940261"/>
          <a:ext cx="4292005" cy="887618"/>
        </p:xfrm>
        <a:graphic>
          <a:graphicData uri="http://schemas.openxmlformats.org/presentationml/2006/ole">
            <mc:AlternateContent xmlns:mc="http://schemas.openxmlformats.org/markup-compatibility/2006">
              <mc:Choice xmlns:v="urn:schemas-microsoft-com:vml" Requires="v">
                <p:oleObj name="Equation" r:id="rId9" imgW="2145369" imgH="444307" progId="Equation.3">
                  <p:embed/>
                </p:oleObj>
              </mc:Choice>
              <mc:Fallback>
                <p:oleObj name="Equation" r:id="rId9" imgW="2145369" imgH="444307" progId="Equation.3">
                  <p:embed/>
                  <p:pic>
                    <p:nvPicPr>
                      <p:cNvPr id="446472" name="Object 8">
                        <a:extLst>
                          <a:ext uri="{FF2B5EF4-FFF2-40B4-BE49-F238E27FC236}">
                            <a16:creationId xmlns:a16="http://schemas.microsoft.com/office/drawing/2014/main" id="{8138EB8D-C50E-42D4-985E-CF8CC59EED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945" y="3940261"/>
                        <a:ext cx="4292005" cy="887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73" name="Rectangle 9">
            <a:extLst>
              <a:ext uri="{FF2B5EF4-FFF2-40B4-BE49-F238E27FC236}">
                <a16:creationId xmlns:a16="http://schemas.microsoft.com/office/drawing/2014/main" id="{F2E185FA-3434-43E4-8D6F-873635C363C0}"/>
              </a:ext>
            </a:extLst>
          </p:cNvPr>
          <p:cNvSpPr>
            <a:spLocks noChangeArrowheads="1"/>
          </p:cNvSpPr>
          <p:nvPr/>
        </p:nvSpPr>
        <p:spPr bwMode="auto">
          <a:xfrm>
            <a:off x="1036695" y="5381808"/>
            <a:ext cx="7774199"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sz="2400" dirty="0">
                <a:latin typeface="+mn-ea"/>
                <a:ea typeface="+mn-ea"/>
                <a:sym typeface="Symbol" panose="05050102010706020507" pitchFamily="18" charset="2"/>
              </a:rPr>
              <a:t>上式称为</a:t>
            </a:r>
            <a:r>
              <a:rPr lang="zh-CN" altLang="en-US" sz="2400" dirty="0">
                <a:solidFill>
                  <a:srgbClr val="FF0000"/>
                </a:solidFill>
                <a:latin typeface="+mn-ea"/>
                <a:ea typeface="+mn-ea"/>
                <a:sym typeface="Symbol" panose="05050102010706020507" pitchFamily="18" charset="2"/>
              </a:rPr>
              <a:t>扑拉克</a:t>
            </a:r>
            <a:r>
              <a:rPr lang="en-US" altLang="zh-CN" sz="2400" dirty="0">
                <a:solidFill>
                  <a:srgbClr val="FF0000"/>
                </a:solidFill>
                <a:latin typeface="+mn-ea"/>
                <a:ea typeface="+mn-ea"/>
                <a:sym typeface="Symbol" panose="05050102010706020507" pitchFamily="18" charset="2"/>
              </a:rPr>
              <a:t>—</a:t>
            </a:r>
            <a:r>
              <a:rPr lang="zh-CN" altLang="en-US" sz="2400" dirty="0">
                <a:solidFill>
                  <a:srgbClr val="FF0000"/>
                </a:solidFill>
                <a:latin typeface="+mn-ea"/>
                <a:ea typeface="+mn-ea"/>
                <a:sym typeface="Symbol" panose="05050102010706020507" pitchFamily="18" charset="2"/>
              </a:rPr>
              <a:t>辛钦</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Pollaczek-Khinchin</a:t>
            </a:r>
            <a:r>
              <a:rPr lang="en-US" altLang="zh-CN" sz="2400" dirty="0">
                <a:latin typeface="+mn-ea"/>
                <a:ea typeface="+mn-ea"/>
                <a:sym typeface="Symbol" panose="05050102010706020507" pitchFamily="18" charset="2"/>
              </a:rPr>
              <a:t>)</a:t>
            </a:r>
            <a:r>
              <a:rPr lang="zh-CN" altLang="en-US" sz="2400" dirty="0">
                <a:solidFill>
                  <a:srgbClr val="FF0000"/>
                </a:solidFill>
                <a:latin typeface="+mn-ea"/>
                <a:ea typeface="+mn-ea"/>
                <a:sym typeface="Symbol" panose="05050102010706020507" pitchFamily="18" charset="2"/>
              </a:rPr>
              <a:t>均值公式</a:t>
            </a:r>
            <a:r>
              <a:rPr lang="zh-CN" altLang="en-US"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6469"/>
                                        </p:tgtEl>
                                        <p:attrNameLst>
                                          <p:attrName>style.visibility</p:attrName>
                                        </p:attrNameLst>
                                      </p:cBhvr>
                                      <p:to>
                                        <p:strVal val="visible"/>
                                      </p:to>
                                    </p:set>
                                    <p:anim calcmode="lin" valueType="num">
                                      <p:cBhvr additive="base">
                                        <p:cTn id="12" dur="500" fill="hold"/>
                                        <p:tgtEl>
                                          <p:spTgt spid="446469"/>
                                        </p:tgtEl>
                                        <p:attrNameLst>
                                          <p:attrName>ppt_x</p:attrName>
                                        </p:attrNameLst>
                                      </p:cBhvr>
                                      <p:tavLst>
                                        <p:tav tm="0">
                                          <p:val>
                                            <p:strVal val="#ppt_x"/>
                                          </p:val>
                                        </p:tav>
                                        <p:tav tm="100000">
                                          <p:val>
                                            <p:strVal val="#ppt_x"/>
                                          </p:val>
                                        </p:tav>
                                      </p:tavLst>
                                    </p:anim>
                                    <p:anim calcmode="lin" valueType="num">
                                      <p:cBhvr additive="base">
                                        <p:cTn id="13" dur="500" fill="hold"/>
                                        <p:tgtEl>
                                          <p:spTgt spid="4464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46470"/>
                                        </p:tgtEl>
                                        <p:attrNameLst>
                                          <p:attrName>style.visibility</p:attrName>
                                        </p:attrNameLst>
                                      </p:cBhvr>
                                      <p:to>
                                        <p:strVal val="visible"/>
                                      </p:to>
                                    </p:set>
                                    <p:anim calcmode="lin" valueType="num">
                                      <p:cBhvr additive="base">
                                        <p:cTn id="18" dur="500" fill="hold"/>
                                        <p:tgtEl>
                                          <p:spTgt spid="446470"/>
                                        </p:tgtEl>
                                        <p:attrNameLst>
                                          <p:attrName>ppt_x</p:attrName>
                                        </p:attrNameLst>
                                      </p:cBhvr>
                                      <p:tavLst>
                                        <p:tav tm="0">
                                          <p:val>
                                            <p:strVal val="#ppt_x"/>
                                          </p:val>
                                        </p:tav>
                                        <p:tav tm="100000">
                                          <p:val>
                                            <p:strVal val="#ppt_x"/>
                                          </p:val>
                                        </p:tav>
                                      </p:tavLst>
                                    </p:anim>
                                    <p:anim calcmode="lin" valueType="num">
                                      <p:cBhvr additive="base">
                                        <p:cTn id="19" dur="500" fill="hold"/>
                                        <p:tgtEl>
                                          <p:spTgt spid="44647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446471"/>
                                        </p:tgtEl>
                                        <p:attrNameLst>
                                          <p:attrName>style.visibility</p:attrName>
                                        </p:attrNameLst>
                                      </p:cBhvr>
                                      <p:to>
                                        <p:strVal val="visible"/>
                                      </p:to>
                                    </p:set>
                                    <p:anim calcmode="lin" valueType="num">
                                      <p:cBhvr additive="base">
                                        <p:cTn id="23" dur="500" fill="hold"/>
                                        <p:tgtEl>
                                          <p:spTgt spid="446471"/>
                                        </p:tgtEl>
                                        <p:attrNameLst>
                                          <p:attrName>ppt_x</p:attrName>
                                        </p:attrNameLst>
                                      </p:cBhvr>
                                      <p:tavLst>
                                        <p:tav tm="0">
                                          <p:val>
                                            <p:strVal val="#ppt_x"/>
                                          </p:val>
                                        </p:tav>
                                        <p:tav tm="100000">
                                          <p:val>
                                            <p:strVal val="#ppt_x"/>
                                          </p:val>
                                        </p:tav>
                                      </p:tavLst>
                                    </p:anim>
                                    <p:anim calcmode="lin" valueType="num">
                                      <p:cBhvr additive="base">
                                        <p:cTn id="24" dur="500" fill="hold"/>
                                        <p:tgtEl>
                                          <p:spTgt spid="44647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6468"/>
                                        </p:tgtEl>
                                        <p:attrNameLst>
                                          <p:attrName>style.visibility</p:attrName>
                                        </p:attrNameLst>
                                      </p:cBhvr>
                                      <p:to>
                                        <p:strVal val="visible"/>
                                      </p:to>
                                    </p:set>
                                    <p:anim calcmode="lin" valueType="num">
                                      <p:cBhvr additive="base">
                                        <p:cTn id="29" dur="500" fill="hold"/>
                                        <p:tgtEl>
                                          <p:spTgt spid="446468"/>
                                        </p:tgtEl>
                                        <p:attrNameLst>
                                          <p:attrName>ppt_x</p:attrName>
                                        </p:attrNameLst>
                                      </p:cBhvr>
                                      <p:tavLst>
                                        <p:tav tm="0">
                                          <p:val>
                                            <p:strVal val="#ppt_x"/>
                                          </p:val>
                                        </p:tav>
                                        <p:tav tm="100000">
                                          <p:val>
                                            <p:strVal val="#ppt_x"/>
                                          </p:val>
                                        </p:tav>
                                      </p:tavLst>
                                    </p:anim>
                                    <p:anim calcmode="lin" valueType="num">
                                      <p:cBhvr additive="base">
                                        <p:cTn id="30" dur="500" fill="hold"/>
                                        <p:tgtEl>
                                          <p:spTgt spid="446468"/>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446472"/>
                                        </p:tgtEl>
                                        <p:attrNameLst>
                                          <p:attrName>style.visibility</p:attrName>
                                        </p:attrNameLst>
                                      </p:cBhvr>
                                      <p:to>
                                        <p:strVal val="visible"/>
                                      </p:to>
                                    </p:set>
                                    <p:anim calcmode="lin" valueType="num">
                                      <p:cBhvr additive="base">
                                        <p:cTn id="34" dur="500" fill="hold"/>
                                        <p:tgtEl>
                                          <p:spTgt spid="446472"/>
                                        </p:tgtEl>
                                        <p:attrNameLst>
                                          <p:attrName>ppt_x</p:attrName>
                                        </p:attrNameLst>
                                      </p:cBhvr>
                                      <p:tavLst>
                                        <p:tav tm="0">
                                          <p:val>
                                            <p:strVal val="#ppt_x"/>
                                          </p:val>
                                        </p:tav>
                                        <p:tav tm="100000">
                                          <p:val>
                                            <p:strVal val="#ppt_x"/>
                                          </p:val>
                                        </p:tav>
                                      </p:tavLst>
                                    </p:anim>
                                    <p:anim calcmode="lin" valueType="num">
                                      <p:cBhvr additive="base">
                                        <p:cTn id="35" dur="500" fill="hold"/>
                                        <p:tgtEl>
                                          <p:spTgt spid="4464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46473"/>
                                        </p:tgtEl>
                                        <p:attrNameLst>
                                          <p:attrName>style.visibility</p:attrName>
                                        </p:attrNameLst>
                                      </p:cBhvr>
                                      <p:to>
                                        <p:strVal val="visible"/>
                                      </p:to>
                                    </p:set>
                                    <p:anim calcmode="lin" valueType="num">
                                      <p:cBhvr additive="base">
                                        <p:cTn id="40" dur="500" fill="hold"/>
                                        <p:tgtEl>
                                          <p:spTgt spid="446473"/>
                                        </p:tgtEl>
                                        <p:attrNameLst>
                                          <p:attrName>ppt_x</p:attrName>
                                        </p:attrNameLst>
                                      </p:cBhvr>
                                      <p:tavLst>
                                        <p:tav tm="0">
                                          <p:val>
                                            <p:strVal val="#ppt_x"/>
                                          </p:val>
                                        </p:tav>
                                        <p:tav tm="100000">
                                          <p:val>
                                            <p:strVal val="#ppt_x"/>
                                          </p:val>
                                        </p:tav>
                                      </p:tavLst>
                                    </p:anim>
                                    <p:anim calcmode="lin" valueType="num">
                                      <p:cBhvr additive="base">
                                        <p:cTn id="41" dur="500" fill="hold"/>
                                        <p:tgtEl>
                                          <p:spTgt spid="446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advAuto="0"/>
      <p:bldP spid="446468" grpId="0" autoUpdateAnimBg="0"/>
      <p:bldP spid="44647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E12B82D-2814-4A22-8FFA-765033363428}"/>
              </a:ext>
            </a:extLst>
          </p:cNvPr>
          <p:cNvSpPr>
            <a:spLocks noGrp="1" noChangeArrowheads="1"/>
          </p:cNvSpPr>
          <p:nvPr>
            <p:ph type="title"/>
          </p:nvPr>
        </p:nvSpPr>
        <p:spPr/>
        <p:txBody>
          <a:bodyPr/>
          <a:lstStyle/>
          <a:p>
            <a:pPr eaLnBrk="1" hangingPunct="1"/>
            <a:r>
              <a:rPr lang="zh-CN" altLang="en-US">
                <a:ea typeface="黑体" panose="02010609060101010101" pitchFamily="49" charset="-122"/>
                <a:sym typeface="Symbol" panose="05050102010706020507" pitchFamily="18" charset="2"/>
              </a:rPr>
              <a:t>扑拉克</a:t>
            </a:r>
            <a:r>
              <a:rPr lang="en-US" altLang="zh-CN">
                <a:ea typeface="黑体" panose="02010609060101010101" pitchFamily="49" charset="-122"/>
                <a:sym typeface="Symbol" panose="05050102010706020507" pitchFamily="18" charset="2"/>
              </a:rPr>
              <a:t>—</a:t>
            </a:r>
            <a:r>
              <a:rPr lang="zh-CN" altLang="en-US">
                <a:ea typeface="黑体" panose="02010609060101010101" pitchFamily="49" charset="-122"/>
                <a:sym typeface="Symbol" panose="05050102010706020507" pitchFamily="18" charset="2"/>
              </a:rPr>
              <a:t>辛钦均值公式</a:t>
            </a:r>
            <a:endParaRPr lang="zh-CN" altLang="en-US">
              <a:ea typeface="黑体" panose="02010609060101010101" pitchFamily="49" charset="-122"/>
            </a:endParaRPr>
          </a:p>
        </p:txBody>
      </p:sp>
      <p:sp>
        <p:nvSpPr>
          <p:cNvPr id="448515" name="Rectangle 3">
            <a:extLst>
              <a:ext uri="{FF2B5EF4-FFF2-40B4-BE49-F238E27FC236}">
                <a16:creationId xmlns:a16="http://schemas.microsoft.com/office/drawing/2014/main" id="{92C2F636-945D-4965-B959-8F983786B91C}"/>
              </a:ext>
            </a:extLst>
          </p:cNvPr>
          <p:cNvSpPr>
            <a:spLocks noGrp="1" noChangeArrowheads="1"/>
          </p:cNvSpPr>
          <p:nvPr>
            <p:ph idx="1"/>
          </p:nvPr>
        </p:nvSpPr>
        <p:spPr>
          <a:xfrm>
            <a:off x="555389" y="976957"/>
            <a:ext cx="11033044" cy="2805761"/>
          </a:xfrm>
        </p:spPr>
        <p:txBody>
          <a:bodyPr/>
          <a:lstStyle/>
          <a:p>
            <a:pPr marL="0" indent="719282" algn="just">
              <a:buNone/>
            </a:pPr>
            <a:r>
              <a:rPr lang="zh-CN" altLang="en-US" dirty="0">
                <a:sym typeface="Symbol" panose="05050102010706020507" pitchFamily="18" charset="2"/>
              </a:rPr>
              <a:t>上式说明，平均队长只与和</a:t>
            </a:r>
            <a:r>
              <a:rPr lang="en-US" altLang="zh-CN" dirty="0">
                <a:sym typeface="Symbol" panose="05050102010706020507" pitchFamily="18" charset="2"/>
              </a:rPr>
              <a:t>D[]</a:t>
            </a:r>
            <a:r>
              <a:rPr lang="zh-CN" altLang="en-US" dirty="0">
                <a:sym typeface="Symbol" panose="05050102010706020507" pitchFamily="18" charset="2"/>
              </a:rPr>
              <a:t>有关，即只与交通强度和服务分布的方差有关，而与服务分布的其它性质无关。当</a:t>
            </a:r>
            <a:r>
              <a:rPr lang="en-US" altLang="zh-CN" dirty="0">
                <a:sym typeface="Symbol" panose="05050102010706020507" pitchFamily="18" charset="2"/>
              </a:rPr>
              <a:t>D[]</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时，则服务分布为定长分布，　取最小值。一般情况下，平均队长    是服务分布方差的线性函数。平均等待队长为</a:t>
            </a:r>
          </a:p>
        </p:txBody>
      </p:sp>
      <p:sp>
        <p:nvSpPr>
          <p:cNvPr id="448517" name="Rectangle 5">
            <a:extLst>
              <a:ext uri="{FF2B5EF4-FFF2-40B4-BE49-F238E27FC236}">
                <a16:creationId xmlns:a16="http://schemas.microsoft.com/office/drawing/2014/main" id="{C8140DD6-3D3A-4F25-A74E-D92F5386DB20}"/>
              </a:ext>
            </a:extLst>
          </p:cNvPr>
          <p:cNvSpPr>
            <a:spLocks noChangeArrowheads="1"/>
          </p:cNvSpPr>
          <p:nvPr/>
        </p:nvSpPr>
        <p:spPr bwMode="auto">
          <a:xfrm>
            <a:off x="993756" y="5309127"/>
            <a:ext cx="2223751"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sz="2400" dirty="0">
                <a:latin typeface="+mn-ea"/>
                <a:ea typeface="+mn-ea"/>
                <a:sym typeface="Symbol" panose="05050102010706020507" pitchFamily="18" charset="2"/>
              </a:rPr>
              <a:t>由</a:t>
            </a:r>
            <a:r>
              <a:rPr lang="en-US" altLang="zh-CN" sz="2400" dirty="0">
                <a:latin typeface="+mn-ea"/>
                <a:ea typeface="+mn-ea"/>
                <a:sym typeface="Symbol" panose="05050102010706020507" pitchFamily="18" charset="2"/>
              </a:rPr>
              <a:t>Little</a:t>
            </a:r>
            <a:r>
              <a:rPr lang="zh-CN" altLang="en-US" sz="2400" dirty="0">
                <a:latin typeface="+mn-ea"/>
                <a:ea typeface="+mn-ea"/>
                <a:sym typeface="Symbol" panose="05050102010706020507" pitchFamily="18" charset="2"/>
              </a:rPr>
              <a:t>公式</a:t>
            </a:r>
          </a:p>
        </p:txBody>
      </p:sp>
      <p:graphicFrame>
        <p:nvGraphicFramePr>
          <p:cNvPr id="448518" name="Object 6">
            <a:extLst>
              <a:ext uri="{FF2B5EF4-FFF2-40B4-BE49-F238E27FC236}">
                <a16:creationId xmlns:a16="http://schemas.microsoft.com/office/drawing/2014/main" id="{FB05104E-E217-4867-B063-965F14D266D9}"/>
              </a:ext>
            </a:extLst>
          </p:cNvPr>
          <p:cNvGraphicFramePr>
            <a:graphicFrameLocks noChangeAspect="1"/>
          </p:cNvGraphicFramePr>
          <p:nvPr>
            <p:extLst>
              <p:ext uri="{D42A27DB-BD31-4B8C-83A1-F6EECF244321}">
                <p14:modId xmlns:p14="http://schemas.microsoft.com/office/powerpoint/2010/main" val="555202294"/>
              </p:ext>
            </p:extLst>
          </p:nvPr>
        </p:nvGraphicFramePr>
        <p:xfrm>
          <a:off x="1981010" y="3195069"/>
          <a:ext cx="6949222" cy="914612"/>
        </p:xfrm>
        <a:graphic>
          <a:graphicData uri="http://schemas.openxmlformats.org/presentationml/2006/ole">
            <mc:AlternateContent xmlns:mc="http://schemas.openxmlformats.org/markup-compatibility/2006">
              <mc:Choice xmlns:v="urn:schemas-microsoft-com:vml" Requires="v">
                <p:oleObj name="Equation" r:id="rId3" imgW="3454400" imgH="457200" progId="Equation.3">
                  <p:embed/>
                </p:oleObj>
              </mc:Choice>
              <mc:Fallback>
                <p:oleObj name="Equation" r:id="rId3" imgW="3454400" imgH="457200" progId="Equation.3">
                  <p:embed/>
                  <p:pic>
                    <p:nvPicPr>
                      <p:cNvPr id="448518" name="Object 6">
                        <a:extLst>
                          <a:ext uri="{FF2B5EF4-FFF2-40B4-BE49-F238E27FC236}">
                            <a16:creationId xmlns:a16="http://schemas.microsoft.com/office/drawing/2014/main" id="{FB05104E-E217-4867-B063-965F14D26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010" y="3195069"/>
                        <a:ext cx="6949222" cy="914612"/>
                      </a:xfrm>
                      <a:prstGeom prst="rect">
                        <a:avLst/>
                      </a:prstGeom>
                      <a:noFill/>
                      <a:ln>
                        <a:noFill/>
                      </a:ln>
                      <a:effectLst/>
                    </p:spPr>
                  </p:pic>
                </p:oleObj>
              </mc:Fallback>
            </mc:AlternateContent>
          </a:graphicData>
        </a:graphic>
      </p:graphicFrame>
      <p:graphicFrame>
        <p:nvGraphicFramePr>
          <p:cNvPr id="448519" name="Object 7">
            <a:extLst>
              <a:ext uri="{FF2B5EF4-FFF2-40B4-BE49-F238E27FC236}">
                <a16:creationId xmlns:a16="http://schemas.microsoft.com/office/drawing/2014/main" id="{35D760D5-879A-4936-8F38-B98D8E144590}"/>
              </a:ext>
            </a:extLst>
          </p:cNvPr>
          <p:cNvGraphicFramePr>
            <a:graphicFrameLocks noChangeAspect="1"/>
          </p:cNvGraphicFramePr>
          <p:nvPr>
            <p:extLst>
              <p:ext uri="{D42A27DB-BD31-4B8C-83A1-F6EECF244321}">
                <p14:modId xmlns:p14="http://schemas.microsoft.com/office/powerpoint/2010/main" val="1078306100"/>
              </p:ext>
            </p:extLst>
          </p:nvPr>
        </p:nvGraphicFramePr>
        <p:xfrm>
          <a:off x="5231152" y="2157666"/>
          <a:ext cx="365832" cy="474773"/>
        </p:xfrm>
        <a:graphic>
          <a:graphicData uri="http://schemas.openxmlformats.org/presentationml/2006/ole">
            <mc:AlternateContent xmlns:mc="http://schemas.openxmlformats.org/markup-compatibility/2006">
              <mc:Choice xmlns:v="urn:schemas-microsoft-com:vml" Requires="v">
                <p:oleObj name="Equation" r:id="rId5" imgW="164885" imgH="215619" progId="Equation.3">
                  <p:embed/>
                </p:oleObj>
              </mc:Choice>
              <mc:Fallback>
                <p:oleObj name="Equation" r:id="rId5" imgW="164885" imgH="215619" progId="Equation.3">
                  <p:embed/>
                  <p:pic>
                    <p:nvPicPr>
                      <p:cNvPr id="448519" name="Object 7">
                        <a:extLst>
                          <a:ext uri="{FF2B5EF4-FFF2-40B4-BE49-F238E27FC236}">
                            <a16:creationId xmlns:a16="http://schemas.microsoft.com/office/drawing/2014/main" id="{35D760D5-879A-4936-8F38-B98D8E1445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1152" y="2157666"/>
                        <a:ext cx="365832" cy="474773"/>
                      </a:xfrm>
                      <a:prstGeom prst="rect">
                        <a:avLst/>
                      </a:prstGeom>
                      <a:noFill/>
                      <a:ln>
                        <a:noFill/>
                      </a:ln>
                      <a:effectLst/>
                    </p:spPr>
                  </p:pic>
                </p:oleObj>
              </mc:Fallback>
            </mc:AlternateContent>
          </a:graphicData>
        </a:graphic>
      </p:graphicFrame>
      <p:graphicFrame>
        <p:nvGraphicFramePr>
          <p:cNvPr id="448520" name="Object 8">
            <a:extLst>
              <a:ext uri="{FF2B5EF4-FFF2-40B4-BE49-F238E27FC236}">
                <a16:creationId xmlns:a16="http://schemas.microsoft.com/office/drawing/2014/main" id="{719C2C6F-52F9-410B-8FCD-CB1B07AF921B}"/>
              </a:ext>
            </a:extLst>
          </p:cNvPr>
          <p:cNvGraphicFramePr>
            <a:graphicFrameLocks noChangeAspect="1"/>
          </p:cNvGraphicFramePr>
          <p:nvPr>
            <p:extLst>
              <p:ext uri="{D42A27DB-BD31-4B8C-83A1-F6EECF244321}">
                <p14:modId xmlns:p14="http://schemas.microsoft.com/office/powerpoint/2010/main" val="3001577592"/>
              </p:ext>
            </p:extLst>
          </p:nvPr>
        </p:nvGraphicFramePr>
        <p:xfrm>
          <a:off x="11222600" y="1613624"/>
          <a:ext cx="365833" cy="474773"/>
        </p:xfrm>
        <a:graphic>
          <a:graphicData uri="http://schemas.openxmlformats.org/presentationml/2006/ole">
            <mc:AlternateContent xmlns:mc="http://schemas.openxmlformats.org/markup-compatibility/2006">
              <mc:Choice xmlns:v="urn:schemas-microsoft-com:vml" Requires="v">
                <p:oleObj name="Equation" r:id="rId7" imgW="164885" imgH="215619" progId="Equation.3">
                  <p:embed/>
                </p:oleObj>
              </mc:Choice>
              <mc:Fallback>
                <p:oleObj name="Equation" r:id="rId7" imgW="164885" imgH="215619" progId="Equation.3">
                  <p:embed/>
                  <p:pic>
                    <p:nvPicPr>
                      <p:cNvPr id="448520" name="Object 8">
                        <a:extLst>
                          <a:ext uri="{FF2B5EF4-FFF2-40B4-BE49-F238E27FC236}">
                            <a16:creationId xmlns:a16="http://schemas.microsoft.com/office/drawing/2014/main" id="{719C2C6F-52F9-410B-8FCD-CB1B07AF9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2600" y="1613624"/>
                        <a:ext cx="365833" cy="474773"/>
                      </a:xfrm>
                      <a:prstGeom prst="rect">
                        <a:avLst/>
                      </a:prstGeom>
                      <a:noFill/>
                      <a:ln>
                        <a:noFill/>
                      </a:ln>
                      <a:effectLst/>
                    </p:spPr>
                  </p:pic>
                </p:oleObj>
              </mc:Fallback>
            </mc:AlternateContent>
          </a:graphicData>
        </a:graphic>
      </p:graphicFrame>
      <p:graphicFrame>
        <p:nvGraphicFramePr>
          <p:cNvPr id="448521" name="Object 9">
            <a:extLst>
              <a:ext uri="{FF2B5EF4-FFF2-40B4-BE49-F238E27FC236}">
                <a16:creationId xmlns:a16="http://schemas.microsoft.com/office/drawing/2014/main" id="{D8FD56A2-B284-4EEF-80EC-55BDC4598EBC}"/>
              </a:ext>
            </a:extLst>
          </p:cNvPr>
          <p:cNvGraphicFramePr>
            <a:graphicFrameLocks noChangeAspect="1"/>
          </p:cNvGraphicFramePr>
          <p:nvPr>
            <p:extLst>
              <p:ext uri="{D42A27DB-BD31-4B8C-83A1-F6EECF244321}">
                <p14:modId xmlns:p14="http://schemas.microsoft.com/office/powerpoint/2010/main" val="162983308"/>
              </p:ext>
            </p:extLst>
          </p:nvPr>
        </p:nvGraphicFramePr>
        <p:xfrm>
          <a:off x="5455621" y="4506121"/>
          <a:ext cx="2579998" cy="914612"/>
        </p:xfrm>
        <a:graphic>
          <a:graphicData uri="http://schemas.openxmlformats.org/presentationml/2006/ole">
            <mc:AlternateContent xmlns:mc="http://schemas.openxmlformats.org/markup-compatibility/2006">
              <mc:Choice xmlns:v="urn:schemas-microsoft-com:vml" Requires="v">
                <p:oleObj name="Equation" r:id="rId8" imgW="1282700" imgH="457200" progId="Equation.3">
                  <p:embed/>
                </p:oleObj>
              </mc:Choice>
              <mc:Fallback>
                <p:oleObj name="Equation" r:id="rId8" imgW="1282700" imgH="457200" progId="Equation.3">
                  <p:embed/>
                  <p:pic>
                    <p:nvPicPr>
                      <p:cNvPr id="448521" name="Object 9">
                        <a:extLst>
                          <a:ext uri="{FF2B5EF4-FFF2-40B4-BE49-F238E27FC236}">
                            <a16:creationId xmlns:a16="http://schemas.microsoft.com/office/drawing/2014/main" id="{D8FD56A2-B284-4EEF-80EC-55BDC4598E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5621" y="4506121"/>
                        <a:ext cx="2579998" cy="914612"/>
                      </a:xfrm>
                      <a:prstGeom prst="rect">
                        <a:avLst/>
                      </a:prstGeom>
                      <a:noFill/>
                      <a:ln>
                        <a:noFill/>
                      </a:ln>
                      <a:effectLst/>
                    </p:spPr>
                  </p:pic>
                </p:oleObj>
              </mc:Fallback>
            </mc:AlternateContent>
          </a:graphicData>
        </a:graphic>
      </p:graphicFrame>
      <p:sp>
        <p:nvSpPr>
          <p:cNvPr id="448522" name="Rectangle 10">
            <a:extLst>
              <a:ext uri="{FF2B5EF4-FFF2-40B4-BE49-F238E27FC236}">
                <a16:creationId xmlns:a16="http://schemas.microsoft.com/office/drawing/2014/main" id="{BF488B03-9590-427E-973D-2FB73BF64E71}"/>
              </a:ext>
            </a:extLst>
          </p:cNvPr>
          <p:cNvSpPr>
            <a:spLocks noChangeArrowheads="1"/>
          </p:cNvSpPr>
          <p:nvPr/>
        </p:nvSpPr>
        <p:spPr bwMode="auto">
          <a:xfrm>
            <a:off x="3356041" y="4705516"/>
            <a:ext cx="2377113"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sz="2400" dirty="0">
                <a:latin typeface="+mn-ea"/>
                <a:ea typeface="+mn-ea"/>
                <a:sym typeface="Symbol" panose="05050102010706020507" pitchFamily="18" charset="2"/>
              </a:rPr>
              <a:t>平均等待时间</a:t>
            </a:r>
          </a:p>
        </p:txBody>
      </p:sp>
      <p:sp>
        <p:nvSpPr>
          <p:cNvPr id="448523" name="Rectangle 11">
            <a:extLst>
              <a:ext uri="{FF2B5EF4-FFF2-40B4-BE49-F238E27FC236}">
                <a16:creationId xmlns:a16="http://schemas.microsoft.com/office/drawing/2014/main" id="{D3C81347-0F56-4271-8D6E-B217A9940E57}"/>
              </a:ext>
            </a:extLst>
          </p:cNvPr>
          <p:cNvSpPr>
            <a:spLocks noChangeArrowheads="1"/>
          </p:cNvSpPr>
          <p:nvPr/>
        </p:nvSpPr>
        <p:spPr bwMode="auto">
          <a:xfrm>
            <a:off x="3432722" y="5734675"/>
            <a:ext cx="2300432"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sz="2400" dirty="0">
                <a:latin typeface="+mn-ea"/>
                <a:ea typeface="+mn-ea"/>
                <a:sym typeface="Symbol" panose="05050102010706020507" pitchFamily="18" charset="2"/>
              </a:rPr>
              <a:t>平均逗留时间</a:t>
            </a:r>
          </a:p>
        </p:txBody>
      </p:sp>
      <p:graphicFrame>
        <p:nvGraphicFramePr>
          <p:cNvPr id="448524" name="Object 12">
            <a:extLst>
              <a:ext uri="{FF2B5EF4-FFF2-40B4-BE49-F238E27FC236}">
                <a16:creationId xmlns:a16="http://schemas.microsoft.com/office/drawing/2014/main" id="{429DE9DE-2C61-4637-B2DE-E2AE8B2A140D}"/>
              </a:ext>
            </a:extLst>
          </p:cNvPr>
          <p:cNvGraphicFramePr>
            <a:graphicFrameLocks noChangeAspect="1"/>
          </p:cNvGraphicFramePr>
          <p:nvPr>
            <p:extLst>
              <p:ext uri="{D42A27DB-BD31-4B8C-83A1-F6EECF244321}">
                <p14:modId xmlns:p14="http://schemas.microsoft.com/office/powerpoint/2010/main" val="3891188819"/>
              </p:ext>
            </p:extLst>
          </p:nvPr>
        </p:nvGraphicFramePr>
        <p:xfrm>
          <a:off x="5424500" y="5555621"/>
          <a:ext cx="2810041" cy="914612"/>
        </p:xfrm>
        <a:graphic>
          <a:graphicData uri="http://schemas.openxmlformats.org/presentationml/2006/ole">
            <mc:AlternateContent xmlns:mc="http://schemas.openxmlformats.org/markup-compatibility/2006">
              <mc:Choice xmlns:v="urn:schemas-microsoft-com:vml" Requires="v">
                <p:oleObj name="Equation" r:id="rId10" imgW="1397000" imgH="457200" progId="Equation.3">
                  <p:embed/>
                </p:oleObj>
              </mc:Choice>
              <mc:Fallback>
                <p:oleObj name="Equation" r:id="rId10" imgW="1397000" imgH="457200" progId="Equation.3">
                  <p:embed/>
                  <p:pic>
                    <p:nvPicPr>
                      <p:cNvPr id="448524" name="Object 12">
                        <a:extLst>
                          <a:ext uri="{FF2B5EF4-FFF2-40B4-BE49-F238E27FC236}">
                            <a16:creationId xmlns:a16="http://schemas.microsoft.com/office/drawing/2014/main" id="{429DE9DE-2C61-4637-B2DE-E2AE8B2A14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4500" y="5555621"/>
                        <a:ext cx="2810041" cy="91461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 calcmode="lin" valueType="num">
                                      <p:cBhvr additive="base">
                                        <p:cTn id="7" dur="500" fill="hold"/>
                                        <p:tgtEl>
                                          <p:spTgt spid="448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85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48519"/>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8520"/>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448517"/>
                                        </p:tgtEl>
                                        <p:attrNameLst>
                                          <p:attrName>style.visibility</p:attrName>
                                        </p:attrNameLst>
                                      </p:cBhvr>
                                      <p:to>
                                        <p:strVal val="visible"/>
                                      </p:to>
                                    </p:set>
                                    <p:anim calcmode="lin" valueType="num">
                                      <p:cBhvr additive="base">
                                        <p:cTn id="18" dur="500" fill="hold"/>
                                        <p:tgtEl>
                                          <p:spTgt spid="448517"/>
                                        </p:tgtEl>
                                        <p:attrNameLst>
                                          <p:attrName>ppt_x</p:attrName>
                                        </p:attrNameLst>
                                      </p:cBhvr>
                                      <p:tavLst>
                                        <p:tav tm="0">
                                          <p:val>
                                            <p:strVal val="#ppt_x"/>
                                          </p:val>
                                        </p:tav>
                                        <p:tav tm="100000">
                                          <p:val>
                                            <p:strVal val="#ppt_x"/>
                                          </p:val>
                                        </p:tav>
                                      </p:tavLst>
                                    </p:anim>
                                    <p:anim calcmode="lin" valueType="num">
                                      <p:cBhvr additive="base">
                                        <p:cTn id="19" dur="500" fill="hold"/>
                                        <p:tgtEl>
                                          <p:spTgt spid="448517"/>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48522"/>
                                        </p:tgtEl>
                                        <p:attrNameLst>
                                          <p:attrName>style.visibility</p:attrName>
                                        </p:attrNameLst>
                                      </p:cBhvr>
                                      <p:to>
                                        <p:strVal val="visible"/>
                                      </p:to>
                                    </p:set>
                                    <p:anim calcmode="lin" valueType="num">
                                      <p:cBhvr additive="base">
                                        <p:cTn id="23" dur="500" fill="hold"/>
                                        <p:tgtEl>
                                          <p:spTgt spid="448522"/>
                                        </p:tgtEl>
                                        <p:attrNameLst>
                                          <p:attrName>ppt_x</p:attrName>
                                        </p:attrNameLst>
                                      </p:cBhvr>
                                      <p:tavLst>
                                        <p:tav tm="0">
                                          <p:val>
                                            <p:strVal val="#ppt_x"/>
                                          </p:val>
                                        </p:tav>
                                        <p:tav tm="100000">
                                          <p:val>
                                            <p:strVal val="#ppt_x"/>
                                          </p:val>
                                        </p:tav>
                                      </p:tavLst>
                                    </p:anim>
                                    <p:anim calcmode="lin" valueType="num">
                                      <p:cBhvr additive="base">
                                        <p:cTn id="24" dur="500" fill="hold"/>
                                        <p:tgtEl>
                                          <p:spTgt spid="44852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448523"/>
                                        </p:tgtEl>
                                        <p:attrNameLst>
                                          <p:attrName>style.visibility</p:attrName>
                                        </p:attrNameLst>
                                      </p:cBhvr>
                                      <p:to>
                                        <p:strVal val="visible"/>
                                      </p:to>
                                    </p:set>
                                    <p:anim calcmode="lin" valueType="num">
                                      <p:cBhvr additive="base">
                                        <p:cTn id="28" dur="500" fill="hold"/>
                                        <p:tgtEl>
                                          <p:spTgt spid="448523"/>
                                        </p:tgtEl>
                                        <p:attrNameLst>
                                          <p:attrName>ppt_x</p:attrName>
                                        </p:attrNameLst>
                                      </p:cBhvr>
                                      <p:tavLst>
                                        <p:tav tm="0">
                                          <p:val>
                                            <p:strVal val="#ppt_x"/>
                                          </p:val>
                                        </p:tav>
                                        <p:tav tm="100000">
                                          <p:val>
                                            <p:strVal val="#ppt_x"/>
                                          </p:val>
                                        </p:tav>
                                      </p:tavLst>
                                    </p:anim>
                                    <p:anim calcmode="lin" valueType="num">
                                      <p:cBhvr additive="base">
                                        <p:cTn id="29" dur="500" fill="hold"/>
                                        <p:tgtEl>
                                          <p:spTgt spid="44852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3000"/>
                            </p:stCondLst>
                            <p:childTnLst>
                              <p:par>
                                <p:cTn id="31" presetID="2" presetClass="entr" presetSubtype="4" fill="hold" nodeType="afterEffect">
                                  <p:stCondLst>
                                    <p:cond delay="0"/>
                                  </p:stCondLst>
                                  <p:childTnLst>
                                    <p:set>
                                      <p:cBhvr>
                                        <p:cTn id="32" dur="1" fill="hold">
                                          <p:stCondLst>
                                            <p:cond delay="0"/>
                                          </p:stCondLst>
                                        </p:cTn>
                                        <p:tgtEl>
                                          <p:spTgt spid="448518"/>
                                        </p:tgtEl>
                                        <p:attrNameLst>
                                          <p:attrName>style.visibility</p:attrName>
                                        </p:attrNameLst>
                                      </p:cBhvr>
                                      <p:to>
                                        <p:strVal val="visible"/>
                                      </p:to>
                                    </p:set>
                                    <p:anim calcmode="lin" valueType="num">
                                      <p:cBhvr additive="base">
                                        <p:cTn id="33" dur="500" fill="hold"/>
                                        <p:tgtEl>
                                          <p:spTgt spid="448518"/>
                                        </p:tgtEl>
                                        <p:attrNameLst>
                                          <p:attrName>ppt_x</p:attrName>
                                        </p:attrNameLst>
                                      </p:cBhvr>
                                      <p:tavLst>
                                        <p:tav tm="0">
                                          <p:val>
                                            <p:strVal val="#ppt_x"/>
                                          </p:val>
                                        </p:tav>
                                        <p:tav tm="100000">
                                          <p:val>
                                            <p:strVal val="#ppt_x"/>
                                          </p:val>
                                        </p:tav>
                                      </p:tavLst>
                                    </p:anim>
                                    <p:anim calcmode="lin" valueType="num">
                                      <p:cBhvr additive="base">
                                        <p:cTn id="34" dur="500" fill="hold"/>
                                        <p:tgtEl>
                                          <p:spTgt spid="4485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nodeType="afterEffect">
                                  <p:stCondLst>
                                    <p:cond delay="0"/>
                                  </p:stCondLst>
                                  <p:childTnLst>
                                    <p:set>
                                      <p:cBhvr>
                                        <p:cTn id="37" dur="1" fill="hold">
                                          <p:stCondLst>
                                            <p:cond delay="0"/>
                                          </p:stCondLst>
                                        </p:cTn>
                                        <p:tgtEl>
                                          <p:spTgt spid="448521"/>
                                        </p:tgtEl>
                                        <p:attrNameLst>
                                          <p:attrName>style.visibility</p:attrName>
                                        </p:attrNameLst>
                                      </p:cBhvr>
                                      <p:to>
                                        <p:strVal val="visible"/>
                                      </p:to>
                                    </p:set>
                                    <p:anim calcmode="lin" valueType="num">
                                      <p:cBhvr additive="base">
                                        <p:cTn id="38" dur="500" fill="hold"/>
                                        <p:tgtEl>
                                          <p:spTgt spid="448521"/>
                                        </p:tgtEl>
                                        <p:attrNameLst>
                                          <p:attrName>ppt_x</p:attrName>
                                        </p:attrNameLst>
                                      </p:cBhvr>
                                      <p:tavLst>
                                        <p:tav tm="0">
                                          <p:val>
                                            <p:strVal val="#ppt_x"/>
                                          </p:val>
                                        </p:tav>
                                        <p:tav tm="100000">
                                          <p:val>
                                            <p:strVal val="#ppt_x"/>
                                          </p:val>
                                        </p:tav>
                                      </p:tavLst>
                                    </p:anim>
                                    <p:anim calcmode="lin" valueType="num">
                                      <p:cBhvr additive="base">
                                        <p:cTn id="39" dur="500" fill="hold"/>
                                        <p:tgtEl>
                                          <p:spTgt spid="44852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4000"/>
                            </p:stCondLst>
                            <p:childTnLst>
                              <p:par>
                                <p:cTn id="41" presetID="2" presetClass="entr" presetSubtype="4" fill="hold" nodeType="afterEffect">
                                  <p:stCondLst>
                                    <p:cond delay="0"/>
                                  </p:stCondLst>
                                  <p:childTnLst>
                                    <p:set>
                                      <p:cBhvr>
                                        <p:cTn id="42" dur="1" fill="hold">
                                          <p:stCondLst>
                                            <p:cond delay="0"/>
                                          </p:stCondLst>
                                        </p:cTn>
                                        <p:tgtEl>
                                          <p:spTgt spid="448524"/>
                                        </p:tgtEl>
                                        <p:attrNameLst>
                                          <p:attrName>style.visibility</p:attrName>
                                        </p:attrNameLst>
                                      </p:cBhvr>
                                      <p:to>
                                        <p:strVal val="visible"/>
                                      </p:to>
                                    </p:set>
                                    <p:anim calcmode="lin" valueType="num">
                                      <p:cBhvr additive="base">
                                        <p:cTn id="43" dur="500" fill="hold"/>
                                        <p:tgtEl>
                                          <p:spTgt spid="448524"/>
                                        </p:tgtEl>
                                        <p:attrNameLst>
                                          <p:attrName>ppt_x</p:attrName>
                                        </p:attrNameLst>
                                      </p:cBhvr>
                                      <p:tavLst>
                                        <p:tav tm="0">
                                          <p:val>
                                            <p:strVal val="#ppt_x"/>
                                          </p:val>
                                        </p:tav>
                                        <p:tav tm="100000">
                                          <p:val>
                                            <p:strVal val="#ppt_x"/>
                                          </p:val>
                                        </p:tav>
                                      </p:tavLst>
                                    </p:anim>
                                    <p:anim calcmode="lin" valueType="num">
                                      <p:cBhvr additive="base">
                                        <p:cTn id="44" dur="500" fill="hold"/>
                                        <p:tgtEl>
                                          <p:spTgt spid="448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advAuto="0"/>
      <p:bldP spid="448517" grpId="0" autoUpdateAnimBg="0"/>
      <p:bldP spid="448522" grpId="0" autoUpdateAnimBg="0"/>
      <p:bldP spid="44852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85179FA-97EA-4559-838C-EEDE4A729841}"/>
              </a:ext>
            </a:extLst>
          </p:cNvPr>
          <p:cNvSpPr>
            <a:spLocks noGrp="1" noChangeArrowheads="1"/>
          </p:cNvSpPr>
          <p:nvPr>
            <p:ph type="title"/>
          </p:nvPr>
        </p:nvSpPr>
        <p:spPr/>
        <p:txBody>
          <a:bodyPr/>
          <a:lstStyle/>
          <a:p>
            <a:pPr eaLnBrk="1" hangingPunct="1"/>
            <a:r>
              <a:rPr lang="zh-CN" altLang="en-US">
                <a:ea typeface="黑体" panose="02010609060101010101" pitchFamily="49" charset="-122"/>
              </a:rPr>
              <a:t>本讲主要内容</a:t>
            </a:r>
          </a:p>
        </p:txBody>
      </p:sp>
      <p:sp>
        <p:nvSpPr>
          <p:cNvPr id="311299" name="Rectangle 3">
            <a:extLst>
              <a:ext uri="{FF2B5EF4-FFF2-40B4-BE49-F238E27FC236}">
                <a16:creationId xmlns:a16="http://schemas.microsoft.com/office/drawing/2014/main" id="{0449A4FE-081F-457C-B882-7FC06B1E35C6}"/>
              </a:ext>
            </a:extLst>
          </p:cNvPr>
          <p:cNvSpPr>
            <a:spLocks noGrp="1" noChangeArrowheads="1"/>
          </p:cNvSpPr>
          <p:nvPr>
            <p:ph idx="1"/>
          </p:nvPr>
        </p:nvSpPr>
        <p:spPr>
          <a:xfrm>
            <a:off x="792389" y="1219994"/>
            <a:ext cx="7572539" cy="4801711"/>
          </a:xfrm>
        </p:spPr>
        <p:txBody>
          <a:bodyPr>
            <a:normAutofit/>
          </a:bodyPr>
          <a:lstStyle/>
          <a:p>
            <a:pPr eaLnBrk="1" hangingPunct="1">
              <a:lnSpc>
                <a:spcPct val="150000"/>
              </a:lnSpc>
              <a:buClr>
                <a:srgbClr val="CC00CC"/>
              </a:buClr>
              <a:buFont typeface="Wingdings" panose="05000000000000000000" pitchFamily="2" charset="2"/>
              <a:buChar char="Ø"/>
            </a:pPr>
            <a:r>
              <a:rPr lang="zh-CN" altLang="en-US" dirty="0">
                <a:solidFill>
                  <a:srgbClr val="0000FF"/>
                </a:solidFill>
              </a:rPr>
              <a:t>二阶段循环排队系统</a:t>
            </a:r>
            <a:endParaRPr lang="zh-CN" altLang="en-US" dirty="0">
              <a:solidFill>
                <a:srgbClr val="0000FF"/>
              </a:solidFill>
              <a:sym typeface="Symbol" panose="05050102010706020507" pitchFamily="18" charset="2"/>
            </a:endParaRPr>
          </a:p>
          <a:p>
            <a:pPr lvl="1" eaLnBrk="1" hangingPunct="1">
              <a:lnSpc>
                <a:spcPct val="150000"/>
              </a:lnSpc>
              <a:buClr>
                <a:srgbClr val="FF0000"/>
              </a:buClr>
              <a:buFontTx/>
              <a:buChar char="•"/>
            </a:pPr>
            <a:r>
              <a:rPr lang="zh-CN" altLang="en-US" dirty="0">
                <a:solidFill>
                  <a:srgbClr val="CC00CC"/>
                </a:solidFill>
              </a:rPr>
              <a:t>问题的引入</a:t>
            </a:r>
          </a:p>
          <a:p>
            <a:pPr lvl="1" eaLnBrk="1" hangingPunct="1">
              <a:lnSpc>
                <a:spcPct val="150000"/>
              </a:lnSpc>
              <a:buClr>
                <a:srgbClr val="FF0000"/>
              </a:buClr>
              <a:buFontTx/>
              <a:buChar char="•"/>
            </a:pPr>
            <a:r>
              <a:rPr lang="en-US" altLang="zh-CN" dirty="0">
                <a:solidFill>
                  <a:srgbClr val="CC00CC"/>
                </a:solidFill>
              </a:rPr>
              <a:t>Ⅰ</a:t>
            </a:r>
            <a:r>
              <a:rPr lang="zh-CN" altLang="en-US" dirty="0">
                <a:solidFill>
                  <a:srgbClr val="CC00CC"/>
                </a:solidFill>
              </a:rPr>
              <a:t>号台的队长</a:t>
            </a:r>
          </a:p>
          <a:p>
            <a:pPr lvl="1" eaLnBrk="1" hangingPunct="1">
              <a:lnSpc>
                <a:spcPct val="150000"/>
              </a:lnSpc>
              <a:buClr>
                <a:srgbClr val="FF0000"/>
              </a:buClr>
              <a:buFontTx/>
              <a:buChar char="•"/>
            </a:pPr>
            <a:r>
              <a:rPr lang="zh-CN" altLang="en-US" dirty="0">
                <a:solidFill>
                  <a:srgbClr val="CC00CC"/>
                </a:solidFill>
              </a:rPr>
              <a:t>车辆在</a:t>
            </a:r>
            <a:r>
              <a:rPr lang="en-US" altLang="zh-CN" dirty="0">
                <a:solidFill>
                  <a:srgbClr val="CC00CC"/>
                </a:solidFill>
              </a:rPr>
              <a:t>Ⅰ</a:t>
            </a:r>
            <a:r>
              <a:rPr lang="zh-CN" altLang="en-US" dirty="0">
                <a:solidFill>
                  <a:srgbClr val="CC00CC"/>
                </a:solidFill>
              </a:rPr>
              <a:t>号台的等待时间</a:t>
            </a:r>
            <a:endParaRPr lang="en-US" altLang="zh-CN" dirty="0">
              <a:solidFill>
                <a:srgbClr val="0000FF"/>
              </a:solidFill>
            </a:endParaRPr>
          </a:p>
          <a:p>
            <a:pPr eaLnBrk="1" hangingPunct="1">
              <a:lnSpc>
                <a:spcPct val="150000"/>
              </a:lnSpc>
              <a:buClr>
                <a:srgbClr val="CC00CC"/>
              </a:buClr>
              <a:buFont typeface="Wingdings" panose="05000000000000000000" pitchFamily="2" charset="2"/>
              <a:buChar char="Ø"/>
            </a:pPr>
            <a:r>
              <a:rPr lang="zh-CN" altLang="en-US" dirty="0">
                <a:solidFill>
                  <a:srgbClr val="0000FF"/>
                </a:solidFill>
              </a:rPr>
              <a:t>一般服务的</a:t>
            </a:r>
            <a:r>
              <a:rPr lang="en-US" altLang="zh-CN" dirty="0">
                <a:solidFill>
                  <a:srgbClr val="0000FF"/>
                </a:solidFill>
              </a:rPr>
              <a:t>M/G/1/</a:t>
            </a:r>
            <a:r>
              <a:rPr lang="en-US" altLang="zh-CN" dirty="0">
                <a:solidFill>
                  <a:srgbClr val="0000FF"/>
                </a:solidFill>
                <a:sym typeface="Symbol" panose="05050102010706020507" pitchFamily="18" charset="2"/>
              </a:rPr>
              <a:t></a:t>
            </a:r>
            <a:r>
              <a:rPr lang="zh-CN" altLang="en-US" dirty="0">
                <a:solidFill>
                  <a:srgbClr val="0000FF"/>
                </a:solidFill>
              </a:rPr>
              <a:t>排队系统</a:t>
            </a:r>
          </a:p>
          <a:p>
            <a:pPr lvl="1" eaLnBrk="1" hangingPunct="1">
              <a:lnSpc>
                <a:spcPct val="150000"/>
              </a:lnSpc>
              <a:buClr>
                <a:srgbClr val="FF0000"/>
              </a:buClr>
              <a:buFontTx/>
              <a:buChar char="•"/>
            </a:pPr>
            <a:r>
              <a:rPr lang="zh-CN" altLang="en-US" dirty="0">
                <a:solidFill>
                  <a:srgbClr val="CC00CC"/>
                </a:solidFill>
              </a:rPr>
              <a:t>嵌入马尔可夫链</a:t>
            </a:r>
            <a:endParaRPr lang="en-US" altLang="zh-CN" dirty="0">
              <a:solidFill>
                <a:srgbClr val="CC00CC"/>
              </a:solidFill>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1299">
                                            <p:txEl>
                                              <p:pRg st="1" end="1"/>
                                            </p:txEl>
                                          </p:spTgt>
                                        </p:tgtEl>
                                        <p:attrNameLst>
                                          <p:attrName>style.visibility</p:attrName>
                                        </p:attrNameLst>
                                      </p:cBhvr>
                                      <p:to>
                                        <p:strVal val="visible"/>
                                      </p:to>
                                    </p:set>
                                    <p:anim calcmode="lin" valueType="num">
                                      <p:cBhvr additive="base">
                                        <p:cTn id="11"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1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1299">
                                            <p:txEl>
                                              <p:pRg st="2" end="2"/>
                                            </p:txEl>
                                          </p:spTgt>
                                        </p:tgtEl>
                                        <p:attrNameLst>
                                          <p:attrName>style.visibility</p:attrName>
                                        </p:attrNameLst>
                                      </p:cBhvr>
                                      <p:to>
                                        <p:strVal val="visible"/>
                                      </p:to>
                                    </p:set>
                                    <p:anim calcmode="lin" valueType="num">
                                      <p:cBhvr additive="base">
                                        <p:cTn id="15"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1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1299">
                                            <p:txEl>
                                              <p:pRg st="4" end="4"/>
                                            </p:txEl>
                                          </p:spTgt>
                                        </p:tgtEl>
                                        <p:attrNameLst>
                                          <p:attrName>style.visibility</p:attrName>
                                        </p:attrNameLst>
                                      </p:cBhvr>
                                      <p:to>
                                        <p:strVal val="visible"/>
                                      </p:to>
                                    </p:set>
                                    <p:anim calcmode="lin" valueType="num">
                                      <p:cBhvr additive="base">
                                        <p:cTn id="23"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12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1299">
                                            <p:txEl>
                                              <p:pRg st="5" end="5"/>
                                            </p:txEl>
                                          </p:spTgt>
                                        </p:tgtEl>
                                        <p:attrNameLst>
                                          <p:attrName>style.visibility</p:attrName>
                                        </p:attrNameLst>
                                      </p:cBhvr>
                                      <p:to>
                                        <p:strVal val="visible"/>
                                      </p:to>
                                    </p:set>
                                    <p:anim calcmode="lin" valueType="num">
                                      <p:cBhvr additive="base">
                                        <p:cTn id="27"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1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2736EB4-94D6-46AF-9AED-CB584A9BFD33}"/>
              </a:ext>
            </a:extLst>
          </p:cNvPr>
          <p:cNvSpPr>
            <a:spLocks noGrp="1" noChangeArrowheads="1"/>
          </p:cNvSpPr>
          <p:nvPr>
            <p:ph type="title"/>
          </p:nvPr>
        </p:nvSpPr>
        <p:spPr/>
        <p:txBody>
          <a:bodyPr/>
          <a:lstStyle/>
          <a:p>
            <a:pPr eaLnBrk="1" hangingPunct="1"/>
            <a:r>
              <a:rPr lang="zh-CN" altLang="en-US">
                <a:ea typeface="黑体" panose="02010609060101010101" pitchFamily="49" charset="-122"/>
              </a:rPr>
              <a:t>下一讲内容预告</a:t>
            </a:r>
          </a:p>
        </p:txBody>
      </p:sp>
      <p:sp>
        <p:nvSpPr>
          <p:cNvPr id="370691" name="Rectangle 3">
            <a:extLst>
              <a:ext uri="{FF2B5EF4-FFF2-40B4-BE49-F238E27FC236}">
                <a16:creationId xmlns:a16="http://schemas.microsoft.com/office/drawing/2014/main" id="{4EBFA7EF-4FD5-4DFC-8D54-DF860ED07476}"/>
              </a:ext>
            </a:extLst>
          </p:cNvPr>
          <p:cNvSpPr>
            <a:spLocks noGrp="1" noChangeArrowheads="1"/>
          </p:cNvSpPr>
          <p:nvPr>
            <p:ph idx="1"/>
          </p:nvPr>
        </p:nvSpPr>
        <p:spPr>
          <a:xfrm>
            <a:off x="770618" y="1074986"/>
            <a:ext cx="7707509" cy="4709615"/>
          </a:xfrm>
        </p:spPr>
        <p:txBody>
          <a:bodyPr>
            <a:normAutofit/>
          </a:bodyPr>
          <a:lstStyle/>
          <a:p>
            <a:pPr eaLnBrk="1" hangingPunct="1">
              <a:lnSpc>
                <a:spcPct val="150000"/>
              </a:lnSpc>
              <a:buClr>
                <a:srgbClr val="CC00CC"/>
              </a:buClr>
              <a:buFont typeface="Wingdings" panose="05000000000000000000" pitchFamily="2" charset="2"/>
              <a:buChar char="Ø"/>
            </a:pPr>
            <a:r>
              <a:rPr lang="zh-CN" altLang="en-US" dirty="0">
                <a:solidFill>
                  <a:srgbClr val="0000FF"/>
                </a:solidFill>
              </a:rPr>
              <a:t>一般服务的</a:t>
            </a:r>
            <a:r>
              <a:rPr lang="en-US" altLang="zh-CN" dirty="0">
                <a:solidFill>
                  <a:srgbClr val="0000FF"/>
                </a:solidFill>
              </a:rPr>
              <a:t>M/G/1/</a:t>
            </a:r>
            <a:r>
              <a:rPr lang="en-US" altLang="zh-CN" dirty="0">
                <a:solidFill>
                  <a:srgbClr val="0000FF"/>
                </a:solidFill>
                <a:sym typeface="Symbol" panose="05050102010706020507" pitchFamily="18" charset="2"/>
              </a:rPr>
              <a:t></a:t>
            </a:r>
            <a:r>
              <a:rPr lang="zh-CN" altLang="en-US" dirty="0">
                <a:solidFill>
                  <a:srgbClr val="0000FF"/>
                </a:solidFill>
              </a:rPr>
              <a:t>排队系统</a:t>
            </a:r>
            <a:endParaRPr lang="zh-CN" altLang="en-US" dirty="0">
              <a:solidFill>
                <a:srgbClr val="CC00CC"/>
              </a:solidFill>
            </a:endParaRPr>
          </a:p>
          <a:p>
            <a:pPr lvl="1" eaLnBrk="1" hangingPunct="1">
              <a:lnSpc>
                <a:spcPct val="150000"/>
              </a:lnSpc>
              <a:buClr>
                <a:srgbClr val="FF0000"/>
              </a:buClr>
              <a:buFontTx/>
              <a:buChar char="•"/>
            </a:pPr>
            <a:r>
              <a:rPr lang="zh-CN" altLang="en-US" dirty="0">
                <a:solidFill>
                  <a:srgbClr val="CC00CC"/>
                </a:solidFill>
              </a:rPr>
              <a:t>队长</a:t>
            </a:r>
          </a:p>
          <a:p>
            <a:pPr lvl="1" eaLnBrk="1" hangingPunct="1">
              <a:lnSpc>
                <a:spcPct val="150000"/>
              </a:lnSpc>
              <a:buClr>
                <a:srgbClr val="FF0000"/>
              </a:buClr>
              <a:buFontTx/>
              <a:buChar char="•"/>
            </a:pPr>
            <a:r>
              <a:rPr lang="zh-CN" altLang="en-US" dirty="0">
                <a:solidFill>
                  <a:srgbClr val="CC00CC"/>
                </a:solidFill>
              </a:rPr>
              <a:t>等待时间与逗留时间</a:t>
            </a:r>
          </a:p>
          <a:p>
            <a:pPr lvl="1" eaLnBrk="1" hangingPunct="1">
              <a:lnSpc>
                <a:spcPct val="150000"/>
              </a:lnSpc>
              <a:buClr>
                <a:srgbClr val="FF0000"/>
              </a:buClr>
              <a:buFontTx/>
              <a:buChar char="•"/>
            </a:pPr>
            <a:r>
              <a:rPr lang="zh-CN" altLang="en-US" dirty="0">
                <a:solidFill>
                  <a:srgbClr val="CC00CC"/>
                </a:solidFill>
              </a:rPr>
              <a:t>忙期</a:t>
            </a:r>
          </a:p>
          <a:p>
            <a:pPr lvl="1" eaLnBrk="1" hangingPunct="1">
              <a:lnSpc>
                <a:spcPct val="150000"/>
              </a:lnSpc>
              <a:buClr>
                <a:srgbClr val="FF0000"/>
              </a:buClr>
              <a:buFontTx/>
              <a:buChar char="•"/>
            </a:pPr>
            <a:r>
              <a:rPr lang="zh-CN" altLang="en-US" dirty="0">
                <a:solidFill>
                  <a:srgbClr val="CC00CC"/>
                </a:solidFill>
              </a:rPr>
              <a:t>输出过程</a:t>
            </a:r>
          </a:p>
          <a:p>
            <a:pPr eaLnBrk="1" hangingPunct="1">
              <a:lnSpc>
                <a:spcPct val="150000"/>
              </a:lnSpc>
              <a:buClr>
                <a:srgbClr val="CC00CC"/>
              </a:buClr>
              <a:buFont typeface="Wingdings" panose="05000000000000000000" pitchFamily="2" charset="2"/>
              <a:buChar char="Ø"/>
            </a:pPr>
            <a:r>
              <a:rPr lang="zh-CN" altLang="en-US" dirty="0">
                <a:solidFill>
                  <a:srgbClr val="0000FF"/>
                </a:solidFill>
                <a:sym typeface="Symbol" panose="05050102010706020507" pitchFamily="18" charset="2"/>
              </a:rPr>
              <a:t>隐马尔科夫模型简介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0691">
                                            <p:txEl>
                                              <p:pRg st="5" end="5"/>
                                            </p:txEl>
                                          </p:spTgt>
                                        </p:tgtEl>
                                        <p:attrNameLst>
                                          <p:attrName>style.visibility</p:attrName>
                                        </p:attrNameLst>
                                      </p:cBhvr>
                                      <p:to>
                                        <p:strVal val="visible"/>
                                      </p:to>
                                    </p:set>
                                    <p:anim calcmode="lin" valueType="num">
                                      <p:cBhvr additive="base">
                                        <p:cTn id="29"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4853F2-5227-4AFD-AFDA-F52FBBD59201}"/>
              </a:ext>
            </a:extLst>
          </p:cNvPr>
          <p:cNvSpPr>
            <a:spLocks noGrp="1" noChangeArrowheads="1"/>
          </p:cNvSpPr>
          <p:nvPr>
            <p:ph type="title"/>
          </p:nvPr>
        </p:nvSpPr>
        <p:spPr/>
        <p:txBody>
          <a:bodyPr/>
          <a:lstStyle/>
          <a:p>
            <a:pPr eaLnBrk="1" hangingPunct="1"/>
            <a:r>
              <a:rPr lang="en-US" altLang="zh-CN" dirty="0">
                <a:ea typeface="黑体" panose="02010609060101010101" pitchFamily="49" charset="-122"/>
              </a:rPr>
              <a:t>§9.4  </a:t>
            </a:r>
            <a:r>
              <a:rPr lang="zh-CN" altLang="en-US" dirty="0">
                <a:ea typeface="黑体" panose="02010609060101010101" pitchFamily="49" charset="-122"/>
              </a:rPr>
              <a:t>二阶段循环排队系统</a:t>
            </a:r>
            <a:endParaRPr lang="zh-CN" altLang="en-US" dirty="0">
              <a:ea typeface="黑体" panose="02010609060101010101" pitchFamily="49" charset="-122"/>
              <a:sym typeface="Symbol" panose="05050102010706020507" pitchFamily="18" charset="2"/>
            </a:endParaRPr>
          </a:p>
        </p:txBody>
      </p:sp>
      <p:sp>
        <p:nvSpPr>
          <p:cNvPr id="269315" name="Rectangle 3">
            <a:extLst>
              <a:ext uri="{FF2B5EF4-FFF2-40B4-BE49-F238E27FC236}">
                <a16:creationId xmlns:a16="http://schemas.microsoft.com/office/drawing/2014/main" id="{5CD387FE-EC3C-4617-904E-6E1AB45A0E1E}"/>
              </a:ext>
            </a:extLst>
          </p:cNvPr>
          <p:cNvSpPr>
            <a:spLocks noGrp="1" noChangeArrowheads="1"/>
          </p:cNvSpPr>
          <p:nvPr>
            <p:ph idx="1"/>
          </p:nvPr>
        </p:nvSpPr>
        <p:spPr>
          <a:xfrm>
            <a:off x="687970" y="1067594"/>
            <a:ext cx="10797858" cy="5578178"/>
          </a:xfrm>
        </p:spPr>
        <p:txBody>
          <a:bodyPr>
            <a:normAutofit/>
          </a:bodyPr>
          <a:lstStyle/>
          <a:p>
            <a:pPr eaLnBrk="1" hangingPunct="1">
              <a:buClr>
                <a:srgbClr val="CC00CC"/>
              </a:buClr>
            </a:pPr>
            <a:r>
              <a:rPr lang="zh-CN" altLang="en-US" dirty="0">
                <a:solidFill>
                  <a:srgbClr val="0000FF"/>
                </a:solidFill>
              </a:rPr>
              <a:t>问题的叙述</a:t>
            </a:r>
          </a:p>
          <a:p>
            <a:pPr eaLnBrk="1" hangingPunct="1">
              <a:buClr>
                <a:srgbClr val="0000FF"/>
              </a:buClr>
              <a:buFont typeface="Wingdings" panose="05000000000000000000" pitchFamily="2" charset="2"/>
              <a:buChar char="v"/>
            </a:pPr>
            <a:r>
              <a:rPr lang="en-US" altLang="zh-CN" dirty="0"/>
              <a:t>n</a:t>
            </a:r>
            <a:r>
              <a:rPr lang="zh-CN" altLang="en-US" dirty="0"/>
              <a:t>辆卡车担任运输任务，在生产厂与仓库（或车站、码头等）之间来回运输。</a:t>
            </a:r>
          </a:p>
          <a:p>
            <a:pPr eaLnBrk="1" hangingPunct="1">
              <a:buClr>
                <a:srgbClr val="0000FF"/>
              </a:buClr>
              <a:buFont typeface="Wingdings" panose="05000000000000000000" pitchFamily="2" charset="2"/>
              <a:buChar char="v"/>
            </a:pPr>
            <a:r>
              <a:rPr lang="zh-CN" altLang="en-US" dirty="0"/>
              <a:t>把生产厂叫做</a:t>
            </a:r>
            <a:r>
              <a:rPr lang="en-US" altLang="zh-CN" dirty="0">
                <a:solidFill>
                  <a:srgbClr val="FF0000"/>
                </a:solidFill>
              </a:rPr>
              <a:t>Ⅰ</a:t>
            </a:r>
            <a:r>
              <a:rPr lang="zh-CN" altLang="en-US" dirty="0">
                <a:solidFill>
                  <a:srgbClr val="FF0000"/>
                </a:solidFill>
              </a:rPr>
              <a:t>号服务台</a:t>
            </a:r>
            <a:r>
              <a:rPr lang="zh-CN" altLang="en-US" dirty="0"/>
              <a:t>，仓库叫做</a:t>
            </a:r>
            <a:r>
              <a:rPr lang="en-US" altLang="zh-CN" dirty="0">
                <a:solidFill>
                  <a:srgbClr val="FF0000"/>
                </a:solidFill>
              </a:rPr>
              <a:t>Ⅱ</a:t>
            </a:r>
            <a:r>
              <a:rPr lang="zh-CN" altLang="en-US" dirty="0">
                <a:solidFill>
                  <a:srgbClr val="FF0000"/>
                </a:solidFill>
              </a:rPr>
              <a:t>号服务台</a:t>
            </a:r>
            <a:r>
              <a:rPr lang="zh-CN" altLang="en-US" dirty="0"/>
              <a:t>，把从</a:t>
            </a:r>
            <a:r>
              <a:rPr lang="en-US" altLang="zh-CN" dirty="0"/>
              <a:t>Ⅱ</a:t>
            </a:r>
            <a:r>
              <a:rPr lang="zh-CN" altLang="en-US" dirty="0"/>
              <a:t>号到</a:t>
            </a:r>
            <a:r>
              <a:rPr lang="en-US" altLang="zh-CN" dirty="0"/>
              <a:t>Ⅰ</a:t>
            </a:r>
            <a:r>
              <a:rPr lang="zh-CN" altLang="en-US" dirty="0"/>
              <a:t>号之间的路途时间及在</a:t>
            </a:r>
            <a:r>
              <a:rPr lang="en-US" altLang="zh-CN" dirty="0"/>
              <a:t>Ⅱ</a:t>
            </a:r>
            <a:r>
              <a:rPr lang="zh-CN" altLang="en-US" dirty="0"/>
              <a:t>号台的实际服务时间之和看作“</a:t>
            </a:r>
            <a:r>
              <a:rPr lang="en-US" altLang="zh-CN" dirty="0">
                <a:solidFill>
                  <a:srgbClr val="FF0000"/>
                </a:solidFill>
              </a:rPr>
              <a:t>Ⅱ</a:t>
            </a:r>
            <a:r>
              <a:rPr lang="zh-CN" altLang="en-US" dirty="0">
                <a:solidFill>
                  <a:srgbClr val="FF0000"/>
                </a:solidFill>
              </a:rPr>
              <a:t>号台的服务时间</a:t>
            </a:r>
            <a:r>
              <a:rPr lang="zh-CN" altLang="en-US" dirty="0"/>
              <a:t>”；把从</a:t>
            </a:r>
            <a:r>
              <a:rPr lang="en-US" altLang="zh-CN" dirty="0"/>
              <a:t>Ⅰ</a:t>
            </a:r>
            <a:r>
              <a:rPr lang="zh-CN" altLang="en-US" dirty="0"/>
              <a:t>号到</a:t>
            </a:r>
            <a:r>
              <a:rPr lang="en-US" altLang="zh-CN" dirty="0"/>
              <a:t>Ⅱ</a:t>
            </a:r>
            <a:r>
              <a:rPr lang="zh-CN" altLang="en-US" dirty="0"/>
              <a:t>号之间的路途时间及在</a:t>
            </a:r>
            <a:r>
              <a:rPr lang="en-US" altLang="zh-CN" dirty="0"/>
              <a:t>Ⅰ</a:t>
            </a:r>
            <a:r>
              <a:rPr lang="zh-CN" altLang="en-US" dirty="0"/>
              <a:t>号台的实际服务时间之和看作“</a:t>
            </a:r>
            <a:r>
              <a:rPr lang="en-US" altLang="zh-CN" dirty="0">
                <a:solidFill>
                  <a:srgbClr val="FF0000"/>
                </a:solidFill>
              </a:rPr>
              <a:t>Ⅰ</a:t>
            </a:r>
            <a:r>
              <a:rPr lang="zh-CN" altLang="en-US" dirty="0">
                <a:solidFill>
                  <a:srgbClr val="FF0000"/>
                </a:solidFill>
              </a:rPr>
              <a:t>号台的服务时间</a:t>
            </a:r>
            <a:r>
              <a:rPr lang="zh-CN" altLang="en-US" dirty="0"/>
              <a:t>”；</a:t>
            </a:r>
            <a:r>
              <a:rPr lang="en-US" altLang="zh-CN" dirty="0"/>
              <a:t>Ⅰ</a:t>
            </a:r>
            <a:r>
              <a:rPr lang="zh-CN" altLang="en-US" dirty="0"/>
              <a:t>、</a:t>
            </a:r>
            <a:r>
              <a:rPr lang="en-US" altLang="zh-CN" dirty="0"/>
              <a:t>Ⅱ</a:t>
            </a:r>
            <a:r>
              <a:rPr lang="zh-CN" altLang="en-US" dirty="0"/>
              <a:t>两个服务台的服务时间分别服从参数为</a:t>
            </a:r>
            <a:r>
              <a:rPr lang="zh-CN" altLang="en-US"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a:t>
            </a:r>
            <a:r>
              <a:rPr lang="en-US" altLang="zh-CN" baseline="-25000" dirty="0">
                <a:sym typeface="Symbol" panose="05050102010706020507" pitchFamily="18" charset="2"/>
              </a:rPr>
              <a:t>2</a:t>
            </a:r>
            <a:r>
              <a:rPr lang="zh-CN" altLang="en-US" dirty="0"/>
              <a:t>的负指数分布；工作相互独立。</a:t>
            </a:r>
          </a:p>
          <a:p>
            <a:pPr eaLnBrk="1" hangingPunct="1">
              <a:buClr>
                <a:srgbClr val="0000FF"/>
              </a:buClr>
              <a:buFont typeface="Wingdings" panose="05000000000000000000" pitchFamily="2" charset="2"/>
              <a:buChar char="v"/>
            </a:pPr>
            <a:r>
              <a:rPr lang="en-US" altLang="zh-CN" dirty="0"/>
              <a:t>n</a:t>
            </a:r>
            <a:r>
              <a:rPr lang="zh-CN" altLang="en-US" dirty="0"/>
              <a:t>辆卡车在</a:t>
            </a:r>
            <a:r>
              <a:rPr lang="en-US" altLang="zh-CN" dirty="0"/>
              <a:t>Ⅰ</a:t>
            </a:r>
            <a:r>
              <a:rPr lang="zh-CN" altLang="en-US" dirty="0"/>
              <a:t>、</a:t>
            </a:r>
            <a:r>
              <a:rPr lang="en-US" altLang="zh-CN" dirty="0"/>
              <a:t>Ⅱ</a:t>
            </a:r>
            <a:r>
              <a:rPr lang="zh-CN" altLang="en-US" dirty="0"/>
              <a:t>号台之间轮番排队，若在</a:t>
            </a:r>
            <a:r>
              <a:rPr lang="en-US" altLang="zh-CN" dirty="0"/>
              <a:t>Ⅰ</a:t>
            </a:r>
            <a:r>
              <a:rPr lang="zh-CN" altLang="en-US" dirty="0"/>
              <a:t>号台的车辆（包括正在接受服务的）为</a:t>
            </a:r>
            <a:r>
              <a:rPr lang="en-US" altLang="zh-CN" dirty="0" err="1"/>
              <a:t>i</a:t>
            </a:r>
            <a:r>
              <a:rPr lang="zh-CN" altLang="en-US" dirty="0"/>
              <a:t>辆，则在</a:t>
            </a:r>
            <a:r>
              <a:rPr lang="en-US" altLang="zh-CN" dirty="0"/>
              <a:t>Ⅱ</a:t>
            </a:r>
            <a:r>
              <a:rPr lang="zh-CN" altLang="en-US" dirty="0"/>
              <a:t>号台的车辆为</a:t>
            </a:r>
            <a:r>
              <a:rPr lang="en-US" altLang="zh-CN" dirty="0"/>
              <a:t>n-</a:t>
            </a:r>
            <a:r>
              <a:rPr lang="en-US" altLang="zh-CN" dirty="0" err="1"/>
              <a:t>i</a:t>
            </a:r>
            <a:r>
              <a:rPr lang="zh-CN" altLang="en-US" dirty="0"/>
              <a:t>辆，用</a:t>
            </a:r>
            <a:r>
              <a:rPr lang="en-US" altLang="zh-CN" dirty="0"/>
              <a:t>(</a:t>
            </a:r>
            <a:r>
              <a:rPr lang="en-US" altLang="zh-CN" dirty="0" err="1"/>
              <a:t>i,n-i</a:t>
            </a:r>
            <a:r>
              <a:rPr lang="en-US" altLang="zh-CN" dirty="0"/>
              <a:t>)</a:t>
            </a:r>
            <a:r>
              <a:rPr lang="zh-CN" altLang="en-US" dirty="0"/>
              <a:t>表示系统所处的状态。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left)">
                                      <p:cBhvr>
                                        <p:cTn id="12" dur="500"/>
                                        <p:tgtEl>
                                          <p:spTgt spid="26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wipe(left)">
                                      <p:cBhvr>
                                        <p:cTn id="17" dur="500"/>
                                        <p:tgtEl>
                                          <p:spTgt spid="26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pRg st="3" end="3"/>
                                            </p:txEl>
                                          </p:spTgt>
                                        </p:tgtEl>
                                        <p:attrNameLst>
                                          <p:attrName>style.visibility</p:attrName>
                                        </p:attrNameLst>
                                      </p:cBhvr>
                                      <p:to>
                                        <p:strVal val="visible"/>
                                      </p:to>
                                    </p:set>
                                    <p:animEffect transition="in" filter="wipe(left)">
                                      <p:cBhvr>
                                        <p:cTn id="22" dur="500"/>
                                        <p:tgtEl>
                                          <p:spTgt spid="269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E2B0392-E1AF-4DE6-8F7E-D69EF1FCBFA7}"/>
              </a:ext>
            </a:extLst>
          </p:cNvPr>
          <p:cNvSpPr>
            <a:spLocks noGrp="1" noChangeArrowheads="1"/>
          </p:cNvSpPr>
          <p:nvPr>
            <p:ph type="title"/>
          </p:nvPr>
        </p:nvSpPr>
        <p:spPr/>
        <p:txBody>
          <a:bodyPr/>
          <a:lstStyle/>
          <a:p>
            <a:pPr eaLnBrk="1" hangingPunct="1"/>
            <a:r>
              <a:rPr lang="zh-CN" altLang="en-US">
                <a:ea typeface="黑体" panose="02010609060101010101" pitchFamily="49" charset="-122"/>
              </a:rPr>
              <a:t>二阶段循环排队模型</a:t>
            </a:r>
          </a:p>
        </p:txBody>
      </p:sp>
      <p:sp>
        <p:nvSpPr>
          <p:cNvPr id="270339" name="Rectangle 3">
            <a:extLst>
              <a:ext uri="{FF2B5EF4-FFF2-40B4-BE49-F238E27FC236}">
                <a16:creationId xmlns:a16="http://schemas.microsoft.com/office/drawing/2014/main" id="{2B84708A-B226-4123-A0C7-83348605E343}"/>
              </a:ext>
            </a:extLst>
          </p:cNvPr>
          <p:cNvSpPr>
            <a:spLocks noGrp="1" noChangeArrowheads="1"/>
          </p:cNvSpPr>
          <p:nvPr>
            <p:ph idx="1"/>
          </p:nvPr>
        </p:nvSpPr>
        <p:spPr>
          <a:xfrm>
            <a:off x="3813775" y="2580161"/>
            <a:ext cx="457306" cy="520821"/>
          </a:xfrm>
          <a:solidFill>
            <a:srgbClr val="CCFFFF"/>
          </a:solidFill>
          <a:ln>
            <a:solidFill>
              <a:srgbClr val="FF0000"/>
            </a:solidFill>
            <a:miter lim="800000"/>
            <a:headEnd/>
            <a:tailEnd/>
          </a:ln>
        </p:spPr>
        <p:txBody>
          <a:bodyPr vert="horz" lIns="36008" tIns="36008" rIns="36008" bIns="36008" rtlCol="0" anchor="ctr">
            <a:normAutofit fontScale="92500"/>
          </a:bodyPr>
          <a:lstStyle/>
          <a:p>
            <a:pPr eaLnBrk="1" hangingPunct="1">
              <a:buFont typeface="Wingdings" panose="05000000000000000000" pitchFamily="2" charset="2"/>
              <a:buNone/>
            </a:pPr>
            <a:r>
              <a:rPr lang="en-US" altLang="zh-CN">
                <a:sym typeface="Symbol" panose="05050102010706020507" pitchFamily="18" charset="2"/>
              </a:rPr>
              <a:t></a:t>
            </a:r>
            <a:r>
              <a:rPr lang="en-US" altLang="zh-CN" baseline="-25000">
                <a:sym typeface="Symbol" panose="05050102010706020507" pitchFamily="18" charset="2"/>
              </a:rPr>
              <a:t>1</a:t>
            </a:r>
          </a:p>
        </p:txBody>
      </p:sp>
      <p:sp>
        <p:nvSpPr>
          <p:cNvPr id="270340" name="Text Box 4">
            <a:extLst>
              <a:ext uri="{FF2B5EF4-FFF2-40B4-BE49-F238E27FC236}">
                <a16:creationId xmlns:a16="http://schemas.microsoft.com/office/drawing/2014/main" id="{8412B1C6-502E-4225-A2FD-D694FB3C0F26}"/>
              </a:ext>
            </a:extLst>
          </p:cNvPr>
          <p:cNvSpPr txBox="1">
            <a:spLocks noChangeArrowheads="1"/>
          </p:cNvSpPr>
          <p:nvPr/>
        </p:nvSpPr>
        <p:spPr bwMode="auto">
          <a:xfrm>
            <a:off x="7243569" y="2610330"/>
            <a:ext cx="457306" cy="554454"/>
          </a:xfrm>
          <a:prstGeom prst="rect">
            <a:avLst/>
          </a:prstGeom>
          <a:solidFill>
            <a:srgbClr val="CCFFFF"/>
          </a:solidFill>
          <a:ln w="9525">
            <a:solidFill>
              <a:srgbClr val="FF0000"/>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spcBef>
                <a:spcPct val="50000"/>
              </a:spcBef>
              <a:buClrTx/>
              <a:buFontTx/>
              <a:buNone/>
            </a:pPr>
            <a:r>
              <a:rPr lang="en-US" altLang="zh-CN" sz="2400">
                <a:latin typeface="+mn-ea"/>
                <a:ea typeface="+mn-ea"/>
                <a:sym typeface="Symbol" panose="05050102010706020507" pitchFamily="18" charset="2"/>
              </a:rPr>
              <a:t></a:t>
            </a:r>
            <a:r>
              <a:rPr lang="en-US" altLang="zh-CN" sz="2400" baseline="-25000">
                <a:latin typeface="+mn-ea"/>
                <a:ea typeface="+mn-ea"/>
                <a:sym typeface="Symbol" panose="05050102010706020507" pitchFamily="18" charset="2"/>
              </a:rPr>
              <a:t>2</a:t>
            </a:r>
          </a:p>
        </p:txBody>
      </p:sp>
      <p:sp>
        <p:nvSpPr>
          <p:cNvPr id="270341" name="Line 5">
            <a:extLst>
              <a:ext uri="{FF2B5EF4-FFF2-40B4-BE49-F238E27FC236}">
                <a16:creationId xmlns:a16="http://schemas.microsoft.com/office/drawing/2014/main" id="{3D8699CB-F568-499F-96FD-43275172182C}"/>
              </a:ext>
            </a:extLst>
          </p:cNvPr>
          <p:cNvSpPr>
            <a:spLocks noChangeShapeType="1"/>
          </p:cNvSpPr>
          <p:nvPr/>
        </p:nvSpPr>
        <p:spPr bwMode="auto">
          <a:xfrm>
            <a:off x="4271081" y="2845335"/>
            <a:ext cx="1676788"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2" name="AutoShape 6">
            <a:extLst>
              <a:ext uri="{FF2B5EF4-FFF2-40B4-BE49-F238E27FC236}">
                <a16:creationId xmlns:a16="http://schemas.microsoft.com/office/drawing/2014/main" id="{36EA89B7-8632-41EB-8E0B-1B1F034CC190}"/>
              </a:ext>
            </a:extLst>
          </p:cNvPr>
          <p:cNvSpPr>
            <a:spLocks/>
          </p:cNvSpPr>
          <p:nvPr/>
        </p:nvSpPr>
        <p:spPr bwMode="auto">
          <a:xfrm>
            <a:off x="2822946" y="2442017"/>
            <a:ext cx="838394" cy="561443"/>
          </a:xfrm>
          <a:prstGeom prst="borderCallout1">
            <a:avLst>
              <a:gd name="adj1" fmla="val 117023"/>
              <a:gd name="adj2" fmla="val 13634"/>
              <a:gd name="adj3" fmla="val 117023"/>
              <a:gd name="adj4" fmla="val 119319"/>
            </a:avLst>
          </a:prstGeom>
          <a:solidFill>
            <a:srgbClr val="CC99FF"/>
          </a:solidFill>
          <a:ln w="9525">
            <a:solidFill>
              <a:srgbClr val="993366"/>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zh-CN" altLang="en-US" sz="2400" b="0">
                <a:solidFill>
                  <a:srgbClr val="FF0000"/>
                </a:solidFill>
                <a:latin typeface="+mn-ea"/>
                <a:ea typeface="+mn-ea"/>
              </a:rPr>
              <a:t>队长</a:t>
            </a:r>
            <a:r>
              <a:rPr lang="en-US" altLang="zh-CN" sz="2400" b="0">
                <a:solidFill>
                  <a:srgbClr val="FF0000"/>
                </a:solidFill>
                <a:latin typeface="+mn-ea"/>
                <a:ea typeface="+mn-ea"/>
              </a:rPr>
              <a:t>i</a:t>
            </a:r>
          </a:p>
        </p:txBody>
      </p:sp>
      <p:sp>
        <p:nvSpPr>
          <p:cNvPr id="270343" name="AutoShape 7">
            <a:extLst>
              <a:ext uri="{FF2B5EF4-FFF2-40B4-BE49-F238E27FC236}">
                <a16:creationId xmlns:a16="http://schemas.microsoft.com/office/drawing/2014/main" id="{6082EBC4-0CA3-4623-8C6D-EC9D051DB5BB}"/>
              </a:ext>
            </a:extLst>
          </p:cNvPr>
          <p:cNvSpPr>
            <a:spLocks/>
          </p:cNvSpPr>
          <p:nvPr/>
        </p:nvSpPr>
        <p:spPr bwMode="auto">
          <a:xfrm>
            <a:off x="5947869" y="2442017"/>
            <a:ext cx="1143265" cy="561443"/>
          </a:xfrm>
          <a:prstGeom prst="borderCallout1">
            <a:avLst>
              <a:gd name="adj1" fmla="val 109431"/>
              <a:gd name="adj2" fmla="val 10000"/>
              <a:gd name="adj3" fmla="val 109431"/>
              <a:gd name="adj4" fmla="val 114167"/>
            </a:avLst>
          </a:prstGeom>
          <a:solidFill>
            <a:srgbClr val="CC99FF"/>
          </a:solidFill>
          <a:ln w="9525">
            <a:solidFill>
              <a:srgbClr val="993366"/>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zh-CN" altLang="en-US" sz="2400" b="0">
                <a:solidFill>
                  <a:srgbClr val="FF0000"/>
                </a:solidFill>
                <a:latin typeface="+mn-ea"/>
                <a:ea typeface="+mn-ea"/>
              </a:rPr>
              <a:t>队长</a:t>
            </a:r>
            <a:r>
              <a:rPr lang="en-US" altLang="zh-CN" sz="2400" b="0">
                <a:solidFill>
                  <a:srgbClr val="FF0000"/>
                </a:solidFill>
                <a:latin typeface="+mn-ea"/>
                <a:ea typeface="+mn-ea"/>
              </a:rPr>
              <a:t>n-i</a:t>
            </a:r>
          </a:p>
        </p:txBody>
      </p:sp>
      <p:sp>
        <p:nvSpPr>
          <p:cNvPr id="270344" name="Line 8">
            <a:extLst>
              <a:ext uri="{FF2B5EF4-FFF2-40B4-BE49-F238E27FC236}">
                <a16:creationId xmlns:a16="http://schemas.microsoft.com/office/drawing/2014/main" id="{580DD71F-8811-45E0-BE8A-B404A19DF8E8}"/>
              </a:ext>
            </a:extLst>
          </p:cNvPr>
          <p:cNvSpPr>
            <a:spLocks noChangeShapeType="1"/>
          </p:cNvSpPr>
          <p:nvPr/>
        </p:nvSpPr>
        <p:spPr bwMode="auto">
          <a:xfrm>
            <a:off x="7700875" y="2832632"/>
            <a:ext cx="609741"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5" name="Line 9">
            <a:extLst>
              <a:ext uri="{FF2B5EF4-FFF2-40B4-BE49-F238E27FC236}">
                <a16:creationId xmlns:a16="http://schemas.microsoft.com/office/drawing/2014/main" id="{CAF4ABBC-1664-4379-8F1A-BAF2E368F49F}"/>
              </a:ext>
            </a:extLst>
          </p:cNvPr>
          <p:cNvSpPr>
            <a:spLocks noChangeShapeType="1"/>
          </p:cNvSpPr>
          <p:nvPr/>
        </p:nvSpPr>
        <p:spPr bwMode="auto">
          <a:xfrm flipV="1">
            <a:off x="8297913" y="1752882"/>
            <a:ext cx="0" cy="1067047"/>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6" name="Line 10">
            <a:extLst>
              <a:ext uri="{FF2B5EF4-FFF2-40B4-BE49-F238E27FC236}">
                <a16:creationId xmlns:a16="http://schemas.microsoft.com/office/drawing/2014/main" id="{1BC908C0-F0DB-44FF-8620-E29AE5DE17F6}"/>
              </a:ext>
            </a:extLst>
          </p:cNvPr>
          <p:cNvSpPr>
            <a:spLocks noChangeShapeType="1"/>
          </p:cNvSpPr>
          <p:nvPr/>
        </p:nvSpPr>
        <p:spPr bwMode="auto">
          <a:xfrm flipH="1">
            <a:off x="1908334" y="1778288"/>
            <a:ext cx="6402282"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7" name="Line 11">
            <a:extLst>
              <a:ext uri="{FF2B5EF4-FFF2-40B4-BE49-F238E27FC236}">
                <a16:creationId xmlns:a16="http://schemas.microsoft.com/office/drawing/2014/main" id="{16790975-A0D0-45A7-9EE8-8AC035EBBDF8}"/>
              </a:ext>
            </a:extLst>
          </p:cNvPr>
          <p:cNvSpPr>
            <a:spLocks noChangeShapeType="1"/>
          </p:cNvSpPr>
          <p:nvPr/>
        </p:nvSpPr>
        <p:spPr bwMode="auto">
          <a:xfrm>
            <a:off x="1908334" y="1778288"/>
            <a:ext cx="0" cy="990829"/>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8" name="Line 12">
            <a:extLst>
              <a:ext uri="{FF2B5EF4-FFF2-40B4-BE49-F238E27FC236}">
                <a16:creationId xmlns:a16="http://schemas.microsoft.com/office/drawing/2014/main" id="{EC8AB9C1-E60E-4DB5-ACC6-D655EFD40361}"/>
              </a:ext>
            </a:extLst>
          </p:cNvPr>
          <p:cNvSpPr>
            <a:spLocks noChangeShapeType="1"/>
          </p:cNvSpPr>
          <p:nvPr/>
        </p:nvSpPr>
        <p:spPr bwMode="auto">
          <a:xfrm>
            <a:off x="1908334" y="2769117"/>
            <a:ext cx="914612"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a:lnSpc>
                <a:spcPct val="150000"/>
              </a:lnSpc>
            </a:pPr>
            <a:endParaRPr lang="zh-CN" altLang="en-US">
              <a:latin typeface="+mn-ea"/>
            </a:endParaRPr>
          </a:p>
        </p:txBody>
      </p:sp>
      <p:sp>
        <p:nvSpPr>
          <p:cNvPr id="270349" name="Rectangle 13">
            <a:extLst>
              <a:ext uri="{FF2B5EF4-FFF2-40B4-BE49-F238E27FC236}">
                <a16:creationId xmlns:a16="http://schemas.microsoft.com/office/drawing/2014/main" id="{0DDE0902-3E42-44FA-80A4-9D1B8E147E3B}"/>
              </a:ext>
            </a:extLst>
          </p:cNvPr>
          <p:cNvSpPr>
            <a:spLocks noChangeArrowheads="1"/>
          </p:cNvSpPr>
          <p:nvPr/>
        </p:nvSpPr>
        <p:spPr bwMode="auto">
          <a:xfrm>
            <a:off x="1222375" y="3963194"/>
            <a:ext cx="838199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dirty="0">
                <a:latin typeface="+mn-ea"/>
                <a:ea typeface="+mn-ea"/>
              </a:rPr>
              <a:t>    </a:t>
            </a:r>
            <a:r>
              <a:rPr lang="zh-CN" altLang="en-US" sz="2400" dirty="0">
                <a:latin typeface="+mn-ea"/>
                <a:ea typeface="+mn-ea"/>
              </a:rPr>
              <a:t>由于二阶段循环排队系统的状态完全由</a:t>
            </a:r>
            <a:r>
              <a:rPr lang="en-US" altLang="zh-CN" sz="2400" dirty="0">
                <a:latin typeface="+mn-ea"/>
                <a:ea typeface="+mn-ea"/>
              </a:rPr>
              <a:t>Ⅰ</a:t>
            </a:r>
            <a:r>
              <a:rPr lang="zh-CN" altLang="en-US" sz="2400" dirty="0">
                <a:latin typeface="+mn-ea"/>
                <a:ea typeface="+mn-ea"/>
              </a:rPr>
              <a:t>号台的状态决定，因此，我们仅讨论</a:t>
            </a:r>
            <a:r>
              <a:rPr lang="en-US" altLang="zh-CN" sz="2400" dirty="0">
                <a:latin typeface="+mn-ea"/>
                <a:ea typeface="+mn-ea"/>
              </a:rPr>
              <a:t>Ⅰ</a:t>
            </a:r>
            <a:r>
              <a:rPr lang="zh-CN" altLang="en-US" sz="2400" dirty="0">
                <a:latin typeface="+mn-ea"/>
                <a:ea typeface="+mn-ea"/>
              </a:rPr>
              <a:t>号台的情况。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0342"/>
                                        </p:tgtEl>
                                        <p:attrNameLst>
                                          <p:attrName>style.visibility</p:attrName>
                                        </p:attrNameLst>
                                      </p:cBhvr>
                                      <p:to>
                                        <p:strVal val="visible"/>
                                      </p:to>
                                    </p:set>
                                    <p:animEffect transition="in" filter="wipe(left)">
                                      <p:cBhvr>
                                        <p:cTn id="7" dur="500"/>
                                        <p:tgtEl>
                                          <p:spTgt spid="27034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0339"/>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70341"/>
                                        </p:tgtEl>
                                        <p:attrNameLst>
                                          <p:attrName>style.visibility</p:attrName>
                                        </p:attrNameLst>
                                      </p:cBhvr>
                                      <p:to>
                                        <p:strVal val="visible"/>
                                      </p:to>
                                    </p:set>
                                    <p:animEffect transition="in" filter="wipe(left)">
                                      <p:cBhvr>
                                        <p:cTn id="14" dur="500"/>
                                        <p:tgtEl>
                                          <p:spTgt spid="270341"/>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70343"/>
                                        </p:tgtEl>
                                        <p:attrNameLst>
                                          <p:attrName>style.visibility</p:attrName>
                                        </p:attrNameLst>
                                      </p:cBhvr>
                                      <p:to>
                                        <p:strVal val="visible"/>
                                      </p:to>
                                    </p:set>
                                    <p:animEffect transition="in" filter="wipe(left)">
                                      <p:cBhvr>
                                        <p:cTn id="18" dur="500"/>
                                        <p:tgtEl>
                                          <p:spTgt spid="270343"/>
                                        </p:tgtEl>
                                      </p:cBhvr>
                                    </p:animEffec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270340"/>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270344"/>
                                        </p:tgtEl>
                                        <p:attrNameLst>
                                          <p:attrName>style.visibility</p:attrName>
                                        </p:attrNameLst>
                                      </p:cBhvr>
                                      <p:to>
                                        <p:strVal val="visible"/>
                                      </p:to>
                                    </p:set>
                                    <p:animEffect transition="in" filter="wipe(left)">
                                      <p:cBhvr>
                                        <p:cTn id="25" dur="500"/>
                                        <p:tgtEl>
                                          <p:spTgt spid="270344"/>
                                        </p:tgtEl>
                                      </p:cBhvr>
                                    </p:animEffect>
                                  </p:childTnLst>
                                </p:cTn>
                              </p:par>
                            </p:childTnLst>
                          </p:cTn>
                        </p:par>
                        <p:par>
                          <p:cTn id="26" fill="hold" nodeType="afterGroup">
                            <p:stCondLst>
                              <p:cond delay="3000"/>
                            </p:stCondLst>
                            <p:childTnLst>
                              <p:par>
                                <p:cTn id="27" presetID="22" presetClass="entr" presetSubtype="4" fill="hold" nodeType="afterEffect">
                                  <p:stCondLst>
                                    <p:cond delay="0"/>
                                  </p:stCondLst>
                                  <p:childTnLst>
                                    <p:set>
                                      <p:cBhvr>
                                        <p:cTn id="28" dur="1" fill="hold">
                                          <p:stCondLst>
                                            <p:cond delay="0"/>
                                          </p:stCondLst>
                                        </p:cTn>
                                        <p:tgtEl>
                                          <p:spTgt spid="270345"/>
                                        </p:tgtEl>
                                        <p:attrNameLst>
                                          <p:attrName>style.visibility</p:attrName>
                                        </p:attrNameLst>
                                      </p:cBhvr>
                                      <p:to>
                                        <p:strVal val="visible"/>
                                      </p:to>
                                    </p:set>
                                    <p:animEffect transition="in" filter="wipe(down)">
                                      <p:cBhvr>
                                        <p:cTn id="29" dur="500"/>
                                        <p:tgtEl>
                                          <p:spTgt spid="270345"/>
                                        </p:tgtEl>
                                      </p:cBhvr>
                                    </p:animEffect>
                                  </p:childTnLst>
                                </p:cTn>
                              </p:par>
                            </p:childTnLst>
                          </p:cTn>
                        </p:par>
                        <p:par>
                          <p:cTn id="30" fill="hold" nodeType="afterGroup">
                            <p:stCondLst>
                              <p:cond delay="3500"/>
                            </p:stCondLst>
                            <p:childTnLst>
                              <p:par>
                                <p:cTn id="31" presetID="22" presetClass="entr" presetSubtype="2" fill="hold" nodeType="afterEffect">
                                  <p:stCondLst>
                                    <p:cond delay="0"/>
                                  </p:stCondLst>
                                  <p:childTnLst>
                                    <p:set>
                                      <p:cBhvr>
                                        <p:cTn id="32" dur="1" fill="hold">
                                          <p:stCondLst>
                                            <p:cond delay="0"/>
                                          </p:stCondLst>
                                        </p:cTn>
                                        <p:tgtEl>
                                          <p:spTgt spid="270346"/>
                                        </p:tgtEl>
                                        <p:attrNameLst>
                                          <p:attrName>style.visibility</p:attrName>
                                        </p:attrNameLst>
                                      </p:cBhvr>
                                      <p:to>
                                        <p:strVal val="visible"/>
                                      </p:to>
                                    </p:set>
                                    <p:animEffect transition="in" filter="wipe(right)">
                                      <p:cBhvr>
                                        <p:cTn id="33" dur="500"/>
                                        <p:tgtEl>
                                          <p:spTgt spid="270346"/>
                                        </p:tgtEl>
                                      </p:cBhvr>
                                    </p:animEffect>
                                  </p:childTnLst>
                                </p:cTn>
                              </p:par>
                            </p:childTnLst>
                          </p:cTn>
                        </p:par>
                        <p:par>
                          <p:cTn id="34" fill="hold" nodeType="afterGroup">
                            <p:stCondLst>
                              <p:cond delay="4000"/>
                            </p:stCondLst>
                            <p:childTnLst>
                              <p:par>
                                <p:cTn id="35" presetID="22" presetClass="entr" presetSubtype="1" fill="hold" nodeType="afterEffect">
                                  <p:stCondLst>
                                    <p:cond delay="0"/>
                                  </p:stCondLst>
                                  <p:childTnLst>
                                    <p:set>
                                      <p:cBhvr>
                                        <p:cTn id="36" dur="1" fill="hold">
                                          <p:stCondLst>
                                            <p:cond delay="0"/>
                                          </p:stCondLst>
                                        </p:cTn>
                                        <p:tgtEl>
                                          <p:spTgt spid="270347"/>
                                        </p:tgtEl>
                                        <p:attrNameLst>
                                          <p:attrName>style.visibility</p:attrName>
                                        </p:attrNameLst>
                                      </p:cBhvr>
                                      <p:to>
                                        <p:strVal val="visible"/>
                                      </p:to>
                                    </p:set>
                                    <p:animEffect transition="in" filter="wipe(up)">
                                      <p:cBhvr>
                                        <p:cTn id="37" dur="500"/>
                                        <p:tgtEl>
                                          <p:spTgt spid="270347"/>
                                        </p:tgtEl>
                                      </p:cBhvr>
                                    </p:animEffect>
                                  </p:childTnLst>
                                </p:cTn>
                              </p:par>
                            </p:childTnLst>
                          </p:cTn>
                        </p:par>
                        <p:par>
                          <p:cTn id="38" fill="hold" nodeType="afterGroup">
                            <p:stCondLst>
                              <p:cond delay="4500"/>
                            </p:stCondLst>
                            <p:childTnLst>
                              <p:par>
                                <p:cTn id="39" presetID="22" presetClass="entr" presetSubtype="8" fill="hold" nodeType="afterEffect">
                                  <p:stCondLst>
                                    <p:cond delay="0"/>
                                  </p:stCondLst>
                                  <p:childTnLst>
                                    <p:set>
                                      <p:cBhvr>
                                        <p:cTn id="40" dur="1" fill="hold">
                                          <p:stCondLst>
                                            <p:cond delay="0"/>
                                          </p:stCondLst>
                                        </p:cTn>
                                        <p:tgtEl>
                                          <p:spTgt spid="270348"/>
                                        </p:tgtEl>
                                        <p:attrNameLst>
                                          <p:attrName>style.visibility</p:attrName>
                                        </p:attrNameLst>
                                      </p:cBhvr>
                                      <p:to>
                                        <p:strVal val="visible"/>
                                      </p:to>
                                    </p:set>
                                    <p:animEffect transition="in" filter="wipe(left)">
                                      <p:cBhvr>
                                        <p:cTn id="41" dur="500"/>
                                        <p:tgtEl>
                                          <p:spTgt spid="2703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70349"/>
                                        </p:tgtEl>
                                        <p:attrNameLst>
                                          <p:attrName>style.visibility</p:attrName>
                                        </p:attrNameLst>
                                      </p:cBhvr>
                                      <p:to>
                                        <p:strVal val="visible"/>
                                      </p:to>
                                    </p:set>
                                    <p:animEffect transition="in" filter="barn(inVertical)">
                                      <p:cBhvr>
                                        <p:cTn id="46" dur="500"/>
                                        <p:tgtEl>
                                          <p:spTgt spid="270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P spid="270340" grpId="0" animBg="1" autoUpdateAnimBg="0"/>
      <p:bldP spid="270342" grpId="0" animBg="1" autoUpdateAnimBg="0"/>
      <p:bldP spid="270343" grpId="0" animBg="1" autoUpdateAnimBg="0"/>
      <p:bldP spid="27034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75774BB-96B8-4618-A18E-3C3E59D73AF1}"/>
              </a:ext>
            </a:extLst>
          </p:cNvPr>
          <p:cNvSpPr>
            <a:spLocks noGrp="1" noChangeArrowheads="1"/>
          </p:cNvSpPr>
          <p:nvPr>
            <p:ph type="title"/>
          </p:nvPr>
        </p:nvSpPr>
        <p:spPr/>
        <p:txBody>
          <a:bodyPr/>
          <a:lstStyle/>
          <a:p>
            <a:pPr eaLnBrk="1" hangingPunct="1"/>
            <a:r>
              <a:rPr lang="en-US" altLang="zh-CN">
                <a:ea typeface="黑体" panose="02010609060101010101" pitchFamily="49" charset="-122"/>
              </a:rPr>
              <a:t>2. Ⅰ</a:t>
            </a:r>
            <a:r>
              <a:rPr lang="zh-CN" altLang="en-US">
                <a:ea typeface="黑体" panose="02010609060101010101" pitchFamily="49" charset="-122"/>
              </a:rPr>
              <a:t>号台的队长</a:t>
            </a:r>
          </a:p>
        </p:txBody>
      </p:sp>
      <p:sp>
        <p:nvSpPr>
          <p:cNvPr id="271363" name="Rectangle 3">
            <a:extLst>
              <a:ext uri="{FF2B5EF4-FFF2-40B4-BE49-F238E27FC236}">
                <a16:creationId xmlns:a16="http://schemas.microsoft.com/office/drawing/2014/main" id="{467A99EA-7CA6-4823-92D7-DB452E04F3F4}"/>
              </a:ext>
            </a:extLst>
          </p:cNvPr>
          <p:cNvSpPr>
            <a:spLocks noGrp="1" noChangeArrowheads="1"/>
          </p:cNvSpPr>
          <p:nvPr>
            <p:ph idx="1"/>
          </p:nvPr>
        </p:nvSpPr>
        <p:spPr>
          <a:xfrm>
            <a:off x="-63703" y="862248"/>
            <a:ext cx="10582478" cy="743380"/>
          </a:xfrm>
        </p:spPr>
        <p:txBody>
          <a:bodyPr>
            <a:normAutofit lnSpcReduction="10000"/>
          </a:bodyPr>
          <a:lstStyle/>
          <a:p>
            <a:pPr>
              <a:lnSpc>
                <a:spcPct val="170000"/>
              </a:lnSpc>
              <a:buNone/>
            </a:pPr>
            <a:r>
              <a:rPr lang="en-US" altLang="zh-CN" dirty="0"/>
              <a:t>	    </a:t>
            </a:r>
            <a:r>
              <a:rPr lang="zh-CN" altLang="en-US" dirty="0"/>
              <a:t>假定</a:t>
            </a:r>
            <a:r>
              <a:rPr lang="en-US" altLang="zh-CN" dirty="0"/>
              <a:t>N(t)</a:t>
            </a:r>
            <a:r>
              <a:rPr lang="zh-CN" altLang="en-US" dirty="0"/>
              <a:t>表示时刻</a:t>
            </a:r>
            <a:r>
              <a:rPr lang="en-US" altLang="zh-CN" dirty="0"/>
              <a:t>t</a:t>
            </a:r>
            <a:r>
              <a:rPr lang="zh-CN" altLang="en-US" dirty="0"/>
              <a:t>在</a:t>
            </a:r>
            <a:r>
              <a:rPr lang="en-US" altLang="zh-CN" dirty="0"/>
              <a:t>Ⅰ</a:t>
            </a:r>
            <a:r>
              <a:rPr lang="zh-CN" altLang="en-US" dirty="0"/>
              <a:t>号台的车辆，包括正在接受服务的车辆，</a:t>
            </a:r>
            <a:r>
              <a:rPr lang="zh-CN" altLang="en-US" dirty="0">
                <a:sym typeface="Symbol" panose="05050102010706020507" pitchFamily="18" charset="2"/>
              </a:rPr>
              <a:t>令</a:t>
            </a:r>
          </a:p>
          <a:p>
            <a:pPr eaLnBrk="1" hangingPunct="1">
              <a:lnSpc>
                <a:spcPct val="170000"/>
              </a:lnSpc>
              <a:buFont typeface="Wingdings" panose="05000000000000000000" pitchFamily="2" charset="2"/>
              <a:buNone/>
            </a:pPr>
            <a:endParaRPr lang="zh-CN" altLang="en-US" dirty="0">
              <a:sym typeface="Symbol" panose="05050102010706020507" pitchFamily="18" charset="2"/>
            </a:endParaRPr>
          </a:p>
        </p:txBody>
      </p:sp>
      <p:sp>
        <p:nvSpPr>
          <p:cNvPr id="271364" name="Rectangle 4">
            <a:extLst>
              <a:ext uri="{FF2B5EF4-FFF2-40B4-BE49-F238E27FC236}">
                <a16:creationId xmlns:a16="http://schemas.microsoft.com/office/drawing/2014/main" id="{6C77609A-BCF1-47E9-9DDC-F4113CF92749}"/>
              </a:ext>
            </a:extLst>
          </p:cNvPr>
          <p:cNvSpPr>
            <a:spLocks noChangeArrowheads="1"/>
          </p:cNvSpPr>
          <p:nvPr/>
        </p:nvSpPr>
        <p:spPr bwMode="auto">
          <a:xfrm>
            <a:off x="967952" y="1605628"/>
            <a:ext cx="7774199"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ij</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P{N(t+t)</a:t>
            </a:r>
            <a:r>
              <a:rPr lang="zh-CN" altLang="en-US"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j|N</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i</a:t>
            </a:r>
            <a:r>
              <a:rPr lang="en-US" altLang="zh-CN" sz="24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i,j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a:t>
            </a:r>
          </a:p>
          <a:p>
            <a:pPr eaLnBrk="1" hangingPunct="1">
              <a:lnSpc>
                <a:spcPct val="150000"/>
              </a:lnSpc>
              <a:buClrTx/>
              <a:buFontTx/>
              <a:buNone/>
            </a:pPr>
            <a:r>
              <a:rPr lang="zh-CN" altLang="en-US" sz="2400" dirty="0">
                <a:latin typeface="+mn-ea"/>
                <a:ea typeface="+mn-ea"/>
                <a:sym typeface="Symbol" panose="05050102010706020507" pitchFamily="18" charset="2"/>
              </a:rPr>
              <a:t>则</a:t>
            </a:r>
          </a:p>
        </p:txBody>
      </p:sp>
      <p:sp>
        <p:nvSpPr>
          <p:cNvPr id="271365" name="Rectangle 5">
            <a:extLst>
              <a:ext uri="{FF2B5EF4-FFF2-40B4-BE49-F238E27FC236}">
                <a16:creationId xmlns:a16="http://schemas.microsoft.com/office/drawing/2014/main" id="{6D7F2B56-B9D8-48DA-A85A-811F7229B2C2}"/>
              </a:ext>
            </a:extLst>
          </p:cNvPr>
          <p:cNvSpPr>
            <a:spLocks noChangeArrowheads="1"/>
          </p:cNvSpPr>
          <p:nvPr/>
        </p:nvSpPr>
        <p:spPr bwMode="auto">
          <a:xfrm>
            <a:off x="1374881" y="2809809"/>
            <a:ext cx="2061052"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a:solidFill>
                  <a:srgbClr val="0000FF"/>
                </a:solidFill>
                <a:latin typeface="+mn-ea"/>
                <a:ea typeface="+mn-ea"/>
                <a:sym typeface="Symbol" panose="05050102010706020507" pitchFamily="18" charset="2"/>
              </a:rPr>
              <a:t>1)</a:t>
            </a:r>
            <a:r>
              <a:rPr lang="en-US" altLang="zh-CN" sz="2400">
                <a:latin typeface="+mn-ea"/>
                <a:ea typeface="+mn-ea"/>
                <a:sym typeface="Symbol" panose="05050102010706020507" pitchFamily="18" charset="2"/>
              </a:rPr>
              <a:t>p</a:t>
            </a:r>
            <a:r>
              <a:rPr lang="en-US" altLang="zh-CN" sz="2400" baseline="-25000">
                <a:latin typeface="+mn-ea"/>
                <a:ea typeface="+mn-ea"/>
                <a:sym typeface="Symbol" panose="05050102010706020507" pitchFamily="18" charset="2"/>
              </a:rPr>
              <a:t>i,i-1</a:t>
            </a:r>
            <a:r>
              <a:rPr lang="en-US" altLang="zh-CN" sz="2400">
                <a:latin typeface="+mn-ea"/>
                <a:ea typeface="+mn-ea"/>
                <a:sym typeface="Symbol" panose="05050102010706020507" pitchFamily="18" charset="2"/>
              </a:rPr>
              <a:t>(t)</a:t>
            </a:r>
            <a:r>
              <a:rPr lang="zh-CN" altLang="en-US" sz="2400">
                <a:latin typeface="+mn-ea"/>
                <a:ea typeface="+mn-ea"/>
                <a:sym typeface="Symbol" panose="05050102010706020507" pitchFamily="18" charset="2"/>
              </a:rPr>
              <a:t>＝</a:t>
            </a:r>
          </a:p>
        </p:txBody>
      </p:sp>
      <p:graphicFrame>
        <p:nvGraphicFramePr>
          <p:cNvPr id="271366" name="Object 6">
            <a:extLst>
              <a:ext uri="{FF2B5EF4-FFF2-40B4-BE49-F238E27FC236}">
                <a16:creationId xmlns:a16="http://schemas.microsoft.com/office/drawing/2014/main" id="{67EAD4A2-8444-4A12-83C0-3B018417D119}"/>
              </a:ext>
            </a:extLst>
          </p:cNvPr>
          <p:cNvGraphicFramePr>
            <a:graphicFrameLocks noChangeAspect="1"/>
          </p:cNvGraphicFramePr>
          <p:nvPr>
            <p:extLst>
              <p:ext uri="{D42A27DB-BD31-4B8C-83A1-F6EECF244321}">
                <p14:modId xmlns:p14="http://schemas.microsoft.com/office/powerpoint/2010/main" val="2814085019"/>
              </p:ext>
            </p:extLst>
          </p:nvPr>
        </p:nvGraphicFramePr>
        <p:xfrm>
          <a:off x="2757127" y="3549366"/>
          <a:ext cx="8100789" cy="781523"/>
        </p:xfrm>
        <a:graphic>
          <a:graphicData uri="http://schemas.openxmlformats.org/presentationml/2006/ole">
            <mc:AlternateContent xmlns:mc="http://schemas.openxmlformats.org/markup-compatibility/2006">
              <mc:Choice xmlns:v="urn:schemas-microsoft-com:vml" Requires="v">
                <p:oleObj name="公式" r:id="rId3" imgW="3556000" imgH="342900" progId="Equation.3">
                  <p:embed/>
                </p:oleObj>
              </mc:Choice>
              <mc:Fallback>
                <p:oleObj name="公式" r:id="rId3" imgW="3556000" imgH="342900" progId="Equation.3">
                  <p:embed/>
                  <p:pic>
                    <p:nvPicPr>
                      <p:cNvPr id="271366" name="Object 6">
                        <a:extLst>
                          <a:ext uri="{FF2B5EF4-FFF2-40B4-BE49-F238E27FC236}">
                            <a16:creationId xmlns:a16="http://schemas.microsoft.com/office/drawing/2014/main" id="{67EAD4A2-8444-4A12-83C0-3B018417D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127" y="3549366"/>
                        <a:ext cx="8100789" cy="781523"/>
                      </a:xfrm>
                      <a:prstGeom prst="rect">
                        <a:avLst/>
                      </a:prstGeom>
                      <a:noFill/>
                      <a:ln>
                        <a:noFill/>
                      </a:ln>
                      <a:effectLst/>
                    </p:spPr>
                  </p:pic>
                </p:oleObj>
              </mc:Fallback>
            </mc:AlternateContent>
          </a:graphicData>
        </a:graphic>
      </p:graphicFrame>
      <p:graphicFrame>
        <p:nvGraphicFramePr>
          <p:cNvPr id="271367" name="Object 7">
            <a:extLst>
              <a:ext uri="{FF2B5EF4-FFF2-40B4-BE49-F238E27FC236}">
                <a16:creationId xmlns:a16="http://schemas.microsoft.com/office/drawing/2014/main" id="{E23064E6-AF3E-4780-A3ED-D9129D0C1591}"/>
              </a:ext>
            </a:extLst>
          </p:cNvPr>
          <p:cNvGraphicFramePr>
            <a:graphicFrameLocks noChangeAspect="1"/>
          </p:cNvGraphicFramePr>
          <p:nvPr>
            <p:extLst>
              <p:ext uri="{D42A27DB-BD31-4B8C-83A1-F6EECF244321}">
                <p14:modId xmlns:p14="http://schemas.microsoft.com/office/powerpoint/2010/main" val="3932769525"/>
              </p:ext>
            </p:extLst>
          </p:nvPr>
        </p:nvGraphicFramePr>
        <p:xfrm>
          <a:off x="2697998" y="4378732"/>
          <a:ext cx="4292005" cy="416021"/>
        </p:xfrm>
        <a:graphic>
          <a:graphicData uri="http://schemas.openxmlformats.org/presentationml/2006/ole">
            <mc:AlternateContent xmlns:mc="http://schemas.openxmlformats.org/markup-compatibility/2006">
              <mc:Choice xmlns:v="urn:schemas-microsoft-com:vml" Requires="v">
                <p:oleObj name="Equation" r:id="rId5" imgW="2222500" imgH="215900" progId="Equation.3">
                  <p:embed/>
                </p:oleObj>
              </mc:Choice>
              <mc:Fallback>
                <p:oleObj name="Equation" r:id="rId5" imgW="2222500" imgH="215900" progId="Equation.3">
                  <p:embed/>
                  <p:pic>
                    <p:nvPicPr>
                      <p:cNvPr id="271367" name="Object 7">
                        <a:extLst>
                          <a:ext uri="{FF2B5EF4-FFF2-40B4-BE49-F238E27FC236}">
                            <a16:creationId xmlns:a16="http://schemas.microsoft.com/office/drawing/2014/main" id="{E23064E6-AF3E-4780-A3ED-D9129D0C15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7998" y="4378732"/>
                        <a:ext cx="4292005" cy="416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8" name="Rectangle 8">
            <a:extLst>
              <a:ext uri="{FF2B5EF4-FFF2-40B4-BE49-F238E27FC236}">
                <a16:creationId xmlns:a16="http://schemas.microsoft.com/office/drawing/2014/main" id="{B23CE884-7D71-4621-973F-4EF90F0477F1}"/>
              </a:ext>
            </a:extLst>
          </p:cNvPr>
          <p:cNvSpPr>
            <a:spLocks noChangeArrowheads="1"/>
          </p:cNvSpPr>
          <p:nvPr/>
        </p:nvSpPr>
        <p:spPr bwMode="auto">
          <a:xfrm>
            <a:off x="1374880" y="4901030"/>
            <a:ext cx="1989598"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a:solidFill>
                  <a:srgbClr val="00FF00"/>
                </a:solidFill>
                <a:latin typeface="+mn-ea"/>
                <a:ea typeface="+mn-ea"/>
                <a:sym typeface="Symbol" panose="05050102010706020507" pitchFamily="18" charset="2"/>
              </a:rPr>
              <a:t>  </a:t>
            </a:r>
            <a:r>
              <a:rPr lang="en-US" altLang="zh-CN" sz="2400">
                <a:latin typeface="+mn-ea"/>
                <a:ea typeface="+mn-ea"/>
                <a:sym typeface="Symbol" panose="05050102010706020507" pitchFamily="18" charset="2"/>
              </a:rPr>
              <a:t>p</a:t>
            </a:r>
            <a:r>
              <a:rPr lang="en-US" altLang="zh-CN" sz="2400" baseline="-25000">
                <a:latin typeface="+mn-ea"/>
                <a:ea typeface="+mn-ea"/>
                <a:sym typeface="Symbol" panose="05050102010706020507" pitchFamily="18" charset="2"/>
              </a:rPr>
              <a:t>n,n-1</a:t>
            </a:r>
            <a:r>
              <a:rPr lang="en-US" altLang="zh-CN" sz="2400">
                <a:latin typeface="+mn-ea"/>
                <a:ea typeface="+mn-ea"/>
                <a:sym typeface="Symbol" panose="05050102010706020507" pitchFamily="18" charset="2"/>
              </a:rPr>
              <a:t>(t)</a:t>
            </a:r>
            <a:r>
              <a:rPr lang="zh-CN" altLang="en-US" sz="2400">
                <a:latin typeface="+mn-ea"/>
                <a:ea typeface="+mn-ea"/>
                <a:sym typeface="Symbol" panose="05050102010706020507" pitchFamily="18" charset="2"/>
              </a:rPr>
              <a:t>＝</a:t>
            </a:r>
          </a:p>
        </p:txBody>
      </p:sp>
      <p:graphicFrame>
        <p:nvGraphicFramePr>
          <p:cNvPr id="271369" name="Object 9">
            <a:extLst>
              <a:ext uri="{FF2B5EF4-FFF2-40B4-BE49-F238E27FC236}">
                <a16:creationId xmlns:a16="http://schemas.microsoft.com/office/drawing/2014/main" id="{248FFAAB-28AF-4D7A-8BCB-790AFB5B7057}"/>
              </a:ext>
            </a:extLst>
          </p:cNvPr>
          <p:cNvGraphicFramePr>
            <a:graphicFrameLocks noChangeAspect="1"/>
          </p:cNvGraphicFramePr>
          <p:nvPr>
            <p:extLst>
              <p:ext uri="{D42A27DB-BD31-4B8C-83A1-F6EECF244321}">
                <p14:modId xmlns:p14="http://schemas.microsoft.com/office/powerpoint/2010/main" val="458394808"/>
              </p:ext>
            </p:extLst>
          </p:nvPr>
        </p:nvGraphicFramePr>
        <p:xfrm>
          <a:off x="3004032" y="5551680"/>
          <a:ext cx="6846885" cy="660553"/>
        </p:xfrm>
        <a:graphic>
          <a:graphicData uri="http://schemas.openxmlformats.org/presentationml/2006/ole">
            <mc:AlternateContent xmlns:mc="http://schemas.openxmlformats.org/markup-compatibility/2006">
              <mc:Choice xmlns:v="urn:schemas-microsoft-com:vml" Requires="v">
                <p:oleObj name="公式" r:id="rId7" imgW="3556000" imgH="342900" progId="Equation.3">
                  <p:embed/>
                </p:oleObj>
              </mc:Choice>
              <mc:Fallback>
                <p:oleObj name="公式" r:id="rId7" imgW="3556000" imgH="342900" progId="Equation.3">
                  <p:embed/>
                  <p:pic>
                    <p:nvPicPr>
                      <p:cNvPr id="271369" name="Object 9">
                        <a:extLst>
                          <a:ext uri="{FF2B5EF4-FFF2-40B4-BE49-F238E27FC236}">
                            <a16:creationId xmlns:a16="http://schemas.microsoft.com/office/drawing/2014/main" id="{248FFAAB-28AF-4D7A-8BCB-790AFB5B70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4032" y="5551680"/>
                        <a:ext cx="6846885" cy="660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0" name="Object 10">
            <a:extLst>
              <a:ext uri="{FF2B5EF4-FFF2-40B4-BE49-F238E27FC236}">
                <a16:creationId xmlns:a16="http://schemas.microsoft.com/office/drawing/2014/main" id="{A3AB9C9C-9ECC-491F-9472-217D913CB280}"/>
              </a:ext>
            </a:extLst>
          </p:cNvPr>
          <p:cNvGraphicFramePr>
            <a:graphicFrameLocks noChangeAspect="1"/>
          </p:cNvGraphicFramePr>
          <p:nvPr>
            <p:extLst>
              <p:ext uri="{D42A27DB-BD31-4B8C-83A1-F6EECF244321}">
                <p14:modId xmlns:p14="http://schemas.microsoft.com/office/powerpoint/2010/main" val="4143132100"/>
              </p:ext>
            </p:extLst>
          </p:nvPr>
        </p:nvGraphicFramePr>
        <p:xfrm>
          <a:off x="2757127" y="6322515"/>
          <a:ext cx="1814932" cy="416021"/>
        </p:xfrm>
        <a:graphic>
          <a:graphicData uri="http://schemas.openxmlformats.org/presentationml/2006/ole">
            <mc:AlternateContent xmlns:mc="http://schemas.openxmlformats.org/markup-compatibility/2006">
              <mc:Choice xmlns:v="urn:schemas-microsoft-com:vml" Requires="v">
                <p:oleObj name="Equation" r:id="rId9" imgW="939392" imgH="215806" progId="Equation.3">
                  <p:embed/>
                </p:oleObj>
              </mc:Choice>
              <mc:Fallback>
                <p:oleObj name="Equation" r:id="rId9" imgW="939392" imgH="215806" progId="Equation.3">
                  <p:embed/>
                  <p:pic>
                    <p:nvPicPr>
                      <p:cNvPr id="271370" name="Object 10">
                        <a:extLst>
                          <a:ext uri="{FF2B5EF4-FFF2-40B4-BE49-F238E27FC236}">
                            <a16:creationId xmlns:a16="http://schemas.microsoft.com/office/drawing/2014/main" id="{A3AB9C9C-9ECC-491F-9472-217D913CB2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127" y="6322515"/>
                        <a:ext cx="1814932" cy="416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71" name="Rectangle 11">
            <a:extLst>
              <a:ext uri="{FF2B5EF4-FFF2-40B4-BE49-F238E27FC236}">
                <a16:creationId xmlns:a16="http://schemas.microsoft.com/office/drawing/2014/main" id="{598C7356-4727-4A3B-B3EB-CECF195D1475}"/>
              </a:ext>
            </a:extLst>
          </p:cNvPr>
          <p:cNvSpPr>
            <a:spLocks noChangeArrowheads="1"/>
          </p:cNvSpPr>
          <p:nvPr/>
        </p:nvSpPr>
        <p:spPr bwMode="auto">
          <a:xfrm>
            <a:off x="3004032" y="2809809"/>
            <a:ext cx="7971943"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dirty="0">
                <a:latin typeface="+mn-ea"/>
                <a:ea typeface="+mn-ea"/>
                <a:sym typeface="Symbol" panose="05050102010706020507" pitchFamily="18" charset="2"/>
              </a:rPr>
              <a:t>P{</a:t>
            </a:r>
            <a:r>
              <a:rPr lang="zh-CN" altLang="en-US" sz="2400" dirty="0">
                <a:latin typeface="+mn-ea"/>
                <a:ea typeface="+mn-ea"/>
                <a:sym typeface="Symbol" panose="05050102010706020507" pitchFamily="18" charset="2"/>
              </a:rPr>
              <a:t>在</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内</a:t>
            </a:r>
            <a:r>
              <a:rPr lang="en-US" altLang="zh-CN" sz="2400" dirty="0">
                <a:latin typeface="+mn-ea"/>
                <a:ea typeface="+mn-ea"/>
              </a:rPr>
              <a:t>Ⅰ</a:t>
            </a:r>
            <a:r>
              <a:rPr lang="zh-CN" altLang="en-US" sz="2400" dirty="0">
                <a:latin typeface="+mn-ea"/>
                <a:ea typeface="+mn-ea"/>
              </a:rPr>
              <a:t>号台服务完</a:t>
            </a:r>
            <a:r>
              <a:rPr lang="en-US" altLang="zh-CN" sz="2400" dirty="0">
                <a:latin typeface="+mn-ea"/>
                <a:ea typeface="+mn-ea"/>
              </a:rPr>
              <a:t>1</a:t>
            </a:r>
            <a:r>
              <a:rPr lang="zh-CN" altLang="en-US" sz="2400" dirty="0">
                <a:latin typeface="+mn-ea"/>
                <a:ea typeface="+mn-ea"/>
              </a:rPr>
              <a:t>辆，</a:t>
            </a:r>
            <a:r>
              <a:rPr lang="en-US" altLang="zh-CN" sz="2400" dirty="0">
                <a:latin typeface="+mn-ea"/>
                <a:ea typeface="+mn-ea"/>
              </a:rPr>
              <a:t>Ⅱ</a:t>
            </a:r>
            <a:r>
              <a:rPr lang="zh-CN" altLang="en-US" sz="2400" dirty="0">
                <a:latin typeface="+mn-ea"/>
                <a:ea typeface="+mn-ea"/>
              </a:rPr>
              <a:t>号台一辆也没服务完</a:t>
            </a:r>
            <a:r>
              <a:rPr lang="en-US" altLang="zh-CN" sz="2400" dirty="0">
                <a:latin typeface="+mn-ea"/>
                <a:ea typeface="+mn-ea"/>
                <a:sym typeface="Symbol" panose="05050102010706020507" pitchFamily="18" charset="2"/>
              </a:rPr>
              <a:t>}</a:t>
            </a:r>
          </a:p>
        </p:txBody>
      </p:sp>
      <p:sp>
        <p:nvSpPr>
          <p:cNvPr id="271372" name="Rectangle 12">
            <a:extLst>
              <a:ext uri="{FF2B5EF4-FFF2-40B4-BE49-F238E27FC236}">
                <a16:creationId xmlns:a16="http://schemas.microsoft.com/office/drawing/2014/main" id="{5442A11C-304E-458E-B928-99642978C40A}"/>
              </a:ext>
            </a:extLst>
          </p:cNvPr>
          <p:cNvSpPr>
            <a:spLocks noChangeArrowheads="1"/>
          </p:cNvSpPr>
          <p:nvPr/>
        </p:nvSpPr>
        <p:spPr bwMode="auto">
          <a:xfrm>
            <a:off x="3203575" y="4887582"/>
            <a:ext cx="6194272"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dirty="0">
                <a:latin typeface="+mn-ea"/>
                <a:ea typeface="+mn-ea"/>
                <a:sym typeface="Symbol" panose="05050102010706020507" pitchFamily="18" charset="2"/>
              </a:rPr>
              <a:t>P{</a:t>
            </a:r>
            <a:r>
              <a:rPr lang="zh-CN" altLang="en-US" sz="2400" dirty="0">
                <a:latin typeface="+mn-ea"/>
                <a:ea typeface="+mn-ea"/>
                <a:sym typeface="Symbol" panose="05050102010706020507" pitchFamily="18" charset="2"/>
              </a:rPr>
              <a:t>在</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内</a:t>
            </a:r>
            <a:r>
              <a:rPr lang="en-US" altLang="zh-CN" sz="2400" dirty="0">
                <a:latin typeface="+mn-ea"/>
                <a:ea typeface="+mn-ea"/>
              </a:rPr>
              <a:t>Ⅰ</a:t>
            </a:r>
            <a:r>
              <a:rPr lang="zh-CN" altLang="en-US" sz="2400" dirty="0">
                <a:latin typeface="+mn-ea"/>
                <a:ea typeface="+mn-ea"/>
              </a:rPr>
              <a:t>号台服务完</a:t>
            </a:r>
            <a:r>
              <a:rPr lang="en-US" altLang="zh-CN" sz="2400" dirty="0">
                <a:latin typeface="+mn-ea"/>
                <a:ea typeface="+mn-ea"/>
              </a:rPr>
              <a:t>1</a:t>
            </a:r>
            <a:r>
              <a:rPr lang="zh-CN" altLang="en-US" sz="2400" dirty="0">
                <a:latin typeface="+mn-ea"/>
                <a:ea typeface="+mn-ea"/>
              </a:rPr>
              <a:t>辆</a:t>
            </a:r>
            <a:r>
              <a:rPr lang="en-US" altLang="zh-CN"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1364">
                                            <p:txEl>
                                              <p:pRg st="0" end="0"/>
                                            </p:txEl>
                                          </p:spTgt>
                                        </p:tgtEl>
                                        <p:attrNameLst>
                                          <p:attrName>style.visibility</p:attrName>
                                        </p:attrNameLst>
                                      </p:cBhvr>
                                      <p:to>
                                        <p:strVal val="visible"/>
                                      </p:to>
                                    </p:set>
                                    <p:anim calcmode="lin" valueType="num">
                                      <p:cBhvr additive="base">
                                        <p:cTn id="12" dur="500" fill="hold"/>
                                        <p:tgtEl>
                                          <p:spTgt spid="27136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1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1364">
                                            <p:txEl>
                                              <p:pRg st="1" end="1"/>
                                            </p:txEl>
                                          </p:spTgt>
                                        </p:tgtEl>
                                        <p:attrNameLst>
                                          <p:attrName>style.visibility</p:attrName>
                                        </p:attrNameLst>
                                      </p:cBhvr>
                                      <p:to>
                                        <p:strVal val="visible"/>
                                      </p:to>
                                    </p:set>
                                    <p:anim calcmode="lin" valueType="num">
                                      <p:cBhvr additive="base">
                                        <p:cTn id="18" dur="500" fill="hold"/>
                                        <p:tgtEl>
                                          <p:spTgt spid="27136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1364">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71365"/>
                                        </p:tgtEl>
                                        <p:attrNameLst>
                                          <p:attrName>style.visibility</p:attrName>
                                        </p:attrNameLst>
                                      </p:cBhvr>
                                      <p:to>
                                        <p:strVal val="visible"/>
                                      </p:to>
                                    </p:set>
                                    <p:anim calcmode="lin" valueType="num">
                                      <p:cBhvr additive="base">
                                        <p:cTn id="23" dur="500" fill="hold"/>
                                        <p:tgtEl>
                                          <p:spTgt spid="271365"/>
                                        </p:tgtEl>
                                        <p:attrNameLst>
                                          <p:attrName>ppt_x</p:attrName>
                                        </p:attrNameLst>
                                      </p:cBhvr>
                                      <p:tavLst>
                                        <p:tav tm="0">
                                          <p:val>
                                            <p:strVal val="#ppt_x"/>
                                          </p:val>
                                        </p:tav>
                                        <p:tav tm="100000">
                                          <p:val>
                                            <p:strVal val="#ppt_x"/>
                                          </p:val>
                                        </p:tav>
                                      </p:tavLst>
                                    </p:anim>
                                    <p:anim calcmode="lin" valueType="num">
                                      <p:cBhvr additive="base">
                                        <p:cTn id="24"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1371"/>
                                        </p:tgtEl>
                                        <p:attrNameLst>
                                          <p:attrName>style.visibility</p:attrName>
                                        </p:attrNameLst>
                                      </p:cBhvr>
                                      <p:to>
                                        <p:strVal val="visible"/>
                                      </p:to>
                                    </p:set>
                                    <p:anim calcmode="lin" valueType="num">
                                      <p:cBhvr additive="base">
                                        <p:cTn id="29" dur="500" fill="hold"/>
                                        <p:tgtEl>
                                          <p:spTgt spid="271371"/>
                                        </p:tgtEl>
                                        <p:attrNameLst>
                                          <p:attrName>ppt_x</p:attrName>
                                        </p:attrNameLst>
                                      </p:cBhvr>
                                      <p:tavLst>
                                        <p:tav tm="0">
                                          <p:val>
                                            <p:strVal val="#ppt_x"/>
                                          </p:val>
                                        </p:tav>
                                        <p:tav tm="100000">
                                          <p:val>
                                            <p:strVal val="#ppt_x"/>
                                          </p:val>
                                        </p:tav>
                                      </p:tavLst>
                                    </p:anim>
                                    <p:anim calcmode="lin" valueType="num">
                                      <p:cBhvr additive="base">
                                        <p:cTn id="30" dur="500" fill="hold"/>
                                        <p:tgtEl>
                                          <p:spTgt spid="271371"/>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271366"/>
                                        </p:tgtEl>
                                        <p:attrNameLst>
                                          <p:attrName>style.visibility</p:attrName>
                                        </p:attrNameLst>
                                      </p:cBhvr>
                                      <p:to>
                                        <p:strVal val="visible"/>
                                      </p:to>
                                    </p:set>
                                    <p:anim calcmode="lin" valueType="num">
                                      <p:cBhvr additive="base">
                                        <p:cTn id="34" dur="500" fill="hold"/>
                                        <p:tgtEl>
                                          <p:spTgt spid="271366"/>
                                        </p:tgtEl>
                                        <p:attrNameLst>
                                          <p:attrName>ppt_x</p:attrName>
                                        </p:attrNameLst>
                                      </p:cBhvr>
                                      <p:tavLst>
                                        <p:tav tm="0">
                                          <p:val>
                                            <p:strVal val="#ppt_x"/>
                                          </p:val>
                                        </p:tav>
                                        <p:tav tm="100000">
                                          <p:val>
                                            <p:strVal val="#ppt_x"/>
                                          </p:val>
                                        </p:tav>
                                      </p:tavLst>
                                    </p:anim>
                                    <p:anim calcmode="lin" valueType="num">
                                      <p:cBhvr additive="base">
                                        <p:cTn id="35" dur="500" fill="hold"/>
                                        <p:tgtEl>
                                          <p:spTgt spid="27136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71367"/>
                                        </p:tgtEl>
                                        <p:attrNameLst>
                                          <p:attrName>style.visibility</p:attrName>
                                        </p:attrNameLst>
                                      </p:cBhvr>
                                      <p:to>
                                        <p:strVal val="visible"/>
                                      </p:to>
                                    </p:set>
                                    <p:anim calcmode="lin" valueType="num">
                                      <p:cBhvr additive="base">
                                        <p:cTn id="40" dur="500" fill="hold"/>
                                        <p:tgtEl>
                                          <p:spTgt spid="271367"/>
                                        </p:tgtEl>
                                        <p:attrNameLst>
                                          <p:attrName>ppt_x</p:attrName>
                                        </p:attrNameLst>
                                      </p:cBhvr>
                                      <p:tavLst>
                                        <p:tav tm="0">
                                          <p:val>
                                            <p:strVal val="#ppt_x"/>
                                          </p:val>
                                        </p:tav>
                                        <p:tav tm="100000">
                                          <p:val>
                                            <p:strVal val="#ppt_x"/>
                                          </p:val>
                                        </p:tav>
                                      </p:tavLst>
                                    </p:anim>
                                    <p:anim calcmode="lin" valueType="num">
                                      <p:cBhvr additive="base">
                                        <p:cTn id="41"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71368"/>
                                        </p:tgtEl>
                                        <p:attrNameLst>
                                          <p:attrName>style.visibility</p:attrName>
                                        </p:attrNameLst>
                                      </p:cBhvr>
                                      <p:to>
                                        <p:strVal val="visible"/>
                                      </p:to>
                                    </p:set>
                                    <p:anim calcmode="lin" valueType="num">
                                      <p:cBhvr additive="base">
                                        <p:cTn id="46" dur="500" fill="hold"/>
                                        <p:tgtEl>
                                          <p:spTgt spid="271368"/>
                                        </p:tgtEl>
                                        <p:attrNameLst>
                                          <p:attrName>ppt_x</p:attrName>
                                        </p:attrNameLst>
                                      </p:cBhvr>
                                      <p:tavLst>
                                        <p:tav tm="0">
                                          <p:val>
                                            <p:strVal val="#ppt_x"/>
                                          </p:val>
                                        </p:tav>
                                        <p:tav tm="100000">
                                          <p:val>
                                            <p:strVal val="#ppt_x"/>
                                          </p:val>
                                        </p:tav>
                                      </p:tavLst>
                                    </p:anim>
                                    <p:anim calcmode="lin" valueType="num">
                                      <p:cBhvr additive="base">
                                        <p:cTn id="47"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71372"/>
                                        </p:tgtEl>
                                        <p:attrNameLst>
                                          <p:attrName>style.visibility</p:attrName>
                                        </p:attrNameLst>
                                      </p:cBhvr>
                                      <p:to>
                                        <p:strVal val="visible"/>
                                      </p:to>
                                    </p:set>
                                    <p:anim calcmode="lin" valueType="num">
                                      <p:cBhvr additive="base">
                                        <p:cTn id="52" dur="500" fill="hold"/>
                                        <p:tgtEl>
                                          <p:spTgt spid="271372"/>
                                        </p:tgtEl>
                                        <p:attrNameLst>
                                          <p:attrName>ppt_x</p:attrName>
                                        </p:attrNameLst>
                                      </p:cBhvr>
                                      <p:tavLst>
                                        <p:tav tm="0">
                                          <p:val>
                                            <p:strVal val="#ppt_x"/>
                                          </p:val>
                                        </p:tav>
                                        <p:tav tm="100000">
                                          <p:val>
                                            <p:strVal val="#ppt_x"/>
                                          </p:val>
                                        </p:tav>
                                      </p:tavLst>
                                    </p:anim>
                                    <p:anim calcmode="lin" valueType="num">
                                      <p:cBhvr additive="base">
                                        <p:cTn id="53" dur="500" fill="hold"/>
                                        <p:tgtEl>
                                          <p:spTgt spid="271372"/>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4" fill="hold" nodeType="afterEffect">
                                  <p:stCondLst>
                                    <p:cond delay="0"/>
                                  </p:stCondLst>
                                  <p:childTnLst>
                                    <p:set>
                                      <p:cBhvr>
                                        <p:cTn id="56" dur="1" fill="hold">
                                          <p:stCondLst>
                                            <p:cond delay="0"/>
                                          </p:stCondLst>
                                        </p:cTn>
                                        <p:tgtEl>
                                          <p:spTgt spid="271369"/>
                                        </p:tgtEl>
                                        <p:attrNameLst>
                                          <p:attrName>style.visibility</p:attrName>
                                        </p:attrNameLst>
                                      </p:cBhvr>
                                      <p:to>
                                        <p:strVal val="visible"/>
                                      </p:to>
                                    </p:set>
                                    <p:anim calcmode="lin" valueType="num">
                                      <p:cBhvr additive="base">
                                        <p:cTn id="57" dur="500" fill="hold"/>
                                        <p:tgtEl>
                                          <p:spTgt spid="271369"/>
                                        </p:tgtEl>
                                        <p:attrNameLst>
                                          <p:attrName>ppt_x</p:attrName>
                                        </p:attrNameLst>
                                      </p:cBhvr>
                                      <p:tavLst>
                                        <p:tav tm="0">
                                          <p:val>
                                            <p:strVal val="#ppt_x"/>
                                          </p:val>
                                        </p:tav>
                                        <p:tav tm="100000">
                                          <p:val>
                                            <p:strVal val="#ppt_x"/>
                                          </p:val>
                                        </p:tav>
                                      </p:tavLst>
                                    </p:anim>
                                    <p:anim calcmode="lin" valueType="num">
                                      <p:cBhvr additive="base">
                                        <p:cTn id="58" dur="500" fill="hold"/>
                                        <p:tgtEl>
                                          <p:spTgt spid="271369"/>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71370"/>
                                        </p:tgtEl>
                                        <p:attrNameLst>
                                          <p:attrName>style.visibility</p:attrName>
                                        </p:attrNameLst>
                                      </p:cBhvr>
                                      <p:to>
                                        <p:strVal val="visible"/>
                                      </p:to>
                                    </p:set>
                                    <p:anim calcmode="lin" valueType="num">
                                      <p:cBhvr additive="base">
                                        <p:cTn id="63" dur="500" fill="hold"/>
                                        <p:tgtEl>
                                          <p:spTgt spid="271370"/>
                                        </p:tgtEl>
                                        <p:attrNameLst>
                                          <p:attrName>ppt_x</p:attrName>
                                        </p:attrNameLst>
                                      </p:cBhvr>
                                      <p:tavLst>
                                        <p:tav tm="0">
                                          <p:val>
                                            <p:strVal val="#ppt_x"/>
                                          </p:val>
                                        </p:tav>
                                        <p:tav tm="100000">
                                          <p:val>
                                            <p:strVal val="#ppt_x"/>
                                          </p:val>
                                        </p:tav>
                                      </p:tavLst>
                                    </p:anim>
                                    <p:anim calcmode="lin" valueType="num">
                                      <p:cBhvr additive="base">
                                        <p:cTn id="64"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advAuto="0"/>
      <p:bldP spid="271364" grpId="0" build="p" autoUpdateAnimBg="0"/>
      <p:bldP spid="271365" grpId="0" autoUpdateAnimBg="0"/>
      <p:bldP spid="271368" grpId="0" autoUpdateAnimBg="0"/>
      <p:bldP spid="271371" grpId="0" autoUpdateAnimBg="0"/>
      <p:bldP spid="2713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5F7438D-EBBC-4A84-8D6A-2F8C90BF2789}"/>
              </a:ext>
            </a:extLst>
          </p:cNvPr>
          <p:cNvSpPr>
            <a:spLocks noGrp="1" noChangeArrowheads="1"/>
          </p:cNvSpPr>
          <p:nvPr>
            <p:ph type="title"/>
          </p:nvPr>
        </p:nvSpPr>
        <p:spPr/>
        <p:txBody>
          <a:bodyPr/>
          <a:lstStyle/>
          <a:p>
            <a:pPr eaLnBrk="1" hangingPunct="1"/>
            <a:r>
              <a:rPr lang="en-US" altLang="zh-CN">
                <a:ea typeface="黑体" panose="02010609060101010101" pitchFamily="49" charset="-122"/>
              </a:rPr>
              <a:t>Ⅰ</a:t>
            </a:r>
            <a:r>
              <a:rPr lang="zh-CN" altLang="en-US">
                <a:ea typeface="黑体" panose="02010609060101010101" pitchFamily="49" charset="-122"/>
              </a:rPr>
              <a:t>号台的队长</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1)</a:t>
            </a:r>
          </a:p>
        </p:txBody>
      </p:sp>
      <p:sp>
        <p:nvSpPr>
          <p:cNvPr id="272387" name="Rectangle 3">
            <a:extLst>
              <a:ext uri="{FF2B5EF4-FFF2-40B4-BE49-F238E27FC236}">
                <a16:creationId xmlns:a16="http://schemas.microsoft.com/office/drawing/2014/main" id="{B581C887-4C49-4221-A92E-550AC1F7BFF7}"/>
              </a:ext>
            </a:extLst>
          </p:cNvPr>
          <p:cNvSpPr>
            <a:spLocks noGrp="1" noChangeArrowheads="1"/>
          </p:cNvSpPr>
          <p:nvPr>
            <p:ph idx="1"/>
          </p:nvPr>
        </p:nvSpPr>
        <p:spPr>
          <a:xfrm>
            <a:off x="765175" y="1003266"/>
            <a:ext cx="6019800" cy="730418"/>
          </a:xfrm>
        </p:spPr>
        <p:txBody>
          <a:bodyPr>
            <a:normAutofit/>
          </a:bodyPr>
          <a:lstStyle/>
          <a:p>
            <a:pPr eaLnBrk="1" hangingPunct="1">
              <a:lnSpc>
                <a:spcPct val="170000"/>
              </a:lnSpc>
              <a:buClr>
                <a:srgbClr val="0000FF"/>
              </a:buClr>
              <a:buFontTx/>
              <a:buAutoNum type="arabicParenR" startAt="2"/>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p>
        </p:txBody>
      </p:sp>
      <p:graphicFrame>
        <p:nvGraphicFramePr>
          <p:cNvPr id="272388" name="Object 4">
            <a:extLst>
              <a:ext uri="{FF2B5EF4-FFF2-40B4-BE49-F238E27FC236}">
                <a16:creationId xmlns:a16="http://schemas.microsoft.com/office/drawing/2014/main" id="{1769EAED-134D-49FD-83B4-19207E41B14A}"/>
              </a:ext>
            </a:extLst>
          </p:cNvPr>
          <p:cNvGraphicFramePr>
            <a:graphicFrameLocks noChangeAspect="1"/>
          </p:cNvGraphicFramePr>
          <p:nvPr>
            <p:extLst>
              <p:ext uri="{D42A27DB-BD31-4B8C-83A1-F6EECF244321}">
                <p14:modId xmlns:p14="http://schemas.microsoft.com/office/powerpoint/2010/main" val="134534228"/>
              </p:ext>
            </p:extLst>
          </p:nvPr>
        </p:nvGraphicFramePr>
        <p:xfrm>
          <a:off x="2593975" y="1911274"/>
          <a:ext cx="6846885" cy="660553"/>
        </p:xfrm>
        <a:graphic>
          <a:graphicData uri="http://schemas.openxmlformats.org/presentationml/2006/ole">
            <mc:AlternateContent xmlns:mc="http://schemas.openxmlformats.org/markup-compatibility/2006">
              <mc:Choice xmlns:v="urn:schemas-microsoft-com:vml" Requires="v">
                <p:oleObj name="公式" r:id="rId3" imgW="3556000" imgH="342900" progId="Equation.3">
                  <p:embed/>
                </p:oleObj>
              </mc:Choice>
              <mc:Fallback>
                <p:oleObj name="公式" r:id="rId3" imgW="3556000" imgH="342900" progId="Equation.3">
                  <p:embed/>
                  <p:pic>
                    <p:nvPicPr>
                      <p:cNvPr id="272388" name="Object 4">
                        <a:extLst>
                          <a:ext uri="{FF2B5EF4-FFF2-40B4-BE49-F238E27FC236}">
                            <a16:creationId xmlns:a16="http://schemas.microsoft.com/office/drawing/2014/main" id="{1769EAED-134D-49FD-83B4-19207E41B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1911274"/>
                        <a:ext cx="6846885" cy="660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89" name="Object 5">
            <a:extLst>
              <a:ext uri="{FF2B5EF4-FFF2-40B4-BE49-F238E27FC236}">
                <a16:creationId xmlns:a16="http://schemas.microsoft.com/office/drawing/2014/main" id="{D87EB193-E1EA-44EA-AD5D-3374F9598955}"/>
              </a:ext>
            </a:extLst>
          </p:cNvPr>
          <p:cNvGraphicFramePr>
            <a:graphicFrameLocks noChangeAspect="1"/>
          </p:cNvGraphicFramePr>
          <p:nvPr>
            <p:extLst>
              <p:ext uri="{D42A27DB-BD31-4B8C-83A1-F6EECF244321}">
                <p14:modId xmlns:p14="http://schemas.microsoft.com/office/powerpoint/2010/main" val="1585301394"/>
              </p:ext>
            </p:extLst>
          </p:nvPr>
        </p:nvGraphicFramePr>
        <p:xfrm>
          <a:off x="2571750" y="2874256"/>
          <a:ext cx="4292005" cy="416021"/>
        </p:xfrm>
        <a:graphic>
          <a:graphicData uri="http://schemas.openxmlformats.org/presentationml/2006/ole">
            <mc:AlternateContent xmlns:mc="http://schemas.openxmlformats.org/markup-compatibility/2006">
              <mc:Choice xmlns:v="urn:schemas-microsoft-com:vml" Requires="v">
                <p:oleObj name="Equation" r:id="rId5" imgW="2222500" imgH="215900" progId="Equation.3">
                  <p:embed/>
                </p:oleObj>
              </mc:Choice>
              <mc:Fallback>
                <p:oleObj name="Equation" r:id="rId5" imgW="2222500" imgH="215900" progId="Equation.3">
                  <p:embed/>
                  <p:pic>
                    <p:nvPicPr>
                      <p:cNvPr id="272389" name="Object 5">
                        <a:extLst>
                          <a:ext uri="{FF2B5EF4-FFF2-40B4-BE49-F238E27FC236}">
                            <a16:creationId xmlns:a16="http://schemas.microsoft.com/office/drawing/2014/main" id="{D87EB193-E1EA-44EA-AD5D-3374F95989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874256"/>
                        <a:ext cx="4292005" cy="416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0" name="Rectangle 6">
            <a:extLst>
              <a:ext uri="{FF2B5EF4-FFF2-40B4-BE49-F238E27FC236}">
                <a16:creationId xmlns:a16="http://schemas.microsoft.com/office/drawing/2014/main" id="{7D35DFB6-86A2-40A5-832C-FBDA9535DD40}"/>
              </a:ext>
            </a:extLst>
          </p:cNvPr>
          <p:cNvSpPr>
            <a:spLocks noChangeArrowheads="1"/>
          </p:cNvSpPr>
          <p:nvPr/>
        </p:nvSpPr>
        <p:spPr bwMode="auto">
          <a:xfrm>
            <a:off x="958426" y="3517656"/>
            <a:ext cx="7774199"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a:solidFill>
                  <a:srgbClr val="00FF00"/>
                </a:solidFill>
                <a:latin typeface="+mn-ea"/>
                <a:ea typeface="+mn-ea"/>
                <a:sym typeface="Symbol" panose="05050102010706020507" pitchFamily="18" charset="2"/>
              </a:rPr>
              <a:t>  </a:t>
            </a:r>
            <a:r>
              <a:rPr lang="en-US" altLang="zh-CN" sz="2400">
                <a:latin typeface="+mn-ea"/>
                <a:ea typeface="+mn-ea"/>
                <a:sym typeface="Symbol" panose="05050102010706020507" pitchFamily="18" charset="2"/>
              </a:rPr>
              <a:t>p</a:t>
            </a:r>
            <a:r>
              <a:rPr lang="en-US" altLang="zh-CN" sz="2400" baseline="-25000">
                <a:latin typeface="+mn-ea"/>
                <a:ea typeface="+mn-ea"/>
                <a:sym typeface="Symbol" panose="05050102010706020507" pitchFamily="18" charset="2"/>
              </a:rPr>
              <a:t>0,1</a:t>
            </a:r>
            <a:r>
              <a:rPr lang="en-US" altLang="zh-CN" sz="2400">
                <a:latin typeface="+mn-ea"/>
                <a:ea typeface="+mn-ea"/>
                <a:sym typeface="Symbol" panose="05050102010706020507" pitchFamily="18" charset="2"/>
              </a:rPr>
              <a:t>(t)</a:t>
            </a:r>
            <a:r>
              <a:rPr lang="zh-CN" altLang="en-US" sz="2400">
                <a:latin typeface="+mn-ea"/>
                <a:ea typeface="+mn-ea"/>
                <a:sym typeface="Symbol" panose="05050102010706020507" pitchFamily="18" charset="2"/>
              </a:rPr>
              <a:t>＝</a:t>
            </a:r>
          </a:p>
        </p:txBody>
      </p:sp>
      <p:graphicFrame>
        <p:nvGraphicFramePr>
          <p:cNvPr id="272391" name="Object 7">
            <a:extLst>
              <a:ext uri="{FF2B5EF4-FFF2-40B4-BE49-F238E27FC236}">
                <a16:creationId xmlns:a16="http://schemas.microsoft.com/office/drawing/2014/main" id="{E5C79E39-DFB8-43C1-91D1-C1CBE7784408}"/>
              </a:ext>
            </a:extLst>
          </p:cNvPr>
          <p:cNvGraphicFramePr>
            <a:graphicFrameLocks noChangeAspect="1"/>
          </p:cNvGraphicFramePr>
          <p:nvPr>
            <p:extLst>
              <p:ext uri="{D42A27DB-BD31-4B8C-83A1-F6EECF244321}">
                <p14:modId xmlns:p14="http://schemas.microsoft.com/office/powerpoint/2010/main" val="3728940621"/>
              </p:ext>
            </p:extLst>
          </p:nvPr>
        </p:nvGraphicFramePr>
        <p:xfrm>
          <a:off x="2371629" y="4278763"/>
          <a:ext cx="6846885" cy="660553"/>
        </p:xfrm>
        <a:graphic>
          <a:graphicData uri="http://schemas.openxmlformats.org/presentationml/2006/ole">
            <mc:AlternateContent xmlns:mc="http://schemas.openxmlformats.org/markup-compatibility/2006">
              <mc:Choice xmlns:v="urn:schemas-microsoft-com:vml" Requires="v">
                <p:oleObj name="公式" r:id="rId7" imgW="3556000" imgH="342900" progId="Equation.3">
                  <p:embed/>
                </p:oleObj>
              </mc:Choice>
              <mc:Fallback>
                <p:oleObj name="公式" r:id="rId7" imgW="3556000" imgH="342900" progId="Equation.3">
                  <p:embed/>
                  <p:pic>
                    <p:nvPicPr>
                      <p:cNvPr id="272391" name="Object 7">
                        <a:extLst>
                          <a:ext uri="{FF2B5EF4-FFF2-40B4-BE49-F238E27FC236}">
                            <a16:creationId xmlns:a16="http://schemas.microsoft.com/office/drawing/2014/main" id="{E5C79E39-DFB8-43C1-91D1-C1CBE77844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1629" y="4278763"/>
                        <a:ext cx="6846885" cy="660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92" name="Object 8">
            <a:extLst>
              <a:ext uri="{FF2B5EF4-FFF2-40B4-BE49-F238E27FC236}">
                <a16:creationId xmlns:a16="http://schemas.microsoft.com/office/drawing/2014/main" id="{C5B41445-A8E6-43B5-BF08-EA29FD2BBAD3}"/>
              </a:ext>
            </a:extLst>
          </p:cNvPr>
          <p:cNvGraphicFramePr>
            <a:graphicFrameLocks noChangeAspect="1"/>
          </p:cNvGraphicFramePr>
          <p:nvPr>
            <p:extLst>
              <p:ext uri="{D42A27DB-BD31-4B8C-83A1-F6EECF244321}">
                <p14:modId xmlns:p14="http://schemas.microsoft.com/office/powerpoint/2010/main" val="1765485455"/>
              </p:ext>
            </p:extLst>
          </p:nvPr>
        </p:nvGraphicFramePr>
        <p:xfrm>
          <a:off x="2084916" y="5073265"/>
          <a:ext cx="1814932" cy="416021"/>
        </p:xfrm>
        <a:graphic>
          <a:graphicData uri="http://schemas.openxmlformats.org/presentationml/2006/ole">
            <mc:AlternateContent xmlns:mc="http://schemas.openxmlformats.org/markup-compatibility/2006">
              <mc:Choice xmlns:v="urn:schemas-microsoft-com:vml" Requires="v">
                <p:oleObj name="公式" r:id="rId9" imgW="939392" imgH="215806" progId="Equation.3">
                  <p:embed/>
                </p:oleObj>
              </mc:Choice>
              <mc:Fallback>
                <p:oleObj name="公式" r:id="rId9" imgW="939392" imgH="215806" progId="Equation.3">
                  <p:embed/>
                  <p:pic>
                    <p:nvPicPr>
                      <p:cNvPr id="272392" name="Object 8">
                        <a:extLst>
                          <a:ext uri="{FF2B5EF4-FFF2-40B4-BE49-F238E27FC236}">
                            <a16:creationId xmlns:a16="http://schemas.microsoft.com/office/drawing/2014/main" id="{C5B41445-A8E6-43B5-BF08-EA29FD2BBA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4916" y="5073265"/>
                        <a:ext cx="1814932" cy="416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3" name="Rectangle 9">
            <a:extLst>
              <a:ext uri="{FF2B5EF4-FFF2-40B4-BE49-F238E27FC236}">
                <a16:creationId xmlns:a16="http://schemas.microsoft.com/office/drawing/2014/main" id="{2B3D6E02-094F-4DC1-993E-93A2F9DD1E9D}"/>
              </a:ext>
            </a:extLst>
          </p:cNvPr>
          <p:cNvSpPr>
            <a:spLocks noChangeArrowheads="1"/>
          </p:cNvSpPr>
          <p:nvPr/>
        </p:nvSpPr>
        <p:spPr bwMode="auto">
          <a:xfrm>
            <a:off x="830652" y="5666830"/>
            <a:ext cx="7774199" cy="10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0000FF"/>
              </a:buClr>
              <a:buFontTx/>
              <a:buAutoNum type="arabicParenR" startAt="3"/>
            </a:pPr>
            <a:r>
              <a:rPr lang="zh-CN" altLang="en-US" sz="2400" dirty="0">
                <a:latin typeface="+mn-ea"/>
                <a:ea typeface="+mn-ea"/>
                <a:sym typeface="Symbol" panose="05050102010706020507" pitchFamily="18" charset="2"/>
              </a:rPr>
              <a:t>类似分析可得</a:t>
            </a:r>
          </a:p>
          <a:p>
            <a:pPr algn="ctr" eaLnBrk="1" hangingPunct="1">
              <a:lnSpc>
                <a:spcPct val="150000"/>
              </a:lnSpc>
              <a:buClrTx/>
              <a:buFontTx/>
              <a:buNone/>
            </a:pP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ij</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o(t)</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i</a:t>
            </a:r>
            <a:r>
              <a:rPr lang="en-US" altLang="zh-CN" sz="2400" dirty="0">
                <a:latin typeface="+mn-ea"/>
                <a:ea typeface="+mn-ea"/>
                <a:sym typeface="Symbol" panose="05050102010706020507" pitchFamily="18" charset="2"/>
              </a:rPr>
              <a:t>-j|2</a:t>
            </a:r>
          </a:p>
        </p:txBody>
      </p:sp>
      <p:sp>
        <p:nvSpPr>
          <p:cNvPr id="272394" name="Rectangle 10">
            <a:extLst>
              <a:ext uri="{FF2B5EF4-FFF2-40B4-BE49-F238E27FC236}">
                <a16:creationId xmlns:a16="http://schemas.microsoft.com/office/drawing/2014/main" id="{A8DCAE13-7DE5-4BA1-A165-FCE3A52E837A}"/>
              </a:ext>
            </a:extLst>
          </p:cNvPr>
          <p:cNvSpPr>
            <a:spLocks noChangeArrowheads="1"/>
          </p:cNvSpPr>
          <p:nvPr/>
        </p:nvSpPr>
        <p:spPr bwMode="auto">
          <a:xfrm>
            <a:off x="2898775" y="1138621"/>
            <a:ext cx="7421411"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0000FF"/>
              </a:buClr>
              <a:buFontTx/>
              <a:buNone/>
            </a:pPr>
            <a:r>
              <a:rPr lang="en-US" altLang="zh-CN" sz="2400" dirty="0">
                <a:latin typeface="+mn-ea"/>
                <a:ea typeface="+mn-ea"/>
                <a:sym typeface="Symbol" panose="05050102010706020507" pitchFamily="18" charset="2"/>
              </a:rPr>
              <a:t>P{</a:t>
            </a:r>
            <a:r>
              <a:rPr lang="zh-CN" altLang="en-US" sz="2400" dirty="0">
                <a:latin typeface="+mn-ea"/>
                <a:ea typeface="+mn-ea"/>
                <a:sym typeface="Symbol" panose="05050102010706020507" pitchFamily="18" charset="2"/>
              </a:rPr>
              <a:t>在</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内</a:t>
            </a:r>
            <a:r>
              <a:rPr lang="en-US" altLang="zh-CN" sz="2400" dirty="0">
                <a:latin typeface="+mn-ea"/>
                <a:ea typeface="+mn-ea"/>
              </a:rPr>
              <a:t>Ⅱ</a:t>
            </a:r>
            <a:r>
              <a:rPr lang="zh-CN" altLang="en-US" sz="2400" dirty="0">
                <a:latin typeface="+mn-ea"/>
                <a:ea typeface="+mn-ea"/>
              </a:rPr>
              <a:t>号台服务完</a:t>
            </a:r>
            <a:r>
              <a:rPr lang="en-US" altLang="zh-CN" sz="2400" dirty="0">
                <a:latin typeface="+mn-ea"/>
                <a:ea typeface="+mn-ea"/>
              </a:rPr>
              <a:t>1</a:t>
            </a:r>
            <a:r>
              <a:rPr lang="zh-CN" altLang="en-US" sz="2400" dirty="0">
                <a:latin typeface="+mn-ea"/>
                <a:ea typeface="+mn-ea"/>
              </a:rPr>
              <a:t>辆，</a:t>
            </a:r>
            <a:r>
              <a:rPr lang="en-US" altLang="zh-CN" sz="2400" dirty="0">
                <a:latin typeface="+mn-ea"/>
                <a:ea typeface="+mn-ea"/>
              </a:rPr>
              <a:t>Ⅰ</a:t>
            </a:r>
            <a:r>
              <a:rPr lang="zh-CN" altLang="en-US" sz="2400" dirty="0">
                <a:latin typeface="+mn-ea"/>
                <a:ea typeface="+mn-ea"/>
              </a:rPr>
              <a:t>号台一辆也没服务完</a:t>
            </a:r>
            <a:r>
              <a:rPr lang="en-US" altLang="zh-CN" sz="2400" dirty="0">
                <a:latin typeface="+mn-ea"/>
                <a:ea typeface="+mn-ea"/>
                <a:sym typeface="Symbol" panose="05050102010706020507" pitchFamily="18" charset="2"/>
              </a:rPr>
              <a:t>}</a:t>
            </a:r>
          </a:p>
        </p:txBody>
      </p:sp>
      <p:sp>
        <p:nvSpPr>
          <p:cNvPr id="272395" name="Rectangle 11">
            <a:extLst>
              <a:ext uri="{FF2B5EF4-FFF2-40B4-BE49-F238E27FC236}">
                <a16:creationId xmlns:a16="http://schemas.microsoft.com/office/drawing/2014/main" id="{07C08293-0503-4517-85A4-C31DB27237ED}"/>
              </a:ext>
            </a:extLst>
          </p:cNvPr>
          <p:cNvSpPr>
            <a:spLocks noChangeArrowheads="1"/>
          </p:cNvSpPr>
          <p:nvPr/>
        </p:nvSpPr>
        <p:spPr bwMode="auto">
          <a:xfrm>
            <a:off x="2593975" y="3517656"/>
            <a:ext cx="6265725"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dirty="0">
                <a:latin typeface="+mn-ea"/>
                <a:ea typeface="+mn-ea"/>
                <a:sym typeface="Symbol" panose="05050102010706020507" pitchFamily="18" charset="2"/>
              </a:rPr>
              <a:t>P{</a:t>
            </a:r>
            <a:r>
              <a:rPr lang="zh-CN" altLang="en-US" sz="2400" dirty="0">
                <a:latin typeface="+mn-ea"/>
                <a:ea typeface="+mn-ea"/>
                <a:sym typeface="Symbol" panose="05050102010706020507" pitchFamily="18" charset="2"/>
              </a:rPr>
              <a:t>在</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内</a:t>
            </a:r>
            <a:r>
              <a:rPr lang="en-US" altLang="zh-CN" sz="2400" dirty="0">
                <a:latin typeface="+mn-ea"/>
                <a:ea typeface="+mn-ea"/>
              </a:rPr>
              <a:t>Ⅱ</a:t>
            </a:r>
            <a:r>
              <a:rPr lang="zh-CN" altLang="en-US" sz="2400" dirty="0">
                <a:latin typeface="+mn-ea"/>
                <a:ea typeface="+mn-ea"/>
              </a:rPr>
              <a:t>号台服务完</a:t>
            </a:r>
            <a:r>
              <a:rPr lang="en-US" altLang="zh-CN" sz="2400" dirty="0">
                <a:latin typeface="+mn-ea"/>
                <a:ea typeface="+mn-ea"/>
              </a:rPr>
              <a:t>1</a:t>
            </a:r>
            <a:r>
              <a:rPr lang="zh-CN" altLang="en-US" sz="2400" dirty="0">
                <a:latin typeface="+mn-ea"/>
                <a:ea typeface="+mn-ea"/>
              </a:rPr>
              <a:t>辆</a:t>
            </a:r>
            <a:r>
              <a:rPr lang="en-US" altLang="zh-CN" sz="2400" dirty="0">
                <a:latin typeface="+mn-ea"/>
                <a:ea typeface="+mn-ea"/>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2394">
                                            <p:txEl>
                                              <p:pRg st="0" end="0"/>
                                            </p:txEl>
                                          </p:spTgt>
                                        </p:tgtEl>
                                        <p:attrNameLst>
                                          <p:attrName>style.visibility</p:attrName>
                                        </p:attrNameLst>
                                      </p:cBhvr>
                                      <p:to>
                                        <p:strVal val="visible"/>
                                      </p:to>
                                    </p:set>
                                    <p:anim calcmode="lin" valueType="num">
                                      <p:cBhvr additive="base">
                                        <p:cTn id="13" dur="500" fill="hold"/>
                                        <p:tgtEl>
                                          <p:spTgt spid="27239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94">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72388"/>
                                        </p:tgtEl>
                                        <p:attrNameLst>
                                          <p:attrName>style.visibility</p:attrName>
                                        </p:attrNameLst>
                                      </p:cBhvr>
                                      <p:to>
                                        <p:strVal val="visible"/>
                                      </p:to>
                                    </p:set>
                                    <p:anim calcmode="lin" valueType="num">
                                      <p:cBhvr additive="base">
                                        <p:cTn id="18" dur="500" fill="hold"/>
                                        <p:tgtEl>
                                          <p:spTgt spid="272388"/>
                                        </p:tgtEl>
                                        <p:attrNameLst>
                                          <p:attrName>ppt_x</p:attrName>
                                        </p:attrNameLst>
                                      </p:cBhvr>
                                      <p:tavLst>
                                        <p:tav tm="0">
                                          <p:val>
                                            <p:strVal val="#ppt_x"/>
                                          </p:val>
                                        </p:tav>
                                        <p:tav tm="100000">
                                          <p:val>
                                            <p:strVal val="#ppt_x"/>
                                          </p:val>
                                        </p:tav>
                                      </p:tavLst>
                                    </p:anim>
                                    <p:anim calcmode="lin" valueType="num">
                                      <p:cBhvr additive="base">
                                        <p:cTn id="19"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72389"/>
                                        </p:tgtEl>
                                        <p:attrNameLst>
                                          <p:attrName>style.visibility</p:attrName>
                                        </p:attrNameLst>
                                      </p:cBhvr>
                                      <p:to>
                                        <p:strVal val="visible"/>
                                      </p:to>
                                    </p:set>
                                    <p:anim calcmode="lin" valueType="num">
                                      <p:cBhvr additive="base">
                                        <p:cTn id="24" dur="500" fill="hold"/>
                                        <p:tgtEl>
                                          <p:spTgt spid="272389"/>
                                        </p:tgtEl>
                                        <p:attrNameLst>
                                          <p:attrName>ppt_x</p:attrName>
                                        </p:attrNameLst>
                                      </p:cBhvr>
                                      <p:tavLst>
                                        <p:tav tm="0">
                                          <p:val>
                                            <p:strVal val="#ppt_x"/>
                                          </p:val>
                                        </p:tav>
                                        <p:tav tm="100000">
                                          <p:val>
                                            <p:strVal val="#ppt_x"/>
                                          </p:val>
                                        </p:tav>
                                      </p:tavLst>
                                    </p:anim>
                                    <p:anim calcmode="lin" valueType="num">
                                      <p:cBhvr additive="base">
                                        <p:cTn id="25" dur="500" fill="hold"/>
                                        <p:tgtEl>
                                          <p:spTgt spid="2723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2390"/>
                                        </p:tgtEl>
                                        <p:attrNameLst>
                                          <p:attrName>style.visibility</p:attrName>
                                        </p:attrNameLst>
                                      </p:cBhvr>
                                      <p:to>
                                        <p:strVal val="visible"/>
                                      </p:to>
                                    </p:set>
                                    <p:anim calcmode="lin" valueType="num">
                                      <p:cBhvr additive="base">
                                        <p:cTn id="30" dur="500" fill="hold"/>
                                        <p:tgtEl>
                                          <p:spTgt spid="272390"/>
                                        </p:tgtEl>
                                        <p:attrNameLst>
                                          <p:attrName>ppt_x</p:attrName>
                                        </p:attrNameLst>
                                      </p:cBhvr>
                                      <p:tavLst>
                                        <p:tav tm="0">
                                          <p:val>
                                            <p:strVal val="#ppt_x"/>
                                          </p:val>
                                        </p:tav>
                                        <p:tav tm="100000">
                                          <p:val>
                                            <p:strVal val="#ppt_x"/>
                                          </p:val>
                                        </p:tav>
                                      </p:tavLst>
                                    </p:anim>
                                    <p:anim calcmode="lin" valueType="num">
                                      <p:cBhvr additive="base">
                                        <p:cTn id="31"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2395"/>
                                        </p:tgtEl>
                                        <p:attrNameLst>
                                          <p:attrName>style.visibility</p:attrName>
                                        </p:attrNameLst>
                                      </p:cBhvr>
                                      <p:to>
                                        <p:strVal val="visible"/>
                                      </p:to>
                                    </p:set>
                                    <p:anim calcmode="lin" valueType="num">
                                      <p:cBhvr additive="base">
                                        <p:cTn id="36" dur="500" fill="hold"/>
                                        <p:tgtEl>
                                          <p:spTgt spid="272395"/>
                                        </p:tgtEl>
                                        <p:attrNameLst>
                                          <p:attrName>ppt_x</p:attrName>
                                        </p:attrNameLst>
                                      </p:cBhvr>
                                      <p:tavLst>
                                        <p:tav tm="0">
                                          <p:val>
                                            <p:strVal val="#ppt_x"/>
                                          </p:val>
                                        </p:tav>
                                        <p:tav tm="100000">
                                          <p:val>
                                            <p:strVal val="#ppt_x"/>
                                          </p:val>
                                        </p:tav>
                                      </p:tavLst>
                                    </p:anim>
                                    <p:anim calcmode="lin" valueType="num">
                                      <p:cBhvr additive="base">
                                        <p:cTn id="37" dur="500" fill="hold"/>
                                        <p:tgtEl>
                                          <p:spTgt spid="272395"/>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4" fill="hold" nodeType="afterEffect">
                                  <p:stCondLst>
                                    <p:cond delay="0"/>
                                  </p:stCondLst>
                                  <p:childTnLst>
                                    <p:set>
                                      <p:cBhvr>
                                        <p:cTn id="40" dur="1" fill="hold">
                                          <p:stCondLst>
                                            <p:cond delay="0"/>
                                          </p:stCondLst>
                                        </p:cTn>
                                        <p:tgtEl>
                                          <p:spTgt spid="272391"/>
                                        </p:tgtEl>
                                        <p:attrNameLst>
                                          <p:attrName>style.visibility</p:attrName>
                                        </p:attrNameLst>
                                      </p:cBhvr>
                                      <p:to>
                                        <p:strVal val="visible"/>
                                      </p:to>
                                    </p:set>
                                    <p:anim calcmode="lin" valueType="num">
                                      <p:cBhvr additive="base">
                                        <p:cTn id="41" dur="500" fill="hold"/>
                                        <p:tgtEl>
                                          <p:spTgt spid="272391"/>
                                        </p:tgtEl>
                                        <p:attrNameLst>
                                          <p:attrName>ppt_x</p:attrName>
                                        </p:attrNameLst>
                                      </p:cBhvr>
                                      <p:tavLst>
                                        <p:tav tm="0">
                                          <p:val>
                                            <p:strVal val="#ppt_x"/>
                                          </p:val>
                                        </p:tav>
                                        <p:tav tm="100000">
                                          <p:val>
                                            <p:strVal val="#ppt_x"/>
                                          </p:val>
                                        </p:tav>
                                      </p:tavLst>
                                    </p:anim>
                                    <p:anim calcmode="lin" valueType="num">
                                      <p:cBhvr additive="base">
                                        <p:cTn id="42" dur="500" fill="hold"/>
                                        <p:tgtEl>
                                          <p:spTgt spid="27239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72392"/>
                                        </p:tgtEl>
                                        <p:attrNameLst>
                                          <p:attrName>style.visibility</p:attrName>
                                        </p:attrNameLst>
                                      </p:cBhvr>
                                      <p:to>
                                        <p:strVal val="visible"/>
                                      </p:to>
                                    </p:set>
                                    <p:anim calcmode="lin" valueType="num">
                                      <p:cBhvr additive="base">
                                        <p:cTn id="47" dur="500" fill="hold"/>
                                        <p:tgtEl>
                                          <p:spTgt spid="272392"/>
                                        </p:tgtEl>
                                        <p:attrNameLst>
                                          <p:attrName>ppt_x</p:attrName>
                                        </p:attrNameLst>
                                      </p:cBhvr>
                                      <p:tavLst>
                                        <p:tav tm="0">
                                          <p:val>
                                            <p:strVal val="#ppt_x"/>
                                          </p:val>
                                        </p:tav>
                                        <p:tav tm="100000">
                                          <p:val>
                                            <p:strVal val="#ppt_x"/>
                                          </p:val>
                                        </p:tav>
                                      </p:tavLst>
                                    </p:anim>
                                    <p:anim calcmode="lin" valueType="num">
                                      <p:cBhvr additive="base">
                                        <p:cTn id="48"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72393"/>
                                        </p:tgtEl>
                                        <p:attrNameLst>
                                          <p:attrName>style.visibility</p:attrName>
                                        </p:attrNameLst>
                                      </p:cBhvr>
                                      <p:to>
                                        <p:strVal val="visible"/>
                                      </p:to>
                                    </p:set>
                                    <p:anim calcmode="lin" valueType="num">
                                      <p:cBhvr additive="base">
                                        <p:cTn id="53" dur="500" fill="hold"/>
                                        <p:tgtEl>
                                          <p:spTgt spid="272393"/>
                                        </p:tgtEl>
                                        <p:attrNameLst>
                                          <p:attrName>ppt_x</p:attrName>
                                        </p:attrNameLst>
                                      </p:cBhvr>
                                      <p:tavLst>
                                        <p:tav tm="0">
                                          <p:val>
                                            <p:strVal val="#ppt_x"/>
                                          </p:val>
                                        </p:tav>
                                        <p:tav tm="100000">
                                          <p:val>
                                            <p:strVal val="#ppt_x"/>
                                          </p:val>
                                        </p:tav>
                                      </p:tavLst>
                                    </p:anim>
                                    <p:anim calcmode="lin" valueType="num">
                                      <p:cBhvr additive="base">
                                        <p:cTn id="54" dur="500" fill="hold"/>
                                        <p:tgtEl>
                                          <p:spTgt spid="272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advAuto="0"/>
      <p:bldP spid="272390" grpId="0" autoUpdateAnimBg="0"/>
      <p:bldP spid="272393" grpId="0" autoUpdateAnimBg="0"/>
      <p:bldP spid="272394" grpId="0" build="p" autoUpdateAnimBg="0" advAuto="0"/>
      <p:bldP spid="27239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B20385E-E8B6-4B47-AC00-E100B920DE4F}"/>
              </a:ext>
            </a:extLst>
          </p:cNvPr>
          <p:cNvSpPr>
            <a:spLocks noGrp="1" noChangeArrowheads="1"/>
          </p:cNvSpPr>
          <p:nvPr>
            <p:ph type="title"/>
          </p:nvPr>
        </p:nvSpPr>
        <p:spPr/>
        <p:txBody>
          <a:bodyPr/>
          <a:lstStyle/>
          <a:p>
            <a:pPr eaLnBrk="1" hangingPunct="1"/>
            <a:r>
              <a:rPr lang="en-US" altLang="zh-CN">
                <a:ea typeface="黑体" panose="02010609060101010101" pitchFamily="49" charset="-122"/>
              </a:rPr>
              <a:t>Ⅰ</a:t>
            </a:r>
            <a:r>
              <a:rPr lang="zh-CN" altLang="en-US">
                <a:ea typeface="黑体" panose="02010609060101010101" pitchFamily="49" charset="-122"/>
              </a:rPr>
              <a:t>号台的队长</a:t>
            </a:r>
            <a:r>
              <a:rPr lang="en-US" altLang="zh-CN">
                <a:ea typeface="黑体" panose="02010609060101010101" pitchFamily="49" charset="-122"/>
              </a:rPr>
              <a:t>(</a:t>
            </a:r>
            <a:r>
              <a:rPr lang="zh-CN" altLang="en-US">
                <a:ea typeface="黑体" panose="02010609060101010101" pitchFamily="49" charset="-122"/>
              </a:rPr>
              <a:t>续</a:t>
            </a:r>
            <a:r>
              <a:rPr lang="en-US" altLang="zh-CN">
                <a:ea typeface="黑体" panose="02010609060101010101" pitchFamily="49" charset="-122"/>
              </a:rPr>
              <a:t>2)</a:t>
            </a:r>
          </a:p>
        </p:txBody>
      </p:sp>
      <p:sp>
        <p:nvSpPr>
          <p:cNvPr id="273411" name="Rectangle 3">
            <a:extLst>
              <a:ext uri="{FF2B5EF4-FFF2-40B4-BE49-F238E27FC236}">
                <a16:creationId xmlns:a16="http://schemas.microsoft.com/office/drawing/2014/main" id="{903004B8-B62F-446B-B3AD-240AE223966D}"/>
              </a:ext>
            </a:extLst>
          </p:cNvPr>
          <p:cNvSpPr>
            <a:spLocks noGrp="1" noChangeArrowheads="1"/>
          </p:cNvSpPr>
          <p:nvPr>
            <p:ph idx="1"/>
          </p:nvPr>
        </p:nvSpPr>
        <p:spPr>
          <a:xfrm>
            <a:off x="609918" y="974622"/>
            <a:ext cx="7891340" cy="810003"/>
          </a:xfrm>
        </p:spPr>
        <p:txBody>
          <a:bodyPr>
            <a:normAutofit/>
          </a:bodyPr>
          <a:lstStyle/>
          <a:p>
            <a:pPr eaLnBrk="1" hangingPunct="1">
              <a:buClrTx/>
              <a:buFontTx/>
              <a:buNone/>
            </a:pPr>
            <a:r>
              <a:rPr lang="zh-CN" altLang="en-US" dirty="0">
                <a:sym typeface="Symbol" panose="05050102010706020507" pitchFamily="18" charset="2"/>
              </a:rPr>
              <a:t>综合上述</a:t>
            </a:r>
            <a:r>
              <a:rPr lang="en-US" altLang="zh-CN" dirty="0">
                <a:sym typeface="Symbol" panose="05050102010706020507" pitchFamily="18" charset="2"/>
              </a:rPr>
              <a:t>1)2)3)</a:t>
            </a:r>
            <a:r>
              <a:rPr lang="zh-CN" altLang="en-US" dirty="0">
                <a:sym typeface="Symbol" panose="05050102010706020507" pitchFamily="18" charset="2"/>
              </a:rPr>
              <a:t>得</a:t>
            </a:r>
          </a:p>
        </p:txBody>
      </p:sp>
      <p:graphicFrame>
        <p:nvGraphicFramePr>
          <p:cNvPr id="273412" name="Object 4">
            <a:extLst>
              <a:ext uri="{FF2B5EF4-FFF2-40B4-BE49-F238E27FC236}">
                <a16:creationId xmlns:a16="http://schemas.microsoft.com/office/drawing/2014/main" id="{BF13BB4C-9B37-4954-88C0-53E2E7D84727}"/>
              </a:ext>
            </a:extLst>
          </p:cNvPr>
          <p:cNvGraphicFramePr>
            <a:graphicFrameLocks noChangeAspect="1"/>
          </p:cNvGraphicFramePr>
          <p:nvPr>
            <p:extLst>
              <p:ext uri="{D42A27DB-BD31-4B8C-83A1-F6EECF244321}">
                <p14:modId xmlns:p14="http://schemas.microsoft.com/office/powerpoint/2010/main" val="1521238973"/>
              </p:ext>
            </p:extLst>
          </p:nvPr>
        </p:nvGraphicFramePr>
        <p:xfrm>
          <a:off x="1371837" y="1719624"/>
          <a:ext cx="6376876" cy="1381445"/>
        </p:xfrm>
        <a:graphic>
          <a:graphicData uri="http://schemas.openxmlformats.org/presentationml/2006/ole">
            <mc:AlternateContent xmlns:mc="http://schemas.openxmlformats.org/markup-compatibility/2006">
              <mc:Choice xmlns:v="urn:schemas-microsoft-com:vml" Requires="v">
                <p:oleObj name="Equation" r:id="rId3" imgW="3213100" imgH="698500" progId="Equation.3">
                  <p:embed/>
                </p:oleObj>
              </mc:Choice>
              <mc:Fallback>
                <p:oleObj name="Equation" r:id="rId3" imgW="3213100" imgH="698500" progId="Equation.3">
                  <p:embed/>
                  <p:pic>
                    <p:nvPicPr>
                      <p:cNvPr id="273412" name="Object 4">
                        <a:extLst>
                          <a:ext uri="{FF2B5EF4-FFF2-40B4-BE49-F238E27FC236}">
                            <a16:creationId xmlns:a16="http://schemas.microsoft.com/office/drawing/2014/main" id="{BF13BB4C-9B37-4954-88C0-53E2E7D84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837" y="1719624"/>
                        <a:ext cx="6376876" cy="1381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3" name="Rectangle 5">
            <a:extLst>
              <a:ext uri="{FF2B5EF4-FFF2-40B4-BE49-F238E27FC236}">
                <a16:creationId xmlns:a16="http://schemas.microsoft.com/office/drawing/2014/main" id="{70280FC3-DB7A-42B4-B5E3-05997AF543A3}"/>
              </a:ext>
            </a:extLst>
          </p:cNvPr>
          <p:cNvSpPr>
            <a:spLocks noChangeArrowheads="1"/>
          </p:cNvSpPr>
          <p:nvPr/>
        </p:nvSpPr>
        <p:spPr bwMode="auto">
          <a:xfrm>
            <a:off x="609917" y="3220500"/>
            <a:ext cx="10856771" cy="57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sym typeface="Symbol" panose="05050102010706020507" pitchFamily="18" charset="2"/>
              </a:rPr>
              <a:t>于是，</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是有限状态空间</a:t>
            </a:r>
            <a:r>
              <a:rPr lang="en-US" altLang="zh-CN" sz="2400" dirty="0">
                <a:latin typeface="+mn-ea"/>
                <a:ea typeface="+mn-ea"/>
                <a:sym typeface="Symbol" panose="05050102010706020507" pitchFamily="18" charset="2"/>
              </a:rPr>
              <a:t>E</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{0,1,2,…,n}</a:t>
            </a:r>
            <a:r>
              <a:rPr lang="zh-CN" altLang="en-US" sz="2400" dirty="0">
                <a:latin typeface="+mn-ea"/>
                <a:ea typeface="+mn-ea"/>
                <a:sym typeface="Symbol" panose="05050102010706020507" pitchFamily="18" charset="2"/>
              </a:rPr>
              <a:t>上的生灭过程，其参数为</a:t>
            </a:r>
          </a:p>
        </p:txBody>
      </p:sp>
      <p:graphicFrame>
        <p:nvGraphicFramePr>
          <p:cNvPr id="273414" name="Object 6">
            <a:extLst>
              <a:ext uri="{FF2B5EF4-FFF2-40B4-BE49-F238E27FC236}">
                <a16:creationId xmlns:a16="http://schemas.microsoft.com/office/drawing/2014/main" id="{4C355892-F341-48A9-9CC2-1A52F3955983}"/>
              </a:ext>
            </a:extLst>
          </p:cNvPr>
          <p:cNvGraphicFramePr>
            <a:graphicFrameLocks noChangeAspect="1"/>
          </p:cNvGraphicFramePr>
          <p:nvPr>
            <p:extLst>
              <p:ext uri="{D42A27DB-BD31-4B8C-83A1-F6EECF244321}">
                <p14:modId xmlns:p14="http://schemas.microsoft.com/office/powerpoint/2010/main" val="2677305549"/>
              </p:ext>
            </p:extLst>
          </p:nvPr>
        </p:nvGraphicFramePr>
        <p:xfrm>
          <a:off x="1326582" y="4124016"/>
          <a:ext cx="6924691" cy="462069"/>
        </p:xfrm>
        <a:graphic>
          <a:graphicData uri="http://schemas.openxmlformats.org/presentationml/2006/ole">
            <mc:AlternateContent xmlns:mc="http://schemas.openxmlformats.org/markup-compatibility/2006">
              <mc:Choice xmlns:v="urn:schemas-microsoft-com:vml" Requires="v">
                <p:oleObj name="Equation" r:id="rId5" imgW="3238500" imgH="215900" progId="Equation.3">
                  <p:embed/>
                </p:oleObj>
              </mc:Choice>
              <mc:Fallback>
                <p:oleObj name="Equation" r:id="rId5" imgW="3238500" imgH="215900" progId="Equation.3">
                  <p:embed/>
                  <p:pic>
                    <p:nvPicPr>
                      <p:cNvPr id="273414" name="Object 6">
                        <a:extLst>
                          <a:ext uri="{FF2B5EF4-FFF2-40B4-BE49-F238E27FC236}">
                            <a16:creationId xmlns:a16="http://schemas.microsoft.com/office/drawing/2014/main" id="{4C355892-F341-48A9-9CC2-1A52F39559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82" y="4124016"/>
                        <a:ext cx="6924691" cy="462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5" name="Rectangle 7">
            <a:extLst>
              <a:ext uri="{FF2B5EF4-FFF2-40B4-BE49-F238E27FC236}">
                <a16:creationId xmlns:a16="http://schemas.microsoft.com/office/drawing/2014/main" id="{50E6F333-F5B3-4D0F-B6D9-3CE6D88EFC4E}"/>
              </a:ext>
            </a:extLst>
          </p:cNvPr>
          <p:cNvSpPr>
            <a:spLocks noChangeArrowheads="1"/>
          </p:cNvSpPr>
          <p:nvPr/>
        </p:nvSpPr>
        <p:spPr bwMode="auto">
          <a:xfrm>
            <a:off x="774700" y="5565855"/>
            <a:ext cx="233910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a:solidFill>
                  <a:srgbClr val="0000FF"/>
                </a:solidFill>
                <a:latin typeface="+mn-ea"/>
                <a:ea typeface="+mn-ea"/>
                <a:sym typeface="Symbol" panose="05050102010706020507" pitchFamily="18" charset="2"/>
              </a:rPr>
              <a:t>状态转移速度图</a:t>
            </a:r>
          </a:p>
        </p:txBody>
      </p:sp>
      <p:grpSp>
        <p:nvGrpSpPr>
          <p:cNvPr id="2" name="Group 8">
            <a:extLst>
              <a:ext uri="{FF2B5EF4-FFF2-40B4-BE49-F238E27FC236}">
                <a16:creationId xmlns:a16="http://schemas.microsoft.com/office/drawing/2014/main" id="{D9FD035D-4844-4B4E-B965-B8B7407A890E}"/>
              </a:ext>
            </a:extLst>
          </p:cNvPr>
          <p:cNvGrpSpPr>
            <a:grpSpLocks/>
          </p:cNvGrpSpPr>
          <p:nvPr/>
        </p:nvGrpSpPr>
        <p:grpSpPr bwMode="auto">
          <a:xfrm>
            <a:off x="3516947" y="5502340"/>
            <a:ext cx="4171327" cy="547815"/>
            <a:chOff x="2461" y="3176"/>
            <a:chExt cx="2627" cy="345"/>
          </a:xfrm>
        </p:grpSpPr>
        <p:sp>
          <p:nvSpPr>
            <p:cNvPr id="20514" name="Oval 9">
              <a:extLst>
                <a:ext uri="{FF2B5EF4-FFF2-40B4-BE49-F238E27FC236}">
                  <a16:creationId xmlns:a16="http://schemas.microsoft.com/office/drawing/2014/main" id="{B834A315-23FD-476F-B3B6-6838AB32222C}"/>
                </a:ext>
              </a:extLst>
            </p:cNvPr>
            <p:cNvSpPr>
              <a:spLocks noChangeArrowheads="1"/>
            </p:cNvSpPr>
            <p:nvPr/>
          </p:nvSpPr>
          <p:spPr bwMode="auto">
            <a:xfrm>
              <a:off x="246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5" name="Rectangle 10">
              <a:extLst>
                <a:ext uri="{FF2B5EF4-FFF2-40B4-BE49-F238E27FC236}">
                  <a16:creationId xmlns:a16="http://schemas.microsoft.com/office/drawing/2014/main" id="{613672F8-2CE3-4C6E-BA4A-29E3CDCA425F}"/>
                </a:ext>
              </a:extLst>
            </p:cNvPr>
            <p:cNvSpPr>
              <a:spLocks noChangeArrowheads="1"/>
            </p:cNvSpPr>
            <p:nvPr/>
          </p:nvSpPr>
          <p:spPr bwMode="auto">
            <a:xfrm>
              <a:off x="246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0</a:t>
              </a:r>
            </a:p>
          </p:txBody>
        </p:sp>
        <p:sp>
          <p:nvSpPr>
            <p:cNvPr id="20516" name="Oval 11">
              <a:extLst>
                <a:ext uri="{FF2B5EF4-FFF2-40B4-BE49-F238E27FC236}">
                  <a16:creationId xmlns:a16="http://schemas.microsoft.com/office/drawing/2014/main" id="{C2D99AF1-139B-431D-BA72-62E32EE45950}"/>
                </a:ext>
              </a:extLst>
            </p:cNvPr>
            <p:cNvSpPr>
              <a:spLocks noChangeArrowheads="1"/>
            </p:cNvSpPr>
            <p:nvPr/>
          </p:nvSpPr>
          <p:spPr bwMode="auto">
            <a:xfrm>
              <a:off x="294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7" name="Rectangle 12">
              <a:extLst>
                <a:ext uri="{FF2B5EF4-FFF2-40B4-BE49-F238E27FC236}">
                  <a16:creationId xmlns:a16="http://schemas.microsoft.com/office/drawing/2014/main" id="{FF78D4BC-BCBA-497E-A69C-3465E9CDDC09}"/>
                </a:ext>
              </a:extLst>
            </p:cNvPr>
            <p:cNvSpPr>
              <a:spLocks noChangeArrowheads="1"/>
            </p:cNvSpPr>
            <p:nvPr/>
          </p:nvSpPr>
          <p:spPr bwMode="auto">
            <a:xfrm>
              <a:off x="294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1</a:t>
              </a:r>
            </a:p>
          </p:txBody>
        </p:sp>
        <p:sp>
          <p:nvSpPr>
            <p:cNvPr id="20518" name="Oval 13">
              <a:extLst>
                <a:ext uri="{FF2B5EF4-FFF2-40B4-BE49-F238E27FC236}">
                  <a16:creationId xmlns:a16="http://schemas.microsoft.com/office/drawing/2014/main" id="{7061A807-2484-4A1F-9E06-47F20997FED0}"/>
                </a:ext>
              </a:extLst>
            </p:cNvPr>
            <p:cNvSpPr>
              <a:spLocks noChangeArrowheads="1"/>
            </p:cNvSpPr>
            <p:nvPr/>
          </p:nvSpPr>
          <p:spPr bwMode="auto">
            <a:xfrm>
              <a:off x="342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9" name="Rectangle 14">
              <a:extLst>
                <a:ext uri="{FF2B5EF4-FFF2-40B4-BE49-F238E27FC236}">
                  <a16:creationId xmlns:a16="http://schemas.microsoft.com/office/drawing/2014/main" id="{40A7FFBC-A9F7-44EF-8640-A842C23F415D}"/>
                </a:ext>
              </a:extLst>
            </p:cNvPr>
            <p:cNvSpPr>
              <a:spLocks noChangeArrowheads="1"/>
            </p:cNvSpPr>
            <p:nvPr/>
          </p:nvSpPr>
          <p:spPr bwMode="auto">
            <a:xfrm>
              <a:off x="342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p>
          </p:txBody>
        </p:sp>
        <p:sp>
          <p:nvSpPr>
            <p:cNvPr id="20520" name="Oval 15">
              <a:extLst>
                <a:ext uri="{FF2B5EF4-FFF2-40B4-BE49-F238E27FC236}">
                  <a16:creationId xmlns:a16="http://schemas.microsoft.com/office/drawing/2014/main" id="{20DBD11D-09F5-4489-92F7-FA4AB6731776}"/>
                </a:ext>
              </a:extLst>
            </p:cNvPr>
            <p:cNvSpPr>
              <a:spLocks noChangeArrowheads="1"/>
            </p:cNvSpPr>
            <p:nvPr/>
          </p:nvSpPr>
          <p:spPr bwMode="auto">
            <a:xfrm>
              <a:off x="4360"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21" name="Rectangle 16">
              <a:extLst>
                <a:ext uri="{FF2B5EF4-FFF2-40B4-BE49-F238E27FC236}">
                  <a16:creationId xmlns:a16="http://schemas.microsoft.com/office/drawing/2014/main" id="{F2C9CEE8-6040-45FD-B639-C01E112321DC}"/>
                </a:ext>
              </a:extLst>
            </p:cNvPr>
            <p:cNvSpPr>
              <a:spLocks noChangeArrowheads="1"/>
            </p:cNvSpPr>
            <p:nvPr/>
          </p:nvSpPr>
          <p:spPr bwMode="auto">
            <a:xfrm>
              <a:off x="4324" y="3238"/>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n-1</a:t>
              </a:r>
            </a:p>
          </p:txBody>
        </p:sp>
        <p:sp>
          <p:nvSpPr>
            <p:cNvPr id="20522" name="Rectangle 17">
              <a:extLst>
                <a:ext uri="{FF2B5EF4-FFF2-40B4-BE49-F238E27FC236}">
                  <a16:creationId xmlns:a16="http://schemas.microsoft.com/office/drawing/2014/main" id="{48CAC096-3E08-4B5C-81A4-9A122CF56BD7}"/>
                </a:ext>
              </a:extLst>
            </p:cNvPr>
            <p:cNvSpPr>
              <a:spLocks noChangeArrowheads="1"/>
            </p:cNvSpPr>
            <p:nvPr/>
          </p:nvSpPr>
          <p:spPr bwMode="auto">
            <a:xfrm>
              <a:off x="3881" y="31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a:t>
              </a:r>
            </a:p>
          </p:txBody>
        </p:sp>
        <p:sp>
          <p:nvSpPr>
            <p:cNvPr id="20523" name="Oval 18">
              <a:extLst>
                <a:ext uri="{FF2B5EF4-FFF2-40B4-BE49-F238E27FC236}">
                  <a16:creationId xmlns:a16="http://schemas.microsoft.com/office/drawing/2014/main" id="{E6560F09-ED00-4ED0-BB7F-789B509895C2}"/>
                </a:ext>
              </a:extLst>
            </p:cNvPr>
            <p:cNvSpPr>
              <a:spLocks noChangeArrowheads="1"/>
            </p:cNvSpPr>
            <p:nvPr/>
          </p:nvSpPr>
          <p:spPr bwMode="auto">
            <a:xfrm>
              <a:off x="4861" y="325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24" name="Rectangle 19">
              <a:extLst>
                <a:ext uri="{FF2B5EF4-FFF2-40B4-BE49-F238E27FC236}">
                  <a16:creationId xmlns:a16="http://schemas.microsoft.com/office/drawing/2014/main" id="{3252E0A6-A9C7-479E-96D0-5CD981AD9A01}"/>
                </a:ext>
              </a:extLst>
            </p:cNvPr>
            <p:cNvSpPr>
              <a:spLocks noChangeArrowheads="1"/>
            </p:cNvSpPr>
            <p:nvPr/>
          </p:nvSpPr>
          <p:spPr bwMode="auto">
            <a:xfrm>
              <a:off x="4857" y="323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n</a:t>
              </a:r>
            </a:p>
          </p:txBody>
        </p:sp>
      </p:grpSp>
      <p:grpSp>
        <p:nvGrpSpPr>
          <p:cNvPr id="3" name="Group 20">
            <a:extLst>
              <a:ext uri="{FF2B5EF4-FFF2-40B4-BE49-F238E27FC236}">
                <a16:creationId xmlns:a16="http://schemas.microsoft.com/office/drawing/2014/main" id="{9DAE1E46-D6AC-498C-A0A5-1E7F25158FF6}"/>
              </a:ext>
            </a:extLst>
          </p:cNvPr>
          <p:cNvGrpSpPr>
            <a:grpSpLocks/>
          </p:cNvGrpSpPr>
          <p:nvPr/>
        </p:nvGrpSpPr>
        <p:grpSpPr bwMode="auto">
          <a:xfrm>
            <a:off x="3745600" y="4879897"/>
            <a:ext cx="609741" cy="797109"/>
            <a:chOff x="2605" y="2784"/>
            <a:chExt cx="384" cy="502"/>
          </a:xfrm>
        </p:grpSpPr>
        <p:sp>
          <p:nvSpPr>
            <p:cNvPr id="20512" name="Rectangle 21">
              <a:extLst>
                <a:ext uri="{FF2B5EF4-FFF2-40B4-BE49-F238E27FC236}">
                  <a16:creationId xmlns:a16="http://schemas.microsoft.com/office/drawing/2014/main" id="{FB756E8B-E6B3-4A26-9503-AA7A70C4C225}"/>
                </a:ext>
              </a:extLst>
            </p:cNvPr>
            <p:cNvSpPr>
              <a:spLocks noChangeArrowheads="1"/>
            </p:cNvSpPr>
            <p:nvPr/>
          </p:nvSpPr>
          <p:spPr bwMode="auto">
            <a:xfrm>
              <a:off x="2652"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13" name="Arc 22">
              <a:extLst>
                <a:ext uri="{FF2B5EF4-FFF2-40B4-BE49-F238E27FC236}">
                  <a16:creationId xmlns:a16="http://schemas.microsoft.com/office/drawing/2014/main" id="{DE6BEEB1-9086-4EB9-B695-435456A3B00E}"/>
                </a:ext>
              </a:extLst>
            </p:cNvPr>
            <p:cNvSpPr>
              <a:spLocks/>
            </p:cNvSpPr>
            <p:nvPr/>
          </p:nvSpPr>
          <p:spPr bwMode="auto">
            <a:xfrm flipH="1">
              <a:off x="2605" y="3071"/>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23">
            <a:extLst>
              <a:ext uri="{FF2B5EF4-FFF2-40B4-BE49-F238E27FC236}">
                <a16:creationId xmlns:a16="http://schemas.microsoft.com/office/drawing/2014/main" id="{22831045-00C2-4772-9B68-A5EC2DA3BBA9}"/>
              </a:ext>
            </a:extLst>
          </p:cNvPr>
          <p:cNvGrpSpPr>
            <a:grpSpLocks/>
          </p:cNvGrpSpPr>
          <p:nvPr/>
        </p:nvGrpSpPr>
        <p:grpSpPr bwMode="auto">
          <a:xfrm>
            <a:off x="3745600" y="5946943"/>
            <a:ext cx="608153" cy="755825"/>
            <a:chOff x="2605" y="3456"/>
            <a:chExt cx="383" cy="476"/>
          </a:xfrm>
        </p:grpSpPr>
        <p:sp>
          <p:nvSpPr>
            <p:cNvPr id="20510" name="Rectangle 24">
              <a:extLst>
                <a:ext uri="{FF2B5EF4-FFF2-40B4-BE49-F238E27FC236}">
                  <a16:creationId xmlns:a16="http://schemas.microsoft.com/office/drawing/2014/main" id="{753D31AF-5EBE-47C3-9384-B11F278F18F7}"/>
                </a:ext>
              </a:extLst>
            </p:cNvPr>
            <p:cNvSpPr>
              <a:spLocks noChangeArrowheads="1"/>
            </p:cNvSpPr>
            <p:nvPr/>
          </p:nvSpPr>
          <p:spPr bwMode="auto">
            <a:xfrm>
              <a:off x="2623"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11" name="Arc 25">
              <a:extLst>
                <a:ext uri="{FF2B5EF4-FFF2-40B4-BE49-F238E27FC236}">
                  <a16:creationId xmlns:a16="http://schemas.microsoft.com/office/drawing/2014/main" id="{2EECB0AD-2ECA-4C9F-A156-6EC49C087B03}"/>
                </a:ext>
              </a:extLst>
            </p:cNvPr>
            <p:cNvSpPr>
              <a:spLocks/>
            </p:cNvSpPr>
            <p:nvPr/>
          </p:nvSpPr>
          <p:spPr bwMode="auto">
            <a:xfrm flipV="1">
              <a:off x="2605" y="345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26">
            <a:extLst>
              <a:ext uri="{FF2B5EF4-FFF2-40B4-BE49-F238E27FC236}">
                <a16:creationId xmlns:a16="http://schemas.microsoft.com/office/drawing/2014/main" id="{683BA392-B24C-42EE-A78A-E69EB94DB6CE}"/>
              </a:ext>
            </a:extLst>
          </p:cNvPr>
          <p:cNvGrpSpPr>
            <a:grpSpLocks/>
          </p:cNvGrpSpPr>
          <p:nvPr/>
        </p:nvGrpSpPr>
        <p:grpSpPr bwMode="auto">
          <a:xfrm>
            <a:off x="4507776" y="4879897"/>
            <a:ext cx="609741" cy="798698"/>
            <a:chOff x="3085" y="2784"/>
            <a:chExt cx="384" cy="503"/>
          </a:xfrm>
        </p:grpSpPr>
        <p:sp>
          <p:nvSpPr>
            <p:cNvPr id="20508" name="Rectangle 27">
              <a:extLst>
                <a:ext uri="{FF2B5EF4-FFF2-40B4-BE49-F238E27FC236}">
                  <a16:creationId xmlns:a16="http://schemas.microsoft.com/office/drawing/2014/main" id="{9C7FF165-8D4A-4C90-91FE-B15108BB6697}"/>
                </a:ext>
              </a:extLst>
            </p:cNvPr>
            <p:cNvSpPr>
              <a:spLocks noChangeArrowheads="1"/>
            </p:cNvSpPr>
            <p:nvPr/>
          </p:nvSpPr>
          <p:spPr bwMode="auto">
            <a:xfrm>
              <a:off x="3130"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09" name="Arc 28">
              <a:extLst>
                <a:ext uri="{FF2B5EF4-FFF2-40B4-BE49-F238E27FC236}">
                  <a16:creationId xmlns:a16="http://schemas.microsoft.com/office/drawing/2014/main" id="{E63E53C4-5BF1-4837-A4B8-449BEE813B06}"/>
                </a:ext>
              </a:extLst>
            </p:cNvPr>
            <p:cNvSpPr>
              <a:spLocks/>
            </p:cNvSpPr>
            <p:nvPr/>
          </p:nvSpPr>
          <p:spPr bwMode="auto">
            <a:xfrm flipH="1">
              <a:off x="3085" y="3072"/>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29">
            <a:extLst>
              <a:ext uri="{FF2B5EF4-FFF2-40B4-BE49-F238E27FC236}">
                <a16:creationId xmlns:a16="http://schemas.microsoft.com/office/drawing/2014/main" id="{0AA0A0BE-C262-4F98-8661-2F7CA232DC4E}"/>
              </a:ext>
            </a:extLst>
          </p:cNvPr>
          <p:cNvGrpSpPr>
            <a:grpSpLocks/>
          </p:cNvGrpSpPr>
          <p:nvPr/>
        </p:nvGrpSpPr>
        <p:grpSpPr bwMode="auto">
          <a:xfrm>
            <a:off x="4507776" y="5948531"/>
            <a:ext cx="608153" cy="754237"/>
            <a:chOff x="3085" y="3457"/>
            <a:chExt cx="383" cy="475"/>
          </a:xfrm>
        </p:grpSpPr>
        <p:sp>
          <p:nvSpPr>
            <p:cNvPr id="20506" name="Rectangle 30">
              <a:extLst>
                <a:ext uri="{FF2B5EF4-FFF2-40B4-BE49-F238E27FC236}">
                  <a16:creationId xmlns:a16="http://schemas.microsoft.com/office/drawing/2014/main" id="{06A2040A-F029-44DA-B1E3-EF29525150E5}"/>
                </a:ext>
              </a:extLst>
            </p:cNvPr>
            <p:cNvSpPr>
              <a:spLocks noChangeArrowheads="1"/>
            </p:cNvSpPr>
            <p:nvPr/>
          </p:nvSpPr>
          <p:spPr bwMode="auto">
            <a:xfrm>
              <a:off x="3148"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07" name="Arc 31">
              <a:extLst>
                <a:ext uri="{FF2B5EF4-FFF2-40B4-BE49-F238E27FC236}">
                  <a16:creationId xmlns:a16="http://schemas.microsoft.com/office/drawing/2014/main" id="{07C83742-A82D-4077-A999-7CDEE4AA411E}"/>
                </a:ext>
              </a:extLst>
            </p:cNvPr>
            <p:cNvSpPr>
              <a:spLocks/>
            </p:cNvSpPr>
            <p:nvPr/>
          </p:nvSpPr>
          <p:spPr bwMode="auto">
            <a:xfrm flipV="1">
              <a:off x="3085" y="3457"/>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3440" name="Arc 32">
            <a:extLst>
              <a:ext uri="{FF2B5EF4-FFF2-40B4-BE49-F238E27FC236}">
                <a16:creationId xmlns:a16="http://schemas.microsoft.com/office/drawing/2014/main" id="{65E32A8D-EAD6-4899-8B5E-EA1B4417823E}"/>
              </a:ext>
            </a:extLst>
          </p:cNvPr>
          <p:cNvSpPr>
            <a:spLocks/>
          </p:cNvSpPr>
          <p:nvPr/>
        </p:nvSpPr>
        <p:spPr bwMode="auto">
          <a:xfrm flipH="1">
            <a:off x="5269953" y="5337203"/>
            <a:ext cx="609741" cy="341392"/>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1" name="Arc 33">
            <a:extLst>
              <a:ext uri="{FF2B5EF4-FFF2-40B4-BE49-F238E27FC236}">
                <a16:creationId xmlns:a16="http://schemas.microsoft.com/office/drawing/2014/main" id="{AC89F543-46DB-4AAA-BAAD-EE878D8E5024}"/>
              </a:ext>
            </a:extLst>
          </p:cNvPr>
          <p:cNvSpPr>
            <a:spLocks/>
          </p:cNvSpPr>
          <p:nvPr/>
        </p:nvSpPr>
        <p:spPr bwMode="auto">
          <a:xfrm flipV="1">
            <a:off x="5269953" y="5948532"/>
            <a:ext cx="608153" cy="382676"/>
          </a:xfrm>
          <a:custGeom>
            <a:avLst/>
            <a:gdLst>
              <a:gd name="T0" fmla="*/ 2147483646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2" name="Arc 34">
            <a:extLst>
              <a:ext uri="{FF2B5EF4-FFF2-40B4-BE49-F238E27FC236}">
                <a16:creationId xmlns:a16="http://schemas.microsoft.com/office/drawing/2014/main" id="{C31B27AD-D440-4F6F-B5A6-D588BAE18F75}"/>
              </a:ext>
            </a:extLst>
          </p:cNvPr>
          <p:cNvSpPr>
            <a:spLocks/>
          </p:cNvSpPr>
          <p:nvPr/>
        </p:nvSpPr>
        <p:spPr bwMode="auto">
          <a:xfrm flipH="1">
            <a:off x="6011486" y="5337203"/>
            <a:ext cx="609741" cy="341392"/>
          </a:xfrm>
          <a:custGeom>
            <a:avLst/>
            <a:gdLst>
              <a:gd name="T0" fmla="*/ 2147483646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3" name="Arc 35">
            <a:extLst>
              <a:ext uri="{FF2B5EF4-FFF2-40B4-BE49-F238E27FC236}">
                <a16:creationId xmlns:a16="http://schemas.microsoft.com/office/drawing/2014/main" id="{8C7007B2-F93F-48AD-AFC3-1EF90F8DFF90}"/>
              </a:ext>
            </a:extLst>
          </p:cNvPr>
          <p:cNvSpPr>
            <a:spLocks/>
          </p:cNvSpPr>
          <p:nvPr/>
        </p:nvSpPr>
        <p:spPr bwMode="auto">
          <a:xfrm flipV="1">
            <a:off x="6011487" y="5948532"/>
            <a:ext cx="608154" cy="382676"/>
          </a:xfrm>
          <a:custGeom>
            <a:avLst/>
            <a:gdLst>
              <a:gd name="T0" fmla="*/ 2147483646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36">
            <a:extLst>
              <a:ext uri="{FF2B5EF4-FFF2-40B4-BE49-F238E27FC236}">
                <a16:creationId xmlns:a16="http://schemas.microsoft.com/office/drawing/2014/main" id="{0C6B451F-0C05-4AB2-A319-448C8BFDE1DC}"/>
              </a:ext>
            </a:extLst>
          </p:cNvPr>
          <p:cNvGrpSpPr>
            <a:grpSpLocks/>
          </p:cNvGrpSpPr>
          <p:nvPr/>
        </p:nvGrpSpPr>
        <p:grpSpPr bwMode="auto">
          <a:xfrm>
            <a:off x="6794306" y="4879897"/>
            <a:ext cx="609741" cy="798698"/>
            <a:chOff x="4525" y="2784"/>
            <a:chExt cx="384" cy="503"/>
          </a:xfrm>
        </p:grpSpPr>
        <p:sp>
          <p:nvSpPr>
            <p:cNvPr id="20504" name="Rectangle 37">
              <a:extLst>
                <a:ext uri="{FF2B5EF4-FFF2-40B4-BE49-F238E27FC236}">
                  <a16:creationId xmlns:a16="http://schemas.microsoft.com/office/drawing/2014/main" id="{0425701E-0FB3-48DB-8B3C-56E868C924DF}"/>
                </a:ext>
              </a:extLst>
            </p:cNvPr>
            <p:cNvSpPr>
              <a:spLocks noChangeArrowheads="1"/>
            </p:cNvSpPr>
            <p:nvPr/>
          </p:nvSpPr>
          <p:spPr bwMode="auto">
            <a:xfrm>
              <a:off x="4569"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05" name="Arc 38">
              <a:extLst>
                <a:ext uri="{FF2B5EF4-FFF2-40B4-BE49-F238E27FC236}">
                  <a16:creationId xmlns:a16="http://schemas.microsoft.com/office/drawing/2014/main" id="{D209B25F-655F-42AC-97C3-D229BAC0E1E5}"/>
                </a:ext>
              </a:extLst>
            </p:cNvPr>
            <p:cNvSpPr>
              <a:spLocks/>
            </p:cNvSpPr>
            <p:nvPr/>
          </p:nvSpPr>
          <p:spPr bwMode="auto">
            <a:xfrm flipH="1">
              <a:off x="4525" y="3072"/>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39">
            <a:extLst>
              <a:ext uri="{FF2B5EF4-FFF2-40B4-BE49-F238E27FC236}">
                <a16:creationId xmlns:a16="http://schemas.microsoft.com/office/drawing/2014/main" id="{D63A7311-032C-4B58-B520-CBB5D12348DB}"/>
              </a:ext>
            </a:extLst>
          </p:cNvPr>
          <p:cNvGrpSpPr>
            <a:grpSpLocks/>
          </p:cNvGrpSpPr>
          <p:nvPr/>
        </p:nvGrpSpPr>
        <p:grpSpPr bwMode="auto">
          <a:xfrm>
            <a:off x="6794305" y="5948531"/>
            <a:ext cx="608153" cy="754237"/>
            <a:chOff x="4525" y="3457"/>
            <a:chExt cx="383" cy="475"/>
          </a:xfrm>
        </p:grpSpPr>
        <p:sp>
          <p:nvSpPr>
            <p:cNvPr id="20502" name="Rectangle 40">
              <a:extLst>
                <a:ext uri="{FF2B5EF4-FFF2-40B4-BE49-F238E27FC236}">
                  <a16:creationId xmlns:a16="http://schemas.microsoft.com/office/drawing/2014/main" id="{5C864574-5DBC-4D71-BD31-9C2AE6F09DB3}"/>
                </a:ext>
              </a:extLst>
            </p:cNvPr>
            <p:cNvSpPr>
              <a:spLocks noChangeArrowheads="1"/>
            </p:cNvSpPr>
            <p:nvPr/>
          </p:nvSpPr>
          <p:spPr bwMode="auto">
            <a:xfrm>
              <a:off x="4573"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03" name="Arc 41">
              <a:extLst>
                <a:ext uri="{FF2B5EF4-FFF2-40B4-BE49-F238E27FC236}">
                  <a16:creationId xmlns:a16="http://schemas.microsoft.com/office/drawing/2014/main" id="{CEE93320-B979-489A-8D19-8FD166F43CBE}"/>
                </a:ext>
              </a:extLst>
            </p:cNvPr>
            <p:cNvSpPr>
              <a:spLocks/>
            </p:cNvSpPr>
            <p:nvPr/>
          </p:nvSpPr>
          <p:spPr bwMode="auto">
            <a:xfrm flipV="1">
              <a:off x="4525" y="3457"/>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73412"/>
                                        </p:tgtEl>
                                        <p:attrNameLst>
                                          <p:attrName>style.visibility</p:attrName>
                                        </p:attrNameLst>
                                      </p:cBhvr>
                                      <p:to>
                                        <p:strVal val="visible"/>
                                      </p:to>
                                    </p:set>
                                    <p:anim calcmode="lin" valueType="num">
                                      <p:cBhvr additive="base">
                                        <p:cTn id="12" dur="500" fill="hold"/>
                                        <p:tgtEl>
                                          <p:spTgt spid="273412"/>
                                        </p:tgtEl>
                                        <p:attrNameLst>
                                          <p:attrName>ppt_x</p:attrName>
                                        </p:attrNameLst>
                                      </p:cBhvr>
                                      <p:tavLst>
                                        <p:tav tm="0">
                                          <p:val>
                                            <p:strVal val="#ppt_x"/>
                                          </p:val>
                                        </p:tav>
                                        <p:tav tm="100000">
                                          <p:val>
                                            <p:strVal val="#ppt_x"/>
                                          </p:val>
                                        </p:tav>
                                      </p:tavLst>
                                    </p:anim>
                                    <p:anim calcmode="lin" valueType="num">
                                      <p:cBhvr additive="base">
                                        <p:cTn id="13" dur="500" fill="hold"/>
                                        <p:tgtEl>
                                          <p:spTgt spid="2734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3"/>
                                        </p:tgtEl>
                                        <p:attrNameLst>
                                          <p:attrName>style.visibility</p:attrName>
                                        </p:attrNameLst>
                                      </p:cBhvr>
                                      <p:to>
                                        <p:strVal val="visible"/>
                                      </p:to>
                                    </p:set>
                                    <p:anim calcmode="lin" valueType="num">
                                      <p:cBhvr additive="base">
                                        <p:cTn id="18" dur="500" fill="hold"/>
                                        <p:tgtEl>
                                          <p:spTgt spid="273413"/>
                                        </p:tgtEl>
                                        <p:attrNameLst>
                                          <p:attrName>ppt_x</p:attrName>
                                        </p:attrNameLst>
                                      </p:cBhvr>
                                      <p:tavLst>
                                        <p:tav tm="0">
                                          <p:val>
                                            <p:strVal val="#ppt_x"/>
                                          </p:val>
                                        </p:tav>
                                        <p:tav tm="100000">
                                          <p:val>
                                            <p:strVal val="#ppt_x"/>
                                          </p:val>
                                        </p:tav>
                                      </p:tavLst>
                                    </p:anim>
                                    <p:anim calcmode="lin" valueType="num">
                                      <p:cBhvr additive="base">
                                        <p:cTn id="19" dur="500" fill="hold"/>
                                        <p:tgtEl>
                                          <p:spTgt spid="2734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73414"/>
                                        </p:tgtEl>
                                        <p:attrNameLst>
                                          <p:attrName>style.visibility</p:attrName>
                                        </p:attrNameLst>
                                      </p:cBhvr>
                                      <p:to>
                                        <p:strVal val="visible"/>
                                      </p:to>
                                    </p:set>
                                    <p:anim calcmode="lin" valueType="num">
                                      <p:cBhvr additive="base">
                                        <p:cTn id="23" dur="500" fill="hold"/>
                                        <p:tgtEl>
                                          <p:spTgt spid="273414"/>
                                        </p:tgtEl>
                                        <p:attrNameLst>
                                          <p:attrName>ppt_x</p:attrName>
                                        </p:attrNameLst>
                                      </p:cBhvr>
                                      <p:tavLst>
                                        <p:tav tm="0">
                                          <p:val>
                                            <p:strVal val="#ppt_x"/>
                                          </p:val>
                                        </p:tav>
                                        <p:tav tm="100000">
                                          <p:val>
                                            <p:strVal val="#ppt_x"/>
                                          </p:val>
                                        </p:tav>
                                      </p:tavLst>
                                    </p:anim>
                                    <p:anim calcmode="lin" valueType="num">
                                      <p:cBhvr additive="base">
                                        <p:cTn id="24" dur="500" fill="hold"/>
                                        <p:tgtEl>
                                          <p:spTgt spid="2734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3415"/>
                                        </p:tgtEl>
                                        <p:attrNameLst>
                                          <p:attrName>style.visibility</p:attrName>
                                        </p:attrNameLst>
                                      </p:cBhvr>
                                      <p:to>
                                        <p:strVal val="visible"/>
                                      </p:to>
                                    </p:set>
                                    <p:anim calcmode="lin" valueType="num">
                                      <p:cBhvr additive="base">
                                        <p:cTn id="29" dur="500" fill="hold"/>
                                        <p:tgtEl>
                                          <p:spTgt spid="273415"/>
                                        </p:tgtEl>
                                        <p:attrNameLst>
                                          <p:attrName>ppt_x</p:attrName>
                                        </p:attrNameLst>
                                      </p:cBhvr>
                                      <p:tavLst>
                                        <p:tav tm="0">
                                          <p:val>
                                            <p:strVal val="#ppt_x"/>
                                          </p:val>
                                        </p:tav>
                                        <p:tav tm="100000">
                                          <p:val>
                                            <p:strVal val="#ppt_x"/>
                                          </p:val>
                                        </p:tav>
                                      </p:tavLst>
                                    </p:anim>
                                    <p:anim calcmode="lin" valueType="num">
                                      <p:cBhvr additive="base">
                                        <p:cTn id="30" dur="500" fill="hold"/>
                                        <p:tgtEl>
                                          <p:spTgt spid="27341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273440"/>
                                        </p:tgtEl>
                                        <p:attrNameLst>
                                          <p:attrName>style.visibility</p:attrName>
                                        </p:attrNameLst>
                                      </p:cBhvr>
                                      <p:to>
                                        <p:strVal val="visible"/>
                                      </p:to>
                                    </p:set>
                                    <p:animEffect transition="in" filter="wipe(left)">
                                      <p:cBhvr>
                                        <p:cTn id="47" dur="500"/>
                                        <p:tgtEl>
                                          <p:spTgt spid="273440"/>
                                        </p:tgtEl>
                                      </p:cBhvr>
                                    </p:animEffect>
                                  </p:childTnLst>
                                </p:cTn>
                              </p:par>
                            </p:childTnLst>
                          </p:cTn>
                        </p:par>
                        <p:par>
                          <p:cTn id="48" fill="hold" nodeType="afterGroup">
                            <p:stCondLst>
                              <p:cond delay="1500"/>
                            </p:stCondLst>
                            <p:childTnLst>
                              <p:par>
                                <p:cTn id="49" presetID="22" presetClass="entr" presetSubtype="8" fill="hold" nodeType="afterEffect">
                                  <p:stCondLst>
                                    <p:cond delay="0"/>
                                  </p:stCondLst>
                                  <p:childTnLst>
                                    <p:set>
                                      <p:cBhvr>
                                        <p:cTn id="50" dur="1" fill="hold">
                                          <p:stCondLst>
                                            <p:cond delay="0"/>
                                          </p:stCondLst>
                                        </p:cTn>
                                        <p:tgtEl>
                                          <p:spTgt spid="273442"/>
                                        </p:tgtEl>
                                        <p:attrNameLst>
                                          <p:attrName>style.visibility</p:attrName>
                                        </p:attrNameLst>
                                      </p:cBhvr>
                                      <p:to>
                                        <p:strVal val="visible"/>
                                      </p:to>
                                    </p:set>
                                    <p:animEffect transition="in" filter="wipe(left)">
                                      <p:cBhvr>
                                        <p:cTn id="51" dur="500"/>
                                        <p:tgtEl>
                                          <p:spTgt spid="273442"/>
                                        </p:tgtEl>
                                      </p:cBhvr>
                                    </p:animEffect>
                                  </p:childTnLst>
                                </p:cTn>
                              </p:par>
                            </p:childTnLst>
                          </p:cTn>
                        </p:par>
                        <p:par>
                          <p:cTn id="52" fill="hold" nodeType="afterGroup">
                            <p:stCondLst>
                              <p:cond delay="20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right)">
                                      <p:cBhvr>
                                        <p:cTn id="60" dur="500"/>
                                        <p:tgtEl>
                                          <p:spTgt spid="8"/>
                                        </p:tgtEl>
                                      </p:cBhvr>
                                    </p:animEffect>
                                  </p:childTnLst>
                                </p:cTn>
                              </p:par>
                            </p:childTnLst>
                          </p:cTn>
                        </p:par>
                        <p:par>
                          <p:cTn id="61" fill="hold" nodeType="afterGroup">
                            <p:stCondLst>
                              <p:cond delay="500"/>
                            </p:stCondLst>
                            <p:childTnLst>
                              <p:par>
                                <p:cTn id="62" presetID="22" presetClass="entr" presetSubtype="2" fill="hold" nodeType="afterEffect">
                                  <p:stCondLst>
                                    <p:cond delay="0"/>
                                  </p:stCondLst>
                                  <p:childTnLst>
                                    <p:set>
                                      <p:cBhvr>
                                        <p:cTn id="63" dur="1" fill="hold">
                                          <p:stCondLst>
                                            <p:cond delay="0"/>
                                          </p:stCondLst>
                                        </p:cTn>
                                        <p:tgtEl>
                                          <p:spTgt spid="273443"/>
                                        </p:tgtEl>
                                        <p:attrNameLst>
                                          <p:attrName>style.visibility</p:attrName>
                                        </p:attrNameLst>
                                      </p:cBhvr>
                                      <p:to>
                                        <p:strVal val="visible"/>
                                      </p:to>
                                    </p:set>
                                    <p:animEffect transition="in" filter="wipe(right)">
                                      <p:cBhvr>
                                        <p:cTn id="64" dur="500"/>
                                        <p:tgtEl>
                                          <p:spTgt spid="273443"/>
                                        </p:tgtEl>
                                      </p:cBhvr>
                                    </p:animEffect>
                                  </p:childTnLst>
                                </p:cTn>
                              </p:par>
                            </p:childTnLst>
                          </p:cTn>
                        </p:par>
                        <p:par>
                          <p:cTn id="65" fill="hold" nodeType="afterGroup">
                            <p:stCondLst>
                              <p:cond delay="1000"/>
                            </p:stCondLst>
                            <p:childTnLst>
                              <p:par>
                                <p:cTn id="66" presetID="22" presetClass="entr" presetSubtype="2" fill="hold" nodeType="afterEffect">
                                  <p:stCondLst>
                                    <p:cond delay="0"/>
                                  </p:stCondLst>
                                  <p:childTnLst>
                                    <p:set>
                                      <p:cBhvr>
                                        <p:cTn id="67" dur="1" fill="hold">
                                          <p:stCondLst>
                                            <p:cond delay="0"/>
                                          </p:stCondLst>
                                        </p:cTn>
                                        <p:tgtEl>
                                          <p:spTgt spid="273441"/>
                                        </p:tgtEl>
                                        <p:attrNameLst>
                                          <p:attrName>style.visibility</p:attrName>
                                        </p:attrNameLst>
                                      </p:cBhvr>
                                      <p:to>
                                        <p:strVal val="visible"/>
                                      </p:to>
                                    </p:set>
                                    <p:animEffect transition="in" filter="wipe(right)">
                                      <p:cBhvr>
                                        <p:cTn id="68" dur="500"/>
                                        <p:tgtEl>
                                          <p:spTgt spid="273441"/>
                                        </p:tgtEl>
                                      </p:cBhvr>
                                    </p:animEffect>
                                  </p:childTnLst>
                                </p:cTn>
                              </p:par>
                            </p:childTnLst>
                          </p:cTn>
                        </p:par>
                        <p:par>
                          <p:cTn id="69" fill="hold" nodeType="afterGroup">
                            <p:stCondLst>
                              <p:cond delay="1500"/>
                            </p:stCondLst>
                            <p:childTnLst>
                              <p:par>
                                <p:cTn id="70" presetID="22" presetClass="entr" presetSubtype="2"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right)">
                                      <p:cBhvr>
                                        <p:cTn id="72" dur="500"/>
                                        <p:tgtEl>
                                          <p:spTgt spid="6"/>
                                        </p:tgtEl>
                                      </p:cBhvr>
                                    </p:animEffect>
                                  </p:childTnLst>
                                </p:cTn>
                              </p:par>
                            </p:childTnLst>
                          </p:cTn>
                        </p:par>
                        <p:par>
                          <p:cTn id="73" fill="hold" nodeType="afterGroup">
                            <p:stCondLst>
                              <p:cond delay="2000"/>
                            </p:stCondLst>
                            <p:childTnLst>
                              <p:par>
                                <p:cTn id="74" presetID="22" presetClass="entr" presetSubtype="2"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right)">
                                      <p:cBhvr>
                                        <p:cTn id="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p:bldP spid="2734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D7348F3-A04A-447C-81DC-427CE7EBD5B2}"/>
              </a:ext>
            </a:extLst>
          </p:cNvPr>
          <p:cNvSpPr>
            <a:spLocks noGrp="1" noChangeArrowheads="1"/>
          </p:cNvSpPr>
          <p:nvPr>
            <p:ph type="title"/>
          </p:nvPr>
        </p:nvSpPr>
        <p:spPr>
          <a:xfrm>
            <a:off x="774700" y="352424"/>
            <a:ext cx="5334000" cy="429419"/>
          </a:xfrm>
        </p:spPr>
        <p:txBody>
          <a:bodyPr/>
          <a:lstStyle/>
          <a:p>
            <a:pPr algn="just" eaLnBrk="1" hangingPunct="1"/>
            <a:r>
              <a:rPr lang="zh-CN" altLang="en-US">
                <a:ea typeface="黑体" panose="02010609060101010101" pitchFamily="49" charset="-122"/>
              </a:rPr>
              <a:t>定理</a:t>
            </a:r>
          </a:p>
        </p:txBody>
      </p:sp>
      <p:sp>
        <p:nvSpPr>
          <p:cNvPr id="274435" name="Rectangle 3">
            <a:extLst>
              <a:ext uri="{FF2B5EF4-FFF2-40B4-BE49-F238E27FC236}">
                <a16:creationId xmlns:a16="http://schemas.microsoft.com/office/drawing/2014/main" id="{1658B447-D374-440A-94ED-6C7225E0B0CB}"/>
              </a:ext>
            </a:extLst>
          </p:cNvPr>
          <p:cNvSpPr>
            <a:spLocks noGrp="1" noChangeArrowheads="1"/>
          </p:cNvSpPr>
          <p:nvPr>
            <p:ph idx="1"/>
          </p:nvPr>
        </p:nvSpPr>
        <p:spPr>
          <a:xfrm>
            <a:off x="307975" y="1327479"/>
            <a:ext cx="9448800" cy="697062"/>
          </a:xfrm>
        </p:spPr>
        <p:txBody>
          <a:bodyPr>
            <a:normAutofit/>
          </a:bodyPr>
          <a:lstStyle/>
          <a:p>
            <a:pPr>
              <a:lnSpc>
                <a:spcPct val="110000"/>
              </a:lnSpc>
              <a:buNone/>
            </a:pPr>
            <a:r>
              <a:rPr lang="en-US" altLang="zh-CN" dirty="0">
                <a:sym typeface="Symbol" panose="05050102010706020507" pitchFamily="18" charset="2"/>
              </a:rPr>
              <a:t>    </a:t>
            </a:r>
            <a:r>
              <a:rPr lang="zh-CN" altLang="en-US" dirty="0">
                <a:sym typeface="Symbol" panose="05050102010706020507" pitchFamily="18" charset="2"/>
              </a:rPr>
              <a:t>令</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              ，</a:t>
            </a:r>
            <a:r>
              <a:rPr lang="en-US" altLang="zh-CN" dirty="0">
                <a:sym typeface="Symbol" panose="05050102010706020507" pitchFamily="18" charset="2"/>
              </a:rPr>
              <a:t>j=0,1,2,…</a:t>
            </a:r>
            <a:r>
              <a:rPr lang="zh-CN" altLang="en-US" dirty="0">
                <a:sym typeface="Symbol" panose="05050102010706020507" pitchFamily="18" charset="2"/>
              </a:rPr>
              <a:t>，则</a:t>
            </a:r>
            <a:r>
              <a:rPr lang="en-US" altLang="zh-CN"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j=0,1,2,…}</a:t>
            </a:r>
            <a:r>
              <a:rPr lang="zh-CN" altLang="en-US" dirty="0">
                <a:sym typeface="Symbol" panose="05050102010706020507" pitchFamily="18" charset="2"/>
              </a:rPr>
              <a:t>存在，且</a:t>
            </a:r>
          </a:p>
          <a:p>
            <a:pPr eaLnBrk="1" hangingPunct="1">
              <a:lnSpc>
                <a:spcPct val="110000"/>
              </a:lnSpc>
              <a:buClrTx/>
              <a:buFontTx/>
              <a:buNone/>
            </a:pPr>
            <a:endParaRPr lang="zh-CN" altLang="en-US" dirty="0">
              <a:sym typeface="Symbol" panose="05050102010706020507" pitchFamily="18" charset="2"/>
            </a:endParaRPr>
          </a:p>
        </p:txBody>
      </p:sp>
      <p:graphicFrame>
        <p:nvGraphicFramePr>
          <p:cNvPr id="274437" name="Object 5">
            <a:extLst>
              <a:ext uri="{FF2B5EF4-FFF2-40B4-BE49-F238E27FC236}">
                <a16:creationId xmlns:a16="http://schemas.microsoft.com/office/drawing/2014/main" id="{6EF9A449-78F2-4B0D-B0AC-B74D6F1250DB}"/>
              </a:ext>
            </a:extLst>
          </p:cNvPr>
          <p:cNvGraphicFramePr>
            <a:graphicFrameLocks noChangeAspect="1"/>
          </p:cNvGraphicFramePr>
          <p:nvPr>
            <p:extLst>
              <p:ext uri="{D42A27DB-BD31-4B8C-83A1-F6EECF244321}">
                <p14:modId xmlns:p14="http://schemas.microsoft.com/office/powerpoint/2010/main" val="1202898039"/>
              </p:ext>
            </p:extLst>
          </p:nvPr>
        </p:nvGraphicFramePr>
        <p:xfrm>
          <a:off x="1706061" y="1347365"/>
          <a:ext cx="1176860" cy="563617"/>
        </p:xfrm>
        <a:graphic>
          <a:graphicData uri="http://schemas.openxmlformats.org/presentationml/2006/ole">
            <mc:AlternateContent xmlns:mc="http://schemas.openxmlformats.org/markup-compatibility/2006">
              <mc:Choice xmlns:v="urn:schemas-microsoft-com:vml" Requires="v">
                <p:oleObj name="Equation" r:id="rId3" imgW="583947" imgH="279279" progId="Equation.3">
                  <p:embed/>
                </p:oleObj>
              </mc:Choice>
              <mc:Fallback>
                <p:oleObj name="Equation" r:id="rId3" imgW="583947" imgH="279279" progId="Equation.3">
                  <p:embed/>
                  <p:pic>
                    <p:nvPicPr>
                      <p:cNvPr id="274437" name="Object 5">
                        <a:extLst>
                          <a:ext uri="{FF2B5EF4-FFF2-40B4-BE49-F238E27FC236}">
                            <a16:creationId xmlns:a16="http://schemas.microsoft.com/office/drawing/2014/main" id="{6EF9A449-78F2-4B0D-B0AC-B74D6F125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61" y="1347365"/>
                        <a:ext cx="1176860" cy="563617"/>
                      </a:xfrm>
                      <a:prstGeom prst="rect">
                        <a:avLst/>
                      </a:prstGeom>
                      <a:noFill/>
                      <a:ln>
                        <a:noFill/>
                      </a:ln>
                      <a:effectLst/>
                    </p:spPr>
                  </p:pic>
                </p:oleObj>
              </mc:Fallback>
            </mc:AlternateContent>
          </a:graphicData>
        </a:graphic>
      </p:graphicFrame>
      <p:graphicFrame>
        <p:nvGraphicFramePr>
          <p:cNvPr id="274438" name="Object 6">
            <a:extLst>
              <a:ext uri="{FF2B5EF4-FFF2-40B4-BE49-F238E27FC236}">
                <a16:creationId xmlns:a16="http://schemas.microsoft.com/office/drawing/2014/main" id="{D272CB13-B899-4FB6-AD13-ED138A0CEAD1}"/>
              </a:ext>
            </a:extLst>
          </p:cNvPr>
          <p:cNvGraphicFramePr>
            <a:graphicFrameLocks noChangeAspect="1"/>
          </p:cNvGraphicFramePr>
          <p:nvPr>
            <p:extLst>
              <p:ext uri="{D42A27DB-BD31-4B8C-83A1-F6EECF244321}">
                <p14:modId xmlns:p14="http://schemas.microsoft.com/office/powerpoint/2010/main" val="3701814127"/>
              </p:ext>
            </p:extLst>
          </p:nvPr>
        </p:nvGraphicFramePr>
        <p:xfrm>
          <a:off x="2965486" y="2023950"/>
          <a:ext cx="3777537" cy="976538"/>
        </p:xfrm>
        <a:graphic>
          <a:graphicData uri="http://schemas.openxmlformats.org/presentationml/2006/ole">
            <mc:AlternateContent xmlns:mc="http://schemas.openxmlformats.org/markup-compatibility/2006">
              <mc:Choice xmlns:v="urn:schemas-microsoft-com:vml" Requires="v">
                <p:oleObj name="Equation" r:id="rId5" imgW="1968500" imgH="508000" progId="Equation.3">
                  <p:embed/>
                </p:oleObj>
              </mc:Choice>
              <mc:Fallback>
                <p:oleObj name="Equation" r:id="rId5" imgW="1968500" imgH="508000" progId="Equation.3">
                  <p:embed/>
                  <p:pic>
                    <p:nvPicPr>
                      <p:cNvPr id="274438" name="Object 6">
                        <a:extLst>
                          <a:ext uri="{FF2B5EF4-FFF2-40B4-BE49-F238E27FC236}">
                            <a16:creationId xmlns:a16="http://schemas.microsoft.com/office/drawing/2014/main" id="{D272CB13-B899-4FB6-AD13-ED138A0CEA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486" y="2023950"/>
                        <a:ext cx="3777537" cy="9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9" name="Rectangle 7">
            <a:extLst>
              <a:ext uri="{FF2B5EF4-FFF2-40B4-BE49-F238E27FC236}">
                <a16:creationId xmlns:a16="http://schemas.microsoft.com/office/drawing/2014/main" id="{7DDF4CE4-BCDD-4A3C-BB7E-F306D5E9A4F7}"/>
              </a:ext>
            </a:extLst>
          </p:cNvPr>
          <p:cNvSpPr>
            <a:spLocks noChangeArrowheads="1"/>
          </p:cNvSpPr>
          <p:nvPr/>
        </p:nvSpPr>
        <p:spPr bwMode="auto">
          <a:xfrm>
            <a:off x="891735" y="3163031"/>
            <a:ext cx="7850417"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latin typeface="+mn-ea"/>
                <a:ea typeface="+mn-ea"/>
                <a:sym typeface="Symbol" panose="05050102010706020507" pitchFamily="18" charset="2"/>
              </a:rPr>
              <a:t>其中</a:t>
            </a:r>
          </a:p>
        </p:txBody>
      </p:sp>
      <p:graphicFrame>
        <p:nvGraphicFramePr>
          <p:cNvPr id="274440" name="Object 8">
            <a:extLst>
              <a:ext uri="{FF2B5EF4-FFF2-40B4-BE49-F238E27FC236}">
                <a16:creationId xmlns:a16="http://schemas.microsoft.com/office/drawing/2014/main" id="{E491AEAE-0197-43F2-B615-CE636742AE28}"/>
              </a:ext>
            </a:extLst>
          </p:cNvPr>
          <p:cNvGraphicFramePr>
            <a:graphicFrameLocks noChangeAspect="1"/>
          </p:cNvGraphicFramePr>
          <p:nvPr>
            <p:extLst>
              <p:ext uri="{D42A27DB-BD31-4B8C-83A1-F6EECF244321}">
                <p14:modId xmlns:p14="http://schemas.microsoft.com/office/powerpoint/2010/main" val="3698000457"/>
              </p:ext>
            </p:extLst>
          </p:nvPr>
        </p:nvGraphicFramePr>
        <p:xfrm>
          <a:off x="3013125" y="3402152"/>
          <a:ext cx="3607635" cy="1074987"/>
        </p:xfrm>
        <a:graphic>
          <a:graphicData uri="http://schemas.openxmlformats.org/presentationml/2006/ole">
            <mc:AlternateContent xmlns:mc="http://schemas.openxmlformats.org/markup-compatibility/2006">
              <mc:Choice xmlns:v="urn:schemas-microsoft-com:vml" Requires="v">
                <p:oleObj name="Equation" r:id="rId7" imgW="1879600" imgH="558800" progId="Equation.3">
                  <p:embed/>
                </p:oleObj>
              </mc:Choice>
              <mc:Fallback>
                <p:oleObj name="Equation" r:id="rId7" imgW="1879600" imgH="558800" progId="Equation.3">
                  <p:embed/>
                  <p:pic>
                    <p:nvPicPr>
                      <p:cNvPr id="274440" name="Object 8">
                        <a:extLst>
                          <a:ext uri="{FF2B5EF4-FFF2-40B4-BE49-F238E27FC236}">
                            <a16:creationId xmlns:a16="http://schemas.microsoft.com/office/drawing/2014/main" id="{E491AEAE-0197-43F2-B615-CE636742AE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3125" y="3402152"/>
                        <a:ext cx="3607635" cy="107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1" name="Rectangle 9">
            <a:extLst>
              <a:ext uri="{FF2B5EF4-FFF2-40B4-BE49-F238E27FC236}">
                <a16:creationId xmlns:a16="http://schemas.microsoft.com/office/drawing/2014/main" id="{2F6586D5-EA69-41A6-B243-3901FA57FFFB}"/>
              </a:ext>
            </a:extLst>
          </p:cNvPr>
          <p:cNvSpPr>
            <a:spLocks noChangeArrowheads="1"/>
          </p:cNvSpPr>
          <p:nvPr/>
        </p:nvSpPr>
        <p:spPr bwMode="auto">
          <a:xfrm>
            <a:off x="891735" y="4965063"/>
            <a:ext cx="4799912" cy="37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特别地，当</a:t>
            </a:r>
            <a:r>
              <a:rPr lang="en-US" altLang="zh-CN" sz="2400" baseline="-250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时，有</a:t>
            </a:r>
          </a:p>
        </p:txBody>
      </p:sp>
      <p:graphicFrame>
        <p:nvGraphicFramePr>
          <p:cNvPr id="274442" name="Object 10">
            <a:extLst>
              <a:ext uri="{FF2B5EF4-FFF2-40B4-BE49-F238E27FC236}">
                <a16:creationId xmlns:a16="http://schemas.microsoft.com/office/drawing/2014/main" id="{8645768F-2718-4E18-B7B2-9BA1FE8E6E8A}"/>
              </a:ext>
            </a:extLst>
          </p:cNvPr>
          <p:cNvGraphicFramePr>
            <a:graphicFrameLocks noChangeAspect="1"/>
          </p:cNvGraphicFramePr>
          <p:nvPr>
            <p:extLst>
              <p:ext uri="{D42A27DB-BD31-4B8C-83A1-F6EECF244321}">
                <p14:modId xmlns:p14="http://schemas.microsoft.com/office/powerpoint/2010/main" val="1607791830"/>
              </p:ext>
            </p:extLst>
          </p:nvPr>
        </p:nvGraphicFramePr>
        <p:xfrm>
          <a:off x="4282946" y="4729330"/>
          <a:ext cx="3191614" cy="781231"/>
        </p:xfrm>
        <a:graphic>
          <a:graphicData uri="http://schemas.openxmlformats.org/presentationml/2006/ole">
            <mc:AlternateContent xmlns:mc="http://schemas.openxmlformats.org/markup-compatibility/2006">
              <mc:Choice xmlns:v="urn:schemas-microsoft-com:vml" Requires="v">
                <p:oleObj name="Equation" r:id="rId9" imgW="1662978" imgH="406224" progId="Equation.3">
                  <p:embed/>
                </p:oleObj>
              </mc:Choice>
              <mc:Fallback>
                <p:oleObj name="Equation" r:id="rId9" imgW="1662978" imgH="406224" progId="Equation.3">
                  <p:embed/>
                  <p:pic>
                    <p:nvPicPr>
                      <p:cNvPr id="274442" name="Object 10">
                        <a:extLst>
                          <a:ext uri="{FF2B5EF4-FFF2-40B4-BE49-F238E27FC236}">
                            <a16:creationId xmlns:a16="http://schemas.microsoft.com/office/drawing/2014/main" id="{8645768F-2718-4E18-B7B2-9BA1FE8E6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2946" y="4729330"/>
                        <a:ext cx="3191614" cy="78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3" name="Rectangle 11">
            <a:extLst>
              <a:ext uri="{FF2B5EF4-FFF2-40B4-BE49-F238E27FC236}">
                <a16:creationId xmlns:a16="http://schemas.microsoft.com/office/drawing/2014/main" id="{D3D396D5-1B26-4D38-A4BD-25BBA250B935}"/>
              </a:ext>
            </a:extLst>
          </p:cNvPr>
          <p:cNvSpPr>
            <a:spLocks noChangeArrowheads="1"/>
          </p:cNvSpPr>
          <p:nvPr/>
        </p:nvSpPr>
        <p:spPr bwMode="auto">
          <a:xfrm>
            <a:off x="891735" y="5827651"/>
            <a:ext cx="7850417"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dirty="0">
                <a:solidFill>
                  <a:srgbClr val="CC00CC"/>
                </a:solidFill>
                <a:latin typeface="+mn-ea"/>
                <a:ea typeface="+mn-ea"/>
                <a:sym typeface="Symbol" panose="05050102010706020507" pitchFamily="18" charset="2"/>
              </a:rPr>
              <a:t>证明</a:t>
            </a:r>
            <a:r>
              <a:rPr lang="zh-CN" altLang="en-US" sz="2400" dirty="0">
                <a:latin typeface="+mn-ea"/>
                <a:ea typeface="+mn-ea"/>
                <a:sym typeface="Symbol" panose="05050102010706020507" pitchFamily="18" charset="2"/>
              </a:rPr>
              <a:t>  由生灭过程的极限定理即得。</a:t>
            </a:r>
          </a:p>
        </p:txBody>
      </p:sp>
      <p:sp>
        <p:nvSpPr>
          <p:cNvPr id="274444" name="Rectangle 12">
            <a:extLst>
              <a:ext uri="{FF2B5EF4-FFF2-40B4-BE49-F238E27FC236}">
                <a16:creationId xmlns:a16="http://schemas.microsoft.com/office/drawing/2014/main" id="{9D9E47D3-0647-4112-92D0-7CED9A239866}"/>
              </a:ext>
            </a:extLst>
          </p:cNvPr>
          <p:cNvSpPr>
            <a:spLocks noChangeArrowheads="1"/>
          </p:cNvSpPr>
          <p:nvPr/>
        </p:nvSpPr>
        <p:spPr bwMode="auto">
          <a:xfrm>
            <a:off x="5506340" y="5805913"/>
            <a:ext cx="370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dirty="0">
                <a:latin typeface="+mn-ea"/>
                <a:ea typeface="+mn-ea"/>
              </a:rPr>
              <a:t>■</a:t>
            </a:r>
          </a:p>
        </p:txBody>
      </p:sp>
      <p:graphicFrame>
        <p:nvGraphicFramePr>
          <p:cNvPr id="274445" name="Object 13">
            <a:extLst>
              <a:ext uri="{FF2B5EF4-FFF2-40B4-BE49-F238E27FC236}">
                <a16:creationId xmlns:a16="http://schemas.microsoft.com/office/drawing/2014/main" id="{AC4B57C4-77F6-4FD0-BE2F-5F104C6505DF}"/>
              </a:ext>
            </a:extLst>
          </p:cNvPr>
          <p:cNvGraphicFramePr>
            <a:graphicFrameLocks noChangeAspect="1"/>
          </p:cNvGraphicFramePr>
          <p:nvPr>
            <p:extLst>
              <p:ext uri="{D42A27DB-BD31-4B8C-83A1-F6EECF244321}">
                <p14:modId xmlns:p14="http://schemas.microsoft.com/office/powerpoint/2010/main" val="4169862130"/>
              </p:ext>
            </p:extLst>
          </p:nvPr>
        </p:nvGraphicFramePr>
        <p:xfrm>
          <a:off x="7169150" y="4012629"/>
          <a:ext cx="5029200" cy="2846959"/>
        </p:xfrm>
        <a:graphic>
          <a:graphicData uri="http://schemas.openxmlformats.org/presentationml/2006/ole">
            <mc:AlternateContent xmlns:mc="http://schemas.openxmlformats.org/markup-compatibility/2006">
              <mc:Choice xmlns:v="urn:schemas-microsoft-com:vml" Requires="v">
                <p:oleObj name="公式" r:id="rId11" imgW="5915160" imgH="3327480" progId="Equation.3">
                  <p:embed/>
                </p:oleObj>
              </mc:Choice>
              <mc:Fallback>
                <p:oleObj name="公式" r:id="rId11" imgW="5915160" imgH="3327480" progId="Equation.3">
                  <p:embed/>
                  <p:pic>
                    <p:nvPicPr>
                      <p:cNvPr id="274445" name="Object 13">
                        <a:extLst>
                          <a:ext uri="{FF2B5EF4-FFF2-40B4-BE49-F238E27FC236}">
                            <a16:creationId xmlns:a16="http://schemas.microsoft.com/office/drawing/2014/main" id="{AC4B57C4-77F6-4FD0-BE2F-5F104C6505D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9150" y="4012629"/>
                        <a:ext cx="5029200" cy="2846959"/>
                      </a:xfrm>
                      <a:prstGeom prst="rect">
                        <a:avLst/>
                      </a:prstGeom>
                      <a:solidFill>
                        <a:srgbClr val="96FFFF"/>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74437"/>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274438"/>
                                        </p:tgtEl>
                                        <p:attrNameLst>
                                          <p:attrName>style.visibility</p:attrName>
                                        </p:attrNameLst>
                                      </p:cBhvr>
                                      <p:to>
                                        <p:strVal val="visible"/>
                                      </p:to>
                                    </p:set>
                                    <p:anim calcmode="lin" valueType="num">
                                      <p:cBhvr additive="base">
                                        <p:cTn id="15" dur="500" fill="hold"/>
                                        <p:tgtEl>
                                          <p:spTgt spid="274438"/>
                                        </p:tgtEl>
                                        <p:attrNameLst>
                                          <p:attrName>ppt_x</p:attrName>
                                        </p:attrNameLst>
                                      </p:cBhvr>
                                      <p:tavLst>
                                        <p:tav tm="0">
                                          <p:val>
                                            <p:strVal val="#ppt_x"/>
                                          </p:val>
                                        </p:tav>
                                        <p:tav tm="100000">
                                          <p:val>
                                            <p:strVal val="#ppt_x"/>
                                          </p:val>
                                        </p:tav>
                                      </p:tavLst>
                                    </p:anim>
                                    <p:anim calcmode="lin" valueType="num">
                                      <p:cBhvr additive="base">
                                        <p:cTn id="16" dur="500" fill="hold"/>
                                        <p:tgtEl>
                                          <p:spTgt spid="274438"/>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74439"/>
                                        </p:tgtEl>
                                        <p:attrNameLst>
                                          <p:attrName>style.visibility</p:attrName>
                                        </p:attrNameLst>
                                      </p:cBhvr>
                                      <p:to>
                                        <p:strVal val="visible"/>
                                      </p:to>
                                    </p:set>
                                    <p:anim calcmode="lin" valueType="num">
                                      <p:cBhvr additive="base">
                                        <p:cTn id="20" dur="500" fill="hold"/>
                                        <p:tgtEl>
                                          <p:spTgt spid="274439"/>
                                        </p:tgtEl>
                                        <p:attrNameLst>
                                          <p:attrName>ppt_x</p:attrName>
                                        </p:attrNameLst>
                                      </p:cBhvr>
                                      <p:tavLst>
                                        <p:tav tm="0">
                                          <p:val>
                                            <p:strVal val="#ppt_x"/>
                                          </p:val>
                                        </p:tav>
                                        <p:tav tm="100000">
                                          <p:val>
                                            <p:strVal val="#ppt_x"/>
                                          </p:val>
                                        </p:tav>
                                      </p:tavLst>
                                    </p:anim>
                                    <p:anim calcmode="lin" valueType="num">
                                      <p:cBhvr additive="base">
                                        <p:cTn id="21" dur="500" fill="hold"/>
                                        <p:tgtEl>
                                          <p:spTgt spid="274439"/>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274440"/>
                                        </p:tgtEl>
                                        <p:attrNameLst>
                                          <p:attrName>style.visibility</p:attrName>
                                        </p:attrNameLst>
                                      </p:cBhvr>
                                      <p:to>
                                        <p:strVal val="visible"/>
                                      </p:to>
                                    </p:set>
                                    <p:anim calcmode="lin" valueType="num">
                                      <p:cBhvr additive="base">
                                        <p:cTn id="25" dur="500" fill="hold"/>
                                        <p:tgtEl>
                                          <p:spTgt spid="274440"/>
                                        </p:tgtEl>
                                        <p:attrNameLst>
                                          <p:attrName>ppt_x</p:attrName>
                                        </p:attrNameLst>
                                      </p:cBhvr>
                                      <p:tavLst>
                                        <p:tav tm="0">
                                          <p:val>
                                            <p:strVal val="#ppt_x"/>
                                          </p:val>
                                        </p:tav>
                                        <p:tav tm="100000">
                                          <p:val>
                                            <p:strVal val="#ppt_x"/>
                                          </p:val>
                                        </p:tav>
                                      </p:tavLst>
                                    </p:anim>
                                    <p:anim calcmode="lin" valueType="num">
                                      <p:cBhvr additive="base">
                                        <p:cTn id="26" dur="500" fill="hold"/>
                                        <p:tgtEl>
                                          <p:spTgt spid="27444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4441"/>
                                        </p:tgtEl>
                                        <p:attrNameLst>
                                          <p:attrName>style.visibility</p:attrName>
                                        </p:attrNameLst>
                                      </p:cBhvr>
                                      <p:to>
                                        <p:strVal val="visible"/>
                                      </p:to>
                                    </p:set>
                                    <p:anim calcmode="lin" valueType="num">
                                      <p:cBhvr additive="base">
                                        <p:cTn id="31" dur="500" fill="hold"/>
                                        <p:tgtEl>
                                          <p:spTgt spid="274441"/>
                                        </p:tgtEl>
                                        <p:attrNameLst>
                                          <p:attrName>ppt_x</p:attrName>
                                        </p:attrNameLst>
                                      </p:cBhvr>
                                      <p:tavLst>
                                        <p:tav tm="0">
                                          <p:val>
                                            <p:strVal val="#ppt_x"/>
                                          </p:val>
                                        </p:tav>
                                        <p:tav tm="100000">
                                          <p:val>
                                            <p:strVal val="#ppt_x"/>
                                          </p:val>
                                        </p:tav>
                                      </p:tavLst>
                                    </p:anim>
                                    <p:anim calcmode="lin" valueType="num">
                                      <p:cBhvr additive="base">
                                        <p:cTn id="32" dur="500" fill="hold"/>
                                        <p:tgtEl>
                                          <p:spTgt spid="274441"/>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274442"/>
                                        </p:tgtEl>
                                        <p:attrNameLst>
                                          <p:attrName>style.visibility</p:attrName>
                                        </p:attrNameLst>
                                      </p:cBhvr>
                                      <p:to>
                                        <p:strVal val="visible"/>
                                      </p:to>
                                    </p:set>
                                    <p:anim calcmode="lin" valueType="num">
                                      <p:cBhvr additive="base">
                                        <p:cTn id="36" dur="500" fill="hold"/>
                                        <p:tgtEl>
                                          <p:spTgt spid="274442"/>
                                        </p:tgtEl>
                                        <p:attrNameLst>
                                          <p:attrName>ppt_x</p:attrName>
                                        </p:attrNameLst>
                                      </p:cBhvr>
                                      <p:tavLst>
                                        <p:tav tm="0">
                                          <p:val>
                                            <p:strVal val="0-#ppt_w/2"/>
                                          </p:val>
                                        </p:tav>
                                        <p:tav tm="100000">
                                          <p:val>
                                            <p:strVal val="#ppt_x"/>
                                          </p:val>
                                        </p:tav>
                                      </p:tavLst>
                                    </p:anim>
                                    <p:anim calcmode="lin" valueType="num">
                                      <p:cBhvr additive="base">
                                        <p:cTn id="37" dur="500" fill="hold"/>
                                        <p:tgtEl>
                                          <p:spTgt spid="27444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4443"/>
                                        </p:tgtEl>
                                        <p:attrNameLst>
                                          <p:attrName>style.visibility</p:attrName>
                                        </p:attrNameLst>
                                      </p:cBhvr>
                                      <p:to>
                                        <p:strVal val="visible"/>
                                      </p:to>
                                    </p:set>
                                    <p:anim calcmode="lin" valueType="num">
                                      <p:cBhvr additive="base">
                                        <p:cTn id="42" dur="500" fill="hold"/>
                                        <p:tgtEl>
                                          <p:spTgt spid="274443"/>
                                        </p:tgtEl>
                                        <p:attrNameLst>
                                          <p:attrName>ppt_x</p:attrName>
                                        </p:attrNameLst>
                                      </p:cBhvr>
                                      <p:tavLst>
                                        <p:tav tm="0">
                                          <p:val>
                                            <p:strVal val="#ppt_x"/>
                                          </p:val>
                                        </p:tav>
                                        <p:tav tm="100000">
                                          <p:val>
                                            <p:strVal val="#ppt_x"/>
                                          </p:val>
                                        </p:tav>
                                      </p:tavLst>
                                    </p:anim>
                                    <p:anim calcmode="lin" valueType="num">
                                      <p:cBhvr additive="base">
                                        <p:cTn id="43" dur="500" fill="hold"/>
                                        <p:tgtEl>
                                          <p:spTgt spid="27444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74445"/>
                                        </p:tgtEl>
                                        <p:attrNameLst>
                                          <p:attrName>style.visibility</p:attrName>
                                        </p:attrNameLst>
                                      </p:cBhvr>
                                      <p:to>
                                        <p:strVal val="visible"/>
                                      </p:to>
                                    </p:set>
                                    <p:anim calcmode="lin" valueType="num">
                                      <p:cBhvr>
                                        <p:cTn id="48" dur="500" fill="hold"/>
                                        <p:tgtEl>
                                          <p:spTgt spid="274445"/>
                                        </p:tgtEl>
                                        <p:attrNameLst>
                                          <p:attrName>ppt_w</p:attrName>
                                        </p:attrNameLst>
                                      </p:cBhvr>
                                      <p:tavLst>
                                        <p:tav tm="0">
                                          <p:val>
                                            <p:fltVal val="0"/>
                                          </p:val>
                                        </p:tav>
                                        <p:tav tm="100000">
                                          <p:val>
                                            <p:strVal val="#ppt_w"/>
                                          </p:val>
                                        </p:tav>
                                      </p:tavLst>
                                    </p:anim>
                                    <p:anim calcmode="lin" valueType="num">
                                      <p:cBhvr>
                                        <p:cTn id="49" dur="500" fill="hold"/>
                                        <p:tgtEl>
                                          <p:spTgt spid="274445"/>
                                        </p:tgtEl>
                                        <p:attrNameLst>
                                          <p:attrName>ppt_h</p:attrName>
                                        </p:attrNameLst>
                                      </p:cBhvr>
                                      <p:tavLst>
                                        <p:tav tm="0">
                                          <p:val>
                                            <p:fltVal val="0"/>
                                          </p:val>
                                        </p:tav>
                                        <p:tav tm="100000">
                                          <p:val>
                                            <p:strVal val="#ppt_h"/>
                                          </p:val>
                                        </p:tav>
                                      </p:tavLst>
                                    </p:anim>
                                    <p:anim calcmode="lin" valueType="num">
                                      <p:cBhvr>
                                        <p:cTn id="50" dur="500" fill="hold"/>
                                        <p:tgtEl>
                                          <p:spTgt spid="274445"/>
                                        </p:tgtEl>
                                        <p:attrNameLst>
                                          <p:attrName>ppt_x</p:attrName>
                                        </p:attrNameLst>
                                      </p:cBhvr>
                                      <p:tavLst>
                                        <p:tav tm="0">
                                          <p:val>
                                            <p:fltVal val="0.5"/>
                                          </p:val>
                                        </p:tav>
                                        <p:tav tm="100000">
                                          <p:val>
                                            <p:strVal val="#ppt_x"/>
                                          </p:val>
                                        </p:tav>
                                      </p:tavLst>
                                    </p:anim>
                                    <p:anim calcmode="lin" valueType="num">
                                      <p:cBhvr>
                                        <p:cTn id="51" dur="500" fill="hold"/>
                                        <p:tgtEl>
                                          <p:spTgt spid="274445"/>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74445"/>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4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advAuto="0"/>
      <p:bldP spid="274439" grpId="0" autoUpdateAnimBg="0"/>
      <p:bldP spid="274441" grpId="0" autoUpdateAnimBg="0"/>
      <p:bldP spid="274443" grpId="0" autoUpdateAnimBg="0"/>
      <p:bldP spid="27444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TotalTime>
  <Words>2379</Words>
  <Application>Microsoft Office PowerPoint</Application>
  <PresentationFormat>自定义</PresentationFormat>
  <Paragraphs>232</Paragraphs>
  <Slides>39</Slides>
  <Notes>38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0" baseType="lpstr">
      <vt:lpstr>Arial Unicode MS</vt:lpstr>
      <vt:lpstr>等线</vt:lpstr>
      <vt:lpstr>华文行楷</vt:lpstr>
      <vt:lpstr>Arial</vt:lpstr>
      <vt:lpstr>Symbol</vt:lpstr>
      <vt:lpstr>Wingdings</vt:lpstr>
      <vt:lpstr>黑体</vt:lpstr>
      <vt:lpstr>微软雅黑</vt:lpstr>
      <vt:lpstr>Office Theme</vt:lpstr>
      <vt:lpstr>公式</vt:lpstr>
      <vt:lpstr>Equation</vt:lpstr>
      <vt:lpstr>PowerPoint 演示文稿</vt:lpstr>
      <vt:lpstr>上一讲内容回顾</vt:lpstr>
      <vt:lpstr>本讲主要内容</vt:lpstr>
      <vt:lpstr>§9.4  二阶段循环排队系统</vt:lpstr>
      <vt:lpstr>二阶段循环排队模型</vt:lpstr>
      <vt:lpstr>2. Ⅰ号台的队长</vt:lpstr>
      <vt:lpstr>Ⅰ号台的队长(续1)</vt:lpstr>
      <vt:lpstr>Ⅰ号台的队长(续2)</vt:lpstr>
      <vt:lpstr>定理</vt:lpstr>
      <vt:lpstr>结论</vt:lpstr>
      <vt:lpstr>3.车辆在Ⅰ号台的等待时间</vt:lpstr>
      <vt:lpstr>定理</vt:lpstr>
      <vt:lpstr>第10章  一般服务的M/G/1/排队系统</vt:lpstr>
      <vt:lpstr>§10.1  嵌入马尔可夫链</vt:lpstr>
      <vt:lpstr>2.嵌入马尔可夫链</vt:lpstr>
      <vt:lpstr>定理</vt:lpstr>
      <vt:lpstr>证明</vt:lpstr>
      <vt:lpstr>证明(续1)</vt:lpstr>
      <vt:lpstr>证明(续2)</vt:lpstr>
      <vt:lpstr>Vn的均值</vt:lpstr>
      <vt:lpstr>Vn的二阶矩</vt:lpstr>
      <vt:lpstr>Vn的方差</vt:lpstr>
      <vt:lpstr>一步转移概率</vt:lpstr>
      <vt:lpstr>引理</vt:lpstr>
      <vt:lpstr>定理</vt:lpstr>
      <vt:lpstr>证明</vt:lpstr>
      <vt:lpstr>证明(续1)</vt:lpstr>
      <vt:lpstr>证明(续2)</vt:lpstr>
      <vt:lpstr>证明(续3)</vt:lpstr>
      <vt:lpstr>推论1</vt:lpstr>
      <vt:lpstr>推论2</vt:lpstr>
      <vt:lpstr>说明</vt:lpstr>
      <vt:lpstr>推论3</vt:lpstr>
      <vt:lpstr>{Nn+，n≥1} 的平均队长</vt:lpstr>
      <vt:lpstr>{Nn+，n≥1} 的平均队长(续)</vt:lpstr>
      <vt:lpstr>扑拉克—辛钦均值公式</vt:lpstr>
      <vt:lpstr>本讲主要内容</vt:lpstr>
      <vt:lpstr>下一讲内容预告</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明生 尚</cp:lastModifiedBy>
  <cp:revision>1316</cp:revision>
  <cp:lastPrinted>2022-01-15T12:13:00Z</cp:lastPrinted>
  <dcterms:created xsi:type="dcterms:W3CDTF">2006-08-16T00:00:00Z</dcterms:created>
  <dcterms:modified xsi:type="dcterms:W3CDTF">2024-06-24T12:21:30Z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