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46"/>
  </p:notesMasterIdLst>
  <p:sldIdLst>
    <p:sldId id="256" r:id="rId2"/>
    <p:sldId id="402" r:id="rId3"/>
    <p:sldId id="403" r:id="rId4"/>
    <p:sldId id="404" r:id="rId5"/>
    <p:sldId id="405" r:id="rId6"/>
    <p:sldId id="353" r:id="rId7"/>
    <p:sldId id="354" r:id="rId8"/>
    <p:sldId id="262" r:id="rId9"/>
    <p:sldId id="263" r:id="rId10"/>
    <p:sldId id="264" r:id="rId11"/>
    <p:sldId id="265" r:id="rId12"/>
    <p:sldId id="266" r:id="rId13"/>
    <p:sldId id="267" r:id="rId14"/>
    <p:sldId id="355"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401" r:id="rId42"/>
    <p:sldId id="285" r:id="rId43"/>
    <p:sldId id="367" r:id="rId44"/>
    <p:sldId id="268" r:id="rId45"/>
  </p:sldIdLst>
  <p:sldSz cx="12198350" cy="6859588"/>
  <p:notesSz cx="9144000" cy="6858000"/>
  <p:defaultText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22">
          <p15:clr>
            <a:srgbClr val="A4A3A4"/>
          </p15:clr>
        </p15:guide>
        <p15:guide id="3" orient="horz" pos="2878">
          <p15:clr>
            <a:srgbClr val="A4A3A4"/>
          </p15:clr>
        </p15:guide>
        <p15:guide id="4" pos="38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0033"/>
    <a:srgbClr val="0000FF"/>
    <a:srgbClr val="92D050"/>
    <a:srgbClr val="CC00CC"/>
    <a:srgbClr val="BD9B53"/>
    <a:srgbClr val="009900"/>
    <a:srgbClr val="F4FA12"/>
    <a:srgbClr val="1157AB"/>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5" autoAdjust="0"/>
    <p:restoredTop sz="92526" autoAdjust="0"/>
  </p:normalViewPr>
  <p:slideViewPr>
    <p:cSldViewPr>
      <p:cViewPr>
        <p:scale>
          <a:sx n="100" d="100"/>
          <a:sy n="100" d="100"/>
        </p:scale>
        <p:origin x="2124" y="1208"/>
      </p:cViewPr>
      <p:guideLst>
        <p:guide orient="horz" pos="2160"/>
        <p:guide pos="2822"/>
        <p:guide orient="horz" pos="2878"/>
        <p:guide pos="384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5" d="100"/>
          <a:sy n="95" d="100"/>
        </p:scale>
        <p:origin x="4042"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7.xml"/><Relationship Id="rId39" Type="http://schemas.openxmlformats.org/officeDocument/2006/relationships/slide" Target="slides/slide40.xml"/><Relationship Id="rId21" Type="http://schemas.openxmlformats.org/officeDocument/2006/relationships/slide" Target="slides/slide22.xml"/><Relationship Id="rId34" Type="http://schemas.openxmlformats.org/officeDocument/2006/relationships/slide" Target="slides/slide35.xml"/><Relationship Id="rId42" Type="http://schemas.openxmlformats.org/officeDocument/2006/relationships/slide" Target="slides/slide43.xml"/><Relationship Id="rId7" Type="http://schemas.openxmlformats.org/officeDocument/2006/relationships/slide" Target="slides/slide8.xml"/><Relationship Id="rId2" Type="http://schemas.openxmlformats.org/officeDocument/2006/relationships/slide" Target="slides/slide3.xml"/><Relationship Id="rId16" Type="http://schemas.openxmlformats.org/officeDocument/2006/relationships/slide" Target="slides/slide17.xml"/><Relationship Id="rId20" Type="http://schemas.openxmlformats.org/officeDocument/2006/relationships/slide" Target="slides/slide21.xml"/><Relationship Id="rId29" Type="http://schemas.openxmlformats.org/officeDocument/2006/relationships/slide" Target="slides/slide30.xml"/><Relationship Id="rId41" Type="http://schemas.openxmlformats.org/officeDocument/2006/relationships/slide" Target="slides/slide42.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5.xml"/><Relationship Id="rId32" Type="http://schemas.openxmlformats.org/officeDocument/2006/relationships/slide" Target="slides/slide33.xml"/><Relationship Id="rId37" Type="http://schemas.openxmlformats.org/officeDocument/2006/relationships/slide" Target="slides/slide38.xml"/><Relationship Id="rId40" Type="http://schemas.openxmlformats.org/officeDocument/2006/relationships/slide" Target="slides/slide41.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4.xml"/><Relationship Id="rId28" Type="http://schemas.openxmlformats.org/officeDocument/2006/relationships/slide" Target="slides/slide29.xml"/><Relationship Id="rId36" Type="http://schemas.openxmlformats.org/officeDocument/2006/relationships/slide" Target="slides/slide37.xml"/><Relationship Id="rId10" Type="http://schemas.openxmlformats.org/officeDocument/2006/relationships/slide" Target="slides/slide11.xml"/><Relationship Id="rId19" Type="http://schemas.openxmlformats.org/officeDocument/2006/relationships/slide" Target="slides/slide20.xml"/><Relationship Id="rId31" Type="http://schemas.openxmlformats.org/officeDocument/2006/relationships/slide" Target="slides/slide32.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28.xml"/><Relationship Id="rId30" Type="http://schemas.openxmlformats.org/officeDocument/2006/relationships/slide" Target="slides/slide31.xml"/><Relationship Id="rId35" Type="http://schemas.openxmlformats.org/officeDocument/2006/relationships/slide" Target="slides/slide36.xml"/><Relationship Id="rId8" Type="http://schemas.openxmlformats.org/officeDocument/2006/relationships/slide" Target="slides/slide9.xml"/><Relationship Id="rId3" Type="http://schemas.openxmlformats.org/officeDocument/2006/relationships/slide" Target="slides/slide4.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33" Type="http://schemas.openxmlformats.org/officeDocument/2006/relationships/slide" Target="slides/slide34.xml"/><Relationship Id="rId38"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 Id="rId4" Type="http://schemas.openxmlformats.org/officeDocument/2006/relationships/image" Target="../media/image48.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24.wmf"/><Relationship Id="rId1" Type="http://schemas.openxmlformats.org/officeDocument/2006/relationships/image" Target="../media/image59.wmf"/><Relationship Id="rId4"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7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e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image" Target="../media/image8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emf"/><Relationship Id="rId5" Type="http://schemas.openxmlformats.org/officeDocument/2006/relationships/image" Target="../media/image21.wmf"/><Relationship Id="rId4"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4881824-7EDF-4B1D-9D44-4D7461D95900}" type="datetimeFigureOut">
              <a:rPr lang="zh-CN" altLang="en-US" smtClean="0"/>
              <a:t>2024/12/30</a:t>
            </a:fld>
            <a:endParaRPr lang="zh-CN" alt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6F2A367-4377-4BC9-85D6-558F91AD7B7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2A367-4377-4BC9-85D6-558F91AD7B7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728121F7-50F0-9360-ECB6-BBC7552873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6F4D1F2-F22F-4AFA-B39D-69566A0EF328}" type="slidenum">
              <a:rPr lang="en-US" altLang="zh-CN"/>
              <a:pPr>
                <a:spcBef>
                  <a:spcPct val="0"/>
                </a:spcBef>
              </a:pPr>
              <a:t>10</a:t>
            </a:fld>
            <a:endParaRPr lang="en-US" altLang="zh-CN"/>
          </a:p>
        </p:txBody>
      </p:sp>
      <p:sp>
        <p:nvSpPr>
          <p:cNvPr id="16387" name="Rectangle 2">
            <a:extLst>
              <a:ext uri="{FF2B5EF4-FFF2-40B4-BE49-F238E27FC236}">
                <a16:creationId xmlns:a16="http://schemas.microsoft.com/office/drawing/2014/main" id="{A4328476-E790-5CC2-6DDF-B338EAC6DEA4}"/>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D4B890B1-9F4D-EDB6-9673-54B7CA11A5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6FAEB6BC-78E1-B80D-5EA1-5317A70846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4ADB069-0137-4E5B-95F4-99343E3C573D}" type="slidenum">
              <a:rPr lang="en-US" altLang="zh-CN"/>
              <a:pPr>
                <a:spcBef>
                  <a:spcPct val="0"/>
                </a:spcBef>
              </a:pPr>
              <a:t>11</a:t>
            </a:fld>
            <a:endParaRPr lang="en-US" altLang="zh-CN"/>
          </a:p>
        </p:txBody>
      </p:sp>
      <p:sp>
        <p:nvSpPr>
          <p:cNvPr id="18435" name="Rectangle 2">
            <a:extLst>
              <a:ext uri="{FF2B5EF4-FFF2-40B4-BE49-F238E27FC236}">
                <a16:creationId xmlns:a16="http://schemas.microsoft.com/office/drawing/2014/main" id="{17C023B2-144F-F52E-0CD1-A67B6821E3C9}"/>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68C6A068-1858-1F64-825D-63541B1195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8E54F937-BCCA-0F9C-E818-E7D660A555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96311D2-8EC2-4205-BE5C-FB6083902FF1}" type="slidenum">
              <a:rPr lang="en-US" altLang="zh-CN"/>
              <a:pPr>
                <a:spcBef>
                  <a:spcPct val="0"/>
                </a:spcBef>
              </a:pPr>
              <a:t>12</a:t>
            </a:fld>
            <a:endParaRPr lang="en-US" altLang="zh-CN"/>
          </a:p>
        </p:txBody>
      </p:sp>
      <p:sp>
        <p:nvSpPr>
          <p:cNvPr id="20483" name="Rectangle 2">
            <a:extLst>
              <a:ext uri="{FF2B5EF4-FFF2-40B4-BE49-F238E27FC236}">
                <a16:creationId xmlns:a16="http://schemas.microsoft.com/office/drawing/2014/main" id="{9115FDA4-692C-3823-0218-24208FEC04BD}"/>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695DC525-59AD-4A15-7360-B9015A9626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181C3E3D-8265-711F-04C9-0C80EFE092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441BE2B-BEAB-404B-BA99-BA065844A1A5}" type="slidenum">
              <a:rPr lang="en-US" altLang="zh-CN"/>
              <a:pPr>
                <a:spcBef>
                  <a:spcPct val="0"/>
                </a:spcBef>
              </a:pPr>
              <a:t>13</a:t>
            </a:fld>
            <a:endParaRPr lang="en-US" altLang="zh-CN"/>
          </a:p>
        </p:txBody>
      </p:sp>
      <p:sp>
        <p:nvSpPr>
          <p:cNvPr id="22531" name="Rectangle 2">
            <a:extLst>
              <a:ext uri="{FF2B5EF4-FFF2-40B4-BE49-F238E27FC236}">
                <a16:creationId xmlns:a16="http://schemas.microsoft.com/office/drawing/2014/main" id="{7FA13E08-D27F-E881-A153-276AAF1E7E1A}"/>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72880CA5-3A5D-7DCC-0CF5-2D4A66E3D5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A1693D10-050B-39E7-2690-D4756FF27F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D0D648F-995C-4E8D-9AB2-7FE204557CCB}" type="slidenum">
              <a:rPr lang="en-US" altLang="zh-CN"/>
              <a:pPr>
                <a:spcBef>
                  <a:spcPct val="0"/>
                </a:spcBef>
              </a:pPr>
              <a:t>14</a:t>
            </a:fld>
            <a:endParaRPr lang="en-US" altLang="zh-CN"/>
          </a:p>
        </p:txBody>
      </p:sp>
      <p:sp>
        <p:nvSpPr>
          <p:cNvPr id="24579" name="Rectangle 2">
            <a:extLst>
              <a:ext uri="{FF2B5EF4-FFF2-40B4-BE49-F238E27FC236}">
                <a16:creationId xmlns:a16="http://schemas.microsoft.com/office/drawing/2014/main" id="{0BB54F6F-CD5A-5D9E-860E-56AC81487CBF}"/>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84FD2ECC-A01C-3742-4513-894C5371D3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7189EDF-D58F-C864-0222-164E3B1681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F4840C3-6B9B-4E89-90A3-77C8B1EDD4D2}" type="slidenum">
              <a:rPr lang="en-US" altLang="zh-CN"/>
              <a:pPr>
                <a:spcBef>
                  <a:spcPct val="0"/>
                </a:spcBef>
              </a:pPr>
              <a:t>15</a:t>
            </a:fld>
            <a:endParaRPr lang="en-US" altLang="zh-CN"/>
          </a:p>
        </p:txBody>
      </p:sp>
      <p:sp>
        <p:nvSpPr>
          <p:cNvPr id="26627" name="Rectangle 2">
            <a:extLst>
              <a:ext uri="{FF2B5EF4-FFF2-40B4-BE49-F238E27FC236}">
                <a16:creationId xmlns:a16="http://schemas.microsoft.com/office/drawing/2014/main" id="{83E95B5D-5862-C48E-D8DE-BD32BE4546B4}"/>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9B100990-BD20-E98E-E3B5-96AC67DE76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87A06C23-282C-421B-F4BA-D8D7B59426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168361C-16F0-4C2E-854F-D2EFDE9F7637}" type="slidenum">
              <a:rPr lang="en-US" altLang="zh-CN"/>
              <a:pPr>
                <a:spcBef>
                  <a:spcPct val="0"/>
                </a:spcBef>
              </a:pPr>
              <a:t>16</a:t>
            </a:fld>
            <a:endParaRPr lang="en-US" altLang="zh-CN"/>
          </a:p>
        </p:txBody>
      </p:sp>
      <p:sp>
        <p:nvSpPr>
          <p:cNvPr id="28675" name="Rectangle 2">
            <a:extLst>
              <a:ext uri="{FF2B5EF4-FFF2-40B4-BE49-F238E27FC236}">
                <a16:creationId xmlns:a16="http://schemas.microsoft.com/office/drawing/2014/main" id="{10CD4D7E-E3E6-D86F-2D07-DAA066C1C946}"/>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39E94E95-C0E4-3039-2A86-A6BCC63466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983559B7-0A40-3692-C2C8-D2B43493EE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3129167-FB98-4170-B57C-F04F9276D3A7}" type="slidenum">
              <a:rPr lang="en-US" altLang="zh-CN"/>
              <a:pPr>
                <a:spcBef>
                  <a:spcPct val="0"/>
                </a:spcBef>
              </a:pPr>
              <a:t>17</a:t>
            </a:fld>
            <a:endParaRPr lang="en-US" altLang="zh-CN"/>
          </a:p>
        </p:txBody>
      </p:sp>
      <p:sp>
        <p:nvSpPr>
          <p:cNvPr id="30723" name="Rectangle 2">
            <a:extLst>
              <a:ext uri="{FF2B5EF4-FFF2-40B4-BE49-F238E27FC236}">
                <a16:creationId xmlns:a16="http://schemas.microsoft.com/office/drawing/2014/main" id="{24E1E2B0-4C28-DFB8-1657-0AC7ABCBC2BB}"/>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B5B70D46-1DF5-B03A-3703-42EFDF17D2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A280A8B7-4064-6BBC-192F-E10448B00E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5ED1BC5-B9FE-40DC-85E0-37893FEB597A}" type="slidenum">
              <a:rPr lang="en-US" altLang="zh-CN"/>
              <a:pPr>
                <a:spcBef>
                  <a:spcPct val="0"/>
                </a:spcBef>
              </a:pPr>
              <a:t>18</a:t>
            </a:fld>
            <a:endParaRPr lang="en-US" altLang="zh-CN"/>
          </a:p>
        </p:txBody>
      </p:sp>
      <p:sp>
        <p:nvSpPr>
          <p:cNvPr id="32771" name="Rectangle 2">
            <a:extLst>
              <a:ext uri="{FF2B5EF4-FFF2-40B4-BE49-F238E27FC236}">
                <a16:creationId xmlns:a16="http://schemas.microsoft.com/office/drawing/2014/main" id="{BEAE286D-25D5-E901-54C0-61F142AA2715}"/>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6E7DA544-B644-1D9C-29E2-C9BDC84067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37F98254-E116-F770-4071-3591583AD4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3600A8-D3B6-4FA7-B902-5FA8014AD50E}" type="slidenum">
              <a:rPr lang="en-US" altLang="zh-CN"/>
              <a:pPr>
                <a:spcBef>
                  <a:spcPct val="0"/>
                </a:spcBef>
              </a:pPr>
              <a:t>19</a:t>
            </a:fld>
            <a:endParaRPr lang="en-US" altLang="zh-CN"/>
          </a:p>
        </p:txBody>
      </p:sp>
      <p:sp>
        <p:nvSpPr>
          <p:cNvPr id="34819" name="Rectangle 2">
            <a:extLst>
              <a:ext uri="{FF2B5EF4-FFF2-40B4-BE49-F238E27FC236}">
                <a16:creationId xmlns:a16="http://schemas.microsoft.com/office/drawing/2014/main" id="{85A2317C-2A3B-4AA9-2505-4316FC4D495D}"/>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E147CAD0-773A-2E86-BD74-9631AD9B5D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1449B930-D9A3-B3A7-CB9A-E712ACD224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DF47C5-FCD6-4D1E-92DE-68975BA4CF8C}" type="slidenum">
              <a:rPr lang="en-US" altLang="zh-CN"/>
              <a:pPr>
                <a:spcBef>
                  <a:spcPct val="0"/>
                </a:spcBef>
              </a:pPr>
              <a:t>2</a:t>
            </a:fld>
            <a:endParaRPr lang="en-US" altLang="zh-CN"/>
          </a:p>
        </p:txBody>
      </p:sp>
      <p:sp>
        <p:nvSpPr>
          <p:cNvPr id="8195" name="Rectangle 2">
            <a:extLst>
              <a:ext uri="{FF2B5EF4-FFF2-40B4-BE49-F238E27FC236}">
                <a16:creationId xmlns:a16="http://schemas.microsoft.com/office/drawing/2014/main" id="{8F33AE1B-5389-B687-BF4C-B830A694C678}"/>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7D63B375-2A1A-F96B-F672-B3C7C01F94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894498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0A9343DE-59F2-17CB-FD37-587F8248BC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C0C5B6B-57DA-4235-BAD6-ADECE6C3C036}" type="slidenum">
              <a:rPr lang="en-US" altLang="zh-CN"/>
              <a:pPr>
                <a:spcBef>
                  <a:spcPct val="0"/>
                </a:spcBef>
              </a:pPr>
              <a:t>20</a:t>
            </a:fld>
            <a:endParaRPr lang="en-US" altLang="zh-CN"/>
          </a:p>
        </p:txBody>
      </p:sp>
      <p:sp>
        <p:nvSpPr>
          <p:cNvPr id="36867" name="Rectangle 2">
            <a:extLst>
              <a:ext uri="{FF2B5EF4-FFF2-40B4-BE49-F238E27FC236}">
                <a16:creationId xmlns:a16="http://schemas.microsoft.com/office/drawing/2014/main" id="{A03B9841-5C15-C415-78DC-0F0262EA20D8}"/>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F0789809-B32C-6FDB-B369-1406E80BD3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125E1E0D-6B08-F5DA-6CCB-12925FCB76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58F31FA-0DB3-4F32-A9ED-A5C8BB287A36}" type="slidenum">
              <a:rPr lang="en-US" altLang="zh-CN"/>
              <a:pPr>
                <a:spcBef>
                  <a:spcPct val="0"/>
                </a:spcBef>
              </a:pPr>
              <a:t>21</a:t>
            </a:fld>
            <a:endParaRPr lang="en-US" altLang="zh-CN"/>
          </a:p>
        </p:txBody>
      </p:sp>
      <p:sp>
        <p:nvSpPr>
          <p:cNvPr id="38915" name="Rectangle 2">
            <a:extLst>
              <a:ext uri="{FF2B5EF4-FFF2-40B4-BE49-F238E27FC236}">
                <a16:creationId xmlns:a16="http://schemas.microsoft.com/office/drawing/2014/main" id="{BC6E5A9B-F5D5-52EC-54B7-1B448AF8731A}"/>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95790348-5D7D-C53D-3373-B66623D27C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9ED338B0-492D-8954-CE14-3C06385A53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51CF73F-B4E1-4828-924F-9601117B8115}" type="slidenum">
              <a:rPr lang="en-US" altLang="zh-CN"/>
              <a:pPr>
                <a:spcBef>
                  <a:spcPct val="0"/>
                </a:spcBef>
              </a:pPr>
              <a:t>22</a:t>
            </a:fld>
            <a:endParaRPr lang="en-US" altLang="zh-CN"/>
          </a:p>
        </p:txBody>
      </p:sp>
      <p:sp>
        <p:nvSpPr>
          <p:cNvPr id="40963" name="Rectangle 2">
            <a:extLst>
              <a:ext uri="{FF2B5EF4-FFF2-40B4-BE49-F238E27FC236}">
                <a16:creationId xmlns:a16="http://schemas.microsoft.com/office/drawing/2014/main" id="{AE017AA3-7CE1-D6CE-669E-CB86F8D462D7}"/>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E9BD54AD-9A23-8D96-CF31-D14ED989EA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23FDBF2-8002-8CED-9554-3A5A4D9705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0736ED2-D84B-4A37-9E67-AACC6C5777E5}" type="slidenum">
              <a:rPr lang="en-US" altLang="zh-CN"/>
              <a:pPr>
                <a:spcBef>
                  <a:spcPct val="0"/>
                </a:spcBef>
              </a:pPr>
              <a:t>23</a:t>
            </a:fld>
            <a:endParaRPr lang="en-US" altLang="zh-CN"/>
          </a:p>
        </p:txBody>
      </p:sp>
      <p:sp>
        <p:nvSpPr>
          <p:cNvPr id="43011" name="Rectangle 2">
            <a:extLst>
              <a:ext uri="{FF2B5EF4-FFF2-40B4-BE49-F238E27FC236}">
                <a16:creationId xmlns:a16="http://schemas.microsoft.com/office/drawing/2014/main" id="{A97A6740-4760-ED7E-1757-020523FAFEE0}"/>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BC6AFC6E-13B4-029C-026D-5622F5F6EB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F1825DA8-D578-0024-41B5-9F96149E42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54857FB-05A6-4986-B606-89D92027CA80}" type="slidenum">
              <a:rPr lang="en-US" altLang="zh-CN"/>
              <a:pPr>
                <a:spcBef>
                  <a:spcPct val="0"/>
                </a:spcBef>
              </a:pPr>
              <a:t>24</a:t>
            </a:fld>
            <a:endParaRPr lang="en-US" altLang="zh-CN"/>
          </a:p>
        </p:txBody>
      </p:sp>
      <p:sp>
        <p:nvSpPr>
          <p:cNvPr id="45059" name="Rectangle 2">
            <a:extLst>
              <a:ext uri="{FF2B5EF4-FFF2-40B4-BE49-F238E27FC236}">
                <a16:creationId xmlns:a16="http://schemas.microsoft.com/office/drawing/2014/main" id="{C7EE6D9C-B8BD-8CB6-A3AA-E83B570FAE65}"/>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26C1C1F9-80B9-E7EC-6C7B-B6477A4C61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1323CD7B-D916-45D3-D2F3-63E8F620D7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0D92837-6E37-42C1-8E91-B8F9D1EA971F}" type="slidenum">
              <a:rPr lang="en-US" altLang="zh-CN"/>
              <a:pPr>
                <a:spcBef>
                  <a:spcPct val="0"/>
                </a:spcBef>
              </a:pPr>
              <a:t>25</a:t>
            </a:fld>
            <a:endParaRPr lang="en-US" altLang="zh-CN"/>
          </a:p>
        </p:txBody>
      </p:sp>
      <p:sp>
        <p:nvSpPr>
          <p:cNvPr id="47107" name="Rectangle 2">
            <a:extLst>
              <a:ext uri="{FF2B5EF4-FFF2-40B4-BE49-F238E27FC236}">
                <a16:creationId xmlns:a16="http://schemas.microsoft.com/office/drawing/2014/main" id="{E9E2D110-3D6E-9E16-1244-CF48166676F4}"/>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45002F45-83E7-B9CA-52EC-B0CC4E8538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B410DEF7-CAE7-E27E-D5BF-DF219B589F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92BBBED-E312-4833-9A92-F83D018A8388}" type="slidenum">
              <a:rPr lang="en-US" altLang="zh-CN"/>
              <a:pPr>
                <a:spcBef>
                  <a:spcPct val="0"/>
                </a:spcBef>
              </a:pPr>
              <a:t>26</a:t>
            </a:fld>
            <a:endParaRPr lang="en-US" altLang="zh-CN"/>
          </a:p>
        </p:txBody>
      </p:sp>
      <p:sp>
        <p:nvSpPr>
          <p:cNvPr id="49155" name="Rectangle 2">
            <a:extLst>
              <a:ext uri="{FF2B5EF4-FFF2-40B4-BE49-F238E27FC236}">
                <a16:creationId xmlns:a16="http://schemas.microsoft.com/office/drawing/2014/main" id="{210C435F-62AE-994C-2CD3-DD9C85ACE311}"/>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3A5F7D8D-78B3-C279-06AB-43001639D0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CC1AF7AD-722A-8EA8-374F-5B31921875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8B50CFD-FC17-4EBF-8610-084A7C3CBCED}" type="slidenum">
              <a:rPr lang="en-US" altLang="zh-CN"/>
              <a:pPr>
                <a:spcBef>
                  <a:spcPct val="0"/>
                </a:spcBef>
              </a:pPr>
              <a:t>27</a:t>
            </a:fld>
            <a:endParaRPr lang="en-US" altLang="zh-CN"/>
          </a:p>
        </p:txBody>
      </p:sp>
      <p:sp>
        <p:nvSpPr>
          <p:cNvPr id="51203" name="Rectangle 2">
            <a:extLst>
              <a:ext uri="{FF2B5EF4-FFF2-40B4-BE49-F238E27FC236}">
                <a16:creationId xmlns:a16="http://schemas.microsoft.com/office/drawing/2014/main" id="{A55F8420-E0DF-12A0-2C0D-1FF75DF99F90}"/>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CC65A59E-C020-C3B4-E30B-230EF7BE39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DC2057B1-792F-7ED5-18C9-E3FF3FA6B8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E557B3B-4778-40EA-A73D-D6E43C69EE52}" type="slidenum">
              <a:rPr lang="en-US" altLang="zh-CN">
                <a:solidFill>
                  <a:srgbClr val="000000"/>
                </a:solidFill>
              </a:rPr>
              <a:pPr>
                <a:spcBef>
                  <a:spcPct val="0"/>
                </a:spcBef>
              </a:pPr>
              <a:t>28</a:t>
            </a:fld>
            <a:endParaRPr lang="en-US" altLang="zh-CN">
              <a:solidFill>
                <a:srgbClr val="000000"/>
              </a:solidFill>
            </a:endParaRPr>
          </a:p>
        </p:txBody>
      </p:sp>
      <p:sp>
        <p:nvSpPr>
          <p:cNvPr id="53251" name="Rectangle 2">
            <a:extLst>
              <a:ext uri="{FF2B5EF4-FFF2-40B4-BE49-F238E27FC236}">
                <a16:creationId xmlns:a16="http://schemas.microsoft.com/office/drawing/2014/main" id="{1022A7D9-48FF-DFD0-2932-A9E24C1838A0}"/>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827C14BD-2824-E702-E75E-575ACC01EE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51734781-B075-BA28-4AA7-2173746798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C74F4B2-3222-46B5-B9A3-3B6E50F85DBA}" type="slidenum">
              <a:rPr lang="en-US" altLang="zh-CN">
                <a:solidFill>
                  <a:srgbClr val="000000"/>
                </a:solidFill>
              </a:rPr>
              <a:pPr>
                <a:spcBef>
                  <a:spcPct val="0"/>
                </a:spcBef>
              </a:pPr>
              <a:t>29</a:t>
            </a:fld>
            <a:endParaRPr lang="en-US" altLang="zh-CN">
              <a:solidFill>
                <a:srgbClr val="000000"/>
              </a:solidFill>
            </a:endParaRPr>
          </a:p>
        </p:txBody>
      </p:sp>
      <p:sp>
        <p:nvSpPr>
          <p:cNvPr id="55299" name="Rectangle 2">
            <a:extLst>
              <a:ext uri="{FF2B5EF4-FFF2-40B4-BE49-F238E27FC236}">
                <a16:creationId xmlns:a16="http://schemas.microsoft.com/office/drawing/2014/main" id="{4B682A68-93E6-EAA0-A2CF-955E4C72D5BB}"/>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5AF472F7-2663-ED10-7C7C-67E96FC3A9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1449B930-D9A3-B3A7-CB9A-E712ACD224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DF47C5-FCD6-4D1E-92DE-68975BA4CF8C}" type="slidenum">
              <a:rPr lang="en-US" altLang="zh-CN"/>
              <a:pPr>
                <a:spcBef>
                  <a:spcPct val="0"/>
                </a:spcBef>
              </a:pPr>
              <a:t>3</a:t>
            </a:fld>
            <a:endParaRPr lang="en-US" altLang="zh-CN"/>
          </a:p>
        </p:txBody>
      </p:sp>
      <p:sp>
        <p:nvSpPr>
          <p:cNvPr id="8195" name="Rectangle 2">
            <a:extLst>
              <a:ext uri="{FF2B5EF4-FFF2-40B4-BE49-F238E27FC236}">
                <a16:creationId xmlns:a16="http://schemas.microsoft.com/office/drawing/2014/main" id="{8F33AE1B-5389-B687-BF4C-B830A694C678}"/>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7D63B375-2A1A-F96B-F672-B3C7C01F94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68411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13916418-B009-475F-70FE-1008F8A4D8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9E3112-F108-466F-B69D-2BE860274491}" type="slidenum">
              <a:rPr lang="en-US" altLang="zh-CN">
                <a:solidFill>
                  <a:srgbClr val="000000"/>
                </a:solidFill>
              </a:rPr>
              <a:pPr>
                <a:spcBef>
                  <a:spcPct val="0"/>
                </a:spcBef>
              </a:pPr>
              <a:t>30</a:t>
            </a:fld>
            <a:endParaRPr lang="en-US" altLang="zh-CN">
              <a:solidFill>
                <a:srgbClr val="000000"/>
              </a:solidFill>
            </a:endParaRPr>
          </a:p>
        </p:txBody>
      </p:sp>
      <p:sp>
        <p:nvSpPr>
          <p:cNvPr id="57347" name="Rectangle 2">
            <a:extLst>
              <a:ext uri="{FF2B5EF4-FFF2-40B4-BE49-F238E27FC236}">
                <a16:creationId xmlns:a16="http://schemas.microsoft.com/office/drawing/2014/main" id="{65AE8523-DFF4-E957-E9D3-AE0690787A45}"/>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0228B2CA-5B1F-0F58-39DC-181B4AFBEE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41F69147-2567-81CE-53B1-226CC7FA2A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FBA0FF0-EF11-490D-A6C6-AB6E98BD5B33}" type="slidenum">
              <a:rPr lang="en-US" altLang="zh-CN">
                <a:solidFill>
                  <a:srgbClr val="000000"/>
                </a:solidFill>
              </a:rPr>
              <a:pPr>
                <a:spcBef>
                  <a:spcPct val="0"/>
                </a:spcBef>
              </a:pPr>
              <a:t>31</a:t>
            </a:fld>
            <a:endParaRPr lang="en-US" altLang="zh-CN">
              <a:solidFill>
                <a:srgbClr val="000000"/>
              </a:solidFill>
            </a:endParaRPr>
          </a:p>
        </p:txBody>
      </p:sp>
      <p:sp>
        <p:nvSpPr>
          <p:cNvPr id="59395" name="Rectangle 2">
            <a:extLst>
              <a:ext uri="{FF2B5EF4-FFF2-40B4-BE49-F238E27FC236}">
                <a16:creationId xmlns:a16="http://schemas.microsoft.com/office/drawing/2014/main" id="{7B24B919-0E0A-B202-A6CE-59FA606CC06C}"/>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C0B3A23-5DAA-6669-4E8B-21BADA80CD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840CD513-03DB-510A-AA07-93D240C438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3FE1B13-C1A1-4922-B3BD-7FB00C9B1842}" type="slidenum">
              <a:rPr lang="en-US" altLang="zh-CN">
                <a:solidFill>
                  <a:srgbClr val="000000"/>
                </a:solidFill>
              </a:rPr>
              <a:pPr>
                <a:spcBef>
                  <a:spcPct val="0"/>
                </a:spcBef>
              </a:pPr>
              <a:t>32</a:t>
            </a:fld>
            <a:endParaRPr lang="en-US" altLang="zh-CN">
              <a:solidFill>
                <a:srgbClr val="000000"/>
              </a:solidFill>
            </a:endParaRPr>
          </a:p>
        </p:txBody>
      </p:sp>
      <p:sp>
        <p:nvSpPr>
          <p:cNvPr id="61443" name="Rectangle 2">
            <a:extLst>
              <a:ext uri="{FF2B5EF4-FFF2-40B4-BE49-F238E27FC236}">
                <a16:creationId xmlns:a16="http://schemas.microsoft.com/office/drawing/2014/main" id="{9D71F360-E99B-F730-73C6-91F8781B248E}"/>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2D8C22A7-2B45-C941-A954-CDC1882ABB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033645AF-6951-0614-E722-24C3AFDB5B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A2D0F44-D023-4F3B-AED9-81FC85AC7709}" type="slidenum">
              <a:rPr lang="en-US" altLang="zh-CN">
                <a:solidFill>
                  <a:srgbClr val="000000"/>
                </a:solidFill>
              </a:rPr>
              <a:pPr>
                <a:spcBef>
                  <a:spcPct val="0"/>
                </a:spcBef>
              </a:pPr>
              <a:t>33</a:t>
            </a:fld>
            <a:endParaRPr lang="en-US" altLang="zh-CN">
              <a:solidFill>
                <a:srgbClr val="000000"/>
              </a:solidFill>
            </a:endParaRPr>
          </a:p>
        </p:txBody>
      </p:sp>
      <p:sp>
        <p:nvSpPr>
          <p:cNvPr id="63491" name="Rectangle 2">
            <a:extLst>
              <a:ext uri="{FF2B5EF4-FFF2-40B4-BE49-F238E27FC236}">
                <a16:creationId xmlns:a16="http://schemas.microsoft.com/office/drawing/2014/main" id="{B0081C48-A728-4F27-8F79-2D632D05F94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6AAE931B-6F1F-24AC-21F4-D36B651300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8B237929-E5A3-4DAE-2A44-E12483775A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2B9D083-7851-4F1A-BA08-A34B308663F4}" type="slidenum">
              <a:rPr lang="en-US" altLang="zh-CN">
                <a:solidFill>
                  <a:srgbClr val="000000"/>
                </a:solidFill>
              </a:rPr>
              <a:pPr>
                <a:spcBef>
                  <a:spcPct val="0"/>
                </a:spcBef>
              </a:pPr>
              <a:t>34</a:t>
            </a:fld>
            <a:endParaRPr lang="en-US" altLang="zh-CN">
              <a:solidFill>
                <a:srgbClr val="000000"/>
              </a:solidFill>
            </a:endParaRPr>
          </a:p>
        </p:txBody>
      </p:sp>
      <p:sp>
        <p:nvSpPr>
          <p:cNvPr id="65539" name="Rectangle 2">
            <a:extLst>
              <a:ext uri="{FF2B5EF4-FFF2-40B4-BE49-F238E27FC236}">
                <a16:creationId xmlns:a16="http://schemas.microsoft.com/office/drawing/2014/main" id="{33327653-E4CC-6E1C-5963-C7FDB1C0A400}"/>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9A730FD9-9774-F77E-83C3-1433E775C4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D5B803BE-9680-B06C-0BBD-0D4EB6C319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3376311-8F86-46B5-B8CD-9213F0E53CF2}" type="slidenum">
              <a:rPr lang="en-US" altLang="zh-CN">
                <a:solidFill>
                  <a:srgbClr val="000000"/>
                </a:solidFill>
              </a:rPr>
              <a:pPr>
                <a:spcBef>
                  <a:spcPct val="0"/>
                </a:spcBef>
              </a:pPr>
              <a:t>35</a:t>
            </a:fld>
            <a:endParaRPr lang="en-US" altLang="zh-CN">
              <a:solidFill>
                <a:srgbClr val="000000"/>
              </a:solidFill>
            </a:endParaRPr>
          </a:p>
        </p:txBody>
      </p:sp>
      <p:sp>
        <p:nvSpPr>
          <p:cNvPr id="67587" name="Rectangle 2">
            <a:extLst>
              <a:ext uri="{FF2B5EF4-FFF2-40B4-BE49-F238E27FC236}">
                <a16:creationId xmlns:a16="http://schemas.microsoft.com/office/drawing/2014/main" id="{2667C8CC-9A60-A064-D60C-822CEB1865F4}"/>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BC69D752-71C7-91CB-69E9-437CEAFF73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D5E77297-8634-E0FD-BEC2-137626508D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0B0AEAC-956E-4633-8754-3667A4FABC87}" type="slidenum">
              <a:rPr lang="en-US" altLang="zh-CN">
                <a:solidFill>
                  <a:srgbClr val="000000"/>
                </a:solidFill>
              </a:rPr>
              <a:pPr>
                <a:spcBef>
                  <a:spcPct val="0"/>
                </a:spcBef>
              </a:pPr>
              <a:t>36</a:t>
            </a:fld>
            <a:endParaRPr lang="en-US" altLang="zh-CN">
              <a:solidFill>
                <a:srgbClr val="000000"/>
              </a:solidFill>
            </a:endParaRPr>
          </a:p>
        </p:txBody>
      </p:sp>
      <p:sp>
        <p:nvSpPr>
          <p:cNvPr id="69635" name="Rectangle 2">
            <a:extLst>
              <a:ext uri="{FF2B5EF4-FFF2-40B4-BE49-F238E27FC236}">
                <a16:creationId xmlns:a16="http://schemas.microsoft.com/office/drawing/2014/main" id="{1A53A752-8A2F-0233-A254-5F77B0E83ABC}"/>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360AE1AD-69DA-728A-5C41-B644FCF220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F40C3EB5-41F4-48C2-648C-5FB76864FF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C36FAD0-9832-4FF5-BF25-8CE936D7109A}" type="slidenum">
              <a:rPr lang="en-US" altLang="zh-CN">
                <a:solidFill>
                  <a:srgbClr val="000000"/>
                </a:solidFill>
              </a:rPr>
              <a:pPr>
                <a:spcBef>
                  <a:spcPct val="0"/>
                </a:spcBef>
              </a:pPr>
              <a:t>37</a:t>
            </a:fld>
            <a:endParaRPr lang="en-US" altLang="zh-CN">
              <a:solidFill>
                <a:srgbClr val="000000"/>
              </a:solidFill>
            </a:endParaRPr>
          </a:p>
        </p:txBody>
      </p:sp>
      <p:sp>
        <p:nvSpPr>
          <p:cNvPr id="71683" name="Rectangle 2">
            <a:extLst>
              <a:ext uri="{FF2B5EF4-FFF2-40B4-BE49-F238E27FC236}">
                <a16:creationId xmlns:a16="http://schemas.microsoft.com/office/drawing/2014/main" id="{91A251E4-AF10-FA5C-C52D-28BCAE24F499}"/>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3719E33F-E911-9C6D-31B5-970FA65F51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EBC9E02E-9A21-8D55-CF50-CF4C32FF32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DD92E67-060B-422C-9F34-38041A1A1034}" type="slidenum">
              <a:rPr lang="en-US" altLang="zh-CN">
                <a:solidFill>
                  <a:srgbClr val="000000"/>
                </a:solidFill>
              </a:rPr>
              <a:pPr>
                <a:spcBef>
                  <a:spcPct val="0"/>
                </a:spcBef>
              </a:pPr>
              <a:t>38</a:t>
            </a:fld>
            <a:endParaRPr lang="en-US" altLang="zh-CN">
              <a:solidFill>
                <a:srgbClr val="000000"/>
              </a:solidFill>
            </a:endParaRPr>
          </a:p>
        </p:txBody>
      </p:sp>
      <p:sp>
        <p:nvSpPr>
          <p:cNvPr id="73731" name="Rectangle 2">
            <a:extLst>
              <a:ext uri="{FF2B5EF4-FFF2-40B4-BE49-F238E27FC236}">
                <a16:creationId xmlns:a16="http://schemas.microsoft.com/office/drawing/2014/main" id="{777FEEFE-59C2-B855-8600-A96EC3A7B5FB}"/>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6868C529-419F-892E-D8B9-93C8E721EB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EA54F29E-EFE0-ECEC-5245-FA8CEC6AB5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9241DE9-DBDE-4415-9A87-D0909C5A51C6}" type="slidenum">
              <a:rPr lang="en-US" altLang="zh-CN">
                <a:solidFill>
                  <a:srgbClr val="000000"/>
                </a:solidFill>
              </a:rPr>
              <a:pPr>
                <a:spcBef>
                  <a:spcPct val="0"/>
                </a:spcBef>
              </a:pPr>
              <a:t>39</a:t>
            </a:fld>
            <a:endParaRPr lang="en-US" altLang="zh-CN">
              <a:solidFill>
                <a:srgbClr val="000000"/>
              </a:solidFill>
            </a:endParaRPr>
          </a:p>
        </p:txBody>
      </p:sp>
      <p:sp>
        <p:nvSpPr>
          <p:cNvPr id="75779" name="Rectangle 2">
            <a:extLst>
              <a:ext uri="{FF2B5EF4-FFF2-40B4-BE49-F238E27FC236}">
                <a16:creationId xmlns:a16="http://schemas.microsoft.com/office/drawing/2014/main" id="{FB10BFAD-DB54-A9DA-4B1D-ED0A9F16AFDA}"/>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F7BA6A31-BDEA-3750-5EAF-315804CC01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1449B930-D9A3-B3A7-CB9A-E712ACD224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DF47C5-FCD6-4D1E-92DE-68975BA4CF8C}" type="slidenum">
              <a:rPr lang="en-US" altLang="zh-CN"/>
              <a:pPr>
                <a:spcBef>
                  <a:spcPct val="0"/>
                </a:spcBef>
              </a:pPr>
              <a:t>4</a:t>
            </a:fld>
            <a:endParaRPr lang="en-US" altLang="zh-CN"/>
          </a:p>
        </p:txBody>
      </p:sp>
      <p:sp>
        <p:nvSpPr>
          <p:cNvPr id="8195" name="Rectangle 2">
            <a:extLst>
              <a:ext uri="{FF2B5EF4-FFF2-40B4-BE49-F238E27FC236}">
                <a16:creationId xmlns:a16="http://schemas.microsoft.com/office/drawing/2014/main" id="{8F33AE1B-5389-B687-BF4C-B830A694C678}"/>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7D63B375-2A1A-F96B-F672-B3C7C01F94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473411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C818992A-9F09-7E21-2AF1-8125B55511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6E1496C-FC19-46D7-B5DC-74590B452663}" type="slidenum">
              <a:rPr lang="en-US" altLang="zh-CN">
                <a:solidFill>
                  <a:srgbClr val="000000"/>
                </a:solidFill>
              </a:rPr>
              <a:pPr>
                <a:spcBef>
                  <a:spcPct val="0"/>
                </a:spcBef>
              </a:pPr>
              <a:t>40</a:t>
            </a:fld>
            <a:endParaRPr lang="en-US" altLang="zh-CN">
              <a:solidFill>
                <a:srgbClr val="000000"/>
              </a:solidFill>
            </a:endParaRPr>
          </a:p>
        </p:txBody>
      </p:sp>
      <p:sp>
        <p:nvSpPr>
          <p:cNvPr id="77827" name="Rectangle 2">
            <a:extLst>
              <a:ext uri="{FF2B5EF4-FFF2-40B4-BE49-F238E27FC236}">
                <a16:creationId xmlns:a16="http://schemas.microsoft.com/office/drawing/2014/main" id="{7A63897E-BDF5-70A5-36C7-4C64B58D75AF}"/>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1162303B-A5D6-EEE1-57F7-B845DC8C25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921D2390-4D5A-5CFC-E850-B297D6D157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AB4653E-E318-44AD-A3D7-172B51D3C4D1}" type="slidenum">
              <a:rPr lang="en-US" altLang="zh-CN">
                <a:solidFill>
                  <a:srgbClr val="000000"/>
                </a:solidFill>
              </a:rPr>
              <a:pPr>
                <a:spcBef>
                  <a:spcPct val="0"/>
                </a:spcBef>
              </a:pPr>
              <a:t>41</a:t>
            </a:fld>
            <a:endParaRPr lang="en-US" altLang="zh-CN">
              <a:solidFill>
                <a:srgbClr val="000000"/>
              </a:solidFill>
            </a:endParaRPr>
          </a:p>
        </p:txBody>
      </p:sp>
      <p:sp>
        <p:nvSpPr>
          <p:cNvPr id="79875" name="Rectangle 2">
            <a:extLst>
              <a:ext uri="{FF2B5EF4-FFF2-40B4-BE49-F238E27FC236}">
                <a16:creationId xmlns:a16="http://schemas.microsoft.com/office/drawing/2014/main" id="{D3581B57-EF36-A5F0-ADB0-6BBD1E71A7B0}"/>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002D2B1F-DEFF-DA42-F27A-4FBEC4470E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67F0DCC8-AD24-0A41-1DF8-8D65CBFF64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022DFBA-C253-485F-A019-02B24A05D493}" type="slidenum">
              <a:rPr lang="en-US" altLang="zh-CN"/>
              <a:pPr>
                <a:spcBef>
                  <a:spcPct val="0"/>
                </a:spcBef>
              </a:pPr>
              <a:t>42</a:t>
            </a:fld>
            <a:endParaRPr lang="en-US" altLang="zh-CN"/>
          </a:p>
        </p:txBody>
      </p:sp>
      <p:sp>
        <p:nvSpPr>
          <p:cNvPr id="81923" name="Rectangle 2">
            <a:extLst>
              <a:ext uri="{FF2B5EF4-FFF2-40B4-BE49-F238E27FC236}">
                <a16:creationId xmlns:a16="http://schemas.microsoft.com/office/drawing/2014/main" id="{2A56B764-EF38-F00E-ADF4-8E6C22FD9C68}"/>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2F009F81-46CE-3B02-BC4E-768424FDA1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88C91C40-5732-ADFA-B308-0E41AB8D69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89BC404-FB5B-4CE5-8CAD-10C9A360A02B}" type="slidenum">
              <a:rPr lang="en-US" altLang="zh-CN"/>
              <a:pPr>
                <a:spcBef>
                  <a:spcPct val="0"/>
                </a:spcBef>
              </a:pPr>
              <a:t>43</a:t>
            </a:fld>
            <a:endParaRPr lang="en-US" altLang="zh-CN"/>
          </a:p>
        </p:txBody>
      </p:sp>
      <p:sp>
        <p:nvSpPr>
          <p:cNvPr id="83971" name="Rectangle 2">
            <a:extLst>
              <a:ext uri="{FF2B5EF4-FFF2-40B4-BE49-F238E27FC236}">
                <a16:creationId xmlns:a16="http://schemas.microsoft.com/office/drawing/2014/main" id="{A28140F1-8C40-A6BA-FB5D-F4C6CFB9E816}"/>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4E2F42E3-B3E1-2D51-107D-80C683C9A2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1449B930-D9A3-B3A7-CB9A-E712ACD224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DF47C5-FCD6-4D1E-92DE-68975BA4CF8C}" type="slidenum">
              <a:rPr lang="en-US" altLang="zh-CN"/>
              <a:pPr>
                <a:spcBef>
                  <a:spcPct val="0"/>
                </a:spcBef>
              </a:pPr>
              <a:t>5</a:t>
            </a:fld>
            <a:endParaRPr lang="en-US" altLang="zh-CN"/>
          </a:p>
        </p:txBody>
      </p:sp>
      <p:sp>
        <p:nvSpPr>
          <p:cNvPr id="8195" name="Rectangle 2">
            <a:extLst>
              <a:ext uri="{FF2B5EF4-FFF2-40B4-BE49-F238E27FC236}">
                <a16:creationId xmlns:a16="http://schemas.microsoft.com/office/drawing/2014/main" id="{8F33AE1B-5389-B687-BF4C-B830A694C678}"/>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7D63B375-2A1A-F96B-F672-B3C7C01F94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81692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1449B930-D9A3-B3A7-CB9A-E712ACD224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8DF47C5-FCD6-4D1E-92DE-68975BA4CF8C}" type="slidenum">
              <a:rPr lang="en-US" altLang="zh-CN"/>
              <a:pPr>
                <a:spcBef>
                  <a:spcPct val="0"/>
                </a:spcBef>
              </a:pPr>
              <a:t>6</a:t>
            </a:fld>
            <a:endParaRPr lang="en-US" altLang="zh-CN"/>
          </a:p>
        </p:txBody>
      </p:sp>
      <p:sp>
        <p:nvSpPr>
          <p:cNvPr id="8195" name="Rectangle 2">
            <a:extLst>
              <a:ext uri="{FF2B5EF4-FFF2-40B4-BE49-F238E27FC236}">
                <a16:creationId xmlns:a16="http://schemas.microsoft.com/office/drawing/2014/main" id="{8F33AE1B-5389-B687-BF4C-B830A694C678}"/>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7D63B375-2A1A-F96B-F672-B3C7C01F94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F7D4CA25-B31B-828E-F579-4C389E40FE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541AFEF-510B-4A83-A76E-CAB9D5568094}" type="slidenum">
              <a:rPr lang="en-US" altLang="zh-CN"/>
              <a:pPr>
                <a:spcBef>
                  <a:spcPct val="0"/>
                </a:spcBef>
              </a:pPr>
              <a:t>7</a:t>
            </a:fld>
            <a:endParaRPr lang="en-US" altLang="zh-CN"/>
          </a:p>
        </p:txBody>
      </p:sp>
      <p:sp>
        <p:nvSpPr>
          <p:cNvPr id="10243" name="Rectangle 2">
            <a:extLst>
              <a:ext uri="{FF2B5EF4-FFF2-40B4-BE49-F238E27FC236}">
                <a16:creationId xmlns:a16="http://schemas.microsoft.com/office/drawing/2014/main" id="{ADFA8F8F-1D79-C21F-1FD4-6F3C396E11F2}"/>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DA527528-9C52-A081-E1AE-FC94D8F068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97E2AFE8-403F-1599-FDA9-F1676469C7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D43AA7F-948A-48C7-8DCF-22355A6CDDFD}" type="slidenum">
              <a:rPr lang="en-US" altLang="zh-CN"/>
              <a:pPr>
                <a:spcBef>
                  <a:spcPct val="0"/>
                </a:spcBef>
              </a:pPr>
              <a:t>8</a:t>
            </a:fld>
            <a:endParaRPr lang="en-US" altLang="zh-CN"/>
          </a:p>
        </p:txBody>
      </p:sp>
      <p:sp>
        <p:nvSpPr>
          <p:cNvPr id="12291" name="Rectangle 2">
            <a:extLst>
              <a:ext uri="{FF2B5EF4-FFF2-40B4-BE49-F238E27FC236}">
                <a16:creationId xmlns:a16="http://schemas.microsoft.com/office/drawing/2014/main" id="{422EB79C-80D9-4181-0BA0-C7748E8EF0FE}"/>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DB6D91E6-78D4-EA4A-263D-9156ED5E74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96475174-BEB3-8D2A-B24B-6619D661F6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384E3E2-800B-4080-9DA7-A635062E7B2D}" type="slidenum">
              <a:rPr lang="en-US" altLang="zh-CN"/>
              <a:pPr>
                <a:spcBef>
                  <a:spcPct val="0"/>
                </a:spcBef>
              </a:pPr>
              <a:t>9</a:t>
            </a:fld>
            <a:endParaRPr lang="en-US" altLang="zh-CN"/>
          </a:p>
        </p:txBody>
      </p:sp>
      <p:sp>
        <p:nvSpPr>
          <p:cNvPr id="14339" name="Rectangle 2">
            <a:extLst>
              <a:ext uri="{FF2B5EF4-FFF2-40B4-BE49-F238E27FC236}">
                <a16:creationId xmlns:a16="http://schemas.microsoft.com/office/drawing/2014/main" id="{A3DCD435-C394-DFF2-6CD4-EF65BA5261F1}"/>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2FB4B25B-5785-42DC-3AD6-9983396A2D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835"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9270" indent="0" algn="ctr">
              <a:buNone/>
              <a:defRPr>
                <a:solidFill>
                  <a:schemeClr val="tx1">
                    <a:tint val="75000"/>
                  </a:schemeClr>
                </a:solidFill>
              </a:defRPr>
            </a:lvl6pPr>
            <a:lvl7pPr marL="3658870" indent="0" algn="ctr">
              <a:buNone/>
              <a:defRPr>
                <a:solidFill>
                  <a:schemeClr val="tx1">
                    <a:tint val="75000"/>
                  </a:schemeClr>
                </a:solidFill>
              </a:defRPr>
            </a:lvl7pPr>
            <a:lvl8pPr marL="4268470" indent="0" algn="ctr">
              <a:buNone/>
              <a:defRPr>
                <a:solidFill>
                  <a:schemeClr val="tx1">
                    <a:tint val="75000"/>
                  </a:schemeClr>
                </a:solidFill>
              </a:defRPr>
            </a:lvl8pPr>
            <a:lvl9pPr marL="48787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normAutofit/>
          </a:bodyPr>
          <a:lstStyle>
            <a:lvl1pPr marL="457200" indent="-457200">
              <a:lnSpc>
                <a:spcPct val="150000"/>
              </a:lnSpc>
              <a:spcBef>
                <a:spcPts val="0"/>
              </a:spcBef>
              <a:buSzPct val="80000"/>
              <a:buFont typeface="Wingdings" panose="05000000000000000000" pitchFamily="2" charset="2"/>
              <a:buChar char="l"/>
              <a:defRPr sz="2400">
                <a:solidFill>
                  <a:schemeClr val="tx1"/>
                </a:solidFill>
                <a:latin typeface="+mn-ea"/>
                <a:ea typeface="+mn-ea"/>
              </a:defRPr>
            </a:lvl1pPr>
            <a:lvl2pPr>
              <a:lnSpc>
                <a:spcPct val="150000"/>
              </a:lnSpc>
              <a:spcBef>
                <a:spcPts val="0"/>
              </a:spcBef>
              <a:defRPr sz="2400">
                <a:solidFill>
                  <a:schemeClr val="tx1"/>
                </a:solidFill>
                <a:latin typeface="+mn-ea"/>
                <a:ea typeface="+mn-ea"/>
              </a:defRPr>
            </a:lvl2pPr>
            <a:lvl3pPr>
              <a:lnSpc>
                <a:spcPct val="150000"/>
              </a:lnSpc>
              <a:spcBef>
                <a:spcPts val="0"/>
              </a:spcBef>
              <a:defRPr sz="2400">
                <a:solidFill>
                  <a:schemeClr val="tx1"/>
                </a:solidFill>
                <a:latin typeface="+mn-ea"/>
                <a:ea typeface="+mn-ea"/>
              </a:defRPr>
            </a:lvl3pPr>
            <a:lvl4pPr>
              <a:lnSpc>
                <a:spcPct val="150000"/>
              </a:lnSpc>
              <a:spcBef>
                <a:spcPts val="0"/>
              </a:spcBef>
              <a:defRPr sz="2400">
                <a:solidFill>
                  <a:schemeClr val="tx1"/>
                </a:solidFill>
                <a:latin typeface="+mn-ea"/>
                <a:ea typeface="+mn-ea"/>
              </a:defRPr>
            </a:lvl4pPr>
            <a:lvl5pPr>
              <a:lnSpc>
                <a:spcPct val="150000"/>
              </a:lnSpc>
              <a:spcBef>
                <a:spcPts val="0"/>
              </a:spcBef>
              <a:defRPr sz="2400">
                <a:solidFill>
                  <a:schemeClr val="tx1"/>
                </a:solidFill>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lvl1pPr>
              <a:defRPr sz="2400" b="1">
                <a:latin typeface="+mn-ea"/>
                <a:ea typeface="+mn-ea"/>
              </a:defRPr>
            </a:lvl1p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200" indent="-457200">
              <a:lnSpc>
                <a:spcPct val="130000"/>
              </a:lnSpc>
              <a:buSzPct val="80000"/>
              <a:buFont typeface="Wingdings" panose="05000000000000000000" pitchFamily="2" charset="2"/>
              <a:buChar char="l"/>
              <a:defRPr sz="2400" b="1">
                <a:solidFill>
                  <a:schemeClr val="tx1"/>
                </a:solidFill>
                <a:latin typeface="+mn-ea"/>
                <a:ea typeface="+mn-ea"/>
              </a:defRPr>
            </a:lvl1pPr>
            <a:lvl2pPr>
              <a:lnSpc>
                <a:spcPct val="130000"/>
              </a:lnSpc>
              <a:defRPr sz="2400" b="1">
                <a:solidFill>
                  <a:schemeClr val="tx1"/>
                </a:solidFill>
                <a:latin typeface="+mn-ea"/>
                <a:ea typeface="+mn-ea"/>
              </a:defRPr>
            </a:lvl2pPr>
            <a:lvl3pPr>
              <a:lnSpc>
                <a:spcPct val="130000"/>
              </a:lnSpc>
              <a:defRPr sz="2400" b="1">
                <a:solidFill>
                  <a:schemeClr val="tx1"/>
                </a:solidFill>
                <a:latin typeface="+mn-ea"/>
                <a:ea typeface="+mn-ea"/>
              </a:defRPr>
            </a:lvl3pPr>
            <a:lvl4pPr>
              <a:lnSpc>
                <a:spcPct val="130000"/>
              </a:lnSpc>
              <a:defRPr sz="2400" b="1">
                <a:solidFill>
                  <a:schemeClr val="tx1"/>
                </a:solidFill>
                <a:latin typeface="+mn-ea"/>
                <a:ea typeface="+mn-ea"/>
              </a:defRPr>
            </a:lvl4pPr>
            <a:lvl5pPr>
              <a:lnSpc>
                <a:spcPct val="130000"/>
              </a:lnSpc>
              <a:defRPr sz="2400" b="1">
                <a:solidFill>
                  <a:schemeClr val="tx1"/>
                </a:solidFill>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
        <p:nvSpPr>
          <p:cNvPr id="7" name="Content Placeholder 2"/>
          <p:cNvSpPr>
            <a:spLocks noGrp="1"/>
          </p:cNvSpPr>
          <p:nvPr>
            <p:ph idx="13"/>
          </p:nvPr>
        </p:nvSpPr>
        <p:spPr>
          <a:xfrm>
            <a:off x="841375" y="984137"/>
            <a:ext cx="10747058" cy="464458"/>
          </a:xfrm>
          <a:prstGeom prst="rect">
            <a:avLst/>
          </a:prstGeom>
        </p:spPr>
        <p:txBody>
          <a:bodyPr>
            <a:noAutofit/>
          </a:bodyPr>
          <a:lstStyle>
            <a:lvl1pPr marL="0" indent="0">
              <a:lnSpc>
                <a:spcPct val="120000"/>
              </a:lnSpc>
              <a:buSzPct val="80000"/>
              <a:buFont typeface="Wingdings" panose="05000000000000000000" pitchFamily="2" charset="2"/>
              <a:buNone/>
              <a:defRPr sz="2400" b="1">
                <a:solidFill>
                  <a:schemeClr val="tx1">
                    <a:lumMod val="95000"/>
                    <a:lumOff val="5000"/>
                  </a:schemeClr>
                </a:solidFill>
                <a:latin typeface="+mn-ea"/>
                <a:ea typeface="+mn-ea"/>
              </a:defRPr>
            </a:lvl1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600" indent="0">
              <a:buNone/>
              <a:defRPr sz="3700"/>
            </a:lvl2pPr>
            <a:lvl3pPr marL="1219835" indent="0">
              <a:buNone/>
              <a:defRPr sz="3200"/>
            </a:lvl3pPr>
            <a:lvl4pPr marL="1829435" indent="0">
              <a:buNone/>
              <a:defRPr sz="2700"/>
            </a:lvl4pPr>
            <a:lvl5pPr marL="2439035" indent="0">
              <a:buNone/>
              <a:defRPr sz="2700"/>
            </a:lvl5pPr>
            <a:lvl6pPr marL="3049270" indent="0">
              <a:buNone/>
              <a:defRPr sz="2700"/>
            </a:lvl6pPr>
            <a:lvl7pPr marL="3658870" indent="0">
              <a:buNone/>
              <a:defRPr sz="2700"/>
            </a:lvl7pPr>
            <a:lvl8pPr marL="4268470" indent="0">
              <a:buNone/>
              <a:defRPr sz="2700"/>
            </a:lvl8pPr>
            <a:lvl9pPr marL="4878705"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7096"/>
            <a:ext cx="2846282" cy="486946"/>
          </a:xfrm>
          <a:prstGeom prst="rect">
            <a:avLst/>
          </a:prstGeom>
        </p:spPr>
        <p:txBody>
          <a:bodyPr vert="horz" lIns="121963" tIns="60981" rIns="121963" bIns="60981" rtlCol="0" anchor="ctr"/>
          <a:lstStyle>
            <a:lvl1pPr algn="l">
              <a:defRPr sz="1600">
                <a:solidFill>
                  <a:schemeClr val="tx1">
                    <a:tint val="75000"/>
                  </a:schemeClr>
                </a:solidFill>
              </a:defRPr>
            </a:lvl1pPr>
          </a:lstStyle>
          <a:p>
            <a:fld id="{1D8BD707-D9CF-40AE-B4C6-C98DA3205C09}" type="datetimeFigureOut">
              <a:rPr lang="en-US" smtClean="0"/>
              <a:t>12/30/2024</a:t>
            </a:fld>
            <a:endParaRPr lang="en-US" dirty="0"/>
          </a:p>
        </p:txBody>
      </p:sp>
      <p:sp>
        <p:nvSpPr>
          <p:cNvPr id="5" name="Footer Placeholder 4"/>
          <p:cNvSpPr>
            <a:spLocks noGrp="1"/>
          </p:cNvSpPr>
          <p:nvPr>
            <p:ph type="ftr" sz="quarter" idx="3"/>
          </p:nvPr>
        </p:nvSpPr>
        <p:spPr>
          <a:xfrm>
            <a:off x="4167770" y="8477096"/>
            <a:ext cx="3862811" cy="486946"/>
          </a:xfrm>
          <a:prstGeom prst="rect">
            <a:avLst/>
          </a:prstGeom>
        </p:spPr>
        <p:txBody>
          <a:bodyPr vert="horz" lIns="121963" tIns="60981" rIns="121963" bIns="60981"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42151" y="8477096"/>
            <a:ext cx="2846282" cy="486946"/>
          </a:xfrm>
          <a:prstGeom prst="rect">
            <a:avLst/>
          </a:prstGeom>
        </p:spPr>
        <p:txBody>
          <a:bodyPr vert="horz" lIns="121963" tIns="60981" rIns="121963" bIns="60981" rtlCol="0" anchor="ctr"/>
          <a:lstStyle>
            <a:lvl1pPr algn="r">
              <a:defRPr sz="1600">
                <a:solidFill>
                  <a:schemeClr val="tx1">
                    <a:tint val="75000"/>
                  </a:schemeClr>
                </a:solidFill>
              </a:defRPr>
            </a:lvl1pPr>
          </a:lstStyle>
          <a:p>
            <a:fld id="{B6F15528-21DE-4FAA-801E-634DDDAF4B2B}" type="slidenum">
              <a:rPr lang="en-US" smtClean="0"/>
              <a:t>‹#›</a:t>
            </a:fld>
            <a:endParaRPr lang="en-US" dirty="0"/>
          </a:p>
        </p:txBody>
      </p:sp>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anose="020B0503020204020204" pitchFamily="34" charset="-122"/>
              <a:ea typeface="微软雅黑" panose="020B0503020204020204"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8030581" y="332656"/>
            <a:ext cx="3173994"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ctr"/>
          <a:lstStyle/>
          <a:p>
            <a:pPr marL="0" marR="0" lvl="0" indent="0" algn="ctr" defTabSz="1219835" rtl="0" eaLnBrk="1" fontAlgn="auto" latinLnBrk="0" hangingPunct="1">
              <a:lnSpc>
                <a:spcPct val="100000"/>
              </a:lnSpc>
              <a:spcBef>
                <a:spcPts val="0"/>
              </a:spcBef>
              <a:spcAft>
                <a:spcPts val="0"/>
              </a:spcAft>
              <a:buClrTx/>
              <a:buSzTx/>
              <a:buFontTx/>
              <a:buNone/>
              <a:tabLst/>
              <a:defRPr/>
            </a:pPr>
            <a:r>
              <a:rPr lang="zh-CN" altLang="en-US" sz="1800" b="0" dirty="0">
                <a:latin typeface="微软雅黑" panose="020B0503020204020204" pitchFamily="34" charset="-122"/>
                <a:ea typeface="微软雅黑" panose="020B0503020204020204" pitchFamily="34" charset="-122"/>
              </a:rPr>
              <a:t>第</a:t>
            </a:r>
            <a:r>
              <a:rPr lang="en-US" altLang="zh-CN" sz="1800" b="0" dirty="0">
                <a:latin typeface="微软雅黑" panose="020B0503020204020204" pitchFamily="34" charset="-122"/>
                <a:ea typeface="微软雅黑" panose="020B0503020204020204" pitchFamily="34" charset="-122"/>
              </a:rPr>
              <a:t>8</a:t>
            </a:r>
            <a:r>
              <a:rPr lang="zh-CN" altLang="en-US" sz="1800" b="0" dirty="0">
                <a:latin typeface="微软雅黑" panose="020B0503020204020204" pitchFamily="34" charset="-122"/>
                <a:ea typeface="微软雅黑" panose="020B0503020204020204" pitchFamily="34" charset="-122"/>
              </a:rPr>
              <a:t>章</a:t>
            </a:r>
            <a:r>
              <a:rPr lang="zh-CN" altLang="en-US" sz="1800" dirty="0">
                <a:solidFill>
                  <a:schemeClr val="bg1"/>
                </a:solidFill>
                <a:latin typeface="黑体" panose="02010609060101010101" pitchFamily="49" charset="-122"/>
                <a:ea typeface="黑体" panose="02010609060101010101" pitchFamily="49" charset="-122"/>
              </a:rPr>
              <a:t>排队论</a:t>
            </a: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835" rtl="0" eaLnBrk="1" latinLnBrk="0" hangingPunct="1">
        <a:spcBef>
          <a:spcPct val="0"/>
        </a:spcBef>
        <a:buNone/>
        <a:defRPr sz="2400" b="1" kern="1200">
          <a:solidFill>
            <a:schemeClr val="bg1"/>
          </a:solidFill>
          <a:latin typeface="+mj-lt"/>
          <a:ea typeface="+mj-ea"/>
          <a:cs typeface="+mj-cs"/>
        </a:defRPr>
      </a:lvl1pPr>
    </p:titleStyle>
    <p:bodyStyle>
      <a:lvl1pPr marL="457200" indent="-457200" algn="l" defTabSz="1219835" rtl="0" eaLnBrk="1" latinLnBrk="0" hangingPunct="1">
        <a:lnSpc>
          <a:spcPct val="150000"/>
        </a:lnSpc>
        <a:spcBef>
          <a:spcPct val="2000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15.wmf"/><Relationship Id="rId4"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oleObject" Target="../embeddings/oleObject21.bin"/><Relationship Id="rId3" Type="http://schemas.openxmlformats.org/officeDocument/2006/relationships/notesSlide" Target="../notesSlides/notesSlide11.xml"/><Relationship Id="rId7" Type="http://schemas.openxmlformats.org/officeDocument/2006/relationships/image" Target="../media/image18.wmf"/><Relationship Id="rId12"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image" Target="../media/image22.emf"/><Relationship Id="rId1" Type="http://schemas.openxmlformats.org/officeDocument/2006/relationships/vmlDrawing" Target="../drawings/vmlDrawing7.vml"/><Relationship Id="rId6" Type="http://schemas.openxmlformats.org/officeDocument/2006/relationships/oleObject" Target="../embeddings/oleObject17.bin"/><Relationship Id="rId11" Type="http://schemas.openxmlformats.org/officeDocument/2006/relationships/oleObject" Target="../embeddings/oleObject20.bin"/><Relationship Id="rId5" Type="http://schemas.openxmlformats.org/officeDocument/2006/relationships/image" Target="../media/image17.wmf"/><Relationship Id="rId15" Type="http://schemas.openxmlformats.org/officeDocument/2006/relationships/oleObject" Target="../embeddings/oleObject22.bin"/><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9.wmf"/><Relationship Id="rId14" Type="http://schemas.openxmlformats.org/officeDocument/2006/relationships/image" Target="../media/image21.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2.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4.bin"/><Relationship Id="rId5" Type="http://schemas.openxmlformats.org/officeDocument/2006/relationships/image" Target="../media/image23.wmf"/><Relationship Id="rId4" Type="http://schemas.openxmlformats.org/officeDocument/2006/relationships/oleObject" Target="../embeddings/oleObject23.bin"/><Relationship Id="rId9" Type="http://schemas.openxmlformats.org/officeDocument/2006/relationships/image" Target="../media/image25.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7.bin"/><Relationship Id="rId5" Type="http://schemas.openxmlformats.org/officeDocument/2006/relationships/image" Target="../media/image26.wmf"/><Relationship Id="rId4" Type="http://schemas.openxmlformats.org/officeDocument/2006/relationships/oleObject" Target="../embeddings/oleObject26.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14.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9.bin"/><Relationship Id="rId5" Type="http://schemas.openxmlformats.org/officeDocument/2006/relationships/image" Target="../media/image28.wmf"/><Relationship Id="rId4" Type="http://schemas.openxmlformats.org/officeDocument/2006/relationships/oleObject" Target="../embeddings/oleObject28.bin"/><Relationship Id="rId9" Type="http://schemas.openxmlformats.org/officeDocument/2006/relationships/image" Target="../media/image30.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15.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2.bin"/><Relationship Id="rId11" Type="http://schemas.openxmlformats.org/officeDocument/2006/relationships/image" Target="../media/image34.wmf"/><Relationship Id="rId5" Type="http://schemas.openxmlformats.org/officeDocument/2006/relationships/image" Target="../media/image31.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3.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16.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6.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37.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43.wmf"/><Relationship Id="rId3" Type="http://schemas.openxmlformats.org/officeDocument/2006/relationships/notesSlide" Target="../notesSlides/notesSlide17.xml"/><Relationship Id="rId7" Type="http://schemas.openxmlformats.org/officeDocument/2006/relationships/image" Target="../media/image40.wmf"/><Relationship Id="rId12"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40.bin"/><Relationship Id="rId11" Type="http://schemas.openxmlformats.org/officeDocument/2006/relationships/image" Target="../media/image42.wmf"/><Relationship Id="rId5" Type="http://schemas.openxmlformats.org/officeDocument/2006/relationships/image" Target="../media/image39.wmf"/><Relationship Id="rId15" Type="http://schemas.openxmlformats.org/officeDocument/2006/relationships/image" Target="../media/image44.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1.wmf"/><Relationship Id="rId14" Type="http://schemas.openxmlformats.org/officeDocument/2006/relationships/oleObject" Target="../embeddings/oleObject44.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notesSlide" Target="../notesSlides/notesSlide18.xml"/><Relationship Id="rId7"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6.bin"/><Relationship Id="rId11" Type="http://schemas.openxmlformats.org/officeDocument/2006/relationships/image" Target="../media/image48.emf"/><Relationship Id="rId5" Type="http://schemas.openxmlformats.org/officeDocument/2006/relationships/image" Target="../media/image45.e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47.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50.bin"/><Relationship Id="rId5" Type="http://schemas.openxmlformats.org/officeDocument/2006/relationships/image" Target="../media/image49.wmf"/><Relationship Id="rId4" Type="http://schemas.openxmlformats.org/officeDocument/2006/relationships/oleObject" Target="../embeddings/oleObject49.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52.bin"/><Relationship Id="rId5" Type="http://schemas.openxmlformats.org/officeDocument/2006/relationships/image" Target="../media/image51.wmf"/><Relationship Id="rId4" Type="http://schemas.openxmlformats.org/officeDocument/2006/relationships/oleObject" Target="../embeddings/oleObject51.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notesSlide" Target="../notesSlides/notesSlide23.xml"/><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54.bin"/><Relationship Id="rId11" Type="http://schemas.openxmlformats.org/officeDocument/2006/relationships/image" Target="../media/image56.wmf"/><Relationship Id="rId5" Type="http://schemas.openxmlformats.org/officeDocument/2006/relationships/image" Target="../media/image53.w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55.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58.bin"/><Relationship Id="rId5" Type="http://schemas.openxmlformats.org/officeDocument/2006/relationships/image" Target="../media/image57.wmf"/><Relationship Id="rId4" Type="http://schemas.openxmlformats.org/officeDocument/2006/relationships/oleObject" Target="../embeddings/oleObject57.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25.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60.bin"/><Relationship Id="rId11" Type="http://schemas.openxmlformats.org/officeDocument/2006/relationships/image" Target="../media/image61.wmf"/><Relationship Id="rId5" Type="http://schemas.openxmlformats.org/officeDocument/2006/relationships/image" Target="../media/image59.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60.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62.wmf"/><Relationship Id="rId4" Type="http://schemas.openxmlformats.org/officeDocument/2006/relationships/oleObject" Target="../embeddings/oleObject6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27.xml"/><Relationship Id="rId7" Type="http://schemas.openxmlformats.org/officeDocument/2006/relationships/image" Target="../media/image64.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65.bin"/><Relationship Id="rId11" Type="http://schemas.openxmlformats.org/officeDocument/2006/relationships/image" Target="../media/image66.wmf"/><Relationship Id="rId5" Type="http://schemas.openxmlformats.org/officeDocument/2006/relationships/image" Target="../media/image63.w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65.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4.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69.bin"/><Relationship Id="rId5" Type="http://schemas.openxmlformats.org/officeDocument/2006/relationships/image" Target="../media/image67.wmf"/><Relationship Id="rId4" Type="http://schemas.openxmlformats.org/officeDocument/2006/relationships/oleObject" Target="../embeddings/oleObject68.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notesSlide" Target="../notesSlides/notesSlide32.xml"/><Relationship Id="rId7" Type="http://schemas.openxmlformats.org/officeDocument/2006/relationships/image" Target="../media/image69.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71.bin"/><Relationship Id="rId5" Type="http://schemas.openxmlformats.org/officeDocument/2006/relationships/image" Target="../media/image68.wmf"/><Relationship Id="rId4" Type="http://schemas.openxmlformats.org/officeDocument/2006/relationships/oleObject" Target="../embeddings/oleObject70.bin"/><Relationship Id="rId9" Type="http://schemas.openxmlformats.org/officeDocument/2006/relationships/image" Target="../media/image70.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72.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74.bin"/><Relationship Id="rId5" Type="http://schemas.openxmlformats.org/officeDocument/2006/relationships/image" Target="../media/image71.wmf"/><Relationship Id="rId4" Type="http://schemas.openxmlformats.org/officeDocument/2006/relationships/oleObject" Target="../embeddings/oleObject73.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notesSlide" Target="../notesSlides/notesSlide34.xml"/><Relationship Id="rId7"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76.bin"/><Relationship Id="rId11" Type="http://schemas.openxmlformats.org/officeDocument/2006/relationships/image" Target="../media/image74.wmf"/><Relationship Id="rId5" Type="http://schemas.openxmlformats.org/officeDocument/2006/relationships/image" Target="../media/image17.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73.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notesSlide" Target="../notesSlides/notesSlide35.xml"/><Relationship Id="rId7" Type="http://schemas.openxmlformats.org/officeDocument/2006/relationships/image" Target="../media/image76.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80.bin"/><Relationship Id="rId5" Type="http://schemas.openxmlformats.org/officeDocument/2006/relationships/image" Target="../media/image75.wmf"/><Relationship Id="rId4" Type="http://schemas.openxmlformats.org/officeDocument/2006/relationships/oleObject" Target="../embeddings/oleObject79.bin"/><Relationship Id="rId9" Type="http://schemas.openxmlformats.org/officeDocument/2006/relationships/image" Target="../media/image77.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84.bin"/><Relationship Id="rId13" Type="http://schemas.openxmlformats.org/officeDocument/2006/relationships/image" Target="../media/image82.wmf"/><Relationship Id="rId3" Type="http://schemas.openxmlformats.org/officeDocument/2006/relationships/notesSlide" Target="../notesSlides/notesSlide36.xml"/><Relationship Id="rId7" Type="http://schemas.openxmlformats.org/officeDocument/2006/relationships/image" Target="../media/image79.wmf"/><Relationship Id="rId12"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83.bin"/><Relationship Id="rId11" Type="http://schemas.openxmlformats.org/officeDocument/2006/relationships/image" Target="../media/image81.wmf"/><Relationship Id="rId5" Type="http://schemas.openxmlformats.org/officeDocument/2006/relationships/image" Target="../media/image78.emf"/><Relationship Id="rId15" Type="http://schemas.openxmlformats.org/officeDocument/2006/relationships/image" Target="../media/image83.w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80.wmf"/><Relationship Id="rId14" Type="http://schemas.openxmlformats.org/officeDocument/2006/relationships/oleObject" Target="../embeddings/oleObject87.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notesSlide" Target="../notesSlides/notesSlide37.xml"/><Relationship Id="rId7" Type="http://schemas.openxmlformats.org/officeDocument/2006/relationships/image" Target="../media/image85.e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89.bin"/><Relationship Id="rId5" Type="http://schemas.openxmlformats.org/officeDocument/2006/relationships/image" Target="../media/image84.emf"/><Relationship Id="rId4" Type="http://schemas.openxmlformats.org/officeDocument/2006/relationships/oleObject" Target="../embeddings/oleObject88.bin"/><Relationship Id="rId9" Type="http://schemas.openxmlformats.org/officeDocument/2006/relationships/image" Target="../media/image86.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87.wmf"/><Relationship Id="rId4" Type="http://schemas.openxmlformats.org/officeDocument/2006/relationships/oleObject" Target="../embeddings/oleObject91.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 Id="rId9" Type="http://schemas.openxmlformats.org/officeDocument/2006/relationships/image" Target="../media/image7.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notesSlide" Target="../notesSlides/notesSlide40.xml"/><Relationship Id="rId7" Type="http://schemas.openxmlformats.org/officeDocument/2006/relationships/image" Target="../media/image89.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93.bin"/><Relationship Id="rId11" Type="http://schemas.openxmlformats.org/officeDocument/2006/relationships/image" Target="../media/image91.wmf"/><Relationship Id="rId5" Type="http://schemas.openxmlformats.org/officeDocument/2006/relationships/image" Target="../media/image88.w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90.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14.wmf"/><Relationship Id="rId4" Type="http://schemas.openxmlformats.org/officeDocument/2006/relationships/oleObject" Target="../embeddings/oleObject96.bin"/></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3.wmf"/><Relationship Id="rId3" Type="http://schemas.openxmlformats.org/officeDocument/2006/relationships/notesSlide" Target="../notesSlides/notesSlide6.xml"/><Relationship Id="rId7" Type="http://schemas.openxmlformats.org/officeDocument/2006/relationships/image" Target="../media/image10.wmf"/><Relationship Id="rId12"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1.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wmf"/><Relationship Id="rId4"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7" name="TextBox 16"/>
          <p:cNvSpPr txBox="1"/>
          <p:nvPr/>
        </p:nvSpPr>
        <p:spPr>
          <a:xfrm>
            <a:off x="3901096" y="2310557"/>
            <a:ext cx="4560279" cy="430930"/>
          </a:xfrm>
          <a:prstGeom prst="rect">
            <a:avLst/>
          </a:prstGeom>
          <a:noFill/>
        </p:spPr>
        <p:txBody>
          <a:bodyPr wrap="square" lIns="121963" tIns="60981" rIns="121963" bIns="60981" rtlCol="0">
            <a:spAutoFit/>
          </a:bodyPr>
          <a:lstStyle/>
          <a:p>
            <a:r>
              <a:rPr lang="en-US" altLang="zh-CN" sz="2000" dirty="0">
                <a:solidFill>
                  <a:schemeClr val="bg1"/>
                </a:solidFill>
              </a:rPr>
              <a:t>             《</a:t>
            </a:r>
            <a:r>
              <a:rPr lang="zh-CN" altLang="en-US" sz="2000" dirty="0">
                <a:solidFill>
                  <a:schemeClr val="bg1"/>
                </a:solidFill>
                <a:latin typeface="华文行楷" panose="02010800040101010101" pitchFamily="2" charset="-122"/>
                <a:ea typeface="华文行楷" panose="02010800040101010101" pitchFamily="2" charset="-122"/>
              </a:rPr>
              <a:t>随机过程与排队论</a:t>
            </a:r>
            <a:r>
              <a:rPr lang="en-US" altLang="zh-CN" sz="2000" dirty="0">
                <a:solidFill>
                  <a:schemeClr val="bg1"/>
                </a:solidFill>
              </a:rPr>
              <a:t>》</a:t>
            </a:r>
            <a:endParaRPr lang="zh-CN" altLang="en-US" sz="2000" dirty="0">
              <a:solidFill>
                <a:schemeClr val="bg1"/>
              </a:solidFill>
            </a:endParaRPr>
          </a:p>
        </p:txBody>
      </p:sp>
      <p:sp>
        <p:nvSpPr>
          <p:cNvPr id="18" name="TextBox 17"/>
          <p:cNvSpPr txBox="1"/>
          <p:nvPr/>
        </p:nvSpPr>
        <p:spPr>
          <a:xfrm>
            <a:off x="4117975" y="1116654"/>
            <a:ext cx="2076056" cy="861817"/>
          </a:xfrm>
          <a:prstGeom prst="rect">
            <a:avLst/>
          </a:prstGeom>
          <a:solidFill>
            <a:srgbClr val="28A7E1"/>
          </a:solidFill>
        </p:spPr>
        <p:txBody>
          <a:bodyPr wrap="square" lIns="121963" tIns="60981" rIns="121963" bIns="60981" rtlCol="0">
            <a:spAutoFit/>
          </a:bodyPr>
          <a:lstStyle/>
          <a:p>
            <a:r>
              <a:rPr lang="zh-CN" altLang="en-US" sz="4800" dirty="0">
                <a:solidFill>
                  <a:schemeClr val="bg1"/>
                </a:solidFill>
              </a:rPr>
              <a:t>第</a:t>
            </a:r>
            <a:r>
              <a:rPr lang="en-US" altLang="zh-CN" sz="4800" dirty="0">
                <a:solidFill>
                  <a:schemeClr val="bg1"/>
                </a:solidFill>
              </a:rPr>
              <a:t>8</a:t>
            </a:r>
            <a:r>
              <a:rPr lang="zh-CN" altLang="en-US" sz="4800" dirty="0">
                <a:solidFill>
                  <a:schemeClr val="bg1"/>
                </a:solidFill>
              </a:rPr>
              <a:t>章 </a:t>
            </a:r>
          </a:p>
        </p:txBody>
      </p:sp>
      <p:sp>
        <p:nvSpPr>
          <p:cNvPr id="19" name="TextBox 18"/>
          <p:cNvSpPr txBox="1"/>
          <p:nvPr/>
        </p:nvSpPr>
        <p:spPr>
          <a:xfrm>
            <a:off x="6254536" y="1368889"/>
            <a:ext cx="4057469" cy="615596"/>
          </a:xfrm>
          <a:prstGeom prst="rect">
            <a:avLst/>
          </a:prstGeom>
          <a:noFill/>
        </p:spPr>
        <p:txBody>
          <a:bodyPr wrap="square" lIns="121963" tIns="60981" rIns="121963" bIns="60981" rtlCol="0">
            <a:spAutoFit/>
          </a:bodyPr>
          <a:lstStyle/>
          <a:p>
            <a:r>
              <a:rPr lang="zh-CN" altLang="en-US" sz="3200" dirty="0">
                <a:solidFill>
                  <a:schemeClr val="bg1"/>
                </a:solidFill>
                <a:latin typeface="黑体" panose="02010609060101010101" pitchFamily="49" charset="-122"/>
                <a:ea typeface="黑体" panose="02010609060101010101" pitchFamily="49" charset="-122"/>
              </a:rPr>
              <a:t>排队论</a:t>
            </a:r>
          </a:p>
        </p:txBody>
      </p:sp>
      <p:sp>
        <p:nvSpPr>
          <p:cNvPr id="20" name="TextBox 19"/>
          <p:cNvSpPr txBox="1"/>
          <p:nvPr/>
        </p:nvSpPr>
        <p:spPr>
          <a:xfrm>
            <a:off x="4521135" y="3519164"/>
            <a:ext cx="4854640" cy="430930"/>
          </a:xfrm>
          <a:prstGeom prst="rect">
            <a:avLst/>
          </a:prstGeom>
          <a:noFill/>
        </p:spPr>
        <p:txBody>
          <a:bodyPr wrap="square" lIns="121963" tIns="60981" rIns="121963" bIns="60981" rtlCol="0">
            <a:spAutoFit/>
          </a:bodyPr>
          <a:lstStyle/>
          <a:p>
            <a:pPr eaLnBrk="1" hangingPunct="1"/>
            <a:r>
              <a:rPr lang="en-US" altLang="zh-CN" sz="2000" dirty="0">
                <a:solidFill>
                  <a:schemeClr val="bg1"/>
                </a:solidFill>
                <a:ea typeface="华文行楷" panose="02010800040101010101" pitchFamily="2" charset="-122"/>
              </a:rPr>
              <a:t>Email</a:t>
            </a:r>
            <a:r>
              <a:rPr lang="zh-CN" altLang="en-US" sz="2000" dirty="0">
                <a:solidFill>
                  <a:schemeClr val="bg1"/>
                </a:solidFill>
                <a:ea typeface="华文行楷" panose="02010800040101010101" pitchFamily="2" charset="-122"/>
              </a:rPr>
              <a:t>：</a:t>
            </a:r>
            <a:r>
              <a:rPr lang="en-US" altLang="zh-CN" sz="2000" dirty="0">
                <a:solidFill>
                  <a:schemeClr val="bg1"/>
                </a:solidFill>
                <a:ea typeface="华文行楷" panose="02010800040101010101" pitchFamily="2" charset="-122"/>
              </a:rPr>
              <a:t>qxwang@uestc.edu.cn</a:t>
            </a:r>
          </a:p>
        </p:txBody>
      </p:sp>
      <p:sp>
        <p:nvSpPr>
          <p:cNvPr id="22" name="矩形 21"/>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900778"/>
            <a:ext cx="1754309" cy="430930"/>
          </a:xfrm>
          <a:prstGeom prst="rect">
            <a:avLst/>
          </a:prstGeom>
          <a:noFill/>
        </p:spPr>
        <p:txBody>
          <a:bodyPr wrap="square" lIns="121963" tIns="60981" rIns="121963" bIns="60981" rtlCol="0">
            <a:spAutoFit/>
          </a:bodyPr>
          <a:lstStyle/>
          <a:p>
            <a:pPr algn="ctr"/>
            <a:r>
              <a:rPr lang="zh-CN" altLang="en-US" sz="2000" dirty="0">
                <a:solidFill>
                  <a:schemeClr val="bg1"/>
                </a:solidFill>
                <a:latin typeface="华文行楷" panose="02010800040101010101" pitchFamily="2" charset="-122"/>
                <a:ea typeface="华文行楷" panose="02010800040101010101" pitchFamily="2" charset="-122"/>
              </a:rPr>
              <a:t>王庆先</a:t>
            </a:r>
            <a:endParaRPr lang="zh-CN" altLang="en-US" sz="2000" dirty="0">
              <a:solidFill>
                <a:schemeClr val="bg1"/>
              </a:solidFill>
            </a:endParaRPr>
          </a:p>
        </p:txBody>
      </p:sp>
      <p:sp>
        <p:nvSpPr>
          <p:cNvPr id="11" name="TextBox 10"/>
          <p:cNvSpPr txBox="1"/>
          <p:nvPr/>
        </p:nvSpPr>
        <p:spPr>
          <a:xfrm>
            <a:off x="2898775" y="2900930"/>
            <a:ext cx="3078481" cy="430930"/>
          </a:xfrm>
          <a:prstGeom prst="rect">
            <a:avLst/>
          </a:prstGeom>
          <a:noFill/>
        </p:spPr>
        <p:txBody>
          <a:bodyPr wrap="square" lIns="121963" tIns="60981" rIns="121963" bIns="60981" rtlCol="0">
            <a:spAutoFit/>
          </a:bodyPr>
          <a:lstStyle/>
          <a:p>
            <a:pPr eaLnBrk="1" hangingPunct="1"/>
            <a:r>
              <a:rPr lang="zh-CN" altLang="en-US" sz="2000" dirty="0">
                <a:solidFill>
                  <a:schemeClr val="bg1"/>
                </a:solidFill>
                <a:latin typeface="华文行楷" panose="02010800040101010101" pitchFamily="2" charset="-122"/>
                <a:ea typeface="华文行楷" panose="02010800040101010101" pitchFamily="2" charset="-122"/>
              </a:rPr>
              <a:t>信息与软件工程学院</a:t>
            </a:r>
          </a:p>
        </p:txBody>
      </p:sp>
      <p:sp>
        <p:nvSpPr>
          <p:cNvPr id="2" name="矩形 1"/>
          <p:cNvSpPr/>
          <p:nvPr/>
        </p:nvSpPr>
        <p:spPr>
          <a:xfrm>
            <a:off x="5748656" y="2975515"/>
            <a:ext cx="45719" cy="321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50B38BBC-3C33-4CD7-5956-F37F5C2CF58B}"/>
              </a:ext>
            </a:extLst>
          </p:cNvPr>
          <p:cNvSpPr>
            <a:spLocks noGrp="1" noChangeArrowheads="1"/>
          </p:cNvSpPr>
          <p:nvPr>
            <p:ph type="title"/>
          </p:nvPr>
        </p:nvSpPr>
        <p:spPr/>
        <p:txBody>
          <a:bodyPr/>
          <a:lstStyle/>
          <a:p>
            <a:pPr eaLnBrk="1" hangingPunct="1"/>
            <a:r>
              <a:rPr lang="en-US" altLang="zh-CN" dirty="0"/>
              <a:t>2.</a:t>
            </a:r>
            <a:r>
              <a:rPr lang="zh-CN" altLang="en-US" dirty="0"/>
              <a:t>队长</a:t>
            </a:r>
          </a:p>
        </p:txBody>
      </p:sp>
      <p:sp>
        <p:nvSpPr>
          <p:cNvPr id="261123" name="Rectangle 3">
            <a:extLst>
              <a:ext uri="{FF2B5EF4-FFF2-40B4-BE49-F238E27FC236}">
                <a16:creationId xmlns:a16="http://schemas.microsoft.com/office/drawing/2014/main" id="{01B1D974-AD62-C97A-A6E7-B4BAF79F0453}"/>
              </a:ext>
            </a:extLst>
          </p:cNvPr>
          <p:cNvSpPr>
            <a:spLocks noGrp="1" noChangeArrowheads="1"/>
          </p:cNvSpPr>
          <p:nvPr>
            <p:ph type="body" idx="1"/>
          </p:nvPr>
        </p:nvSpPr>
        <p:spPr>
          <a:xfrm>
            <a:off x="347478" y="811408"/>
            <a:ext cx="6872220" cy="651026"/>
          </a:xfrm>
        </p:spPr>
        <p:txBody>
          <a:bodyPr>
            <a:normAutofit/>
          </a:bodyPr>
          <a:lstStyle/>
          <a:p>
            <a:pPr eaLnBrk="1" hangingPunct="1">
              <a:buFont typeface="Wingdings" panose="05000000000000000000" pitchFamily="2" charset="2"/>
              <a:buNone/>
            </a:pPr>
            <a:r>
              <a:rPr lang="zh-CN" altLang="en-US" dirty="0"/>
              <a:t>我们仍用</a:t>
            </a:r>
            <a:r>
              <a:rPr lang="en-US" altLang="zh-CN" dirty="0"/>
              <a:t>N(t)</a:t>
            </a:r>
            <a:r>
              <a:rPr lang="zh-CN" altLang="en-US" dirty="0"/>
              <a:t>表示在时刻</a:t>
            </a:r>
            <a:r>
              <a:rPr lang="en-US" altLang="zh-CN" dirty="0"/>
              <a:t>t</a:t>
            </a:r>
            <a:r>
              <a:rPr lang="zh-CN" altLang="en-US" dirty="0"/>
              <a:t>系统中的顾客数，</a:t>
            </a:r>
            <a:r>
              <a:rPr lang="zh-CN" altLang="en-US" dirty="0">
                <a:sym typeface="Symbol" panose="05050102010706020507" pitchFamily="18" charset="2"/>
              </a:rPr>
              <a:t>令</a:t>
            </a:r>
          </a:p>
        </p:txBody>
      </p:sp>
      <p:sp>
        <p:nvSpPr>
          <p:cNvPr id="261124" name="Rectangle 4">
            <a:extLst>
              <a:ext uri="{FF2B5EF4-FFF2-40B4-BE49-F238E27FC236}">
                <a16:creationId xmlns:a16="http://schemas.microsoft.com/office/drawing/2014/main" id="{2A9444D9-2850-405A-5B73-E72849009A06}"/>
              </a:ext>
            </a:extLst>
          </p:cNvPr>
          <p:cNvSpPr>
            <a:spLocks noChangeArrowheads="1"/>
          </p:cNvSpPr>
          <p:nvPr/>
        </p:nvSpPr>
        <p:spPr bwMode="auto">
          <a:xfrm>
            <a:off x="1228674" y="1531269"/>
            <a:ext cx="7240676"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dirty="0" err="1">
                <a:sym typeface="Symbol" panose="05050102010706020507" pitchFamily="18" charset="2"/>
              </a:rPr>
              <a:t>p</a:t>
            </a:r>
            <a:r>
              <a:rPr lang="en-US" altLang="zh-CN" sz="2400" baseline="-25000" dirty="0" err="1">
                <a:sym typeface="Symbol" panose="05050102010706020507" pitchFamily="18" charset="2"/>
              </a:rPr>
              <a:t>ij</a:t>
            </a:r>
            <a:r>
              <a:rPr lang="en-US" altLang="zh-CN" sz="2400" dirty="0">
                <a:sym typeface="Symbol" panose="05050102010706020507" pitchFamily="18" charset="2"/>
              </a:rPr>
              <a:t>(t)</a:t>
            </a:r>
            <a:r>
              <a:rPr lang="zh-CN" altLang="en-US" sz="2400" dirty="0">
                <a:sym typeface="Symbol" panose="05050102010706020507" pitchFamily="18" charset="2"/>
              </a:rPr>
              <a:t>＝</a:t>
            </a:r>
            <a:r>
              <a:rPr lang="en-US" altLang="zh-CN" sz="2400" dirty="0">
                <a:sym typeface="Symbol" panose="05050102010706020507" pitchFamily="18" charset="2"/>
              </a:rPr>
              <a:t>P{N(t+t)</a:t>
            </a:r>
            <a:r>
              <a:rPr lang="zh-CN" altLang="en-US" sz="2400" dirty="0">
                <a:sym typeface="Symbol" panose="05050102010706020507" pitchFamily="18" charset="2"/>
              </a:rPr>
              <a:t>＝</a:t>
            </a:r>
            <a:r>
              <a:rPr lang="en-US" altLang="zh-CN" sz="2400" dirty="0" err="1">
                <a:sym typeface="Symbol" panose="05050102010706020507" pitchFamily="18" charset="2"/>
              </a:rPr>
              <a:t>j|N</a:t>
            </a:r>
            <a:r>
              <a:rPr lang="en-US" altLang="zh-CN" sz="2400" dirty="0">
                <a:sym typeface="Symbol" panose="05050102010706020507" pitchFamily="18" charset="2"/>
              </a:rPr>
              <a:t>(t)</a:t>
            </a:r>
            <a:r>
              <a:rPr lang="zh-CN" altLang="en-US" sz="2400" dirty="0">
                <a:sym typeface="Symbol" panose="05050102010706020507" pitchFamily="18" charset="2"/>
              </a:rPr>
              <a:t>＝</a:t>
            </a:r>
            <a:r>
              <a:rPr lang="en-US" altLang="zh-CN" sz="2400" dirty="0" err="1">
                <a:sym typeface="Symbol" panose="05050102010706020507" pitchFamily="18" charset="2"/>
              </a:rPr>
              <a:t>i</a:t>
            </a:r>
            <a:r>
              <a:rPr lang="en-US" altLang="zh-CN" sz="2400" dirty="0">
                <a:sym typeface="Symbol" panose="05050102010706020507" pitchFamily="18" charset="2"/>
              </a:rPr>
              <a:t>}</a:t>
            </a:r>
            <a:r>
              <a:rPr lang="zh-CN" altLang="en-US" sz="2400" dirty="0">
                <a:sym typeface="Symbol" panose="05050102010706020507" pitchFamily="18" charset="2"/>
              </a:rPr>
              <a:t>，</a:t>
            </a:r>
            <a:r>
              <a:rPr lang="en-US" altLang="zh-CN" sz="2400" dirty="0" err="1">
                <a:sym typeface="Symbol" panose="05050102010706020507" pitchFamily="18" charset="2"/>
              </a:rPr>
              <a:t>i,j</a:t>
            </a:r>
            <a:r>
              <a:rPr lang="zh-CN" altLang="en-US" sz="2400" dirty="0">
                <a:sym typeface="Symbol" panose="05050102010706020507" pitchFamily="18" charset="2"/>
              </a:rPr>
              <a:t>＝</a:t>
            </a:r>
            <a:r>
              <a:rPr lang="en-US" altLang="zh-CN" sz="2400" dirty="0">
                <a:sym typeface="Symbol" panose="05050102010706020507" pitchFamily="18" charset="2"/>
              </a:rPr>
              <a:t>0,1,2,…</a:t>
            </a:r>
          </a:p>
        </p:txBody>
      </p:sp>
      <p:sp>
        <p:nvSpPr>
          <p:cNvPr id="261125" name="Rectangle 5">
            <a:extLst>
              <a:ext uri="{FF2B5EF4-FFF2-40B4-BE49-F238E27FC236}">
                <a16:creationId xmlns:a16="http://schemas.microsoft.com/office/drawing/2014/main" id="{F04F7E78-B733-A945-93F9-39D77CE91967}"/>
              </a:ext>
            </a:extLst>
          </p:cNvPr>
          <p:cNvSpPr>
            <a:spLocks noChangeArrowheads="1"/>
          </p:cNvSpPr>
          <p:nvPr/>
        </p:nvSpPr>
        <p:spPr bwMode="auto">
          <a:xfrm>
            <a:off x="499843" y="2194244"/>
            <a:ext cx="7774199"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dirty="0">
                <a:latin typeface="+mn-ea"/>
                <a:ea typeface="+mn-ea"/>
                <a:sym typeface="Symbol" panose="05050102010706020507" pitchFamily="18" charset="2"/>
              </a:rPr>
              <a:t>则类似</a:t>
            </a:r>
            <a:r>
              <a:rPr lang="en-US" altLang="zh-CN" sz="2400" dirty="0">
                <a:latin typeface="+mn-ea"/>
                <a:ea typeface="+mn-ea"/>
                <a:sym typeface="Symbol" panose="05050102010706020507" pitchFamily="18" charset="2"/>
              </a:rPr>
              <a:t>§5.1</a:t>
            </a:r>
            <a:r>
              <a:rPr lang="zh-CN" altLang="en-US" sz="2400" dirty="0">
                <a:latin typeface="+mn-ea"/>
                <a:ea typeface="+mn-ea"/>
                <a:sym typeface="Symbol" panose="05050102010706020507" pitchFamily="18" charset="2"/>
              </a:rPr>
              <a:t>中</a:t>
            </a:r>
            <a:r>
              <a:rPr lang="en-US" altLang="zh-CN" sz="2400" dirty="0" err="1">
                <a:latin typeface="+mn-ea"/>
                <a:ea typeface="+mn-ea"/>
                <a:sym typeface="Symbol" panose="05050102010706020507" pitchFamily="18" charset="2"/>
              </a:rPr>
              <a:t>p</a:t>
            </a:r>
            <a:r>
              <a:rPr lang="en-US" altLang="zh-CN" sz="2400" baseline="-25000" dirty="0" err="1">
                <a:latin typeface="+mn-ea"/>
                <a:ea typeface="+mn-ea"/>
                <a:sym typeface="Symbol" panose="05050102010706020507" pitchFamily="18" charset="2"/>
              </a:rPr>
              <a:t>ij</a:t>
            </a:r>
            <a:r>
              <a:rPr lang="en-US" altLang="zh-CN" sz="2400" dirty="0">
                <a:latin typeface="+mn-ea"/>
                <a:ea typeface="+mn-ea"/>
                <a:sym typeface="Symbol" panose="05050102010706020507" pitchFamily="18" charset="2"/>
              </a:rPr>
              <a:t>(t)</a:t>
            </a:r>
            <a:r>
              <a:rPr lang="zh-CN" altLang="en-US" sz="2400" dirty="0">
                <a:latin typeface="+mn-ea"/>
                <a:ea typeface="+mn-ea"/>
                <a:sym typeface="Symbol" panose="05050102010706020507" pitchFamily="18" charset="2"/>
              </a:rPr>
              <a:t>的推导，有</a:t>
            </a:r>
          </a:p>
        </p:txBody>
      </p:sp>
      <p:graphicFrame>
        <p:nvGraphicFramePr>
          <p:cNvPr id="261126" name="Object 6">
            <a:extLst>
              <a:ext uri="{FF2B5EF4-FFF2-40B4-BE49-F238E27FC236}">
                <a16:creationId xmlns:a16="http://schemas.microsoft.com/office/drawing/2014/main" id="{F31F214B-191C-4E58-B346-8614ED446A44}"/>
              </a:ext>
            </a:extLst>
          </p:cNvPr>
          <p:cNvGraphicFramePr>
            <a:graphicFrameLocks noChangeAspect="1"/>
          </p:cNvGraphicFramePr>
          <p:nvPr>
            <p:extLst>
              <p:ext uri="{D42A27DB-BD31-4B8C-83A1-F6EECF244321}">
                <p14:modId xmlns:p14="http://schemas.microsoft.com/office/powerpoint/2010/main" val="3719272038"/>
              </p:ext>
            </p:extLst>
          </p:nvPr>
        </p:nvGraphicFramePr>
        <p:xfrm>
          <a:off x="1917808" y="2467604"/>
          <a:ext cx="5301890" cy="1967368"/>
        </p:xfrm>
        <a:graphic>
          <a:graphicData uri="http://schemas.openxmlformats.org/presentationml/2006/ole">
            <mc:AlternateContent xmlns:mc="http://schemas.openxmlformats.org/markup-compatibility/2006">
              <mc:Choice xmlns:v="urn:schemas-microsoft-com:vml" Requires="v">
                <p:oleObj spid="_x0000_s6146" name="Equation" r:id="rId4" imgW="2590800" imgH="965200" progId="Equation.3">
                  <p:embed/>
                </p:oleObj>
              </mc:Choice>
              <mc:Fallback>
                <p:oleObj name="Equation" r:id="rId4" imgW="2590800" imgH="965200" progId="Equation.3">
                  <p:embed/>
                  <p:pic>
                    <p:nvPicPr>
                      <p:cNvPr id="261126" name="Object 6">
                        <a:extLst>
                          <a:ext uri="{FF2B5EF4-FFF2-40B4-BE49-F238E27FC236}">
                            <a16:creationId xmlns:a16="http://schemas.microsoft.com/office/drawing/2014/main" id="{F31F214B-191C-4E58-B346-8614ED446A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7808" y="2467604"/>
                        <a:ext cx="5301890" cy="1967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1127" name="Rectangle 7">
            <a:extLst>
              <a:ext uri="{FF2B5EF4-FFF2-40B4-BE49-F238E27FC236}">
                <a16:creationId xmlns:a16="http://schemas.microsoft.com/office/drawing/2014/main" id="{C066837C-A4E4-B574-AFDE-2BF51AFB79ED}"/>
              </a:ext>
            </a:extLst>
          </p:cNvPr>
          <p:cNvSpPr>
            <a:spLocks noChangeArrowheads="1"/>
          </p:cNvSpPr>
          <p:nvPr/>
        </p:nvSpPr>
        <p:spPr bwMode="auto">
          <a:xfrm>
            <a:off x="461851" y="4491350"/>
            <a:ext cx="9899824" cy="468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400" dirty="0">
                <a:latin typeface="+mn-ea"/>
                <a:ea typeface="+mn-ea"/>
                <a:sym typeface="Symbol" panose="05050102010706020507" pitchFamily="18" charset="2"/>
              </a:rPr>
              <a:t>于是，</a:t>
            </a:r>
            <a:r>
              <a:rPr lang="en-US" altLang="zh-CN" sz="2400" dirty="0">
                <a:latin typeface="+mn-ea"/>
                <a:ea typeface="+mn-ea"/>
                <a:sym typeface="Symbol" panose="05050102010706020507" pitchFamily="18" charset="2"/>
              </a:rPr>
              <a:t>{N(t)</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t0}</a:t>
            </a:r>
            <a:r>
              <a:rPr lang="zh-CN" altLang="en-US" sz="2400" dirty="0">
                <a:latin typeface="+mn-ea"/>
                <a:ea typeface="+mn-ea"/>
                <a:sym typeface="Symbol" panose="05050102010706020507" pitchFamily="18" charset="2"/>
              </a:rPr>
              <a:t>是</a:t>
            </a:r>
            <a:r>
              <a:rPr lang="en-US" altLang="zh-CN" sz="2400" dirty="0">
                <a:latin typeface="+mn-ea"/>
                <a:ea typeface="+mn-ea"/>
                <a:sym typeface="Symbol" panose="05050102010706020507" pitchFamily="18" charset="2"/>
              </a:rPr>
              <a:t>E</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{0,1,2,…}</a:t>
            </a:r>
            <a:r>
              <a:rPr lang="zh-CN" altLang="en-US" sz="2400" dirty="0">
                <a:latin typeface="+mn-ea"/>
                <a:ea typeface="+mn-ea"/>
                <a:sym typeface="Symbol" panose="05050102010706020507" pitchFamily="18" charset="2"/>
              </a:rPr>
              <a:t>上的生灭过程，其参数为</a:t>
            </a:r>
          </a:p>
        </p:txBody>
      </p:sp>
      <p:graphicFrame>
        <p:nvGraphicFramePr>
          <p:cNvPr id="261128" name="Object 8">
            <a:extLst>
              <a:ext uri="{FF2B5EF4-FFF2-40B4-BE49-F238E27FC236}">
                <a16:creationId xmlns:a16="http://schemas.microsoft.com/office/drawing/2014/main" id="{221C440D-04D1-6BB5-1876-800580B7CCD2}"/>
              </a:ext>
            </a:extLst>
          </p:cNvPr>
          <p:cNvGraphicFramePr>
            <a:graphicFrameLocks noChangeAspect="1"/>
          </p:cNvGraphicFramePr>
          <p:nvPr>
            <p:extLst>
              <p:ext uri="{D42A27DB-BD31-4B8C-83A1-F6EECF244321}">
                <p14:modId xmlns:p14="http://schemas.microsoft.com/office/powerpoint/2010/main" val="1508641173"/>
              </p:ext>
            </p:extLst>
          </p:nvPr>
        </p:nvGraphicFramePr>
        <p:xfrm>
          <a:off x="3057898" y="5016639"/>
          <a:ext cx="2658090" cy="1386208"/>
        </p:xfrm>
        <a:graphic>
          <a:graphicData uri="http://schemas.openxmlformats.org/presentationml/2006/ole">
            <mc:AlternateContent xmlns:mc="http://schemas.openxmlformats.org/markup-compatibility/2006">
              <mc:Choice xmlns:v="urn:schemas-microsoft-com:vml" Requires="v">
                <p:oleObj spid="_x0000_s6147" name="Equation" r:id="rId6" imgW="1168400" imgH="609600" progId="Equation.3">
                  <p:embed/>
                </p:oleObj>
              </mc:Choice>
              <mc:Fallback>
                <p:oleObj name="Equation" r:id="rId6" imgW="1168400" imgH="609600" progId="Equation.3">
                  <p:embed/>
                  <p:pic>
                    <p:nvPicPr>
                      <p:cNvPr id="261128" name="Object 8">
                        <a:extLst>
                          <a:ext uri="{FF2B5EF4-FFF2-40B4-BE49-F238E27FC236}">
                            <a16:creationId xmlns:a16="http://schemas.microsoft.com/office/drawing/2014/main" id="{221C440D-04D1-6BB5-1876-800580B7CC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7898" y="5016639"/>
                        <a:ext cx="2658090" cy="1386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 calcmode="lin" valueType="num">
                                      <p:cBhvr additive="base">
                                        <p:cTn id="7" dur="500" fill="hold"/>
                                        <p:tgtEl>
                                          <p:spTgt spid="261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112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1124"/>
                                        </p:tgtEl>
                                        <p:attrNameLst>
                                          <p:attrName>style.visibility</p:attrName>
                                        </p:attrNameLst>
                                      </p:cBhvr>
                                      <p:to>
                                        <p:strVal val="visible"/>
                                      </p:to>
                                    </p:set>
                                    <p:anim calcmode="lin" valueType="num">
                                      <p:cBhvr additive="base">
                                        <p:cTn id="12" dur="500" fill="hold"/>
                                        <p:tgtEl>
                                          <p:spTgt spid="261124"/>
                                        </p:tgtEl>
                                        <p:attrNameLst>
                                          <p:attrName>ppt_x</p:attrName>
                                        </p:attrNameLst>
                                      </p:cBhvr>
                                      <p:tavLst>
                                        <p:tav tm="0">
                                          <p:val>
                                            <p:strVal val="#ppt_x"/>
                                          </p:val>
                                        </p:tav>
                                        <p:tav tm="100000">
                                          <p:val>
                                            <p:strVal val="#ppt_x"/>
                                          </p:val>
                                        </p:tav>
                                      </p:tavLst>
                                    </p:anim>
                                    <p:anim calcmode="lin" valueType="num">
                                      <p:cBhvr additive="base">
                                        <p:cTn id="13" dur="500" fill="hold"/>
                                        <p:tgtEl>
                                          <p:spTgt spid="26112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61125"/>
                                        </p:tgtEl>
                                        <p:attrNameLst>
                                          <p:attrName>style.visibility</p:attrName>
                                        </p:attrNameLst>
                                      </p:cBhvr>
                                      <p:to>
                                        <p:strVal val="visible"/>
                                      </p:to>
                                    </p:set>
                                    <p:anim calcmode="lin" valueType="num">
                                      <p:cBhvr additive="base">
                                        <p:cTn id="18" dur="500" fill="hold"/>
                                        <p:tgtEl>
                                          <p:spTgt spid="261125"/>
                                        </p:tgtEl>
                                        <p:attrNameLst>
                                          <p:attrName>ppt_x</p:attrName>
                                        </p:attrNameLst>
                                      </p:cBhvr>
                                      <p:tavLst>
                                        <p:tav tm="0">
                                          <p:val>
                                            <p:strVal val="#ppt_x"/>
                                          </p:val>
                                        </p:tav>
                                        <p:tav tm="100000">
                                          <p:val>
                                            <p:strVal val="#ppt_x"/>
                                          </p:val>
                                        </p:tav>
                                      </p:tavLst>
                                    </p:anim>
                                    <p:anim calcmode="lin" valueType="num">
                                      <p:cBhvr additive="base">
                                        <p:cTn id="19" dur="500" fill="hold"/>
                                        <p:tgtEl>
                                          <p:spTgt spid="26112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61126"/>
                                        </p:tgtEl>
                                        <p:attrNameLst>
                                          <p:attrName>style.visibility</p:attrName>
                                        </p:attrNameLst>
                                      </p:cBhvr>
                                      <p:to>
                                        <p:strVal val="visible"/>
                                      </p:to>
                                    </p:set>
                                    <p:anim calcmode="lin" valueType="num">
                                      <p:cBhvr additive="base">
                                        <p:cTn id="24" dur="500" fill="hold"/>
                                        <p:tgtEl>
                                          <p:spTgt spid="261126"/>
                                        </p:tgtEl>
                                        <p:attrNameLst>
                                          <p:attrName>ppt_x</p:attrName>
                                        </p:attrNameLst>
                                      </p:cBhvr>
                                      <p:tavLst>
                                        <p:tav tm="0">
                                          <p:val>
                                            <p:strVal val="#ppt_x"/>
                                          </p:val>
                                        </p:tav>
                                        <p:tav tm="100000">
                                          <p:val>
                                            <p:strVal val="#ppt_x"/>
                                          </p:val>
                                        </p:tav>
                                      </p:tavLst>
                                    </p:anim>
                                    <p:anim calcmode="lin" valueType="num">
                                      <p:cBhvr additive="base">
                                        <p:cTn id="25" dur="500" fill="hold"/>
                                        <p:tgtEl>
                                          <p:spTgt spid="261126"/>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61127"/>
                                        </p:tgtEl>
                                        <p:attrNameLst>
                                          <p:attrName>style.visibility</p:attrName>
                                        </p:attrNameLst>
                                      </p:cBhvr>
                                      <p:to>
                                        <p:strVal val="visible"/>
                                      </p:to>
                                    </p:set>
                                    <p:anim calcmode="lin" valueType="num">
                                      <p:cBhvr additive="base">
                                        <p:cTn id="30" dur="500" fill="hold"/>
                                        <p:tgtEl>
                                          <p:spTgt spid="261127"/>
                                        </p:tgtEl>
                                        <p:attrNameLst>
                                          <p:attrName>ppt_x</p:attrName>
                                        </p:attrNameLst>
                                      </p:cBhvr>
                                      <p:tavLst>
                                        <p:tav tm="0">
                                          <p:val>
                                            <p:strVal val="#ppt_x"/>
                                          </p:val>
                                        </p:tav>
                                        <p:tav tm="100000">
                                          <p:val>
                                            <p:strVal val="#ppt_x"/>
                                          </p:val>
                                        </p:tav>
                                      </p:tavLst>
                                    </p:anim>
                                    <p:anim calcmode="lin" valueType="num">
                                      <p:cBhvr additive="base">
                                        <p:cTn id="31" dur="500" fill="hold"/>
                                        <p:tgtEl>
                                          <p:spTgt spid="261127"/>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500"/>
                            </p:stCondLst>
                            <p:childTnLst>
                              <p:par>
                                <p:cTn id="33" presetID="2" presetClass="entr" presetSubtype="4" fill="hold" nodeType="afterEffect">
                                  <p:stCondLst>
                                    <p:cond delay="0"/>
                                  </p:stCondLst>
                                  <p:childTnLst>
                                    <p:set>
                                      <p:cBhvr>
                                        <p:cTn id="34" dur="1" fill="hold">
                                          <p:stCondLst>
                                            <p:cond delay="0"/>
                                          </p:stCondLst>
                                        </p:cTn>
                                        <p:tgtEl>
                                          <p:spTgt spid="261128"/>
                                        </p:tgtEl>
                                        <p:attrNameLst>
                                          <p:attrName>style.visibility</p:attrName>
                                        </p:attrNameLst>
                                      </p:cBhvr>
                                      <p:to>
                                        <p:strVal val="visible"/>
                                      </p:to>
                                    </p:set>
                                    <p:anim calcmode="lin" valueType="num">
                                      <p:cBhvr additive="base">
                                        <p:cTn id="35" dur="500" fill="hold"/>
                                        <p:tgtEl>
                                          <p:spTgt spid="261128"/>
                                        </p:tgtEl>
                                        <p:attrNameLst>
                                          <p:attrName>ppt_x</p:attrName>
                                        </p:attrNameLst>
                                      </p:cBhvr>
                                      <p:tavLst>
                                        <p:tav tm="0">
                                          <p:val>
                                            <p:strVal val="#ppt_x"/>
                                          </p:val>
                                        </p:tav>
                                        <p:tav tm="100000">
                                          <p:val>
                                            <p:strVal val="#ppt_x"/>
                                          </p:val>
                                        </p:tav>
                                      </p:tavLst>
                                    </p:anim>
                                    <p:anim calcmode="lin" valueType="num">
                                      <p:cBhvr additive="base">
                                        <p:cTn id="36" dur="500" fill="hold"/>
                                        <p:tgtEl>
                                          <p:spTgt spid="261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p:bldP spid="261124" grpId="0"/>
      <p:bldP spid="261125" grpId="0"/>
      <p:bldP spid="2611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D5D246AE-270A-CCA0-A344-6FAB89CCC40B}"/>
              </a:ext>
            </a:extLst>
          </p:cNvPr>
          <p:cNvSpPr>
            <a:spLocks noGrp="1" noChangeArrowheads="1"/>
          </p:cNvSpPr>
          <p:nvPr>
            <p:ph type="title"/>
          </p:nvPr>
        </p:nvSpPr>
        <p:spPr/>
        <p:txBody>
          <a:bodyPr/>
          <a:lstStyle/>
          <a:p>
            <a:pPr eaLnBrk="1" hangingPunct="1"/>
            <a:r>
              <a:rPr lang="zh-CN" altLang="en-US">
                <a:sym typeface="Symbol" panose="05050102010706020507" pitchFamily="18" charset="2"/>
              </a:rPr>
              <a:t>定理</a:t>
            </a:r>
            <a:endParaRPr lang="zh-CN" altLang="en-US"/>
          </a:p>
        </p:txBody>
      </p:sp>
      <p:sp>
        <p:nvSpPr>
          <p:cNvPr id="262147" name="Rectangle 3">
            <a:extLst>
              <a:ext uri="{FF2B5EF4-FFF2-40B4-BE49-F238E27FC236}">
                <a16:creationId xmlns:a16="http://schemas.microsoft.com/office/drawing/2014/main" id="{22C9BF4A-6C34-BB4C-01BB-8E23FE828267}"/>
              </a:ext>
            </a:extLst>
          </p:cNvPr>
          <p:cNvSpPr>
            <a:spLocks noGrp="1" noChangeArrowheads="1"/>
          </p:cNvSpPr>
          <p:nvPr>
            <p:ph type="body" idx="1"/>
          </p:nvPr>
        </p:nvSpPr>
        <p:spPr>
          <a:xfrm>
            <a:off x="566914" y="1007602"/>
            <a:ext cx="10942461" cy="600984"/>
          </a:xfrm>
        </p:spPr>
        <p:txBody>
          <a:bodyPr>
            <a:normAutofit/>
          </a:bodyPr>
          <a:lstStyle/>
          <a:p>
            <a:pPr>
              <a:lnSpc>
                <a:spcPct val="100000"/>
              </a:lnSpc>
              <a:buNone/>
            </a:pPr>
            <a:r>
              <a:rPr lang="zh-CN" altLang="en-US" dirty="0">
                <a:solidFill>
                  <a:srgbClr val="CC00CC"/>
                </a:solidFill>
                <a:sym typeface="Symbol" panose="05050102010706020507" pitchFamily="18" charset="2"/>
              </a:rPr>
              <a:t>定理</a:t>
            </a:r>
            <a:r>
              <a:rPr lang="zh-CN" altLang="en-US" dirty="0">
                <a:sym typeface="Symbol" panose="05050102010706020507" pitchFamily="18" charset="2"/>
              </a:rPr>
              <a:t>  令</a:t>
            </a:r>
            <a:r>
              <a:rPr lang="en-US" altLang="zh-CN" dirty="0" err="1">
                <a:sym typeface="Symbol" panose="05050102010706020507" pitchFamily="18" charset="2"/>
              </a:rPr>
              <a:t>p</a:t>
            </a:r>
            <a:r>
              <a:rPr lang="en-US" altLang="zh-CN" baseline="-25000" dirty="0" err="1">
                <a:sym typeface="Symbol" panose="05050102010706020507" pitchFamily="18" charset="2"/>
              </a:rPr>
              <a:t>j</a:t>
            </a:r>
            <a:r>
              <a:rPr lang="zh-CN" altLang="en-US" dirty="0">
                <a:sym typeface="Symbol" panose="05050102010706020507" pitchFamily="18" charset="2"/>
              </a:rPr>
              <a:t>＝               ，</a:t>
            </a:r>
            <a:r>
              <a:rPr lang="en-US" altLang="zh-CN" dirty="0">
                <a:sym typeface="Symbol" panose="05050102010706020507" pitchFamily="18" charset="2"/>
              </a:rPr>
              <a:t>j=0,1,2,…</a:t>
            </a:r>
            <a:r>
              <a:rPr lang="zh-CN" altLang="en-US" dirty="0">
                <a:sym typeface="Symbol" panose="05050102010706020507" pitchFamily="18" charset="2"/>
              </a:rPr>
              <a:t>，则对一切＝   ，</a:t>
            </a:r>
            <a:r>
              <a:rPr lang="en-US" altLang="zh-CN" dirty="0">
                <a:sym typeface="Symbol" panose="05050102010706020507" pitchFamily="18" charset="2"/>
              </a:rPr>
              <a:t> {</a:t>
            </a:r>
            <a:r>
              <a:rPr lang="en-US" altLang="zh-CN" dirty="0" err="1">
                <a:sym typeface="Symbol" panose="05050102010706020507" pitchFamily="18" charset="2"/>
              </a:rPr>
              <a:t>p</a:t>
            </a:r>
            <a:r>
              <a:rPr lang="en-US" altLang="zh-CN" baseline="-25000" dirty="0" err="1">
                <a:sym typeface="Symbol" panose="05050102010706020507" pitchFamily="18" charset="2"/>
              </a:rPr>
              <a:t>j</a:t>
            </a:r>
            <a:r>
              <a:rPr lang="zh-CN" altLang="en-US" dirty="0">
                <a:sym typeface="Symbol" panose="05050102010706020507" pitchFamily="18" charset="2"/>
              </a:rPr>
              <a:t>，</a:t>
            </a:r>
            <a:r>
              <a:rPr lang="en-US" altLang="zh-CN" dirty="0">
                <a:sym typeface="Symbol" panose="05050102010706020507" pitchFamily="18" charset="2"/>
              </a:rPr>
              <a:t>j0}</a:t>
            </a:r>
            <a:r>
              <a:rPr lang="zh-CN" altLang="en-US" dirty="0">
                <a:sym typeface="Symbol" panose="05050102010706020507" pitchFamily="18" charset="2"/>
              </a:rPr>
              <a:t>存在，</a:t>
            </a:r>
          </a:p>
        </p:txBody>
      </p:sp>
      <p:sp>
        <p:nvSpPr>
          <p:cNvPr id="262148" name="Rectangle 4">
            <a:extLst>
              <a:ext uri="{FF2B5EF4-FFF2-40B4-BE49-F238E27FC236}">
                <a16:creationId xmlns:a16="http://schemas.microsoft.com/office/drawing/2014/main" id="{36D4E76B-529A-44F1-6AFD-3B6B12A97838}"/>
              </a:ext>
            </a:extLst>
          </p:cNvPr>
          <p:cNvSpPr>
            <a:spLocks noChangeArrowheads="1"/>
          </p:cNvSpPr>
          <p:nvPr/>
        </p:nvSpPr>
        <p:spPr bwMode="auto">
          <a:xfrm>
            <a:off x="1527175" y="1959753"/>
            <a:ext cx="5257558" cy="377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400" dirty="0">
                <a:latin typeface="+mn-ea"/>
                <a:ea typeface="+mn-ea"/>
                <a:sym typeface="Symbol" panose="05050102010706020507" pitchFamily="18" charset="2"/>
              </a:rPr>
              <a:t>与初始条件无关，且</a:t>
            </a:r>
          </a:p>
        </p:txBody>
      </p:sp>
      <p:graphicFrame>
        <p:nvGraphicFramePr>
          <p:cNvPr id="262149" name="Object 5">
            <a:extLst>
              <a:ext uri="{FF2B5EF4-FFF2-40B4-BE49-F238E27FC236}">
                <a16:creationId xmlns:a16="http://schemas.microsoft.com/office/drawing/2014/main" id="{7F78182E-7CD7-D263-D048-9C76EC9F9F78}"/>
              </a:ext>
            </a:extLst>
          </p:cNvPr>
          <p:cNvGraphicFramePr>
            <a:graphicFrameLocks noChangeAspect="1"/>
          </p:cNvGraphicFramePr>
          <p:nvPr>
            <p:extLst>
              <p:ext uri="{D42A27DB-BD31-4B8C-83A1-F6EECF244321}">
                <p14:modId xmlns:p14="http://schemas.microsoft.com/office/powerpoint/2010/main" val="409117299"/>
              </p:ext>
            </p:extLst>
          </p:nvPr>
        </p:nvGraphicFramePr>
        <p:xfrm>
          <a:off x="7469974" y="981610"/>
          <a:ext cx="261998" cy="685959"/>
        </p:xfrm>
        <a:graphic>
          <a:graphicData uri="http://schemas.openxmlformats.org/presentationml/2006/ole">
            <mc:AlternateContent xmlns:mc="http://schemas.openxmlformats.org/markup-compatibility/2006">
              <mc:Choice xmlns:v="urn:schemas-microsoft-com:vml" Requires="v">
                <p:oleObj spid="_x0000_s7170" name="Equation" r:id="rId4" imgW="165028" imgH="431613" progId="Equation.3">
                  <p:embed/>
                </p:oleObj>
              </mc:Choice>
              <mc:Fallback>
                <p:oleObj name="Equation" r:id="rId4" imgW="165028" imgH="431613" progId="Equation.3">
                  <p:embed/>
                  <p:pic>
                    <p:nvPicPr>
                      <p:cNvPr id="262149" name="Object 5">
                        <a:extLst>
                          <a:ext uri="{FF2B5EF4-FFF2-40B4-BE49-F238E27FC236}">
                            <a16:creationId xmlns:a16="http://schemas.microsoft.com/office/drawing/2014/main" id="{7F78182E-7CD7-D263-D048-9C76EC9F9F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9974" y="981610"/>
                        <a:ext cx="261998" cy="6859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0" name="Object 6">
            <a:extLst>
              <a:ext uri="{FF2B5EF4-FFF2-40B4-BE49-F238E27FC236}">
                <a16:creationId xmlns:a16="http://schemas.microsoft.com/office/drawing/2014/main" id="{C3DA747D-F9C0-537D-63E9-A602362ED6AF}"/>
              </a:ext>
            </a:extLst>
          </p:cNvPr>
          <p:cNvGraphicFramePr>
            <a:graphicFrameLocks noChangeAspect="1"/>
          </p:cNvGraphicFramePr>
          <p:nvPr>
            <p:extLst>
              <p:ext uri="{D42A27DB-BD31-4B8C-83A1-F6EECF244321}">
                <p14:modId xmlns:p14="http://schemas.microsoft.com/office/powerpoint/2010/main" val="1045076523"/>
              </p:ext>
            </p:extLst>
          </p:nvPr>
        </p:nvGraphicFramePr>
        <p:xfrm>
          <a:off x="2386013" y="1036737"/>
          <a:ext cx="1055687" cy="504825"/>
        </p:xfrm>
        <a:graphic>
          <a:graphicData uri="http://schemas.openxmlformats.org/presentationml/2006/ole">
            <mc:AlternateContent xmlns:mc="http://schemas.openxmlformats.org/markup-compatibility/2006">
              <mc:Choice xmlns:v="urn:schemas-microsoft-com:vml" Requires="v">
                <p:oleObj spid="_x0000_s7171" name="Equation" r:id="rId6" imgW="583947" imgH="279279" progId="Equation.3">
                  <p:embed/>
                </p:oleObj>
              </mc:Choice>
              <mc:Fallback>
                <p:oleObj name="Equation" r:id="rId6" imgW="583947" imgH="279279" progId="Equation.3">
                  <p:embed/>
                  <p:pic>
                    <p:nvPicPr>
                      <p:cNvPr id="262150" name="Object 6">
                        <a:extLst>
                          <a:ext uri="{FF2B5EF4-FFF2-40B4-BE49-F238E27FC236}">
                            <a16:creationId xmlns:a16="http://schemas.microsoft.com/office/drawing/2014/main" id="{C3DA747D-F9C0-537D-63E9-A602362ED6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6013" y="1036737"/>
                        <a:ext cx="105568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1" name="Object 7">
            <a:extLst>
              <a:ext uri="{FF2B5EF4-FFF2-40B4-BE49-F238E27FC236}">
                <a16:creationId xmlns:a16="http://schemas.microsoft.com/office/drawing/2014/main" id="{6293B0DC-B8D4-320D-A9B7-1D548690394A}"/>
              </a:ext>
            </a:extLst>
          </p:cNvPr>
          <p:cNvGraphicFramePr>
            <a:graphicFrameLocks noChangeAspect="1"/>
          </p:cNvGraphicFramePr>
          <p:nvPr>
            <p:extLst>
              <p:ext uri="{D42A27DB-BD31-4B8C-83A1-F6EECF244321}">
                <p14:modId xmlns:p14="http://schemas.microsoft.com/office/powerpoint/2010/main" val="1715911491"/>
              </p:ext>
            </p:extLst>
          </p:nvPr>
        </p:nvGraphicFramePr>
        <p:xfrm>
          <a:off x="4417492" y="1667569"/>
          <a:ext cx="2886743" cy="879679"/>
        </p:xfrm>
        <a:graphic>
          <a:graphicData uri="http://schemas.openxmlformats.org/presentationml/2006/ole">
            <mc:AlternateContent xmlns:mc="http://schemas.openxmlformats.org/markup-compatibility/2006">
              <mc:Choice xmlns:v="urn:schemas-microsoft-com:vml" Requires="v">
                <p:oleObj spid="_x0000_s7172" name="Equation" r:id="rId8" imgW="1459866" imgH="444307" progId="Equation.DSMT4">
                  <p:embed/>
                </p:oleObj>
              </mc:Choice>
              <mc:Fallback>
                <p:oleObj name="Equation" r:id="rId8" imgW="1459866" imgH="444307" progId="Equation.DSMT4">
                  <p:embed/>
                  <p:pic>
                    <p:nvPicPr>
                      <p:cNvPr id="262151" name="Object 7">
                        <a:extLst>
                          <a:ext uri="{FF2B5EF4-FFF2-40B4-BE49-F238E27FC236}">
                            <a16:creationId xmlns:a16="http://schemas.microsoft.com/office/drawing/2014/main" id="{6293B0DC-B8D4-320D-A9B7-1D54869039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7492" y="1667569"/>
                        <a:ext cx="2886743" cy="8796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2152" name="Rectangle 8">
            <a:extLst>
              <a:ext uri="{FF2B5EF4-FFF2-40B4-BE49-F238E27FC236}">
                <a16:creationId xmlns:a16="http://schemas.microsoft.com/office/drawing/2014/main" id="{5C4DA26C-8055-CCA1-D1EE-5095F19E1CFD}"/>
              </a:ext>
            </a:extLst>
          </p:cNvPr>
          <p:cNvSpPr>
            <a:spLocks noChangeArrowheads="1"/>
          </p:cNvSpPr>
          <p:nvPr/>
        </p:nvSpPr>
        <p:spPr bwMode="auto">
          <a:xfrm>
            <a:off x="1493187" y="2668923"/>
            <a:ext cx="7697982" cy="37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400" dirty="0">
                <a:latin typeface="+mn-ea"/>
                <a:ea typeface="+mn-ea"/>
                <a:sym typeface="Symbol" panose="05050102010706020507" pitchFamily="18" charset="2"/>
              </a:rPr>
              <a:t>构成参数为的泊松概率分布。</a:t>
            </a:r>
          </a:p>
        </p:txBody>
      </p:sp>
      <p:sp>
        <p:nvSpPr>
          <p:cNvPr id="262153" name="Rectangle 9">
            <a:extLst>
              <a:ext uri="{FF2B5EF4-FFF2-40B4-BE49-F238E27FC236}">
                <a16:creationId xmlns:a16="http://schemas.microsoft.com/office/drawing/2014/main" id="{C3D133A7-DEE7-F404-5079-A1115811833D}"/>
              </a:ext>
            </a:extLst>
          </p:cNvPr>
          <p:cNvSpPr>
            <a:spLocks noChangeArrowheads="1"/>
          </p:cNvSpPr>
          <p:nvPr/>
        </p:nvSpPr>
        <p:spPr bwMode="auto">
          <a:xfrm>
            <a:off x="1003577" y="3256459"/>
            <a:ext cx="7697982" cy="37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400">
                <a:solidFill>
                  <a:srgbClr val="CC00CC"/>
                </a:solidFill>
                <a:latin typeface="+mn-ea"/>
                <a:ea typeface="+mn-ea"/>
                <a:sym typeface="Symbol" panose="05050102010706020507" pitchFamily="18" charset="2"/>
              </a:rPr>
              <a:t>证明</a:t>
            </a:r>
            <a:r>
              <a:rPr lang="zh-CN" altLang="en-US" sz="2400">
                <a:latin typeface="+mn-ea"/>
                <a:ea typeface="+mn-ea"/>
                <a:sym typeface="Symbol" panose="05050102010706020507" pitchFamily="18" charset="2"/>
              </a:rPr>
              <a:t>  对一切＝     ，显然有</a:t>
            </a:r>
            <a:endParaRPr lang="zh-CN" altLang="en-US" sz="2400">
              <a:latin typeface="+mn-ea"/>
              <a:ea typeface="+mn-ea"/>
            </a:endParaRPr>
          </a:p>
        </p:txBody>
      </p:sp>
      <p:graphicFrame>
        <p:nvGraphicFramePr>
          <p:cNvPr id="262154" name="Object 10">
            <a:extLst>
              <a:ext uri="{FF2B5EF4-FFF2-40B4-BE49-F238E27FC236}">
                <a16:creationId xmlns:a16="http://schemas.microsoft.com/office/drawing/2014/main" id="{9997F271-48CA-93DE-B060-98DE67176477}"/>
              </a:ext>
            </a:extLst>
          </p:cNvPr>
          <p:cNvGraphicFramePr>
            <a:graphicFrameLocks noChangeAspect="1"/>
          </p:cNvGraphicFramePr>
          <p:nvPr>
            <p:extLst>
              <p:ext uri="{D42A27DB-BD31-4B8C-83A1-F6EECF244321}">
                <p14:modId xmlns:p14="http://schemas.microsoft.com/office/powerpoint/2010/main" val="3158719358"/>
              </p:ext>
            </p:extLst>
          </p:nvPr>
        </p:nvGraphicFramePr>
        <p:xfrm>
          <a:off x="3231356" y="3150072"/>
          <a:ext cx="261998" cy="685959"/>
        </p:xfrm>
        <a:graphic>
          <a:graphicData uri="http://schemas.openxmlformats.org/presentationml/2006/ole">
            <mc:AlternateContent xmlns:mc="http://schemas.openxmlformats.org/markup-compatibility/2006">
              <mc:Choice xmlns:v="urn:schemas-microsoft-com:vml" Requires="v">
                <p:oleObj spid="_x0000_s7173" name="Equation" r:id="rId10" imgW="165028" imgH="431613" progId="Equation.3">
                  <p:embed/>
                </p:oleObj>
              </mc:Choice>
              <mc:Fallback>
                <p:oleObj name="Equation" r:id="rId10" imgW="165028" imgH="431613" progId="Equation.3">
                  <p:embed/>
                  <p:pic>
                    <p:nvPicPr>
                      <p:cNvPr id="262154" name="Object 10">
                        <a:extLst>
                          <a:ext uri="{FF2B5EF4-FFF2-40B4-BE49-F238E27FC236}">
                            <a16:creationId xmlns:a16="http://schemas.microsoft.com/office/drawing/2014/main" id="{9997F271-48CA-93DE-B060-98DE671764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1356" y="3150072"/>
                        <a:ext cx="261998" cy="6859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5" name="Object 11">
            <a:extLst>
              <a:ext uri="{FF2B5EF4-FFF2-40B4-BE49-F238E27FC236}">
                <a16:creationId xmlns:a16="http://schemas.microsoft.com/office/drawing/2014/main" id="{13A626A0-48FE-0CCE-1A0D-797EB52415FA}"/>
              </a:ext>
            </a:extLst>
          </p:cNvPr>
          <p:cNvGraphicFramePr>
            <a:graphicFrameLocks noChangeAspect="1"/>
          </p:cNvGraphicFramePr>
          <p:nvPr>
            <p:extLst>
              <p:ext uri="{D42A27DB-BD31-4B8C-83A1-F6EECF244321}">
                <p14:modId xmlns:p14="http://schemas.microsoft.com/office/powerpoint/2010/main" val="879413665"/>
              </p:ext>
            </p:extLst>
          </p:nvPr>
        </p:nvGraphicFramePr>
        <p:xfrm>
          <a:off x="1737977" y="3883562"/>
          <a:ext cx="4392041" cy="930490"/>
        </p:xfrm>
        <a:graphic>
          <a:graphicData uri="http://schemas.openxmlformats.org/presentationml/2006/ole">
            <mc:AlternateContent xmlns:mc="http://schemas.openxmlformats.org/markup-compatibility/2006">
              <mc:Choice xmlns:v="urn:schemas-microsoft-com:vml" Requires="v">
                <p:oleObj spid="_x0000_s7174" name="Equation" r:id="rId11" imgW="2222500" imgH="469900" progId="Equation.3">
                  <p:embed/>
                </p:oleObj>
              </mc:Choice>
              <mc:Fallback>
                <p:oleObj name="Equation" r:id="rId11" imgW="2222500" imgH="469900" progId="Equation.3">
                  <p:embed/>
                  <p:pic>
                    <p:nvPicPr>
                      <p:cNvPr id="262155" name="Object 11">
                        <a:extLst>
                          <a:ext uri="{FF2B5EF4-FFF2-40B4-BE49-F238E27FC236}">
                            <a16:creationId xmlns:a16="http://schemas.microsoft.com/office/drawing/2014/main" id="{13A626A0-48FE-0CCE-1A0D-797EB52415F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37977" y="3883562"/>
                        <a:ext cx="4392041" cy="930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6" name="Object 12">
            <a:extLst>
              <a:ext uri="{FF2B5EF4-FFF2-40B4-BE49-F238E27FC236}">
                <a16:creationId xmlns:a16="http://schemas.microsoft.com/office/drawing/2014/main" id="{AFA38281-35B2-F731-540E-DB24B74C616A}"/>
              </a:ext>
            </a:extLst>
          </p:cNvPr>
          <p:cNvGraphicFramePr>
            <a:graphicFrameLocks noChangeAspect="1"/>
          </p:cNvGraphicFramePr>
          <p:nvPr>
            <p:extLst>
              <p:ext uri="{D42A27DB-BD31-4B8C-83A1-F6EECF244321}">
                <p14:modId xmlns:p14="http://schemas.microsoft.com/office/powerpoint/2010/main" val="2510262370"/>
              </p:ext>
            </p:extLst>
          </p:nvPr>
        </p:nvGraphicFramePr>
        <p:xfrm>
          <a:off x="1703619" y="4896270"/>
          <a:ext cx="7783726" cy="920963"/>
        </p:xfrm>
        <a:graphic>
          <a:graphicData uri="http://schemas.openxmlformats.org/presentationml/2006/ole">
            <mc:AlternateContent xmlns:mc="http://schemas.openxmlformats.org/markup-compatibility/2006">
              <mc:Choice xmlns:v="urn:schemas-microsoft-com:vml" Requires="v">
                <p:oleObj spid="_x0000_s7175" name="公式" r:id="rId13" imgW="4610100" imgH="546100" progId="Equation.3">
                  <p:embed/>
                </p:oleObj>
              </mc:Choice>
              <mc:Fallback>
                <p:oleObj name="公式" r:id="rId13" imgW="4610100" imgH="546100" progId="Equation.3">
                  <p:embed/>
                  <p:pic>
                    <p:nvPicPr>
                      <p:cNvPr id="262156" name="Object 12">
                        <a:extLst>
                          <a:ext uri="{FF2B5EF4-FFF2-40B4-BE49-F238E27FC236}">
                            <a16:creationId xmlns:a16="http://schemas.microsoft.com/office/drawing/2014/main" id="{AFA38281-35B2-F731-540E-DB24B74C616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03619" y="4896270"/>
                        <a:ext cx="7783726" cy="920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2157" name="Rectangle 13">
            <a:extLst>
              <a:ext uri="{FF2B5EF4-FFF2-40B4-BE49-F238E27FC236}">
                <a16:creationId xmlns:a16="http://schemas.microsoft.com/office/drawing/2014/main" id="{4C88C260-714E-D75B-AEE4-6EAC2F504A08}"/>
              </a:ext>
            </a:extLst>
          </p:cNvPr>
          <p:cNvSpPr>
            <a:spLocks noChangeArrowheads="1"/>
          </p:cNvSpPr>
          <p:nvPr/>
        </p:nvSpPr>
        <p:spPr bwMode="auto">
          <a:xfrm>
            <a:off x="848874" y="5928669"/>
            <a:ext cx="10942461" cy="49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dirty="0">
                <a:latin typeface="+mn-ea"/>
                <a:ea typeface="+mn-ea"/>
                <a:sym typeface="Symbol" panose="05050102010706020507" pitchFamily="18" charset="2"/>
              </a:rPr>
              <a:t>所以</a:t>
            </a:r>
            <a:r>
              <a:rPr lang="en-US" altLang="zh-CN"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p</a:t>
            </a:r>
            <a:r>
              <a:rPr lang="en-US" altLang="zh-CN" sz="2400" baseline="-25000" dirty="0" err="1">
                <a:latin typeface="+mn-ea"/>
                <a:ea typeface="+mn-ea"/>
                <a:sym typeface="Symbol" panose="05050102010706020507" pitchFamily="18" charset="2"/>
              </a:rPr>
              <a:t>j</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j0}</a:t>
            </a:r>
            <a:r>
              <a:rPr lang="zh-CN" altLang="en-US" sz="2400" dirty="0">
                <a:latin typeface="+mn-ea"/>
                <a:ea typeface="+mn-ea"/>
                <a:sym typeface="Symbol" panose="05050102010706020507" pitchFamily="18" charset="2"/>
              </a:rPr>
              <a:t>存在，与初始条件无关。再根据生灭过程的平稳分布公式易得结果。</a:t>
            </a:r>
            <a:endParaRPr lang="zh-CN" altLang="en-US" sz="2400" dirty="0">
              <a:latin typeface="+mn-ea"/>
              <a:ea typeface="+mn-ea"/>
            </a:endParaRPr>
          </a:p>
        </p:txBody>
      </p:sp>
      <p:graphicFrame>
        <p:nvGraphicFramePr>
          <p:cNvPr id="262158" name="Object 14">
            <a:extLst>
              <a:ext uri="{FF2B5EF4-FFF2-40B4-BE49-F238E27FC236}">
                <a16:creationId xmlns:a16="http://schemas.microsoft.com/office/drawing/2014/main" id="{24F0FECB-4138-CB1D-59B0-096F037F45D1}"/>
              </a:ext>
            </a:extLst>
          </p:cNvPr>
          <p:cNvGraphicFramePr>
            <a:graphicFrameLocks noChangeAspect="1"/>
          </p:cNvGraphicFramePr>
          <p:nvPr>
            <p:extLst>
              <p:ext uri="{D42A27DB-BD31-4B8C-83A1-F6EECF244321}">
                <p14:modId xmlns:p14="http://schemas.microsoft.com/office/powerpoint/2010/main" val="882602422"/>
              </p:ext>
            </p:extLst>
          </p:nvPr>
        </p:nvGraphicFramePr>
        <p:xfrm>
          <a:off x="6861175" y="2724731"/>
          <a:ext cx="5230272" cy="2171539"/>
        </p:xfrm>
        <a:graphic>
          <a:graphicData uri="http://schemas.openxmlformats.org/presentationml/2006/ole">
            <mc:AlternateContent xmlns:mc="http://schemas.openxmlformats.org/markup-compatibility/2006">
              <mc:Choice xmlns:v="urn:schemas-microsoft-com:vml" Requires="v">
                <p:oleObj spid="_x0000_s7176" name="Equation" r:id="rId15" imgW="5699520" imgH="1943280" progId="Equation.3">
                  <p:embed/>
                </p:oleObj>
              </mc:Choice>
              <mc:Fallback>
                <p:oleObj name="Equation" r:id="rId15" imgW="5699520" imgH="1943280" progId="Equation.3">
                  <p:embed/>
                  <p:pic>
                    <p:nvPicPr>
                      <p:cNvPr id="262158" name="Object 14">
                        <a:extLst>
                          <a:ext uri="{FF2B5EF4-FFF2-40B4-BE49-F238E27FC236}">
                            <a16:creationId xmlns:a16="http://schemas.microsoft.com/office/drawing/2014/main" id="{24F0FECB-4138-CB1D-59B0-096F037F45D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61175" y="2724731"/>
                        <a:ext cx="5230272" cy="2171539"/>
                      </a:xfrm>
                      <a:prstGeom prst="rect">
                        <a:avLst/>
                      </a:prstGeom>
                      <a:solidFill>
                        <a:srgbClr val="96FFFF"/>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 calcmode="lin" valueType="num">
                                      <p:cBhvr additive="base">
                                        <p:cTn id="7" dur="500" fill="hold"/>
                                        <p:tgtEl>
                                          <p:spTgt spid="262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21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2150"/>
                                        </p:tgtEl>
                                        <p:attrNameLst>
                                          <p:attrName>style.visibility</p:attrName>
                                        </p:attrNameLst>
                                      </p:cBhvr>
                                      <p:to>
                                        <p:strVal val="visible"/>
                                      </p:to>
                                    </p:set>
                                    <p:anim calcmode="lin" valueType="num">
                                      <p:cBhvr additive="base">
                                        <p:cTn id="11" dur="500" fill="hold"/>
                                        <p:tgtEl>
                                          <p:spTgt spid="262150"/>
                                        </p:tgtEl>
                                        <p:attrNameLst>
                                          <p:attrName>ppt_x</p:attrName>
                                        </p:attrNameLst>
                                      </p:cBhvr>
                                      <p:tavLst>
                                        <p:tav tm="0">
                                          <p:val>
                                            <p:strVal val="#ppt_x"/>
                                          </p:val>
                                        </p:tav>
                                        <p:tav tm="100000">
                                          <p:val>
                                            <p:strVal val="#ppt_x"/>
                                          </p:val>
                                        </p:tav>
                                      </p:tavLst>
                                    </p:anim>
                                    <p:anim calcmode="lin" valueType="num">
                                      <p:cBhvr additive="base">
                                        <p:cTn id="12" dur="500" fill="hold"/>
                                        <p:tgtEl>
                                          <p:spTgt spid="26215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2149"/>
                                        </p:tgtEl>
                                        <p:attrNameLst>
                                          <p:attrName>style.visibility</p:attrName>
                                        </p:attrNameLst>
                                      </p:cBhvr>
                                      <p:to>
                                        <p:strVal val="visible"/>
                                      </p:to>
                                    </p:set>
                                    <p:anim calcmode="lin" valueType="num">
                                      <p:cBhvr additive="base">
                                        <p:cTn id="15" dur="500" fill="hold"/>
                                        <p:tgtEl>
                                          <p:spTgt spid="262149"/>
                                        </p:tgtEl>
                                        <p:attrNameLst>
                                          <p:attrName>ppt_x</p:attrName>
                                        </p:attrNameLst>
                                      </p:cBhvr>
                                      <p:tavLst>
                                        <p:tav tm="0">
                                          <p:val>
                                            <p:strVal val="#ppt_x"/>
                                          </p:val>
                                        </p:tav>
                                        <p:tav tm="100000">
                                          <p:val>
                                            <p:strVal val="#ppt_x"/>
                                          </p:val>
                                        </p:tav>
                                      </p:tavLst>
                                    </p:anim>
                                    <p:anim calcmode="lin" valueType="num">
                                      <p:cBhvr additive="base">
                                        <p:cTn id="16" dur="500" fill="hold"/>
                                        <p:tgtEl>
                                          <p:spTgt spid="262149"/>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500"/>
                            </p:stCondLst>
                            <p:childTnLst>
                              <p:par>
                                <p:cTn id="18" presetID="2" presetClass="entr" presetSubtype="4" fill="hold" nodeType="afterEffect">
                                  <p:stCondLst>
                                    <p:cond delay="0"/>
                                  </p:stCondLst>
                                  <p:childTnLst>
                                    <p:set>
                                      <p:cBhvr>
                                        <p:cTn id="19" dur="1" fill="hold">
                                          <p:stCondLst>
                                            <p:cond delay="0"/>
                                          </p:stCondLst>
                                        </p:cTn>
                                        <p:tgtEl>
                                          <p:spTgt spid="262148"/>
                                        </p:tgtEl>
                                        <p:attrNameLst>
                                          <p:attrName>style.visibility</p:attrName>
                                        </p:attrNameLst>
                                      </p:cBhvr>
                                      <p:to>
                                        <p:strVal val="visible"/>
                                      </p:to>
                                    </p:set>
                                    <p:anim calcmode="lin" valueType="num">
                                      <p:cBhvr additive="base">
                                        <p:cTn id="20" dur="500" fill="hold"/>
                                        <p:tgtEl>
                                          <p:spTgt spid="262148"/>
                                        </p:tgtEl>
                                        <p:attrNameLst>
                                          <p:attrName>ppt_x</p:attrName>
                                        </p:attrNameLst>
                                      </p:cBhvr>
                                      <p:tavLst>
                                        <p:tav tm="0">
                                          <p:val>
                                            <p:strVal val="#ppt_x"/>
                                          </p:val>
                                        </p:tav>
                                        <p:tav tm="100000">
                                          <p:val>
                                            <p:strVal val="#ppt_x"/>
                                          </p:val>
                                        </p:tav>
                                      </p:tavLst>
                                    </p:anim>
                                    <p:anim calcmode="lin" valueType="num">
                                      <p:cBhvr additive="base">
                                        <p:cTn id="21" dur="500" fill="hold"/>
                                        <p:tgtEl>
                                          <p:spTgt spid="262148"/>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000"/>
                            </p:stCondLst>
                            <p:childTnLst>
                              <p:par>
                                <p:cTn id="23" presetID="2" presetClass="entr" presetSubtype="4" fill="hold" nodeType="afterEffect">
                                  <p:stCondLst>
                                    <p:cond delay="0"/>
                                  </p:stCondLst>
                                  <p:childTnLst>
                                    <p:set>
                                      <p:cBhvr>
                                        <p:cTn id="24" dur="1" fill="hold">
                                          <p:stCondLst>
                                            <p:cond delay="0"/>
                                          </p:stCondLst>
                                        </p:cTn>
                                        <p:tgtEl>
                                          <p:spTgt spid="262151"/>
                                        </p:tgtEl>
                                        <p:attrNameLst>
                                          <p:attrName>style.visibility</p:attrName>
                                        </p:attrNameLst>
                                      </p:cBhvr>
                                      <p:to>
                                        <p:strVal val="visible"/>
                                      </p:to>
                                    </p:set>
                                    <p:anim calcmode="lin" valueType="num">
                                      <p:cBhvr additive="base">
                                        <p:cTn id="25" dur="500" fill="hold"/>
                                        <p:tgtEl>
                                          <p:spTgt spid="262151"/>
                                        </p:tgtEl>
                                        <p:attrNameLst>
                                          <p:attrName>ppt_x</p:attrName>
                                        </p:attrNameLst>
                                      </p:cBhvr>
                                      <p:tavLst>
                                        <p:tav tm="0">
                                          <p:val>
                                            <p:strVal val="#ppt_x"/>
                                          </p:val>
                                        </p:tav>
                                        <p:tav tm="100000">
                                          <p:val>
                                            <p:strVal val="#ppt_x"/>
                                          </p:val>
                                        </p:tav>
                                      </p:tavLst>
                                    </p:anim>
                                    <p:anim calcmode="lin" valueType="num">
                                      <p:cBhvr additive="base">
                                        <p:cTn id="26" dur="500" fill="hold"/>
                                        <p:tgtEl>
                                          <p:spTgt spid="262151"/>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1500"/>
                            </p:stCondLst>
                            <p:childTnLst>
                              <p:par>
                                <p:cTn id="28" presetID="2" presetClass="entr" presetSubtype="4" fill="hold" nodeType="afterEffect">
                                  <p:stCondLst>
                                    <p:cond delay="0"/>
                                  </p:stCondLst>
                                  <p:childTnLst>
                                    <p:set>
                                      <p:cBhvr>
                                        <p:cTn id="29" dur="1" fill="hold">
                                          <p:stCondLst>
                                            <p:cond delay="0"/>
                                          </p:stCondLst>
                                        </p:cTn>
                                        <p:tgtEl>
                                          <p:spTgt spid="262152"/>
                                        </p:tgtEl>
                                        <p:attrNameLst>
                                          <p:attrName>style.visibility</p:attrName>
                                        </p:attrNameLst>
                                      </p:cBhvr>
                                      <p:to>
                                        <p:strVal val="visible"/>
                                      </p:to>
                                    </p:set>
                                    <p:anim calcmode="lin" valueType="num">
                                      <p:cBhvr additive="base">
                                        <p:cTn id="30" dur="500" fill="hold"/>
                                        <p:tgtEl>
                                          <p:spTgt spid="262152"/>
                                        </p:tgtEl>
                                        <p:attrNameLst>
                                          <p:attrName>ppt_x</p:attrName>
                                        </p:attrNameLst>
                                      </p:cBhvr>
                                      <p:tavLst>
                                        <p:tav tm="0">
                                          <p:val>
                                            <p:strVal val="#ppt_x"/>
                                          </p:val>
                                        </p:tav>
                                        <p:tav tm="100000">
                                          <p:val>
                                            <p:strVal val="#ppt_x"/>
                                          </p:val>
                                        </p:tav>
                                      </p:tavLst>
                                    </p:anim>
                                    <p:anim calcmode="lin" valueType="num">
                                      <p:cBhvr additive="base">
                                        <p:cTn id="31" dur="500" fill="hold"/>
                                        <p:tgtEl>
                                          <p:spTgt spid="262152"/>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262153"/>
                                        </p:tgtEl>
                                        <p:attrNameLst>
                                          <p:attrName>style.visibility</p:attrName>
                                        </p:attrNameLst>
                                      </p:cBhvr>
                                      <p:to>
                                        <p:strVal val="visible"/>
                                      </p:to>
                                    </p:set>
                                    <p:anim calcmode="lin" valueType="num">
                                      <p:cBhvr additive="base">
                                        <p:cTn id="36" dur="500" fill="hold"/>
                                        <p:tgtEl>
                                          <p:spTgt spid="262153"/>
                                        </p:tgtEl>
                                        <p:attrNameLst>
                                          <p:attrName>ppt_x</p:attrName>
                                        </p:attrNameLst>
                                      </p:cBhvr>
                                      <p:tavLst>
                                        <p:tav tm="0">
                                          <p:val>
                                            <p:strVal val="#ppt_x"/>
                                          </p:val>
                                        </p:tav>
                                        <p:tav tm="100000">
                                          <p:val>
                                            <p:strVal val="#ppt_x"/>
                                          </p:val>
                                        </p:tav>
                                      </p:tavLst>
                                    </p:anim>
                                    <p:anim calcmode="lin" valueType="num">
                                      <p:cBhvr additive="base">
                                        <p:cTn id="37" dur="500" fill="hold"/>
                                        <p:tgtEl>
                                          <p:spTgt spid="262153"/>
                                        </p:tgtEl>
                                        <p:attrNameLst>
                                          <p:attrName>ppt_y</p:attrName>
                                        </p:attrNameLst>
                                      </p:cBhvr>
                                      <p:tavLst>
                                        <p:tav tm="0">
                                          <p:val>
                                            <p:strVal val="1+#ppt_h/2"/>
                                          </p:val>
                                        </p:tav>
                                        <p:tav tm="100000">
                                          <p:val>
                                            <p:strVal val="#ppt_y"/>
                                          </p:val>
                                        </p:tav>
                                      </p:tavLst>
                                    </p:anim>
                                  </p:childTnLst>
                                </p:cTn>
                              </p:par>
                              <p:par>
                                <p:cTn id="38" presetID="1" presetClass="entr" presetSubtype="0" fill="hold" nodeType="withEffect">
                                  <p:stCondLst>
                                    <p:cond delay="0"/>
                                  </p:stCondLst>
                                  <p:childTnLst>
                                    <p:set>
                                      <p:cBhvr>
                                        <p:cTn id="39" dur="1" fill="hold">
                                          <p:stCondLst>
                                            <p:cond delay="499"/>
                                          </p:stCondLst>
                                        </p:cTn>
                                        <p:tgtEl>
                                          <p:spTgt spid="26215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262155"/>
                                        </p:tgtEl>
                                        <p:attrNameLst>
                                          <p:attrName>style.visibility</p:attrName>
                                        </p:attrNameLst>
                                      </p:cBhvr>
                                      <p:to>
                                        <p:strVal val="visible"/>
                                      </p:to>
                                    </p:set>
                                    <p:anim calcmode="lin" valueType="num">
                                      <p:cBhvr additive="base">
                                        <p:cTn id="44" dur="500" fill="hold"/>
                                        <p:tgtEl>
                                          <p:spTgt spid="262155"/>
                                        </p:tgtEl>
                                        <p:attrNameLst>
                                          <p:attrName>ppt_x</p:attrName>
                                        </p:attrNameLst>
                                      </p:cBhvr>
                                      <p:tavLst>
                                        <p:tav tm="0">
                                          <p:val>
                                            <p:strVal val="#ppt_x"/>
                                          </p:val>
                                        </p:tav>
                                        <p:tav tm="100000">
                                          <p:val>
                                            <p:strVal val="#ppt_x"/>
                                          </p:val>
                                        </p:tav>
                                      </p:tavLst>
                                    </p:anim>
                                    <p:anim calcmode="lin" valueType="num">
                                      <p:cBhvr additive="base">
                                        <p:cTn id="45" dur="500" fill="hold"/>
                                        <p:tgtEl>
                                          <p:spTgt spid="262155"/>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262156"/>
                                        </p:tgtEl>
                                        <p:attrNameLst>
                                          <p:attrName>style.visibility</p:attrName>
                                        </p:attrNameLst>
                                      </p:cBhvr>
                                      <p:to>
                                        <p:strVal val="visible"/>
                                      </p:to>
                                    </p:set>
                                    <p:anim calcmode="lin" valueType="num">
                                      <p:cBhvr additive="base">
                                        <p:cTn id="50" dur="500" fill="hold"/>
                                        <p:tgtEl>
                                          <p:spTgt spid="262156"/>
                                        </p:tgtEl>
                                        <p:attrNameLst>
                                          <p:attrName>ppt_x</p:attrName>
                                        </p:attrNameLst>
                                      </p:cBhvr>
                                      <p:tavLst>
                                        <p:tav tm="0">
                                          <p:val>
                                            <p:strVal val="#ppt_x"/>
                                          </p:val>
                                        </p:tav>
                                        <p:tav tm="100000">
                                          <p:val>
                                            <p:strVal val="#ppt_x"/>
                                          </p:val>
                                        </p:tav>
                                      </p:tavLst>
                                    </p:anim>
                                    <p:anim calcmode="lin" valueType="num">
                                      <p:cBhvr additive="base">
                                        <p:cTn id="51" dur="500" fill="hold"/>
                                        <p:tgtEl>
                                          <p:spTgt spid="262156"/>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nodeType="clickEffect">
                                  <p:stCondLst>
                                    <p:cond delay="0"/>
                                  </p:stCondLst>
                                  <p:childTnLst>
                                    <p:set>
                                      <p:cBhvr>
                                        <p:cTn id="55" dur="1" fill="hold">
                                          <p:stCondLst>
                                            <p:cond delay="0"/>
                                          </p:stCondLst>
                                        </p:cTn>
                                        <p:tgtEl>
                                          <p:spTgt spid="262157"/>
                                        </p:tgtEl>
                                        <p:attrNameLst>
                                          <p:attrName>style.visibility</p:attrName>
                                        </p:attrNameLst>
                                      </p:cBhvr>
                                      <p:to>
                                        <p:strVal val="visible"/>
                                      </p:to>
                                    </p:set>
                                    <p:anim calcmode="lin" valueType="num">
                                      <p:cBhvr additive="base">
                                        <p:cTn id="56" dur="500" fill="hold"/>
                                        <p:tgtEl>
                                          <p:spTgt spid="262157"/>
                                        </p:tgtEl>
                                        <p:attrNameLst>
                                          <p:attrName>ppt_x</p:attrName>
                                        </p:attrNameLst>
                                      </p:cBhvr>
                                      <p:tavLst>
                                        <p:tav tm="0">
                                          <p:val>
                                            <p:strVal val="#ppt_x"/>
                                          </p:val>
                                        </p:tav>
                                        <p:tav tm="100000">
                                          <p:val>
                                            <p:strVal val="#ppt_x"/>
                                          </p:val>
                                        </p:tav>
                                      </p:tavLst>
                                    </p:anim>
                                    <p:anim calcmode="lin" valueType="num">
                                      <p:cBhvr additive="base">
                                        <p:cTn id="57" dur="500" fill="hold"/>
                                        <p:tgtEl>
                                          <p:spTgt spid="262157"/>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15" presetClass="entr" presetSubtype="0" fill="hold" nodeType="clickEffect">
                                  <p:stCondLst>
                                    <p:cond delay="0"/>
                                  </p:stCondLst>
                                  <p:childTnLst>
                                    <p:set>
                                      <p:cBhvr>
                                        <p:cTn id="61" dur="1" fill="hold">
                                          <p:stCondLst>
                                            <p:cond delay="0"/>
                                          </p:stCondLst>
                                        </p:cTn>
                                        <p:tgtEl>
                                          <p:spTgt spid="262158"/>
                                        </p:tgtEl>
                                        <p:attrNameLst>
                                          <p:attrName>style.visibility</p:attrName>
                                        </p:attrNameLst>
                                      </p:cBhvr>
                                      <p:to>
                                        <p:strVal val="visible"/>
                                      </p:to>
                                    </p:set>
                                    <p:anim calcmode="lin" valueType="num">
                                      <p:cBhvr>
                                        <p:cTn id="62" dur="1000" fill="hold"/>
                                        <p:tgtEl>
                                          <p:spTgt spid="262158"/>
                                        </p:tgtEl>
                                        <p:attrNameLst>
                                          <p:attrName>ppt_w</p:attrName>
                                        </p:attrNameLst>
                                      </p:cBhvr>
                                      <p:tavLst>
                                        <p:tav tm="0">
                                          <p:val>
                                            <p:fltVal val="0"/>
                                          </p:val>
                                        </p:tav>
                                        <p:tav tm="100000">
                                          <p:val>
                                            <p:strVal val="#ppt_w"/>
                                          </p:val>
                                        </p:tav>
                                      </p:tavLst>
                                    </p:anim>
                                    <p:anim calcmode="lin" valueType="num">
                                      <p:cBhvr>
                                        <p:cTn id="63" dur="1000" fill="hold"/>
                                        <p:tgtEl>
                                          <p:spTgt spid="262158"/>
                                        </p:tgtEl>
                                        <p:attrNameLst>
                                          <p:attrName>ppt_h</p:attrName>
                                        </p:attrNameLst>
                                      </p:cBhvr>
                                      <p:tavLst>
                                        <p:tav tm="0">
                                          <p:val>
                                            <p:fltVal val="0"/>
                                          </p:val>
                                        </p:tav>
                                        <p:tav tm="100000">
                                          <p:val>
                                            <p:strVal val="#ppt_h"/>
                                          </p:val>
                                        </p:tav>
                                      </p:tavLst>
                                    </p:anim>
                                    <p:anim calcmode="lin" valueType="num">
                                      <p:cBhvr>
                                        <p:cTn id="64" dur="1000" fill="hold"/>
                                        <p:tgtEl>
                                          <p:spTgt spid="262158"/>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262158"/>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6215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P spid="262148" grpId="0"/>
      <p:bldP spid="262152" grpId="0"/>
      <p:bldP spid="262153" grpId="0" autoUpdateAnimBg="0"/>
      <p:bldP spid="26215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987B4014-F576-42C7-B60C-AC14E5176049}"/>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结论</a:t>
            </a:r>
          </a:p>
        </p:txBody>
      </p:sp>
      <p:sp>
        <p:nvSpPr>
          <p:cNvPr id="263171" name="Rectangle 3">
            <a:extLst>
              <a:ext uri="{FF2B5EF4-FFF2-40B4-BE49-F238E27FC236}">
                <a16:creationId xmlns:a16="http://schemas.microsoft.com/office/drawing/2014/main" id="{597B11A6-2EFB-A9C6-C1D5-DAC116B325AB}"/>
              </a:ext>
            </a:extLst>
          </p:cNvPr>
          <p:cNvSpPr>
            <a:spLocks noGrp="1" noChangeArrowheads="1"/>
          </p:cNvSpPr>
          <p:nvPr>
            <p:ph type="body" idx="1"/>
          </p:nvPr>
        </p:nvSpPr>
        <p:spPr>
          <a:xfrm>
            <a:off x="948370" y="1148980"/>
            <a:ext cx="8915400" cy="1052757"/>
          </a:xfrm>
        </p:spPr>
        <p:txBody>
          <a:bodyPr>
            <a:normAutofit/>
          </a:bodyPr>
          <a:lstStyle/>
          <a:p>
            <a:pPr eaLnBrk="1" hangingPunct="1">
              <a:buFont typeface="Wingdings" panose="05000000000000000000" pitchFamily="2" charset="2"/>
              <a:buNone/>
            </a:pPr>
            <a:r>
              <a:rPr lang="zh-CN" altLang="en-US" dirty="0"/>
              <a:t>在</a:t>
            </a:r>
            <a:r>
              <a:rPr lang="zh-CN" altLang="en-US" dirty="0">
                <a:solidFill>
                  <a:srgbClr val="CC00CC"/>
                </a:solidFill>
              </a:rPr>
              <a:t>统计平衡</a:t>
            </a:r>
            <a:r>
              <a:rPr lang="zh-CN" altLang="en-US" dirty="0"/>
              <a:t>的条件下，有</a:t>
            </a:r>
          </a:p>
        </p:txBody>
      </p:sp>
      <p:graphicFrame>
        <p:nvGraphicFramePr>
          <p:cNvPr id="263172" name="Object 4">
            <a:extLst>
              <a:ext uri="{FF2B5EF4-FFF2-40B4-BE49-F238E27FC236}">
                <a16:creationId xmlns:a16="http://schemas.microsoft.com/office/drawing/2014/main" id="{01DF614E-C6EE-4CA0-D791-CC9D3F5D8F7F}"/>
              </a:ext>
            </a:extLst>
          </p:cNvPr>
          <p:cNvGraphicFramePr>
            <a:graphicFrameLocks noChangeAspect="1"/>
          </p:cNvGraphicFramePr>
          <p:nvPr>
            <p:extLst>
              <p:ext uri="{D42A27DB-BD31-4B8C-83A1-F6EECF244321}">
                <p14:modId xmlns:p14="http://schemas.microsoft.com/office/powerpoint/2010/main" val="3760321135"/>
              </p:ext>
            </p:extLst>
          </p:nvPr>
        </p:nvGraphicFramePr>
        <p:xfrm>
          <a:off x="2670175" y="2228666"/>
          <a:ext cx="5471791" cy="1052757"/>
        </p:xfrm>
        <a:graphic>
          <a:graphicData uri="http://schemas.openxmlformats.org/presentationml/2006/ole">
            <mc:AlternateContent xmlns:mc="http://schemas.openxmlformats.org/markup-compatibility/2006">
              <mc:Choice xmlns:v="urn:schemas-microsoft-com:vml" Requires="v">
                <p:oleObj spid="_x0000_s8194" name="Equation" r:id="rId4" imgW="2374900" imgH="457200" progId="Equation.DSMT4">
                  <p:embed/>
                </p:oleObj>
              </mc:Choice>
              <mc:Fallback>
                <p:oleObj name="Equation" r:id="rId4" imgW="2374900" imgH="457200" progId="Equation.DSMT4">
                  <p:embed/>
                  <p:pic>
                    <p:nvPicPr>
                      <p:cNvPr id="263172" name="Object 4">
                        <a:extLst>
                          <a:ext uri="{FF2B5EF4-FFF2-40B4-BE49-F238E27FC236}">
                            <a16:creationId xmlns:a16="http://schemas.microsoft.com/office/drawing/2014/main" id="{01DF614E-C6EE-4CA0-D791-CC9D3F5D8F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0175" y="2228666"/>
                        <a:ext cx="5471791" cy="10527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173" name="Rectangle 5">
            <a:extLst>
              <a:ext uri="{FF2B5EF4-FFF2-40B4-BE49-F238E27FC236}">
                <a16:creationId xmlns:a16="http://schemas.microsoft.com/office/drawing/2014/main" id="{9793BDA2-9DE7-0958-78C1-0BAD2B0FBCC8}"/>
              </a:ext>
            </a:extLst>
          </p:cNvPr>
          <p:cNvSpPr>
            <a:spLocks noChangeArrowheads="1"/>
          </p:cNvSpPr>
          <p:nvPr/>
        </p:nvSpPr>
        <p:spPr bwMode="auto">
          <a:xfrm>
            <a:off x="1190565" y="2452257"/>
            <a:ext cx="2210312"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dirty="0">
                <a:solidFill>
                  <a:srgbClr val="CC00CC"/>
                </a:solidFill>
                <a:latin typeface="+mn-ea"/>
                <a:ea typeface="+mn-ea"/>
              </a:rPr>
              <a:t>平均队长</a:t>
            </a:r>
            <a:endParaRPr lang="zh-CN" altLang="en-US" sz="2400" dirty="0">
              <a:latin typeface="+mn-ea"/>
              <a:ea typeface="+mn-ea"/>
            </a:endParaRPr>
          </a:p>
        </p:txBody>
      </p:sp>
      <p:graphicFrame>
        <p:nvGraphicFramePr>
          <p:cNvPr id="263174" name="Object 6">
            <a:extLst>
              <a:ext uri="{FF2B5EF4-FFF2-40B4-BE49-F238E27FC236}">
                <a16:creationId xmlns:a16="http://schemas.microsoft.com/office/drawing/2014/main" id="{D8B0E089-0880-0BD9-235E-9E4D8C3D6898}"/>
              </a:ext>
            </a:extLst>
          </p:cNvPr>
          <p:cNvGraphicFramePr>
            <a:graphicFrameLocks noChangeAspect="1"/>
          </p:cNvGraphicFramePr>
          <p:nvPr>
            <p:extLst>
              <p:ext uri="{D42A27DB-BD31-4B8C-83A1-F6EECF244321}">
                <p14:modId xmlns:p14="http://schemas.microsoft.com/office/powerpoint/2010/main" val="4216353374"/>
              </p:ext>
            </p:extLst>
          </p:nvPr>
        </p:nvGraphicFramePr>
        <p:xfrm>
          <a:off x="3400877" y="3977004"/>
          <a:ext cx="5278071" cy="1128974"/>
        </p:xfrm>
        <a:graphic>
          <a:graphicData uri="http://schemas.openxmlformats.org/presentationml/2006/ole">
            <mc:AlternateContent xmlns:mc="http://schemas.openxmlformats.org/markup-compatibility/2006">
              <mc:Choice xmlns:v="urn:schemas-microsoft-com:vml" Requires="v">
                <p:oleObj spid="_x0000_s8195" name="Equation" r:id="rId6" imgW="2070100" imgH="444500" progId="Equation.3">
                  <p:embed/>
                </p:oleObj>
              </mc:Choice>
              <mc:Fallback>
                <p:oleObj name="Equation" r:id="rId6" imgW="2070100" imgH="444500" progId="Equation.3">
                  <p:embed/>
                  <p:pic>
                    <p:nvPicPr>
                      <p:cNvPr id="263174" name="Object 6">
                        <a:extLst>
                          <a:ext uri="{FF2B5EF4-FFF2-40B4-BE49-F238E27FC236}">
                            <a16:creationId xmlns:a16="http://schemas.microsoft.com/office/drawing/2014/main" id="{D8B0E089-0880-0BD9-235E-9E4D8C3D68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0877" y="3977004"/>
                        <a:ext cx="5278071" cy="11289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175" name="Rectangle 7">
            <a:extLst>
              <a:ext uri="{FF2B5EF4-FFF2-40B4-BE49-F238E27FC236}">
                <a16:creationId xmlns:a16="http://schemas.microsoft.com/office/drawing/2014/main" id="{84A39A5A-019F-93FA-8C68-8CDAEEB093C3}"/>
              </a:ext>
            </a:extLst>
          </p:cNvPr>
          <p:cNvSpPr>
            <a:spLocks noChangeArrowheads="1"/>
          </p:cNvSpPr>
          <p:nvPr/>
        </p:nvSpPr>
        <p:spPr bwMode="auto">
          <a:xfrm>
            <a:off x="1208663" y="4224676"/>
            <a:ext cx="2972488"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dirty="0">
                <a:solidFill>
                  <a:srgbClr val="CC00CC"/>
                </a:solidFill>
                <a:latin typeface="+mn-ea"/>
                <a:ea typeface="+mn-ea"/>
              </a:rPr>
              <a:t>平均等待队长</a:t>
            </a:r>
            <a:endParaRPr lang="zh-CN" altLang="en-US" sz="2400" dirty="0">
              <a:latin typeface="+mn-ea"/>
              <a:ea typeface="+mn-ea"/>
            </a:endParaRPr>
          </a:p>
        </p:txBody>
      </p:sp>
      <p:graphicFrame>
        <p:nvGraphicFramePr>
          <p:cNvPr id="263176" name="Object 8">
            <a:extLst>
              <a:ext uri="{FF2B5EF4-FFF2-40B4-BE49-F238E27FC236}">
                <a16:creationId xmlns:a16="http://schemas.microsoft.com/office/drawing/2014/main" id="{615F86D3-639E-F9FF-F61D-3358EF58A2BB}"/>
              </a:ext>
            </a:extLst>
          </p:cNvPr>
          <p:cNvGraphicFramePr>
            <a:graphicFrameLocks noChangeAspect="1"/>
          </p:cNvGraphicFramePr>
          <p:nvPr>
            <p:extLst>
              <p:ext uri="{D42A27DB-BD31-4B8C-83A1-F6EECF244321}">
                <p14:modId xmlns:p14="http://schemas.microsoft.com/office/powerpoint/2010/main" val="1904812860"/>
              </p:ext>
            </p:extLst>
          </p:nvPr>
        </p:nvGraphicFramePr>
        <p:xfrm>
          <a:off x="3965575" y="5223428"/>
          <a:ext cx="4573058" cy="700249"/>
        </p:xfrm>
        <a:graphic>
          <a:graphicData uri="http://schemas.openxmlformats.org/presentationml/2006/ole">
            <mc:AlternateContent xmlns:mc="http://schemas.openxmlformats.org/markup-compatibility/2006">
              <mc:Choice xmlns:v="urn:schemas-microsoft-com:vml" Requires="v">
                <p:oleObj spid="_x0000_s8196" name="Equation" r:id="rId8" imgW="1651000" imgH="254000" progId="Equation.DSMT4">
                  <p:embed/>
                </p:oleObj>
              </mc:Choice>
              <mc:Fallback>
                <p:oleObj name="Equation" r:id="rId8" imgW="1651000" imgH="254000" progId="Equation.DSMT4">
                  <p:embed/>
                  <p:pic>
                    <p:nvPicPr>
                      <p:cNvPr id="263176" name="Object 8">
                        <a:extLst>
                          <a:ext uri="{FF2B5EF4-FFF2-40B4-BE49-F238E27FC236}">
                            <a16:creationId xmlns:a16="http://schemas.microsoft.com/office/drawing/2014/main" id="{615F86D3-639E-F9FF-F61D-3358EF58A2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5575" y="5223428"/>
                        <a:ext cx="4573058" cy="700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 calcmode="lin" valueType="num">
                                      <p:cBhvr additive="base">
                                        <p:cTn id="7" dur="500" fill="hold"/>
                                        <p:tgtEl>
                                          <p:spTgt spid="263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3171">
                                            <p:txEl>
                                              <p:pRg st="0" end="0"/>
                                            </p:txEl>
                                          </p:spTgt>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263173"/>
                                        </p:tgtEl>
                                        <p:attrNameLst>
                                          <p:attrName>style.visibility</p:attrName>
                                        </p:attrNameLst>
                                      </p:cBhvr>
                                      <p:to>
                                        <p:strVal val="visible"/>
                                      </p:to>
                                    </p:set>
                                    <p:anim calcmode="lin" valueType="num">
                                      <p:cBhvr additive="base">
                                        <p:cTn id="12" dur="500" fill="hold"/>
                                        <p:tgtEl>
                                          <p:spTgt spid="263173"/>
                                        </p:tgtEl>
                                        <p:attrNameLst>
                                          <p:attrName>ppt_x</p:attrName>
                                        </p:attrNameLst>
                                      </p:cBhvr>
                                      <p:tavLst>
                                        <p:tav tm="0">
                                          <p:val>
                                            <p:strVal val="#ppt_x"/>
                                          </p:val>
                                        </p:tav>
                                        <p:tav tm="100000">
                                          <p:val>
                                            <p:strVal val="#ppt_x"/>
                                          </p:val>
                                        </p:tav>
                                      </p:tavLst>
                                    </p:anim>
                                    <p:anim calcmode="lin" valueType="num">
                                      <p:cBhvr additive="base">
                                        <p:cTn id="13" dur="500" fill="hold"/>
                                        <p:tgtEl>
                                          <p:spTgt spid="263173"/>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500"/>
                            </p:stCondLst>
                            <p:childTnLst>
                              <p:par>
                                <p:cTn id="15" presetID="2" presetClass="entr" presetSubtype="1" fill="hold" nodeType="afterEffect">
                                  <p:stCondLst>
                                    <p:cond delay="0"/>
                                  </p:stCondLst>
                                  <p:childTnLst>
                                    <p:set>
                                      <p:cBhvr>
                                        <p:cTn id="16" dur="1" fill="hold">
                                          <p:stCondLst>
                                            <p:cond delay="0"/>
                                          </p:stCondLst>
                                        </p:cTn>
                                        <p:tgtEl>
                                          <p:spTgt spid="263175"/>
                                        </p:tgtEl>
                                        <p:attrNameLst>
                                          <p:attrName>style.visibility</p:attrName>
                                        </p:attrNameLst>
                                      </p:cBhvr>
                                      <p:to>
                                        <p:strVal val="visible"/>
                                      </p:to>
                                    </p:set>
                                    <p:anim calcmode="lin" valueType="num">
                                      <p:cBhvr additive="base">
                                        <p:cTn id="17" dur="500" fill="hold"/>
                                        <p:tgtEl>
                                          <p:spTgt spid="263175"/>
                                        </p:tgtEl>
                                        <p:attrNameLst>
                                          <p:attrName>ppt_x</p:attrName>
                                        </p:attrNameLst>
                                      </p:cBhvr>
                                      <p:tavLst>
                                        <p:tav tm="0">
                                          <p:val>
                                            <p:strVal val="#ppt_x"/>
                                          </p:val>
                                        </p:tav>
                                        <p:tav tm="100000">
                                          <p:val>
                                            <p:strVal val="#ppt_x"/>
                                          </p:val>
                                        </p:tav>
                                      </p:tavLst>
                                    </p:anim>
                                    <p:anim calcmode="lin" valueType="num">
                                      <p:cBhvr additive="base">
                                        <p:cTn id="18" dur="500" fill="hold"/>
                                        <p:tgtEl>
                                          <p:spTgt spid="263175"/>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263172"/>
                                        </p:tgtEl>
                                        <p:attrNameLst>
                                          <p:attrName>style.visibility</p:attrName>
                                        </p:attrNameLst>
                                      </p:cBhvr>
                                      <p:to>
                                        <p:strVal val="visible"/>
                                      </p:to>
                                    </p:set>
                                    <p:anim calcmode="lin" valueType="num">
                                      <p:cBhvr additive="base">
                                        <p:cTn id="23" dur="500" fill="hold"/>
                                        <p:tgtEl>
                                          <p:spTgt spid="263172"/>
                                        </p:tgtEl>
                                        <p:attrNameLst>
                                          <p:attrName>ppt_x</p:attrName>
                                        </p:attrNameLst>
                                      </p:cBhvr>
                                      <p:tavLst>
                                        <p:tav tm="0">
                                          <p:val>
                                            <p:strVal val="#ppt_x"/>
                                          </p:val>
                                        </p:tav>
                                        <p:tav tm="100000">
                                          <p:val>
                                            <p:strVal val="#ppt_x"/>
                                          </p:val>
                                        </p:tav>
                                      </p:tavLst>
                                    </p:anim>
                                    <p:anim calcmode="lin" valueType="num">
                                      <p:cBhvr additive="base">
                                        <p:cTn id="24" dur="500" fill="hold"/>
                                        <p:tgtEl>
                                          <p:spTgt spid="263172"/>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nodeType="clickEffect">
                                  <p:stCondLst>
                                    <p:cond delay="0"/>
                                  </p:stCondLst>
                                  <p:childTnLst>
                                    <p:set>
                                      <p:cBhvr>
                                        <p:cTn id="28" dur="1" fill="hold">
                                          <p:stCondLst>
                                            <p:cond delay="0"/>
                                          </p:stCondLst>
                                        </p:cTn>
                                        <p:tgtEl>
                                          <p:spTgt spid="263174"/>
                                        </p:tgtEl>
                                        <p:attrNameLst>
                                          <p:attrName>style.visibility</p:attrName>
                                        </p:attrNameLst>
                                      </p:cBhvr>
                                      <p:to>
                                        <p:strVal val="visible"/>
                                      </p:to>
                                    </p:set>
                                    <p:anim calcmode="lin" valueType="num">
                                      <p:cBhvr additive="base">
                                        <p:cTn id="29" dur="500" fill="hold"/>
                                        <p:tgtEl>
                                          <p:spTgt spid="263174"/>
                                        </p:tgtEl>
                                        <p:attrNameLst>
                                          <p:attrName>ppt_x</p:attrName>
                                        </p:attrNameLst>
                                      </p:cBhvr>
                                      <p:tavLst>
                                        <p:tav tm="0">
                                          <p:val>
                                            <p:strVal val="#ppt_x"/>
                                          </p:val>
                                        </p:tav>
                                        <p:tav tm="100000">
                                          <p:val>
                                            <p:strVal val="#ppt_x"/>
                                          </p:val>
                                        </p:tav>
                                      </p:tavLst>
                                    </p:anim>
                                    <p:anim calcmode="lin" valueType="num">
                                      <p:cBhvr additive="base">
                                        <p:cTn id="30" dur="500" fill="hold"/>
                                        <p:tgtEl>
                                          <p:spTgt spid="263174"/>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nodeType="clickEffect">
                                  <p:stCondLst>
                                    <p:cond delay="0"/>
                                  </p:stCondLst>
                                  <p:childTnLst>
                                    <p:set>
                                      <p:cBhvr>
                                        <p:cTn id="34" dur="1" fill="hold">
                                          <p:stCondLst>
                                            <p:cond delay="0"/>
                                          </p:stCondLst>
                                        </p:cTn>
                                        <p:tgtEl>
                                          <p:spTgt spid="263176"/>
                                        </p:tgtEl>
                                        <p:attrNameLst>
                                          <p:attrName>style.visibility</p:attrName>
                                        </p:attrNameLst>
                                      </p:cBhvr>
                                      <p:to>
                                        <p:strVal val="visible"/>
                                      </p:to>
                                    </p:set>
                                    <p:anim calcmode="lin" valueType="num">
                                      <p:cBhvr additive="base">
                                        <p:cTn id="35" dur="500" fill="hold"/>
                                        <p:tgtEl>
                                          <p:spTgt spid="263176"/>
                                        </p:tgtEl>
                                        <p:attrNameLst>
                                          <p:attrName>ppt_x</p:attrName>
                                        </p:attrNameLst>
                                      </p:cBhvr>
                                      <p:tavLst>
                                        <p:tav tm="0">
                                          <p:val>
                                            <p:strVal val="#ppt_x"/>
                                          </p:val>
                                        </p:tav>
                                        <p:tav tm="100000">
                                          <p:val>
                                            <p:strVal val="#ppt_x"/>
                                          </p:val>
                                        </p:tav>
                                      </p:tavLst>
                                    </p:anim>
                                    <p:anim calcmode="lin" valueType="num">
                                      <p:cBhvr additive="base">
                                        <p:cTn id="36" dur="500" fill="hold"/>
                                        <p:tgtEl>
                                          <p:spTgt spid="26317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advAuto="0"/>
      <p:bldP spid="263173" grpId="0" autoUpdateAnimBg="0"/>
      <p:bldP spid="26317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9A435457-E2AF-6BB8-E796-DAB1718B219F}"/>
              </a:ext>
            </a:extLst>
          </p:cNvPr>
          <p:cNvSpPr>
            <a:spLocks noGrp="1" noChangeArrowheads="1"/>
          </p:cNvSpPr>
          <p:nvPr>
            <p:ph type="title"/>
          </p:nvPr>
        </p:nvSpPr>
        <p:spPr/>
        <p:txBody>
          <a:bodyPr/>
          <a:lstStyle/>
          <a:p>
            <a:pPr eaLnBrk="1" hangingPunct="1"/>
            <a:r>
              <a:rPr lang="en-US" altLang="zh-CN"/>
              <a:t>3.</a:t>
            </a:r>
            <a:r>
              <a:rPr lang="zh-CN" altLang="en-US"/>
              <a:t>等待时间与逗留时间</a:t>
            </a:r>
          </a:p>
        </p:txBody>
      </p:sp>
      <p:sp>
        <p:nvSpPr>
          <p:cNvPr id="264195" name="Rectangle 3">
            <a:extLst>
              <a:ext uri="{FF2B5EF4-FFF2-40B4-BE49-F238E27FC236}">
                <a16:creationId xmlns:a16="http://schemas.microsoft.com/office/drawing/2014/main" id="{F9DBD857-2B8D-B647-9181-5A038BCB66FE}"/>
              </a:ext>
            </a:extLst>
          </p:cNvPr>
          <p:cNvSpPr>
            <a:spLocks noGrp="1" noChangeArrowheads="1"/>
          </p:cNvSpPr>
          <p:nvPr>
            <p:ph type="body" idx="1"/>
          </p:nvPr>
        </p:nvSpPr>
        <p:spPr>
          <a:xfrm>
            <a:off x="268483" y="1182587"/>
            <a:ext cx="11353800" cy="1398792"/>
          </a:xfrm>
        </p:spPr>
        <p:txBody>
          <a:bodyPr/>
          <a:lstStyle/>
          <a:p>
            <a:pPr eaLnBrk="1" hangingPunct="1">
              <a:buFont typeface="Wingdings" panose="05000000000000000000" pitchFamily="2" charset="2"/>
              <a:buNone/>
            </a:pPr>
            <a:r>
              <a:rPr lang="en-US" altLang="zh-CN" dirty="0"/>
              <a:t>	</a:t>
            </a:r>
            <a:r>
              <a:rPr lang="zh-CN" altLang="en-US" dirty="0"/>
              <a:t>假定顾客是先到先服务。此处的等待时间是指到达且进入系统接受服务的顾客的等待时间。</a:t>
            </a:r>
          </a:p>
        </p:txBody>
      </p:sp>
      <p:sp>
        <p:nvSpPr>
          <p:cNvPr id="264196" name="Rectangle 4">
            <a:extLst>
              <a:ext uri="{FF2B5EF4-FFF2-40B4-BE49-F238E27FC236}">
                <a16:creationId xmlns:a16="http://schemas.microsoft.com/office/drawing/2014/main" id="{3BF963D1-E005-DFF2-4B94-EC875B3CCB5E}"/>
              </a:ext>
            </a:extLst>
          </p:cNvPr>
          <p:cNvSpPr>
            <a:spLocks noChangeArrowheads="1"/>
          </p:cNvSpPr>
          <p:nvPr/>
        </p:nvSpPr>
        <p:spPr bwMode="auto">
          <a:xfrm>
            <a:off x="374681" y="2495170"/>
            <a:ext cx="11555186"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en-US" altLang="zh-CN" sz="2400" dirty="0">
                <a:solidFill>
                  <a:srgbClr val="FF9900"/>
                </a:solidFill>
                <a:latin typeface="+mn-ea"/>
                <a:ea typeface="+mn-ea"/>
              </a:rPr>
              <a:t>    </a:t>
            </a:r>
            <a:r>
              <a:rPr lang="zh-CN" altLang="en-US" sz="2400" dirty="0">
                <a:solidFill>
                  <a:srgbClr val="CC00CC"/>
                </a:solidFill>
                <a:latin typeface="+mn-ea"/>
                <a:ea typeface="+mn-ea"/>
              </a:rPr>
              <a:t>定理</a:t>
            </a:r>
            <a:r>
              <a:rPr lang="zh-CN" altLang="en-US" sz="2400" dirty="0">
                <a:latin typeface="+mn-ea"/>
                <a:ea typeface="+mn-ea"/>
              </a:rPr>
              <a:t>  在统计平衡下，进入系统接受服务的顾客的等待时间分布函数为：</a:t>
            </a:r>
          </a:p>
          <a:p>
            <a:pPr eaLnBrk="1" hangingPunct="1">
              <a:lnSpc>
                <a:spcPct val="150000"/>
              </a:lnSpc>
              <a:buClrTx/>
              <a:buFontTx/>
              <a:buNone/>
            </a:pPr>
            <a:r>
              <a:rPr lang="zh-CN" altLang="en-US" sz="2400" dirty="0">
                <a:latin typeface="+mn-ea"/>
                <a:ea typeface="+mn-ea"/>
              </a:rPr>
              <a:t>	</a:t>
            </a:r>
            <a:r>
              <a:rPr lang="en-US" altLang="zh-CN" sz="2400" dirty="0" err="1">
                <a:latin typeface="+mn-ea"/>
                <a:ea typeface="+mn-ea"/>
              </a:rPr>
              <a:t>W</a:t>
            </a:r>
            <a:r>
              <a:rPr lang="en-US" altLang="zh-CN" sz="2400" baseline="-25000" dirty="0" err="1">
                <a:latin typeface="+mn-ea"/>
                <a:ea typeface="+mn-ea"/>
              </a:rPr>
              <a:t>q</a:t>
            </a:r>
            <a:r>
              <a:rPr lang="en-US" altLang="zh-CN" sz="2400" dirty="0">
                <a:latin typeface="+mn-ea"/>
                <a:ea typeface="+mn-ea"/>
              </a:rPr>
              <a:t>(t)</a:t>
            </a:r>
            <a:r>
              <a:rPr lang="zh-CN" altLang="en-US" sz="2400" dirty="0">
                <a:latin typeface="+mn-ea"/>
                <a:ea typeface="+mn-ea"/>
              </a:rPr>
              <a:t>＝</a:t>
            </a:r>
            <a:r>
              <a:rPr lang="en-US" altLang="zh-CN" sz="2400" dirty="0">
                <a:latin typeface="+mn-ea"/>
                <a:ea typeface="+mn-ea"/>
              </a:rPr>
              <a:t>P{</a:t>
            </a:r>
            <a:r>
              <a:rPr lang="en-US" altLang="zh-CN" sz="2400" dirty="0" err="1">
                <a:latin typeface="+mn-ea"/>
                <a:ea typeface="+mn-ea"/>
              </a:rPr>
              <a:t>W</a:t>
            </a:r>
            <a:r>
              <a:rPr lang="en-US" altLang="zh-CN" sz="2400" baseline="-25000" dirty="0" err="1">
                <a:latin typeface="+mn-ea"/>
                <a:ea typeface="+mn-ea"/>
              </a:rPr>
              <a:t>q</a:t>
            </a:r>
            <a:r>
              <a:rPr lang="en-US" altLang="zh-CN" sz="2400" dirty="0" err="1">
                <a:latin typeface="+mn-ea"/>
                <a:ea typeface="+mn-ea"/>
                <a:sym typeface="Symbol" panose="05050102010706020507" pitchFamily="18" charset="2"/>
              </a:rPr>
              <a:t>≤t</a:t>
            </a:r>
            <a:r>
              <a:rPr lang="en-US" altLang="zh-CN" sz="2400" dirty="0">
                <a:latin typeface="+mn-ea"/>
                <a:ea typeface="+mn-ea"/>
              </a:rPr>
              <a:t>}	</a:t>
            </a:r>
          </a:p>
        </p:txBody>
      </p:sp>
      <p:graphicFrame>
        <p:nvGraphicFramePr>
          <p:cNvPr id="264197" name="Object 5">
            <a:extLst>
              <a:ext uri="{FF2B5EF4-FFF2-40B4-BE49-F238E27FC236}">
                <a16:creationId xmlns:a16="http://schemas.microsoft.com/office/drawing/2014/main" id="{FB3129C0-B18E-2672-B7B7-2899E95E1CD8}"/>
              </a:ext>
            </a:extLst>
          </p:cNvPr>
          <p:cNvGraphicFramePr>
            <a:graphicFrameLocks noChangeAspect="1"/>
          </p:cNvGraphicFramePr>
          <p:nvPr>
            <p:extLst>
              <p:ext uri="{D42A27DB-BD31-4B8C-83A1-F6EECF244321}">
                <p14:modId xmlns:p14="http://schemas.microsoft.com/office/powerpoint/2010/main" val="972199286"/>
              </p:ext>
            </p:extLst>
          </p:nvPr>
        </p:nvGraphicFramePr>
        <p:xfrm>
          <a:off x="2496170" y="3804074"/>
          <a:ext cx="6021193" cy="1165495"/>
        </p:xfrm>
        <a:graphic>
          <a:graphicData uri="http://schemas.openxmlformats.org/presentationml/2006/ole">
            <mc:AlternateContent xmlns:mc="http://schemas.openxmlformats.org/markup-compatibility/2006">
              <mc:Choice xmlns:v="urn:schemas-microsoft-com:vml" Requires="v">
                <p:oleObj spid="_x0000_s9218" name="Equation" r:id="rId4" imgW="2362200" imgH="457200" progId="Equation.DSMT4">
                  <p:embed/>
                </p:oleObj>
              </mc:Choice>
              <mc:Fallback>
                <p:oleObj name="Equation" r:id="rId4" imgW="2362200" imgH="457200" progId="Equation.DSMT4">
                  <p:embed/>
                  <p:pic>
                    <p:nvPicPr>
                      <p:cNvPr id="264197" name="Object 5">
                        <a:extLst>
                          <a:ext uri="{FF2B5EF4-FFF2-40B4-BE49-F238E27FC236}">
                            <a16:creationId xmlns:a16="http://schemas.microsoft.com/office/drawing/2014/main" id="{FB3129C0-B18E-2672-B7B7-2899E95E1C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6170" y="3804074"/>
                        <a:ext cx="6021193" cy="1165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4198" name="Rectangle 6">
            <a:extLst>
              <a:ext uri="{FF2B5EF4-FFF2-40B4-BE49-F238E27FC236}">
                <a16:creationId xmlns:a16="http://schemas.microsoft.com/office/drawing/2014/main" id="{44FF9739-2EE9-A334-BA20-7281AB71137F}"/>
              </a:ext>
            </a:extLst>
          </p:cNvPr>
          <p:cNvSpPr>
            <a:spLocks noChangeArrowheads="1"/>
          </p:cNvSpPr>
          <p:nvPr/>
        </p:nvSpPr>
        <p:spPr bwMode="auto">
          <a:xfrm>
            <a:off x="1051210" y="5474189"/>
            <a:ext cx="2889919"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a:latin typeface="+mn-ea"/>
                <a:ea typeface="+mn-ea"/>
              </a:rPr>
              <a:t>平均等待时间为：</a:t>
            </a:r>
          </a:p>
        </p:txBody>
      </p:sp>
      <p:graphicFrame>
        <p:nvGraphicFramePr>
          <p:cNvPr id="264199" name="Object 7">
            <a:extLst>
              <a:ext uri="{FF2B5EF4-FFF2-40B4-BE49-F238E27FC236}">
                <a16:creationId xmlns:a16="http://schemas.microsoft.com/office/drawing/2014/main" id="{FEA8DD93-C4F5-37B6-9A64-E9942354C4DA}"/>
              </a:ext>
            </a:extLst>
          </p:cNvPr>
          <p:cNvGraphicFramePr>
            <a:graphicFrameLocks noChangeAspect="1"/>
          </p:cNvGraphicFramePr>
          <p:nvPr>
            <p:extLst>
              <p:ext uri="{D42A27DB-BD31-4B8C-83A1-F6EECF244321}">
                <p14:modId xmlns:p14="http://schemas.microsoft.com/office/powerpoint/2010/main" val="2703223845"/>
              </p:ext>
            </p:extLst>
          </p:nvPr>
        </p:nvGraphicFramePr>
        <p:xfrm>
          <a:off x="4194175" y="5143419"/>
          <a:ext cx="2896270" cy="1036877"/>
        </p:xfrm>
        <a:graphic>
          <a:graphicData uri="http://schemas.openxmlformats.org/presentationml/2006/ole">
            <mc:AlternateContent xmlns:mc="http://schemas.openxmlformats.org/markup-compatibility/2006">
              <mc:Choice xmlns:v="urn:schemas-microsoft-com:vml" Requires="v">
                <p:oleObj spid="_x0000_s9219" name="Equation" r:id="rId6" imgW="1244600" imgH="444500" progId="Equation.DSMT4">
                  <p:embed/>
                </p:oleObj>
              </mc:Choice>
              <mc:Fallback>
                <p:oleObj name="Equation" r:id="rId6" imgW="1244600" imgH="444500" progId="Equation.DSMT4">
                  <p:embed/>
                  <p:pic>
                    <p:nvPicPr>
                      <p:cNvPr id="264199" name="Object 7">
                        <a:extLst>
                          <a:ext uri="{FF2B5EF4-FFF2-40B4-BE49-F238E27FC236}">
                            <a16:creationId xmlns:a16="http://schemas.microsoft.com/office/drawing/2014/main" id="{FEA8DD93-C4F5-37B6-9A64-E9942354C4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4175" y="5143419"/>
                        <a:ext cx="2896270" cy="10368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 calcmode="lin" valueType="num">
                                      <p:cBhvr additive="base">
                                        <p:cTn id="7" dur="500" fill="hold"/>
                                        <p:tgtEl>
                                          <p:spTgt spid="264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419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64196"/>
                                        </p:tgtEl>
                                        <p:attrNameLst>
                                          <p:attrName>style.visibility</p:attrName>
                                        </p:attrNameLst>
                                      </p:cBhvr>
                                      <p:to>
                                        <p:strVal val="visible"/>
                                      </p:to>
                                    </p:set>
                                    <p:anim calcmode="lin" valueType="num">
                                      <p:cBhvr additive="base">
                                        <p:cTn id="13" dur="500" fill="hold"/>
                                        <p:tgtEl>
                                          <p:spTgt spid="264196"/>
                                        </p:tgtEl>
                                        <p:attrNameLst>
                                          <p:attrName>ppt_x</p:attrName>
                                        </p:attrNameLst>
                                      </p:cBhvr>
                                      <p:tavLst>
                                        <p:tav tm="0">
                                          <p:val>
                                            <p:strVal val="#ppt_x"/>
                                          </p:val>
                                        </p:tav>
                                        <p:tav tm="100000">
                                          <p:val>
                                            <p:strVal val="#ppt_x"/>
                                          </p:val>
                                        </p:tav>
                                      </p:tavLst>
                                    </p:anim>
                                    <p:anim calcmode="lin" valueType="num">
                                      <p:cBhvr additive="base">
                                        <p:cTn id="14" dur="500" fill="hold"/>
                                        <p:tgtEl>
                                          <p:spTgt spid="264196"/>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500"/>
                            </p:stCondLst>
                            <p:childTnLst>
                              <p:par>
                                <p:cTn id="16" presetID="2" presetClass="entr" presetSubtype="1" fill="hold" nodeType="afterEffect">
                                  <p:stCondLst>
                                    <p:cond delay="0"/>
                                  </p:stCondLst>
                                  <p:childTnLst>
                                    <p:set>
                                      <p:cBhvr>
                                        <p:cTn id="17" dur="1" fill="hold">
                                          <p:stCondLst>
                                            <p:cond delay="0"/>
                                          </p:stCondLst>
                                        </p:cTn>
                                        <p:tgtEl>
                                          <p:spTgt spid="264197"/>
                                        </p:tgtEl>
                                        <p:attrNameLst>
                                          <p:attrName>style.visibility</p:attrName>
                                        </p:attrNameLst>
                                      </p:cBhvr>
                                      <p:to>
                                        <p:strVal val="visible"/>
                                      </p:to>
                                    </p:set>
                                    <p:anim calcmode="lin" valueType="num">
                                      <p:cBhvr additive="base">
                                        <p:cTn id="18" dur="500" fill="hold"/>
                                        <p:tgtEl>
                                          <p:spTgt spid="264197"/>
                                        </p:tgtEl>
                                        <p:attrNameLst>
                                          <p:attrName>ppt_x</p:attrName>
                                        </p:attrNameLst>
                                      </p:cBhvr>
                                      <p:tavLst>
                                        <p:tav tm="0">
                                          <p:val>
                                            <p:strVal val="#ppt_x"/>
                                          </p:val>
                                        </p:tav>
                                        <p:tav tm="100000">
                                          <p:val>
                                            <p:strVal val="#ppt_x"/>
                                          </p:val>
                                        </p:tav>
                                      </p:tavLst>
                                    </p:anim>
                                    <p:anim calcmode="lin" valueType="num">
                                      <p:cBhvr additive="base">
                                        <p:cTn id="19" dur="500" fill="hold"/>
                                        <p:tgtEl>
                                          <p:spTgt spid="264197"/>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1000"/>
                            </p:stCondLst>
                            <p:childTnLst>
                              <p:par>
                                <p:cTn id="21" presetID="2" presetClass="entr" presetSubtype="1" fill="hold" nodeType="afterEffect">
                                  <p:stCondLst>
                                    <p:cond delay="0"/>
                                  </p:stCondLst>
                                  <p:childTnLst>
                                    <p:set>
                                      <p:cBhvr>
                                        <p:cTn id="22" dur="1" fill="hold">
                                          <p:stCondLst>
                                            <p:cond delay="0"/>
                                          </p:stCondLst>
                                        </p:cTn>
                                        <p:tgtEl>
                                          <p:spTgt spid="264198"/>
                                        </p:tgtEl>
                                        <p:attrNameLst>
                                          <p:attrName>style.visibility</p:attrName>
                                        </p:attrNameLst>
                                      </p:cBhvr>
                                      <p:to>
                                        <p:strVal val="visible"/>
                                      </p:to>
                                    </p:set>
                                    <p:anim calcmode="lin" valueType="num">
                                      <p:cBhvr additive="base">
                                        <p:cTn id="23" dur="500" fill="hold"/>
                                        <p:tgtEl>
                                          <p:spTgt spid="264198"/>
                                        </p:tgtEl>
                                        <p:attrNameLst>
                                          <p:attrName>ppt_x</p:attrName>
                                        </p:attrNameLst>
                                      </p:cBhvr>
                                      <p:tavLst>
                                        <p:tav tm="0">
                                          <p:val>
                                            <p:strVal val="#ppt_x"/>
                                          </p:val>
                                        </p:tav>
                                        <p:tav tm="100000">
                                          <p:val>
                                            <p:strVal val="#ppt_x"/>
                                          </p:val>
                                        </p:tav>
                                      </p:tavLst>
                                    </p:anim>
                                    <p:anim calcmode="lin" valueType="num">
                                      <p:cBhvr additive="base">
                                        <p:cTn id="24" dur="500" fill="hold"/>
                                        <p:tgtEl>
                                          <p:spTgt spid="264198"/>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1500"/>
                            </p:stCondLst>
                            <p:childTnLst>
                              <p:par>
                                <p:cTn id="26" presetID="2" presetClass="entr" presetSubtype="1" fill="hold" nodeType="afterEffect">
                                  <p:stCondLst>
                                    <p:cond delay="0"/>
                                  </p:stCondLst>
                                  <p:childTnLst>
                                    <p:set>
                                      <p:cBhvr>
                                        <p:cTn id="27" dur="1" fill="hold">
                                          <p:stCondLst>
                                            <p:cond delay="0"/>
                                          </p:stCondLst>
                                        </p:cTn>
                                        <p:tgtEl>
                                          <p:spTgt spid="264199"/>
                                        </p:tgtEl>
                                        <p:attrNameLst>
                                          <p:attrName>style.visibility</p:attrName>
                                        </p:attrNameLst>
                                      </p:cBhvr>
                                      <p:to>
                                        <p:strVal val="visible"/>
                                      </p:to>
                                    </p:set>
                                    <p:anim calcmode="lin" valueType="num">
                                      <p:cBhvr additive="base">
                                        <p:cTn id="28" dur="500" fill="hold"/>
                                        <p:tgtEl>
                                          <p:spTgt spid="264199"/>
                                        </p:tgtEl>
                                        <p:attrNameLst>
                                          <p:attrName>ppt_x</p:attrName>
                                        </p:attrNameLst>
                                      </p:cBhvr>
                                      <p:tavLst>
                                        <p:tav tm="0">
                                          <p:val>
                                            <p:strVal val="#ppt_x"/>
                                          </p:val>
                                        </p:tav>
                                        <p:tav tm="100000">
                                          <p:val>
                                            <p:strVal val="#ppt_x"/>
                                          </p:val>
                                        </p:tav>
                                      </p:tavLst>
                                    </p:anim>
                                    <p:anim calcmode="lin" valueType="num">
                                      <p:cBhvr additive="base">
                                        <p:cTn id="29" dur="500" fill="hold"/>
                                        <p:tgtEl>
                                          <p:spTgt spid="26419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P spid="264196" grpId="0" autoUpdateAnimBg="0"/>
      <p:bldP spid="26419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794A7149-EC25-9CCC-C42B-CA47D3D5FACD}"/>
              </a:ext>
            </a:extLst>
          </p:cNvPr>
          <p:cNvSpPr>
            <a:spLocks noGrp="1" noChangeArrowheads="1"/>
          </p:cNvSpPr>
          <p:nvPr>
            <p:ph type="title"/>
          </p:nvPr>
        </p:nvSpPr>
        <p:spPr/>
        <p:txBody>
          <a:bodyPr/>
          <a:lstStyle/>
          <a:p>
            <a:pPr algn="l" eaLnBrk="1" hangingPunct="1"/>
            <a:r>
              <a:rPr lang="zh-CN" altLang="en-US"/>
              <a:t>证明</a:t>
            </a:r>
          </a:p>
        </p:txBody>
      </p:sp>
      <p:sp>
        <p:nvSpPr>
          <p:cNvPr id="265219" name="Rectangle 3">
            <a:extLst>
              <a:ext uri="{FF2B5EF4-FFF2-40B4-BE49-F238E27FC236}">
                <a16:creationId xmlns:a16="http://schemas.microsoft.com/office/drawing/2014/main" id="{EB5E8FB7-4CB5-4520-DE08-58486A36D073}"/>
              </a:ext>
            </a:extLst>
          </p:cNvPr>
          <p:cNvSpPr>
            <a:spLocks noGrp="1" noChangeArrowheads="1"/>
          </p:cNvSpPr>
          <p:nvPr>
            <p:ph type="body" idx="1"/>
          </p:nvPr>
        </p:nvSpPr>
        <p:spPr>
          <a:xfrm>
            <a:off x="-33111" y="974098"/>
            <a:ext cx="11963400" cy="1082926"/>
          </a:xfrm>
        </p:spPr>
        <p:txBody>
          <a:bodyPr>
            <a:normAutofit/>
          </a:bodyPr>
          <a:lstStyle/>
          <a:p>
            <a:pPr marL="457291" indent="-457291" algn="r">
              <a:buNone/>
            </a:pPr>
            <a:r>
              <a:rPr lang="zh-CN" altLang="en-US" dirty="0"/>
              <a:t>设</a:t>
            </a:r>
            <a:r>
              <a:rPr lang="en-US" altLang="zh-CN" dirty="0" err="1"/>
              <a:t>p</a:t>
            </a:r>
            <a:r>
              <a:rPr lang="en-US" altLang="zh-CN" baseline="-25000" dirty="0" err="1"/>
              <a:t>j</a:t>
            </a:r>
            <a:r>
              <a:rPr lang="en-US" altLang="zh-CN" baseline="30000" dirty="0"/>
              <a:t>-</a:t>
            </a:r>
            <a:r>
              <a:rPr lang="zh-CN" altLang="en-US" dirty="0"/>
              <a:t>表示到达的顾客看到系统中有</a:t>
            </a:r>
            <a:r>
              <a:rPr lang="en-US" altLang="zh-CN" dirty="0"/>
              <a:t>j</a:t>
            </a:r>
            <a:r>
              <a:rPr lang="zh-CN" altLang="en-US" dirty="0"/>
              <a:t>个顾客的平稳概率。对于</a:t>
            </a:r>
            <a:r>
              <a:rPr lang="en-US" altLang="zh-CN" dirty="0"/>
              <a:t>M/M/1/</a:t>
            </a:r>
            <a:r>
              <a:rPr lang="en-US" altLang="zh-CN" dirty="0">
                <a:sym typeface="Symbol" panose="05050102010706020507" pitchFamily="18" charset="2"/>
              </a:rPr>
              <a:t></a:t>
            </a:r>
            <a:r>
              <a:rPr lang="zh-CN" altLang="en-US" dirty="0">
                <a:sym typeface="Symbol" panose="05050102010706020507" pitchFamily="18" charset="2"/>
              </a:rPr>
              <a:t>排队系统，有</a:t>
            </a:r>
          </a:p>
          <a:p>
            <a:pPr marL="457291" indent="-457291" algn="r">
              <a:buNone/>
            </a:pPr>
            <a:endParaRPr lang="zh-CN" altLang="en-US" dirty="0"/>
          </a:p>
        </p:txBody>
      </p:sp>
      <p:sp>
        <p:nvSpPr>
          <p:cNvPr id="265220" name="Rectangle 4">
            <a:extLst>
              <a:ext uri="{FF2B5EF4-FFF2-40B4-BE49-F238E27FC236}">
                <a16:creationId xmlns:a16="http://schemas.microsoft.com/office/drawing/2014/main" id="{EF558D5C-06DA-BEEB-D24B-BF016AF3E197}"/>
              </a:ext>
            </a:extLst>
          </p:cNvPr>
          <p:cNvSpPr>
            <a:spLocks noChangeArrowheads="1"/>
          </p:cNvSpPr>
          <p:nvPr/>
        </p:nvSpPr>
        <p:spPr bwMode="auto">
          <a:xfrm>
            <a:off x="598801" y="1755324"/>
            <a:ext cx="11331487" cy="168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ctr" eaLnBrk="1" hangingPunct="1">
              <a:lnSpc>
                <a:spcPct val="150000"/>
              </a:lnSpc>
              <a:buFont typeface="Wingdings" panose="05000000000000000000" pitchFamily="2" charset="2"/>
              <a:buNone/>
            </a:pPr>
            <a:r>
              <a:rPr lang="en-US" altLang="zh-CN" sz="2400" dirty="0" err="1">
                <a:latin typeface="+mn-ea"/>
                <a:ea typeface="+mn-ea"/>
              </a:rPr>
              <a:t>p</a:t>
            </a:r>
            <a:r>
              <a:rPr lang="en-US" altLang="zh-CN" sz="2400" baseline="-25000" dirty="0" err="1">
                <a:latin typeface="+mn-ea"/>
                <a:ea typeface="+mn-ea"/>
              </a:rPr>
              <a:t>j</a:t>
            </a:r>
            <a:r>
              <a:rPr lang="en-US" altLang="zh-CN" sz="2400" baseline="30000" dirty="0">
                <a:latin typeface="+mn-ea"/>
                <a:ea typeface="+mn-ea"/>
              </a:rPr>
              <a:t>-</a:t>
            </a:r>
            <a:r>
              <a:rPr lang="zh-CN" altLang="en-US" sz="2400" dirty="0">
                <a:latin typeface="+mn-ea"/>
                <a:ea typeface="+mn-ea"/>
                <a:sym typeface="Symbol" panose="05050102010706020507" pitchFamily="18" charset="2"/>
              </a:rPr>
              <a:t>＝</a:t>
            </a:r>
            <a:r>
              <a:rPr lang="en-US" altLang="zh-CN" sz="2400" dirty="0" err="1">
                <a:latin typeface="+mn-ea"/>
                <a:ea typeface="+mn-ea"/>
              </a:rPr>
              <a:t>p</a:t>
            </a:r>
            <a:r>
              <a:rPr lang="en-US" altLang="zh-CN" sz="2400" baseline="-25000" dirty="0" err="1">
                <a:latin typeface="+mn-ea"/>
                <a:ea typeface="+mn-ea"/>
              </a:rPr>
              <a:t>j</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j=0,1,2,…</a:t>
            </a:r>
          </a:p>
          <a:p>
            <a:pPr eaLnBrk="1" hangingPunct="1">
              <a:lnSpc>
                <a:spcPct val="150000"/>
              </a:lnSpc>
              <a:buFont typeface="Wingdings" panose="05000000000000000000" pitchFamily="2" charset="2"/>
              <a:buNone/>
            </a:pPr>
            <a:r>
              <a:rPr lang="zh-CN" altLang="en-US" sz="2400" dirty="0">
                <a:latin typeface="+mn-ea"/>
                <a:ea typeface="+mn-ea"/>
                <a:sym typeface="Symbol" panose="05050102010706020507" pitchFamily="18" charset="2"/>
              </a:rPr>
              <a:t>但是，此处到达的顾客不一定进入系统，因此，若令</a:t>
            </a:r>
            <a:r>
              <a:rPr lang="en-US" altLang="zh-CN" sz="2400" dirty="0" err="1">
                <a:latin typeface="+mn-ea"/>
                <a:ea typeface="+mn-ea"/>
                <a:sym typeface="Symbol" panose="05050102010706020507" pitchFamily="18" charset="2"/>
              </a:rPr>
              <a:t>q</a:t>
            </a:r>
            <a:r>
              <a:rPr lang="en-US" altLang="zh-CN" sz="2400" baseline="-25000" dirty="0" err="1">
                <a:latin typeface="+mn-ea"/>
                <a:ea typeface="+mn-ea"/>
                <a:sym typeface="Symbol" panose="05050102010706020507" pitchFamily="18" charset="2"/>
              </a:rPr>
              <a:t>j</a:t>
            </a:r>
            <a:r>
              <a:rPr lang="zh-CN" altLang="en-US" sz="2400" dirty="0">
                <a:latin typeface="+mn-ea"/>
                <a:ea typeface="+mn-ea"/>
                <a:sym typeface="Symbol" panose="05050102010706020507" pitchFamily="18" charset="2"/>
              </a:rPr>
              <a:t>表示到达且进入系统的顾客</a:t>
            </a:r>
            <a:r>
              <a:rPr lang="zh-CN" altLang="en-US" sz="2400" dirty="0">
                <a:latin typeface="+mn-ea"/>
                <a:ea typeface="+mn-ea"/>
              </a:rPr>
              <a:t>看到有</a:t>
            </a:r>
            <a:r>
              <a:rPr lang="en-US" altLang="zh-CN" sz="2400" dirty="0">
                <a:latin typeface="+mn-ea"/>
                <a:ea typeface="+mn-ea"/>
              </a:rPr>
              <a:t>j</a:t>
            </a:r>
            <a:r>
              <a:rPr lang="zh-CN" altLang="en-US" sz="2400" dirty="0">
                <a:latin typeface="+mn-ea"/>
                <a:ea typeface="+mn-ea"/>
              </a:rPr>
              <a:t>个顾客的平稳概率，则</a:t>
            </a:r>
          </a:p>
        </p:txBody>
      </p:sp>
      <p:graphicFrame>
        <p:nvGraphicFramePr>
          <p:cNvPr id="265221" name="Object 5">
            <a:extLst>
              <a:ext uri="{FF2B5EF4-FFF2-40B4-BE49-F238E27FC236}">
                <a16:creationId xmlns:a16="http://schemas.microsoft.com/office/drawing/2014/main" id="{2359E5C1-74D8-FBC5-F374-A58F5F170FF1}"/>
              </a:ext>
            </a:extLst>
          </p:cNvPr>
          <p:cNvGraphicFramePr>
            <a:graphicFrameLocks noChangeAspect="1"/>
          </p:cNvGraphicFramePr>
          <p:nvPr>
            <p:extLst>
              <p:ext uri="{D42A27DB-BD31-4B8C-83A1-F6EECF244321}">
                <p14:modId xmlns:p14="http://schemas.microsoft.com/office/powerpoint/2010/main" val="4059224226"/>
              </p:ext>
            </p:extLst>
          </p:nvPr>
        </p:nvGraphicFramePr>
        <p:xfrm>
          <a:off x="1755775" y="3535884"/>
          <a:ext cx="6770667" cy="744709"/>
        </p:xfrm>
        <a:graphic>
          <a:graphicData uri="http://schemas.openxmlformats.org/presentationml/2006/ole">
            <mc:AlternateContent xmlns:mc="http://schemas.openxmlformats.org/markup-compatibility/2006">
              <mc:Choice xmlns:v="urn:schemas-microsoft-com:vml" Requires="v">
                <p:oleObj spid="_x0000_s10242" name="Equation" r:id="rId4" imgW="4038600" imgH="444500" progId="Equation.3">
                  <p:embed/>
                </p:oleObj>
              </mc:Choice>
              <mc:Fallback>
                <p:oleObj name="Equation" r:id="rId4" imgW="4038600" imgH="444500" progId="Equation.3">
                  <p:embed/>
                  <p:pic>
                    <p:nvPicPr>
                      <p:cNvPr id="265221" name="Object 5">
                        <a:extLst>
                          <a:ext uri="{FF2B5EF4-FFF2-40B4-BE49-F238E27FC236}">
                            <a16:creationId xmlns:a16="http://schemas.microsoft.com/office/drawing/2014/main" id="{2359E5C1-74D8-FBC5-F374-A58F5F170F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5775" y="3535884"/>
                        <a:ext cx="6770667" cy="7447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22" name="Object 6">
            <a:extLst>
              <a:ext uri="{FF2B5EF4-FFF2-40B4-BE49-F238E27FC236}">
                <a16:creationId xmlns:a16="http://schemas.microsoft.com/office/drawing/2014/main" id="{1DD39EC0-1F97-4E45-B945-B564E772CA2C}"/>
              </a:ext>
            </a:extLst>
          </p:cNvPr>
          <p:cNvGraphicFramePr>
            <a:graphicFrameLocks noChangeAspect="1"/>
          </p:cNvGraphicFramePr>
          <p:nvPr>
            <p:extLst>
              <p:ext uri="{D42A27DB-BD31-4B8C-83A1-F6EECF244321}">
                <p14:modId xmlns:p14="http://schemas.microsoft.com/office/powerpoint/2010/main" val="3643460573"/>
              </p:ext>
            </p:extLst>
          </p:nvPr>
        </p:nvGraphicFramePr>
        <p:xfrm>
          <a:off x="2047944" y="4356811"/>
          <a:ext cx="4685797" cy="1086101"/>
        </p:xfrm>
        <a:graphic>
          <a:graphicData uri="http://schemas.openxmlformats.org/presentationml/2006/ole">
            <mc:AlternateContent xmlns:mc="http://schemas.openxmlformats.org/markup-compatibility/2006">
              <mc:Choice xmlns:v="urn:schemas-microsoft-com:vml" Requires="v">
                <p:oleObj spid="_x0000_s10243" name="Equation" r:id="rId6" imgW="2794000" imgH="647700" progId="Equation.3">
                  <p:embed/>
                </p:oleObj>
              </mc:Choice>
              <mc:Fallback>
                <p:oleObj name="Equation" r:id="rId6" imgW="2794000" imgH="647700" progId="Equation.3">
                  <p:embed/>
                  <p:pic>
                    <p:nvPicPr>
                      <p:cNvPr id="265222" name="Object 6">
                        <a:extLst>
                          <a:ext uri="{FF2B5EF4-FFF2-40B4-BE49-F238E27FC236}">
                            <a16:creationId xmlns:a16="http://schemas.microsoft.com/office/drawing/2014/main" id="{1DD39EC0-1F97-4E45-B945-B564E772CA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7944" y="4356811"/>
                        <a:ext cx="4685797" cy="1086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5223" name="Object 7">
            <a:extLst>
              <a:ext uri="{FF2B5EF4-FFF2-40B4-BE49-F238E27FC236}">
                <a16:creationId xmlns:a16="http://schemas.microsoft.com/office/drawing/2014/main" id="{DB58D6A4-39E9-B502-7A2F-A48B0973AA8B}"/>
              </a:ext>
            </a:extLst>
          </p:cNvPr>
          <p:cNvGraphicFramePr>
            <a:graphicFrameLocks noChangeAspect="1"/>
          </p:cNvGraphicFramePr>
          <p:nvPr>
            <p:extLst>
              <p:ext uri="{D42A27DB-BD31-4B8C-83A1-F6EECF244321}">
                <p14:modId xmlns:p14="http://schemas.microsoft.com/office/powerpoint/2010/main" val="1667094396"/>
              </p:ext>
            </p:extLst>
          </p:nvPr>
        </p:nvGraphicFramePr>
        <p:xfrm>
          <a:off x="2047943" y="5271423"/>
          <a:ext cx="3175735" cy="1406851"/>
        </p:xfrm>
        <a:graphic>
          <a:graphicData uri="http://schemas.openxmlformats.org/presentationml/2006/ole">
            <mc:AlternateContent xmlns:mc="http://schemas.openxmlformats.org/markup-compatibility/2006">
              <mc:Choice xmlns:v="urn:schemas-microsoft-com:vml" Requires="v">
                <p:oleObj spid="_x0000_s10244" name="Equation" r:id="rId8" imgW="1892300" imgH="838200" progId="Equation.DSMT4">
                  <p:embed/>
                </p:oleObj>
              </mc:Choice>
              <mc:Fallback>
                <p:oleObj name="Equation" r:id="rId8" imgW="1892300" imgH="838200" progId="Equation.DSMT4">
                  <p:embed/>
                  <p:pic>
                    <p:nvPicPr>
                      <p:cNvPr id="265223" name="Object 7">
                        <a:extLst>
                          <a:ext uri="{FF2B5EF4-FFF2-40B4-BE49-F238E27FC236}">
                            <a16:creationId xmlns:a16="http://schemas.microsoft.com/office/drawing/2014/main" id="{DB58D6A4-39E9-B502-7A2F-A48B0973AA8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7943" y="5271423"/>
                        <a:ext cx="3175735" cy="14068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 calcmode="lin" valueType="num">
                                      <p:cBhvr additive="base">
                                        <p:cTn id="7" dur="500" fill="hold"/>
                                        <p:tgtEl>
                                          <p:spTgt spid="265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521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5220"/>
                                        </p:tgtEl>
                                        <p:attrNameLst>
                                          <p:attrName>style.visibility</p:attrName>
                                        </p:attrNameLst>
                                      </p:cBhvr>
                                      <p:to>
                                        <p:strVal val="visible"/>
                                      </p:to>
                                    </p:set>
                                    <p:anim calcmode="lin" valueType="num">
                                      <p:cBhvr additive="base">
                                        <p:cTn id="12" dur="500" fill="hold"/>
                                        <p:tgtEl>
                                          <p:spTgt spid="265220"/>
                                        </p:tgtEl>
                                        <p:attrNameLst>
                                          <p:attrName>ppt_x</p:attrName>
                                        </p:attrNameLst>
                                      </p:cBhvr>
                                      <p:tavLst>
                                        <p:tav tm="0">
                                          <p:val>
                                            <p:strVal val="#ppt_x"/>
                                          </p:val>
                                        </p:tav>
                                        <p:tav tm="100000">
                                          <p:val>
                                            <p:strVal val="#ppt_x"/>
                                          </p:val>
                                        </p:tav>
                                      </p:tavLst>
                                    </p:anim>
                                    <p:anim calcmode="lin" valueType="num">
                                      <p:cBhvr additive="base">
                                        <p:cTn id="13" dur="500" fill="hold"/>
                                        <p:tgtEl>
                                          <p:spTgt spid="26522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65221"/>
                                        </p:tgtEl>
                                        <p:attrNameLst>
                                          <p:attrName>style.visibility</p:attrName>
                                        </p:attrNameLst>
                                      </p:cBhvr>
                                      <p:to>
                                        <p:strVal val="visible"/>
                                      </p:to>
                                    </p:set>
                                    <p:anim calcmode="lin" valueType="num">
                                      <p:cBhvr additive="base">
                                        <p:cTn id="18" dur="500" fill="hold"/>
                                        <p:tgtEl>
                                          <p:spTgt spid="265221"/>
                                        </p:tgtEl>
                                        <p:attrNameLst>
                                          <p:attrName>ppt_x</p:attrName>
                                        </p:attrNameLst>
                                      </p:cBhvr>
                                      <p:tavLst>
                                        <p:tav tm="0">
                                          <p:val>
                                            <p:strVal val="#ppt_x"/>
                                          </p:val>
                                        </p:tav>
                                        <p:tav tm="100000">
                                          <p:val>
                                            <p:strVal val="#ppt_x"/>
                                          </p:val>
                                        </p:tav>
                                      </p:tavLst>
                                    </p:anim>
                                    <p:anim calcmode="lin" valueType="num">
                                      <p:cBhvr additive="base">
                                        <p:cTn id="19" dur="500" fill="hold"/>
                                        <p:tgtEl>
                                          <p:spTgt spid="26522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65222"/>
                                        </p:tgtEl>
                                        <p:attrNameLst>
                                          <p:attrName>style.visibility</p:attrName>
                                        </p:attrNameLst>
                                      </p:cBhvr>
                                      <p:to>
                                        <p:strVal val="visible"/>
                                      </p:to>
                                    </p:set>
                                    <p:anim calcmode="lin" valueType="num">
                                      <p:cBhvr additive="base">
                                        <p:cTn id="24" dur="500" fill="hold"/>
                                        <p:tgtEl>
                                          <p:spTgt spid="265222"/>
                                        </p:tgtEl>
                                        <p:attrNameLst>
                                          <p:attrName>ppt_x</p:attrName>
                                        </p:attrNameLst>
                                      </p:cBhvr>
                                      <p:tavLst>
                                        <p:tav tm="0">
                                          <p:val>
                                            <p:strVal val="#ppt_x"/>
                                          </p:val>
                                        </p:tav>
                                        <p:tav tm="100000">
                                          <p:val>
                                            <p:strVal val="#ppt_x"/>
                                          </p:val>
                                        </p:tav>
                                      </p:tavLst>
                                    </p:anim>
                                    <p:anim calcmode="lin" valueType="num">
                                      <p:cBhvr additive="base">
                                        <p:cTn id="25" dur="500" fill="hold"/>
                                        <p:tgtEl>
                                          <p:spTgt spid="26522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65223"/>
                                        </p:tgtEl>
                                        <p:attrNameLst>
                                          <p:attrName>style.visibility</p:attrName>
                                        </p:attrNameLst>
                                      </p:cBhvr>
                                      <p:to>
                                        <p:strVal val="visible"/>
                                      </p:to>
                                    </p:set>
                                    <p:anim calcmode="lin" valueType="num">
                                      <p:cBhvr additive="base">
                                        <p:cTn id="30" dur="500" fill="hold"/>
                                        <p:tgtEl>
                                          <p:spTgt spid="265223"/>
                                        </p:tgtEl>
                                        <p:attrNameLst>
                                          <p:attrName>ppt_x</p:attrName>
                                        </p:attrNameLst>
                                      </p:cBhvr>
                                      <p:tavLst>
                                        <p:tav tm="0">
                                          <p:val>
                                            <p:strVal val="#ppt_x"/>
                                          </p:val>
                                        </p:tav>
                                        <p:tav tm="100000">
                                          <p:val>
                                            <p:strVal val="#ppt_x"/>
                                          </p:val>
                                        </p:tav>
                                      </p:tavLst>
                                    </p:anim>
                                    <p:anim calcmode="lin" valueType="num">
                                      <p:cBhvr additive="base">
                                        <p:cTn id="31" dur="500" fill="hold"/>
                                        <p:tgtEl>
                                          <p:spTgt spid="2652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autoUpdateAnimBg="0" advAuto="0"/>
      <p:bldP spid="26522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B0BA77EB-D4BC-14B9-756E-98516328F46E}"/>
              </a:ext>
            </a:extLst>
          </p:cNvPr>
          <p:cNvSpPr>
            <a:spLocks noGrp="1" noChangeArrowheads="1"/>
          </p:cNvSpPr>
          <p:nvPr>
            <p:ph type="title"/>
          </p:nvPr>
        </p:nvSpPr>
        <p:spPr/>
        <p:txBody>
          <a:bodyPr/>
          <a:lstStyle/>
          <a:p>
            <a:pPr algn="l" eaLnBrk="1" hangingPunct="1"/>
            <a:r>
              <a:rPr lang="zh-CN" altLang="en-US"/>
              <a:t>证明</a:t>
            </a:r>
            <a:r>
              <a:rPr lang="en-US" altLang="zh-CN"/>
              <a:t>(</a:t>
            </a:r>
            <a:r>
              <a:rPr lang="zh-CN" altLang="en-US"/>
              <a:t>续</a:t>
            </a:r>
            <a:r>
              <a:rPr lang="en-US" altLang="zh-CN"/>
              <a:t>1)</a:t>
            </a:r>
          </a:p>
        </p:txBody>
      </p:sp>
      <p:sp>
        <p:nvSpPr>
          <p:cNvPr id="266243" name="Rectangle 3">
            <a:extLst>
              <a:ext uri="{FF2B5EF4-FFF2-40B4-BE49-F238E27FC236}">
                <a16:creationId xmlns:a16="http://schemas.microsoft.com/office/drawing/2014/main" id="{562340B8-0826-BD4A-ABF9-CE4F3871B7BA}"/>
              </a:ext>
            </a:extLst>
          </p:cNvPr>
          <p:cNvSpPr>
            <a:spLocks noGrp="1" noChangeArrowheads="1"/>
          </p:cNvSpPr>
          <p:nvPr>
            <p:ph type="body" idx="1"/>
          </p:nvPr>
        </p:nvSpPr>
        <p:spPr>
          <a:xfrm>
            <a:off x="654611" y="956509"/>
            <a:ext cx="7982160" cy="778313"/>
          </a:xfrm>
        </p:spPr>
        <p:txBody>
          <a:bodyPr>
            <a:normAutofit/>
          </a:bodyPr>
          <a:lstStyle/>
          <a:p>
            <a:pPr eaLnBrk="1" hangingPunct="1">
              <a:buFont typeface="Wingdings" panose="05000000000000000000" pitchFamily="2" charset="2"/>
              <a:buNone/>
            </a:pPr>
            <a:r>
              <a:rPr lang="zh-CN" altLang="en-US"/>
              <a:t>于是，当</a:t>
            </a:r>
            <a:r>
              <a:rPr lang="en-US" altLang="zh-CN"/>
              <a:t>t=0</a:t>
            </a:r>
            <a:r>
              <a:rPr lang="zh-CN" altLang="en-US"/>
              <a:t>时，有</a:t>
            </a:r>
          </a:p>
        </p:txBody>
      </p:sp>
      <p:graphicFrame>
        <p:nvGraphicFramePr>
          <p:cNvPr id="266244" name="Object 4">
            <a:extLst>
              <a:ext uri="{FF2B5EF4-FFF2-40B4-BE49-F238E27FC236}">
                <a16:creationId xmlns:a16="http://schemas.microsoft.com/office/drawing/2014/main" id="{7B76298D-B02D-2D09-CE4F-1D61E84BFFDB}"/>
              </a:ext>
            </a:extLst>
          </p:cNvPr>
          <p:cNvGraphicFramePr>
            <a:graphicFrameLocks noChangeAspect="1"/>
          </p:cNvGraphicFramePr>
          <p:nvPr>
            <p:extLst>
              <p:ext uri="{D42A27DB-BD31-4B8C-83A1-F6EECF244321}">
                <p14:modId xmlns:p14="http://schemas.microsoft.com/office/powerpoint/2010/main" val="1750313739"/>
              </p:ext>
            </p:extLst>
          </p:nvPr>
        </p:nvGraphicFramePr>
        <p:xfrm>
          <a:off x="3203575" y="1631455"/>
          <a:ext cx="2323051" cy="743122"/>
        </p:xfrm>
        <a:graphic>
          <a:graphicData uri="http://schemas.openxmlformats.org/presentationml/2006/ole">
            <mc:AlternateContent xmlns:mc="http://schemas.openxmlformats.org/markup-compatibility/2006">
              <mc:Choice xmlns:v="urn:schemas-microsoft-com:vml" Requires="v">
                <p:oleObj spid="_x0000_s11266" name="Equation" r:id="rId4" imgW="1269449" imgH="406224" progId="Equation.3">
                  <p:embed/>
                </p:oleObj>
              </mc:Choice>
              <mc:Fallback>
                <p:oleObj name="Equation" r:id="rId4" imgW="1269449" imgH="406224" progId="Equation.3">
                  <p:embed/>
                  <p:pic>
                    <p:nvPicPr>
                      <p:cNvPr id="266244" name="Object 4">
                        <a:extLst>
                          <a:ext uri="{FF2B5EF4-FFF2-40B4-BE49-F238E27FC236}">
                            <a16:creationId xmlns:a16="http://schemas.microsoft.com/office/drawing/2014/main" id="{7B76298D-B02D-2D09-CE4F-1D61E84BF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1631455"/>
                        <a:ext cx="2323051" cy="743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45" name="Rectangle 5">
            <a:extLst>
              <a:ext uri="{FF2B5EF4-FFF2-40B4-BE49-F238E27FC236}">
                <a16:creationId xmlns:a16="http://schemas.microsoft.com/office/drawing/2014/main" id="{99E5E300-803F-F471-0528-CFAD963E9160}"/>
              </a:ext>
            </a:extLst>
          </p:cNvPr>
          <p:cNvSpPr>
            <a:spLocks noChangeArrowheads="1"/>
          </p:cNvSpPr>
          <p:nvPr/>
        </p:nvSpPr>
        <p:spPr bwMode="auto">
          <a:xfrm>
            <a:off x="865431" y="2298543"/>
            <a:ext cx="2902622"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dirty="0">
                <a:latin typeface="+mn-ea"/>
                <a:ea typeface="+mn-ea"/>
              </a:rPr>
              <a:t>当</a:t>
            </a:r>
            <a:r>
              <a:rPr lang="en-US" altLang="zh-CN" sz="2400" dirty="0">
                <a:latin typeface="+mn-ea"/>
                <a:ea typeface="+mn-ea"/>
              </a:rPr>
              <a:t>t</a:t>
            </a:r>
            <a:r>
              <a:rPr lang="zh-CN" altLang="en-US" sz="2400" dirty="0">
                <a:latin typeface="+mn-ea"/>
                <a:ea typeface="+mn-ea"/>
              </a:rPr>
              <a:t>＞</a:t>
            </a:r>
            <a:r>
              <a:rPr lang="en-US" altLang="zh-CN" sz="2400" dirty="0">
                <a:latin typeface="+mn-ea"/>
                <a:ea typeface="+mn-ea"/>
              </a:rPr>
              <a:t>0</a:t>
            </a:r>
            <a:r>
              <a:rPr lang="zh-CN" altLang="en-US" sz="2400" dirty="0">
                <a:latin typeface="+mn-ea"/>
                <a:ea typeface="+mn-ea"/>
              </a:rPr>
              <a:t>时，有</a:t>
            </a:r>
          </a:p>
        </p:txBody>
      </p:sp>
      <p:graphicFrame>
        <p:nvGraphicFramePr>
          <p:cNvPr id="266246" name="Object 6">
            <a:extLst>
              <a:ext uri="{FF2B5EF4-FFF2-40B4-BE49-F238E27FC236}">
                <a16:creationId xmlns:a16="http://schemas.microsoft.com/office/drawing/2014/main" id="{1CDA1E17-D7B3-2148-5643-C5C3AD377D36}"/>
              </a:ext>
            </a:extLst>
          </p:cNvPr>
          <p:cNvGraphicFramePr>
            <a:graphicFrameLocks noChangeAspect="1"/>
          </p:cNvGraphicFramePr>
          <p:nvPr>
            <p:extLst>
              <p:ext uri="{D42A27DB-BD31-4B8C-83A1-F6EECF244321}">
                <p14:modId xmlns:p14="http://schemas.microsoft.com/office/powerpoint/2010/main" val="3604206108"/>
              </p:ext>
            </p:extLst>
          </p:nvPr>
        </p:nvGraphicFramePr>
        <p:xfrm>
          <a:off x="847742" y="2972361"/>
          <a:ext cx="5528955" cy="441427"/>
        </p:xfrm>
        <a:graphic>
          <a:graphicData uri="http://schemas.openxmlformats.org/presentationml/2006/ole">
            <mc:AlternateContent xmlns:mc="http://schemas.openxmlformats.org/markup-compatibility/2006">
              <mc:Choice xmlns:v="urn:schemas-microsoft-com:vml" Requires="v">
                <p:oleObj spid="_x0000_s11267" name="Equation" r:id="rId6" imgW="3022600" imgH="241300" progId="Equation.3">
                  <p:embed/>
                </p:oleObj>
              </mc:Choice>
              <mc:Fallback>
                <p:oleObj name="Equation" r:id="rId6" imgW="3022600" imgH="241300" progId="Equation.3">
                  <p:embed/>
                  <p:pic>
                    <p:nvPicPr>
                      <p:cNvPr id="266246" name="Object 6">
                        <a:extLst>
                          <a:ext uri="{FF2B5EF4-FFF2-40B4-BE49-F238E27FC236}">
                            <a16:creationId xmlns:a16="http://schemas.microsoft.com/office/drawing/2014/main" id="{1CDA1E17-D7B3-2148-5643-C5C3AD377D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7742" y="2972361"/>
                        <a:ext cx="5528955" cy="441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47" name="Object 7">
            <a:extLst>
              <a:ext uri="{FF2B5EF4-FFF2-40B4-BE49-F238E27FC236}">
                <a16:creationId xmlns:a16="http://schemas.microsoft.com/office/drawing/2014/main" id="{FFD307B2-EF27-8EEF-3708-7051978C2F92}"/>
              </a:ext>
            </a:extLst>
          </p:cNvPr>
          <p:cNvGraphicFramePr>
            <a:graphicFrameLocks noChangeAspect="1"/>
          </p:cNvGraphicFramePr>
          <p:nvPr>
            <p:extLst>
              <p:ext uri="{D42A27DB-BD31-4B8C-83A1-F6EECF244321}">
                <p14:modId xmlns:p14="http://schemas.microsoft.com/office/powerpoint/2010/main" val="3584027374"/>
              </p:ext>
            </p:extLst>
          </p:nvPr>
        </p:nvGraphicFramePr>
        <p:xfrm>
          <a:off x="6390758" y="2766291"/>
          <a:ext cx="5131988" cy="812988"/>
        </p:xfrm>
        <a:graphic>
          <a:graphicData uri="http://schemas.openxmlformats.org/presentationml/2006/ole">
            <mc:AlternateContent xmlns:mc="http://schemas.openxmlformats.org/markup-compatibility/2006">
              <mc:Choice xmlns:v="urn:schemas-microsoft-com:vml" Requires="v">
                <p:oleObj spid="_x0000_s11268" name="Equation" r:id="rId8" imgW="2806700" imgH="444500" progId="Equation.3">
                  <p:embed/>
                </p:oleObj>
              </mc:Choice>
              <mc:Fallback>
                <p:oleObj name="Equation" r:id="rId8" imgW="2806700" imgH="444500" progId="Equation.3">
                  <p:embed/>
                  <p:pic>
                    <p:nvPicPr>
                      <p:cNvPr id="266247" name="Object 7">
                        <a:extLst>
                          <a:ext uri="{FF2B5EF4-FFF2-40B4-BE49-F238E27FC236}">
                            <a16:creationId xmlns:a16="http://schemas.microsoft.com/office/drawing/2014/main" id="{FFD307B2-EF27-8EEF-3708-7051978C2F9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90758" y="2766291"/>
                        <a:ext cx="5131988" cy="81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48" name="Rectangle 8">
            <a:extLst>
              <a:ext uri="{FF2B5EF4-FFF2-40B4-BE49-F238E27FC236}">
                <a16:creationId xmlns:a16="http://schemas.microsoft.com/office/drawing/2014/main" id="{3FFEAB8F-E1CE-ACE8-70CD-645A855F61A6}"/>
              </a:ext>
            </a:extLst>
          </p:cNvPr>
          <p:cNvSpPr>
            <a:spLocks noChangeArrowheads="1"/>
          </p:cNvSpPr>
          <p:nvPr/>
        </p:nvSpPr>
        <p:spPr bwMode="auto">
          <a:xfrm>
            <a:off x="865431" y="3758277"/>
            <a:ext cx="10873014" cy="1595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Font typeface="Wingdings" panose="05000000000000000000" pitchFamily="2" charset="2"/>
              <a:buNone/>
            </a:pPr>
            <a:r>
              <a:rPr lang="zh-CN" altLang="en-US" sz="2400" dirty="0">
                <a:latin typeface="+mn-ea"/>
                <a:ea typeface="+mn-ea"/>
              </a:rPr>
              <a:t>其中，</a:t>
            </a:r>
            <a:r>
              <a:rPr lang="zh-CN" altLang="en-US" sz="2400" dirty="0">
                <a:latin typeface="+mn-ea"/>
                <a:ea typeface="+mn-ea"/>
                <a:sym typeface="Symbol" panose="05050102010706020507" pitchFamily="18" charset="2"/>
              </a:rPr>
              <a:t>表示正在接受服务的顾客的剩余服务时间，</a:t>
            </a:r>
            <a:r>
              <a:rPr lang="en-US" altLang="zh-CN" sz="2400" baseline="-25000" dirty="0" err="1">
                <a:latin typeface="+mn-ea"/>
                <a:ea typeface="+mn-ea"/>
                <a:sym typeface="Symbol" panose="05050102010706020507" pitchFamily="18" charset="2"/>
              </a:rPr>
              <a:t>i</a:t>
            </a:r>
            <a:r>
              <a:rPr lang="zh-CN" altLang="en-US" sz="2400" dirty="0">
                <a:latin typeface="+mn-ea"/>
                <a:ea typeface="+mn-ea"/>
                <a:sym typeface="Symbol" panose="05050102010706020507" pitchFamily="18" charset="2"/>
              </a:rPr>
              <a:t>为排队中第</a:t>
            </a:r>
            <a:r>
              <a:rPr lang="en-US" altLang="zh-CN" sz="2400" dirty="0" err="1">
                <a:latin typeface="+mn-ea"/>
                <a:ea typeface="+mn-ea"/>
                <a:sym typeface="Symbol" panose="05050102010706020507" pitchFamily="18" charset="2"/>
              </a:rPr>
              <a:t>i</a:t>
            </a:r>
            <a:r>
              <a:rPr lang="zh-CN" altLang="en-US" sz="2400" dirty="0">
                <a:latin typeface="+mn-ea"/>
                <a:ea typeface="+mn-ea"/>
                <a:sym typeface="Symbol" panose="05050102010706020507" pitchFamily="18" charset="2"/>
              </a:rPr>
              <a:t>个顾客的服务时间</a:t>
            </a:r>
            <a:r>
              <a:rPr lang="en-US" altLang="zh-CN" sz="2400" dirty="0">
                <a:latin typeface="+mn-ea"/>
                <a:ea typeface="+mn-ea"/>
                <a:sym typeface="Symbol" panose="05050102010706020507" pitchFamily="18" charset="2"/>
              </a:rPr>
              <a:t>(1ij-1)</a:t>
            </a:r>
            <a:r>
              <a:rPr lang="zh-CN" altLang="en-US" sz="2400" dirty="0">
                <a:latin typeface="+mn-ea"/>
                <a:ea typeface="+mn-ea"/>
                <a:sym typeface="Symbol" panose="05050102010706020507" pitchFamily="18" charset="2"/>
              </a:rPr>
              <a:t>。显然，</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1</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2</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j-1</a:t>
            </a:r>
            <a:r>
              <a:rPr lang="zh-CN" altLang="en-US" sz="2400" dirty="0">
                <a:latin typeface="+mn-ea"/>
                <a:ea typeface="+mn-ea"/>
                <a:sym typeface="Symbol" panose="05050102010706020507" pitchFamily="18" charset="2"/>
              </a:rPr>
              <a:t>相互独立、服从参数为的负指数分布，即</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1</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2</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j-1</a:t>
            </a:r>
            <a:r>
              <a:rPr lang="zh-CN" altLang="en-US" sz="2400" dirty="0">
                <a:latin typeface="+mn-ea"/>
                <a:ea typeface="+mn-ea"/>
                <a:sym typeface="Symbol" panose="05050102010706020507" pitchFamily="18" charset="2"/>
              </a:rPr>
              <a:t>服从参数为的</a:t>
            </a:r>
            <a:r>
              <a:rPr lang="en-US" altLang="zh-CN" sz="2400" dirty="0">
                <a:latin typeface="+mn-ea"/>
                <a:ea typeface="+mn-ea"/>
                <a:sym typeface="Symbol" panose="05050102010706020507" pitchFamily="18" charset="2"/>
              </a:rPr>
              <a:t>j</a:t>
            </a:r>
            <a:r>
              <a:rPr lang="zh-CN" altLang="en-US" sz="2400" dirty="0">
                <a:latin typeface="+mn-ea"/>
                <a:ea typeface="+mn-ea"/>
                <a:sym typeface="Symbol" panose="05050102010706020507" pitchFamily="18" charset="2"/>
              </a:rPr>
              <a:t>阶爱尔朗分布，于是</a:t>
            </a:r>
          </a:p>
        </p:txBody>
      </p:sp>
      <p:sp>
        <p:nvSpPr>
          <p:cNvPr id="266249" name="Rectangle 9">
            <a:extLst>
              <a:ext uri="{FF2B5EF4-FFF2-40B4-BE49-F238E27FC236}">
                <a16:creationId xmlns:a16="http://schemas.microsoft.com/office/drawing/2014/main" id="{98298884-9098-210A-686E-E73E131DAD95}"/>
              </a:ext>
            </a:extLst>
          </p:cNvPr>
          <p:cNvSpPr>
            <a:spLocks noChangeArrowheads="1"/>
          </p:cNvSpPr>
          <p:nvPr/>
        </p:nvSpPr>
        <p:spPr bwMode="auto">
          <a:xfrm>
            <a:off x="1650547" y="3725524"/>
            <a:ext cx="4187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dirty="0">
                <a:latin typeface="+mn-ea"/>
                <a:ea typeface="+mn-ea"/>
                <a:sym typeface="Symbol" panose="05050102010706020507" pitchFamily="18" charset="2"/>
              </a:rPr>
              <a:t>^</a:t>
            </a:r>
          </a:p>
        </p:txBody>
      </p:sp>
      <p:sp>
        <p:nvSpPr>
          <p:cNvPr id="266250" name="Rectangle 10">
            <a:extLst>
              <a:ext uri="{FF2B5EF4-FFF2-40B4-BE49-F238E27FC236}">
                <a16:creationId xmlns:a16="http://schemas.microsoft.com/office/drawing/2014/main" id="{F7F0692F-B3FD-76BD-98E8-A31696D06BFB}"/>
              </a:ext>
            </a:extLst>
          </p:cNvPr>
          <p:cNvSpPr>
            <a:spLocks noChangeArrowheads="1"/>
          </p:cNvSpPr>
          <p:nvPr/>
        </p:nvSpPr>
        <p:spPr bwMode="auto">
          <a:xfrm>
            <a:off x="3515159" y="4302001"/>
            <a:ext cx="4187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dirty="0">
                <a:latin typeface="+mn-ea"/>
                <a:ea typeface="+mn-ea"/>
                <a:sym typeface="Symbol" panose="05050102010706020507" pitchFamily="18" charset="2"/>
              </a:rPr>
              <a:t>^</a:t>
            </a:r>
          </a:p>
        </p:txBody>
      </p:sp>
      <p:sp>
        <p:nvSpPr>
          <p:cNvPr id="266251" name="Rectangle 11">
            <a:extLst>
              <a:ext uri="{FF2B5EF4-FFF2-40B4-BE49-F238E27FC236}">
                <a16:creationId xmlns:a16="http://schemas.microsoft.com/office/drawing/2014/main" id="{5E634FDD-29D1-8587-B46C-6D564B6D8067}"/>
              </a:ext>
            </a:extLst>
          </p:cNvPr>
          <p:cNvSpPr>
            <a:spLocks noChangeArrowheads="1"/>
          </p:cNvSpPr>
          <p:nvPr/>
        </p:nvSpPr>
        <p:spPr bwMode="auto">
          <a:xfrm>
            <a:off x="750315" y="4878283"/>
            <a:ext cx="4187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400" dirty="0">
                <a:latin typeface="+mn-ea"/>
                <a:ea typeface="+mn-ea"/>
                <a:sym typeface="Symbol" panose="05050102010706020507" pitchFamily="18" charset="2"/>
              </a:rPr>
              <a:t>^</a:t>
            </a:r>
          </a:p>
        </p:txBody>
      </p:sp>
      <p:graphicFrame>
        <p:nvGraphicFramePr>
          <p:cNvPr id="266252" name="Object 12">
            <a:extLst>
              <a:ext uri="{FF2B5EF4-FFF2-40B4-BE49-F238E27FC236}">
                <a16:creationId xmlns:a16="http://schemas.microsoft.com/office/drawing/2014/main" id="{9E55EA37-F31E-C49B-BE3E-AAE25425826B}"/>
              </a:ext>
            </a:extLst>
          </p:cNvPr>
          <p:cNvGraphicFramePr>
            <a:graphicFrameLocks noChangeAspect="1"/>
          </p:cNvGraphicFramePr>
          <p:nvPr>
            <p:extLst>
              <p:ext uri="{D42A27DB-BD31-4B8C-83A1-F6EECF244321}">
                <p14:modId xmlns:p14="http://schemas.microsoft.com/office/powerpoint/2010/main" val="2702513614"/>
              </p:ext>
            </p:extLst>
          </p:nvPr>
        </p:nvGraphicFramePr>
        <p:xfrm>
          <a:off x="2670175" y="5737447"/>
          <a:ext cx="5413040" cy="835218"/>
        </p:xfrm>
        <a:graphic>
          <a:graphicData uri="http://schemas.openxmlformats.org/presentationml/2006/ole">
            <mc:AlternateContent xmlns:mc="http://schemas.openxmlformats.org/markup-compatibility/2006">
              <mc:Choice xmlns:v="urn:schemas-microsoft-com:vml" Requires="v">
                <p:oleObj spid="_x0000_s11269" name="Equation" r:id="rId10" imgW="2959100" imgH="457200" progId="Equation.3">
                  <p:embed/>
                </p:oleObj>
              </mc:Choice>
              <mc:Fallback>
                <p:oleObj name="Equation" r:id="rId10" imgW="2959100" imgH="457200" progId="Equation.3">
                  <p:embed/>
                  <p:pic>
                    <p:nvPicPr>
                      <p:cNvPr id="266252" name="Object 12">
                        <a:extLst>
                          <a:ext uri="{FF2B5EF4-FFF2-40B4-BE49-F238E27FC236}">
                            <a16:creationId xmlns:a16="http://schemas.microsoft.com/office/drawing/2014/main" id="{9E55EA37-F31E-C49B-BE3E-AAE2542582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0175" y="5737447"/>
                        <a:ext cx="5413040" cy="835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 calcmode="lin" valueType="num">
                                      <p:cBhvr additive="base">
                                        <p:cTn id="7" dur="500" fill="hold"/>
                                        <p:tgtEl>
                                          <p:spTgt spid="266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4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6244"/>
                                        </p:tgtEl>
                                        <p:attrNameLst>
                                          <p:attrName>style.visibility</p:attrName>
                                        </p:attrNameLst>
                                      </p:cBhvr>
                                      <p:to>
                                        <p:strVal val="visible"/>
                                      </p:to>
                                    </p:set>
                                    <p:anim calcmode="lin" valueType="num">
                                      <p:cBhvr additive="base">
                                        <p:cTn id="12" dur="500" fill="hold"/>
                                        <p:tgtEl>
                                          <p:spTgt spid="266244"/>
                                        </p:tgtEl>
                                        <p:attrNameLst>
                                          <p:attrName>ppt_x</p:attrName>
                                        </p:attrNameLst>
                                      </p:cBhvr>
                                      <p:tavLst>
                                        <p:tav tm="0">
                                          <p:val>
                                            <p:strVal val="#ppt_x"/>
                                          </p:val>
                                        </p:tav>
                                        <p:tav tm="100000">
                                          <p:val>
                                            <p:strVal val="#ppt_x"/>
                                          </p:val>
                                        </p:tav>
                                      </p:tavLst>
                                    </p:anim>
                                    <p:anim calcmode="lin" valueType="num">
                                      <p:cBhvr additive="base">
                                        <p:cTn id="13" dur="500" fill="hold"/>
                                        <p:tgtEl>
                                          <p:spTgt spid="26624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66245"/>
                                        </p:tgtEl>
                                        <p:attrNameLst>
                                          <p:attrName>style.visibility</p:attrName>
                                        </p:attrNameLst>
                                      </p:cBhvr>
                                      <p:to>
                                        <p:strVal val="visible"/>
                                      </p:to>
                                    </p:set>
                                    <p:anim calcmode="lin" valueType="num">
                                      <p:cBhvr additive="base">
                                        <p:cTn id="18" dur="500" fill="hold"/>
                                        <p:tgtEl>
                                          <p:spTgt spid="266245"/>
                                        </p:tgtEl>
                                        <p:attrNameLst>
                                          <p:attrName>ppt_x</p:attrName>
                                        </p:attrNameLst>
                                      </p:cBhvr>
                                      <p:tavLst>
                                        <p:tav tm="0">
                                          <p:val>
                                            <p:strVal val="#ppt_x"/>
                                          </p:val>
                                        </p:tav>
                                        <p:tav tm="100000">
                                          <p:val>
                                            <p:strVal val="#ppt_x"/>
                                          </p:val>
                                        </p:tav>
                                      </p:tavLst>
                                    </p:anim>
                                    <p:anim calcmode="lin" valueType="num">
                                      <p:cBhvr additive="base">
                                        <p:cTn id="19" dur="500" fill="hold"/>
                                        <p:tgtEl>
                                          <p:spTgt spid="266245"/>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266246"/>
                                        </p:tgtEl>
                                        <p:attrNameLst>
                                          <p:attrName>style.visibility</p:attrName>
                                        </p:attrNameLst>
                                      </p:cBhvr>
                                      <p:to>
                                        <p:strVal val="visible"/>
                                      </p:to>
                                    </p:set>
                                    <p:anim calcmode="lin" valueType="num">
                                      <p:cBhvr additive="base">
                                        <p:cTn id="23" dur="500" fill="hold"/>
                                        <p:tgtEl>
                                          <p:spTgt spid="266246"/>
                                        </p:tgtEl>
                                        <p:attrNameLst>
                                          <p:attrName>ppt_x</p:attrName>
                                        </p:attrNameLst>
                                      </p:cBhvr>
                                      <p:tavLst>
                                        <p:tav tm="0">
                                          <p:val>
                                            <p:strVal val="#ppt_x"/>
                                          </p:val>
                                        </p:tav>
                                        <p:tav tm="100000">
                                          <p:val>
                                            <p:strVal val="#ppt_x"/>
                                          </p:val>
                                        </p:tav>
                                      </p:tavLst>
                                    </p:anim>
                                    <p:anim calcmode="lin" valueType="num">
                                      <p:cBhvr additive="base">
                                        <p:cTn id="24" dur="500" fill="hold"/>
                                        <p:tgtEl>
                                          <p:spTgt spid="266246"/>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1000"/>
                            </p:stCondLst>
                            <p:childTnLst>
                              <p:par>
                                <p:cTn id="26" presetID="2" presetClass="entr" presetSubtype="4" fill="hold" nodeType="afterEffect">
                                  <p:stCondLst>
                                    <p:cond delay="0"/>
                                  </p:stCondLst>
                                  <p:childTnLst>
                                    <p:set>
                                      <p:cBhvr>
                                        <p:cTn id="27" dur="1" fill="hold">
                                          <p:stCondLst>
                                            <p:cond delay="0"/>
                                          </p:stCondLst>
                                        </p:cTn>
                                        <p:tgtEl>
                                          <p:spTgt spid="266247"/>
                                        </p:tgtEl>
                                        <p:attrNameLst>
                                          <p:attrName>style.visibility</p:attrName>
                                        </p:attrNameLst>
                                      </p:cBhvr>
                                      <p:to>
                                        <p:strVal val="visible"/>
                                      </p:to>
                                    </p:set>
                                    <p:anim calcmode="lin" valueType="num">
                                      <p:cBhvr additive="base">
                                        <p:cTn id="28" dur="500" fill="hold"/>
                                        <p:tgtEl>
                                          <p:spTgt spid="266247"/>
                                        </p:tgtEl>
                                        <p:attrNameLst>
                                          <p:attrName>ppt_x</p:attrName>
                                        </p:attrNameLst>
                                      </p:cBhvr>
                                      <p:tavLst>
                                        <p:tav tm="0">
                                          <p:val>
                                            <p:strVal val="#ppt_x"/>
                                          </p:val>
                                        </p:tav>
                                        <p:tav tm="100000">
                                          <p:val>
                                            <p:strVal val="#ppt_x"/>
                                          </p:val>
                                        </p:tav>
                                      </p:tavLst>
                                    </p:anim>
                                    <p:anim calcmode="lin" valueType="num">
                                      <p:cBhvr additive="base">
                                        <p:cTn id="29" dur="500" fill="hold"/>
                                        <p:tgtEl>
                                          <p:spTgt spid="266247"/>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266248"/>
                                        </p:tgtEl>
                                        <p:attrNameLst>
                                          <p:attrName>style.visibility</p:attrName>
                                        </p:attrNameLst>
                                      </p:cBhvr>
                                      <p:to>
                                        <p:strVal val="visible"/>
                                      </p:to>
                                    </p:set>
                                    <p:anim calcmode="lin" valueType="num">
                                      <p:cBhvr additive="base">
                                        <p:cTn id="34" dur="500" fill="hold"/>
                                        <p:tgtEl>
                                          <p:spTgt spid="266248"/>
                                        </p:tgtEl>
                                        <p:attrNameLst>
                                          <p:attrName>ppt_x</p:attrName>
                                        </p:attrNameLst>
                                      </p:cBhvr>
                                      <p:tavLst>
                                        <p:tav tm="0">
                                          <p:val>
                                            <p:strVal val="#ppt_x"/>
                                          </p:val>
                                        </p:tav>
                                        <p:tav tm="100000">
                                          <p:val>
                                            <p:strVal val="#ppt_x"/>
                                          </p:val>
                                        </p:tav>
                                      </p:tavLst>
                                    </p:anim>
                                    <p:anim calcmode="lin" valueType="num">
                                      <p:cBhvr additive="base">
                                        <p:cTn id="35" dur="500" fill="hold"/>
                                        <p:tgtEl>
                                          <p:spTgt spid="266248"/>
                                        </p:tgtEl>
                                        <p:attrNameLst>
                                          <p:attrName>ppt_y</p:attrName>
                                        </p:attrNameLst>
                                      </p:cBhvr>
                                      <p:tavLst>
                                        <p:tav tm="0">
                                          <p:val>
                                            <p:strVal val="1+#ppt_h/2"/>
                                          </p:val>
                                        </p:tav>
                                        <p:tav tm="100000">
                                          <p:val>
                                            <p:strVal val="#ppt_y"/>
                                          </p:val>
                                        </p:tav>
                                      </p:tavLst>
                                    </p:anim>
                                  </p:childTnLst>
                                </p:cTn>
                              </p:par>
                              <p:par>
                                <p:cTn id="36" presetID="1" presetClass="entr" presetSubtype="0" fill="hold" nodeType="withEffect">
                                  <p:stCondLst>
                                    <p:cond delay="0"/>
                                  </p:stCondLst>
                                  <p:childTnLst>
                                    <p:set>
                                      <p:cBhvr>
                                        <p:cTn id="37" dur="1" fill="hold">
                                          <p:stCondLst>
                                            <p:cond delay="499"/>
                                          </p:stCondLst>
                                        </p:cTn>
                                        <p:tgtEl>
                                          <p:spTgt spid="266249"/>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499"/>
                                          </p:stCondLst>
                                        </p:cTn>
                                        <p:tgtEl>
                                          <p:spTgt spid="266250"/>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499"/>
                                          </p:stCondLst>
                                        </p:cTn>
                                        <p:tgtEl>
                                          <p:spTgt spid="26625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266252"/>
                                        </p:tgtEl>
                                        <p:attrNameLst>
                                          <p:attrName>style.visibility</p:attrName>
                                        </p:attrNameLst>
                                      </p:cBhvr>
                                      <p:to>
                                        <p:strVal val="visible"/>
                                      </p:to>
                                    </p:set>
                                    <p:anim calcmode="lin" valueType="num">
                                      <p:cBhvr additive="base">
                                        <p:cTn id="46" dur="500" fill="hold"/>
                                        <p:tgtEl>
                                          <p:spTgt spid="266252"/>
                                        </p:tgtEl>
                                        <p:attrNameLst>
                                          <p:attrName>ppt_x</p:attrName>
                                        </p:attrNameLst>
                                      </p:cBhvr>
                                      <p:tavLst>
                                        <p:tav tm="0">
                                          <p:val>
                                            <p:strVal val="#ppt_x"/>
                                          </p:val>
                                        </p:tav>
                                        <p:tav tm="100000">
                                          <p:val>
                                            <p:strVal val="#ppt_x"/>
                                          </p:val>
                                        </p:tav>
                                      </p:tavLst>
                                    </p:anim>
                                    <p:anim calcmode="lin" valueType="num">
                                      <p:cBhvr additive="base">
                                        <p:cTn id="47" dur="500" fill="hold"/>
                                        <p:tgtEl>
                                          <p:spTgt spid="266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autoUpdateAnimBg="0" advAuto="0"/>
      <p:bldP spid="266245" grpId="0" autoUpdateAnimBg="0"/>
      <p:bldP spid="266248" grpId="0" autoUpdateAnimBg="0"/>
      <p:bldP spid="266249" grpId="0" autoUpdateAnimBg="0"/>
      <p:bldP spid="266250" grpId="0" autoUpdateAnimBg="0"/>
      <p:bldP spid="26625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FFCCC55B-4C61-79D8-C527-843F3F47B62E}"/>
              </a:ext>
            </a:extLst>
          </p:cNvPr>
          <p:cNvSpPr>
            <a:spLocks noGrp="1" noChangeArrowheads="1"/>
          </p:cNvSpPr>
          <p:nvPr>
            <p:ph type="title"/>
          </p:nvPr>
        </p:nvSpPr>
        <p:spPr/>
        <p:txBody>
          <a:bodyPr/>
          <a:lstStyle/>
          <a:p>
            <a:pPr algn="l" eaLnBrk="1" hangingPunct="1"/>
            <a:r>
              <a:rPr lang="zh-CN" altLang="en-US"/>
              <a:t>证明</a:t>
            </a:r>
            <a:r>
              <a:rPr lang="en-US" altLang="zh-CN"/>
              <a:t>(</a:t>
            </a:r>
            <a:r>
              <a:rPr lang="zh-CN" altLang="en-US"/>
              <a:t>续</a:t>
            </a:r>
            <a:r>
              <a:rPr lang="en-US" altLang="zh-CN"/>
              <a:t>2)</a:t>
            </a:r>
          </a:p>
        </p:txBody>
      </p:sp>
      <p:sp>
        <p:nvSpPr>
          <p:cNvPr id="267267" name="Rectangle 3">
            <a:extLst>
              <a:ext uri="{FF2B5EF4-FFF2-40B4-BE49-F238E27FC236}">
                <a16:creationId xmlns:a16="http://schemas.microsoft.com/office/drawing/2014/main" id="{A68939ED-ADD8-B4CA-02E8-515052A6874E}"/>
              </a:ext>
            </a:extLst>
          </p:cNvPr>
          <p:cNvSpPr>
            <a:spLocks noGrp="1" noChangeArrowheads="1"/>
          </p:cNvSpPr>
          <p:nvPr>
            <p:ph type="body" idx="1"/>
          </p:nvPr>
        </p:nvSpPr>
        <p:spPr>
          <a:xfrm>
            <a:off x="612598" y="3214356"/>
            <a:ext cx="7774199" cy="512882"/>
          </a:xfrm>
        </p:spPr>
        <p:txBody>
          <a:bodyPr>
            <a:normAutofit fontScale="85000" lnSpcReduction="10000"/>
          </a:bodyPr>
          <a:lstStyle/>
          <a:p>
            <a:pPr eaLnBrk="1" hangingPunct="1">
              <a:buFont typeface="Wingdings" panose="05000000000000000000" pitchFamily="2" charset="2"/>
              <a:buNone/>
            </a:pPr>
            <a:r>
              <a:rPr lang="zh-CN" altLang="en-US"/>
              <a:t>而</a:t>
            </a:r>
            <a:r>
              <a:rPr lang="zh-CN" altLang="en-US">
                <a:solidFill>
                  <a:srgbClr val="CC00CC"/>
                </a:solidFill>
              </a:rPr>
              <a:t>平均等待时间</a:t>
            </a:r>
            <a:r>
              <a:rPr lang="zh-CN" altLang="en-US"/>
              <a:t>为</a:t>
            </a:r>
          </a:p>
        </p:txBody>
      </p:sp>
      <p:graphicFrame>
        <p:nvGraphicFramePr>
          <p:cNvPr id="267268" name="Object 4">
            <a:extLst>
              <a:ext uri="{FF2B5EF4-FFF2-40B4-BE49-F238E27FC236}">
                <a16:creationId xmlns:a16="http://schemas.microsoft.com/office/drawing/2014/main" id="{566C716B-EE1C-11E9-F13E-5629CD71FCBA}"/>
              </a:ext>
            </a:extLst>
          </p:cNvPr>
          <p:cNvGraphicFramePr>
            <a:graphicFrameLocks noChangeAspect="1"/>
          </p:cNvGraphicFramePr>
          <p:nvPr>
            <p:extLst>
              <p:ext uri="{D42A27DB-BD31-4B8C-83A1-F6EECF244321}">
                <p14:modId xmlns:p14="http://schemas.microsoft.com/office/powerpoint/2010/main" val="2760176575"/>
              </p:ext>
            </p:extLst>
          </p:nvPr>
        </p:nvGraphicFramePr>
        <p:xfrm>
          <a:off x="1450993" y="3812982"/>
          <a:ext cx="5320944" cy="812988"/>
        </p:xfrm>
        <a:graphic>
          <a:graphicData uri="http://schemas.openxmlformats.org/presentationml/2006/ole">
            <mc:AlternateContent xmlns:mc="http://schemas.openxmlformats.org/markup-compatibility/2006">
              <mc:Choice xmlns:v="urn:schemas-microsoft-com:vml" Requires="v">
                <p:oleObj spid="_x0000_s12290" name="Equation" r:id="rId4" imgW="2908300" imgH="444500" progId="Equation.3">
                  <p:embed/>
                </p:oleObj>
              </mc:Choice>
              <mc:Fallback>
                <p:oleObj name="Equation" r:id="rId4" imgW="2908300" imgH="444500" progId="Equation.3">
                  <p:embed/>
                  <p:pic>
                    <p:nvPicPr>
                      <p:cNvPr id="267268" name="Object 4">
                        <a:extLst>
                          <a:ext uri="{FF2B5EF4-FFF2-40B4-BE49-F238E27FC236}">
                            <a16:creationId xmlns:a16="http://schemas.microsoft.com/office/drawing/2014/main" id="{566C716B-EE1C-11E9-F13E-5629CD71FC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0993" y="3812982"/>
                        <a:ext cx="5320944" cy="81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0" name="Object 6">
            <a:extLst>
              <a:ext uri="{FF2B5EF4-FFF2-40B4-BE49-F238E27FC236}">
                <a16:creationId xmlns:a16="http://schemas.microsoft.com/office/drawing/2014/main" id="{DFB381C3-1542-B750-C330-E672AD6F3771}"/>
              </a:ext>
            </a:extLst>
          </p:cNvPr>
          <p:cNvGraphicFramePr>
            <a:graphicFrameLocks noChangeAspect="1"/>
          </p:cNvGraphicFramePr>
          <p:nvPr>
            <p:extLst>
              <p:ext uri="{D42A27DB-BD31-4B8C-83A1-F6EECF244321}">
                <p14:modId xmlns:p14="http://schemas.microsoft.com/office/powerpoint/2010/main" val="3016615156"/>
              </p:ext>
            </p:extLst>
          </p:nvPr>
        </p:nvGraphicFramePr>
        <p:xfrm>
          <a:off x="933347" y="1465467"/>
          <a:ext cx="5319356" cy="836807"/>
        </p:xfrm>
        <a:graphic>
          <a:graphicData uri="http://schemas.openxmlformats.org/presentationml/2006/ole">
            <mc:AlternateContent xmlns:mc="http://schemas.openxmlformats.org/markup-compatibility/2006">
              <mc:Choice xmlns:v="urn:schemas-microsoft-com:vml" Requires="v">
                <p:oleObj spid="_x0000_s12291" name="Equation" r:id="rId6" imgW="2908300" imgH="457200" progId="Equation.3">
                  <p:embed/>
                </p:oleObj>
              </mc:Choice>
              <mc:Fallback>
                <p:oleObj name="Equation" r:id="rId6" imgW="2908300" imgH="457200" progId="Equation.3">
                  <p:embed/>
                  <p:pic>
                    <p:nvPicPr>
                      <p:cNvPr id="267270" name="Object 6">
                        <a:extLst>
                          <a:ext uri="{FF2B5EF4-FFF2-40B4-BE49-F238E27FC236}">
                            <a16:creationId xmlns:a16="http://schemas.microsoft.com/office/drawing/2014/main" id="{DFB381C3-1542-B750-C330-E672AD6F37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347" y="1465467"/>
                        <a:ext cx="5319356" cy="836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1" name="Object 7">
            <a:extLst>
              <a:ext uri="{FF2B5EF4-FFF2-40B4-BE49-F238E27FC236}">
                <a16:creationId xmlns:a16="http://schemas.microsoft.com/office/drawing/2014/main" id="{9106C514-319A-893B-C688-3A01E17FA701}"/>
              </a:ext>
            </a:extLst>
          </p:cNvPr>
          <p:cNvGraphicFramePr>
            <a:graphicFrameLocks noChangeAspect="1"/>
          </p:cNvGraphicFramePr>
          <p:nvPr>
            <p:extLst>
              <p:ext uri="{D42A27DB-BD31-4B8C-83A1-F6EECF244321}">
                <p14:modId xmlns:p14="http://schemas.microsoft.com/office/powerpoint/2010/main" val="1823675153"/>
              </p:ext>
            </p:extLst>
          </p:nvPr>
        </p:nvGraphicFramePr>
        <p:xfrm>
          <a:off x="6298232" y="1503105"/>
          <a:ext cx="5063709" cy="836807"/>
        </p:xfrm>
        <a:graphic>
          <a:graphicData uri="http://schemas.openxmlformats.org/presentationml/2006/ole">
            <mc:AlternateContent xmlns:mc="http://schemas.openxmlformats.org/markup-compatibility/2006">
              <mc:Choice xmlns:v="urn:schemas-microsoft-com:vml" Requires="v">
                <p:oleObj spid="_x0000_s12292" name="Equation" r:id="rId8" imgW="2768600" imgH="457200" progId="Equation.3">
                  <p:embed/>
                </p:oleObj>
              </mc:Choice>
              <mc:Fallback>
                <p:oleObj name="Equation" r:id="rId8" imgW="2768600" imgH="457200" progId="Equation.3">
                  <p:embed/>
                  <p:pic>
                    <p:nvPicPr>
                      <p:cNvPr id="267271" name="Object 7">
                        <a:extLst>
                          <a:ext uri="{FF2B5EF4-FFF2-40B4-BE49-F238E27FC236}">
                            <a16:creationId xmlns:a16="http://schemas.microsoft.com/office/drawing/2014/main" id="{9106C514-319A-893B-C688-3A01E17FA7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98232" y="1503105"/>
                        <a:ext cx="5063709" cy="836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72" name="Object 8">
            <a:extLst>
              <a:ext uri="{FF2B5EF4-FFF2-40B4-BE49-F238E27FC236}">
                <a16:creationId xmlns:a16="http://schemas.microsoft.com/office/drawing/2014/main" id="{775CCA2F-FBCA-5445-B261-EF90D42CD66E}"/>
              </a:ext>
            </a:extLst>
          </p:cNvPr>
          <p:cNvGraphicFramePr>
            <a:graphicFrameLocks noChangeAspect="1"/>
          </p:cNvGraphicFramePr>
          <p:nvPr>
            <p:extLst>
              <p:ext uri="{D42A27DB-BD31-4B8C-83A1-F6EECF244321}">
                <p14:modId xmlns:p14="http://schemas.microsoft.com/office/powerpoint/2010/main" val="3425599434"/>
              </p:ext>
            </p:extLst>
          </p:nvPr>
        </p:nvGraphicFramePr>
        <p:xfrm>
          <a:off x="1908298" y="4786345"/>
          <a:ext cx="4344405" cy="836807"/>
        </p:xfrm>
        <a:graphic>
          <a:graphicData uri="http://schemas.openxmlformats.org/presentationml/2006/ole">
            <mc:AlternateContent xmlns:mc="http://schemas.openxmlformats.org/markup-compatibility/2006">
              <mc:Choice xmlns:v="urn:schemas-microsoft-com:vml" Requires="v">
                <p:oleObj spid="_x0000_s12293" name="Equation" r:id="rId10" imgW="2374900" imgH="457200" progId="Equation.3">
                  <p:embed/>
                </p:oleObj>
              </mc:Choice>
              <mc:Fallback>
                <p:oleObj name="Equation" r:id="rId10" imgW="2374900" imgH="457200" progId="Equation.3">
                  <p:embed/>
                  <p:pic>
                    <p:nvPicPr>
                      <p:cNvPr id="267272" name="Object 8">
                        <a:extLst>
                          <a:ext uri="{FF2B5EF4-FFF2-40B4-BE49-F238E27FC236}">
                            <a16:creationId xmlns:a16="http://schemas.microsoft.com/office/drawing/2014/main" id="{775CCA2F-FBCA-5445-B261-EF90D42CD66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8298" y="4786345"/>
                        <a:ext cx="4344405" cy="836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73" name="AutoShape 9">
            <a:extLst>
              <a:ext uri="{FF2B5EF4-FFF2-40B4-BE49-F238E27FC236}">
                <a16:creationId xmlns:a16="http://schemas.microsoft.com/office/drawing/2014/main" id="{59E5E292-A097-EC3A-2DAD-4C5EFD608435}"/>
              </a:ext>
            </a:extLst>
          </p:cNvPr>
          <p:cNvSpPr>
            <a:spLocks noChangeArrowheads="1"/>
          </p:cNvSpPr>
          <p:nvPr/>
        </p:nvSpPr>
        <p:spPr bwMode="auto">
          <a:xfrm>
            <a:off x="6784975" y="5541533"/>
            <a:ext cx="3353576" cy="1236436"/>
          </a:xfrm>
          <a:prstGeom prst="wedgeRoundRectCallout">
            <a:avLst>
              <a:gd name="adj1" fmla="val -66483"/>
              <a:gd name="adj2" fmla="val -70766"/>
              <a:gd name="adj3" fmla="val 16667"/>
            </a:avLst>
          </a:prstGeom>
          <a:solidFill>
            <a:schemeClr val="tx1"/>
          </a:solidFill>
          <a:ln w="9525">
            <a:solidFill>
              <a:schemeClr val="tx1"/>
            </a:solidFill>
            <a:miter lim="800000"/>
            <a:headEnd/>
            <a:tailEnd/>
          </a:ln>
        </p:spPr>
        <p:txBody>
          <a:bodyPr lIns="0" tIns="0" rIns="0" bIns="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sz="2400" dirty="0">
                <a:solidFill>
                  <a:schemeClr val="bg1"/>
                </a:solidFill>
                <a:sym typeface="Symbol" panose="05050102010706020507" pitchFamily="18" charset="2"/>
              </a:rPr>
              <a:t>参数为的</a:t>
            </a:r>
            <a:r>
              <a:rPr lang="en-US" altLang="zh-CN" sz="2400" dirty="0">
                <a:solidFill>
                  <a:schemeClr val="bg1"/>
                </a:solidFill>
                <a:sym typeface="Symbol" panose="05050102010706020507" pitchFamily="18" charset="2"/>
              </a:rPr>
              <a:t>j</a:t>
            </a:r>
            <a:r>
              <a:rPr lang="zh-CN" altLang="en-US" sz="2400" dirty="0">
                <a:solidFill>
                  <a:schemeClr val="bg1"/>
                </a:solidFill>
                <a:sym typeface="Symbol" panose="05050102010706020507" pitchFamily="18" charset="2"/>
              </a:rPr>
              <a:t>阶爱尔朗分布的数学期望为</a:t>
            </a:r>
            <a:r>
              <a:rPr lang="en-US" altLang="zh-CN" sz="2400" dirty="0">
                <a:solidFill>
                  <a:schemeClr val="bg1"/>
                </a:solidFill>
                <a:sym typeface="Symbol" panose="05050102010706020507" pitchFamily="18" charset="2"/>
              </a:rPr>
              <a:t>j/</a:t>
            </a:r>
            <a:endParaRPr lang="en-US" altLang="zh-CN" sz="2400" b="0" dirty="0">
              <a:solidFill>
                <a:schemeClr val="bg1"/>
              </a:solidFill>
            </a:endParaRPr>
          </a:p>
        </p:txBody>
      </p:sp>
      <p:sp>
        <p:nvSpPr>
          <p:cNvPr id="267274" name="AutoShape 10">
            <a:extLst>
              <a:ext uri="{FF2B5EF4-FFF2-40B4-BE49-F238E27FC236}">
                <a16:creationId xmlns:a16="http://schemas.microsoft.com/office/drawing/2014/main" id="{099630BA-FC53-1B68-941C-3D0D6552D6EB}"/>
              </a:ext>
            </a:extLst>
          </p:cNvPr>
          <p:cNvSpPr>
            <a:spLocks noChangeArrowheads="1"/>
          </p:cNvSpPr>
          <p:nvPr/>
        </p:nvSpPr>
        <p:spPr bwMode="auto">
          <a:xfrm>
            <a:off x="7394575" y="2560155"/>
            <a:ext cx="4343400" cy="1821284"/>
          </a:xfrm>
          <a:prstGeom prst="wedgeRoundRectCallout">
            <a:avLst>
              <a:gd name="adj1" fmla="val -65818"/>
              <a:gd name="adj2" fmla="val 33385"/>
              <a:gd name="adj3" fmla="val 16667"/>
            </a:avLst>
          </a:prstGeom>
          <a:solidFill>
            <a:schemeClr val="tx1"/>
          </a:solidFill>
          <a:ln w="9525">
            <a:solidFill>
              <a:schemeClr val="tx1"/>
            </a:solidFill>
            <a:miter lim="800000"/>
            <a:headEnd/>
            <a:tailEnd/>
          </a:ln>
        </p:spPr>
        <p:txBody>
          <a:bodyPr lIns="0" tIns="0" rIns="0" bIns="0"/>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sz="2400" dirty="0">
                <a:solidFill>
                  <a:schemeClr val="bg1"/>
                </a:solidFill>
                <a:sym typeface="Symbol" panose="05050102010706020507" pitchFamily="18" charset="2"/>
              </a:rPr>
              <a:t>该顾客的平均等待时间等于对中的</a:t>
            </a:r>
            <a:r>
              <a:rPr lang="en-US" altLang="zh-CN" sz="2400" dirty="0">
                <a:solidFill>
                  <a:schemeClr val="bg1"/>
                </a:solidFill>
                <a:sym typeface="Symbol" panose="05050102010706020507" pitchFamily="18" charset="2"/>
              </a:rPr>
              <a:t>j</a:t>
            </a:r>
            <a:r>
              <a:rPr lang="zh-CN" altLang="en-US" sz="2400" dirty="0">
                <a:solidFill>
                  <a:schemeClr val="bg1"/>
                </a:solidFill>
                <a:sym typeface="Symbol" panose="05050102010706020507" pitchFamily="18" charset="2"/>
              </a:rPr>
              <a:t>个顾客的平均服务时间，服从参数为的</a:t>
            </a:r>
            <a:r>
              <a:rPr lang="en-US" altLang="zh-CN" sz="2400" dirty="0">
                <a:solidFill>
                  <a:schemeClr val="bg1"/>
                </a:solidFill>
                <a:sym typeface="Symbol" panose="05050102010706020507" pitchFamily="18" charset="2"/>
              </a:rPr>
              <a:t>j</a:t>
            </a:r>
            <a:r>
              <a:rPr lang="zh-CN" altLang="en-US" sz="2400" dirty="0">
                <a:solidFill>
                  <a:schemeClr val="bg1"/>
                </a:solidFill>
                <a:sym typeface="Symbol" panose="05050102010706020507" pitchFamily="18" charset="2"/>
              </a:rPr>
              <a:t>阶爱尔朗分布</a:t>
            </a:r>
            <a:endParaRPr lang="zh-CN" altLang="en-US" sz="24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7270"/>
                                        </p:tgtEl>
                                        <p:attrNameLst>
                                          <p:attrName>style.visibility</p:attrName>
                                        </p:attrNameLst>
                                      </p:cBhvr>
                                      <p:to>
                                        <p:strVal val="visible"/>
                                      </p:to>
                                    </p:set>
                                    <p:anim calcmode="lin" valueType="num">
                                      <p:cBhvr additive="base">
                                        <p:cTn id="7" dur="500" fill="hold"/>
                                        <p:tgtEl>
                                          <p:spTgt spid="267270"/>
                                        </p:tgtEl>
                                        <p:attrNameLst>
                                          <p:attrName>ppt_x</p:attrName>
                                        </p:attrNameLst>
                                      </p:cBhvr>
                                      <p:tavLst>
                                        <p:tav tm="0">
                                          <p:val>
                                            <p:strVal val="#ppt_x"/>
                                          </p:val>
                                        </p:tav>
                                        <p:tav tm="100000">
                                          <p:val>
                                            <p:strVal val="#ppt_x"/>
                                          </p:val>
                                        </p:tav>
                                      </p:tavLst>
                                    </p:anim>
                                    <p:anim calcmode="lin" valueType="num">
                                      <p:cBhvr additive="base">
                                        <p:cTn id="8" dur="500" fill="hold"/>
                                        <p:tgtEl>
                                          <p:spTgt spid="26727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7271"/>
                                        </p:tgtEl>
                                        <p:attrNameLst>
                                          <p:attrName>style.visibility</p:attrName>
                                        </p:attrNameLst>
                                      </p:cBhvr>
                                      <p:to>
                                        <p:strVal val="visible"/>
                                      </p:to>
                                    </p:set>
                                    <p:anim calcmode="lin" valueType="num">
                                      <p:cBhvr additive="base">
                                        <p:cTn id="12" dur="500" fill="hold"/>
                                        <p:tgtEl>
                                          <p:spTgt spid="267271"/>
                                        </p:tgtEl>
                                        <p:attrNameLst>
                                          <p:attrName>ppt_x</p:attrName>
                                        </p:attrNameLst>
                                      </p:cBhvr>
                                      <p:tavLst>
                                        <p:tav tm="0">
                                          <p:val>
                                            <p:strVal val="#ppt_x"/>
                                          </p:val>
                                        </p:tav>
                                        <p:tav tm="100000">
                                          <p:val>
                                            <p:strVal val="#ppt_x"/>
                                          </p:val>
                                        </p:tav>
                                      </p:tavLst>
                                    </p:anim>
                                    <p:anim calcmode="lin" valueType="num">
                                      <p:cBhvr additive="base">
                                        <p:cTn id="13" dur="500" fill="hold"/>
                                        <p:tgtEl>
                                          <p:spTgt spid="26727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67267">
                                            <p:txEl>
                                              <p:pRg st="0" end="0"/>
                                            </p:txEl>
                                          </p:spTgt>
                                        </p:tgtEl>
                                        <p:attrNameLst>
                                          <p:attrName>style.visibility</p:attrName>
                                        </p:attrNameLst>
                                      </p:cBhvr>
                                      <p:to>
                                        <p:strVal val="visible"/>
                                      </p:to>
                                    </p:set>
                                    <p:anim calcmode="lin" valueType="num">
                                      <p:cBhvr additive="base">
                                        <p:cTn id="18" dur="500" fill="hold"/>
                                        <p:tgtEl>
                                          <p:spTgt spid="26726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67267">
                                            <p:txEl>
                                              <p:pRg st="0" end="0"/>
                                            </p:txEl>
                                          </p:spTgt>
                                        </p:tgtEl>
                                        <p:attrNameLst>
                                          <p:attrName>ppt_y</p:attrName>
                                        </p:attrNameLst>
                                      </p:cBhvr>
                                      <p:tavLst>
                                        <p:tav tm="0">
                                          <p:val>
                                            <p:strVal val="1+#ppt_h/2"/>
                                          </p:val>
                                        </p:tav>
                                        <p:tav tm="100000">
                                          <p:val>
                                            <p:strVal val="#ppt_y"/>
                                          </p:val>
                                        </p:tav>
                                      </p:tavLst>
                                    </p:anim>
                                  </p:childTnLst>
                                </p:cTn>
                              </p:par>
                            </p:childTnLst>
                          </p:cTn>
                        </p:par>
                        <p:par>
                          <p:cTn id="20" fill="hold" nodeType="afterGroup">
                            <p:stCondLst>
                              <p:cond delay="500"/>
                            </p:stCondLst>
                            <p:childTnLst>
                              <p:par>
                                <p:cTn id="21" presetID="2" presetClass="entr" presetSubtype="4" fill="hold" nodeType="afterEffect">
                                  <p:stCondLst>
                                    <p:cond delay="0"/>
                                  </p:stCondLst>
                                  <p:childTnLst>
                                    <p:set>
                                      <p:cBhvr>
                                        <p:cTn id="22" dur="1" fill="hold">
                                          <p:stCondLst>
                                            <p:cond delay="0"/>
                                          </p:stCondLst>
                                        </p:cTn>
                                        <p:tgtEl>
                                          <p:spTgt spid="267268"/>
                                        </p:tgtEl>
                                        <p:attrNameLst>
                                          <p:attrName>style.visibility</p:attrName>
                                        </p:attrNameLst>
                                      </p:cBhvr>
                                      <p:to>
                                        <p:strVal val="visible"/>
                                      </p:to>
                                    </p:set>
                                    <p:anim calcmode="lin" valueType="num">
                                      <p:cBhvr additive="base">
                                        <p:cTn id="23" dur="500" fill="hold"/>
                                        <p:tgtEl>
                                          <p:spTgt spid="267268"/>
                                        </p:tgtEl>
                                        <p:attrNameLst>
                                          <p:attrName>ppt_x</p:attrName>
                                        </p:attrNameLst>
                                      </p:cBhvr>
                                      <p:tavLst>
                                        <p:tav tm="0">
                                          <p:val>
                                            <p:strVal val="#ppt_x"/>
                                          </p:val>
                                        </p:tav>
                                        <p:tav tm="100000">
                                          <p:val>
                                            <p:strVal val="#ppt_x"/>
                                          </p:val>
                                        </p:tav>
                                      </p:tavLst>
                                    </p:anim>
                                    <p:anim calcmode="lin" valueType="num">
                                      <p:cBhvr additive="base">
                                        <p:cTn id="24" dur="500" fill="hold"/>
                                        <p:tgtEl>
                                          <p:spTgt spid="26726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267274"/>
                                        </p:tgtEl>
                                        <p:attrNameLst>
                                          <p:attrName>style.visibility</p:attrName>
                                        </p:attrNameLst>
                                      </p:cBhvr>
                                      <p:to>
                                        <p:strVal val="visible"/>
                                      </p:to>
                                    </p:set>
                                    <p:animEffect transition="in" filter="wipe(down)">
                                      <p:cBhvr>
                                        <p:cTn id="29" dur="500"/>
                                        <p:tgtEl>
                                          <p:spTgt spid="267274"/>
                                        </p:tgtEl>
                                      </p:cBhvr>
                                    </p:animEffect>
                                  </p:childTnLst>
                                  <p:subTnLst>
                                    <p:set>
                                      <p:cBhvr override="childStyle">
                                        <p:cTn dur="1" fill="hold" display="0" masterRel="nextClick" afterEffect="1"/>
                                        <p:tgtEl>
                                          <p:spTgt spid="267274"/>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267272"/>
                                        </p:tgtEl>
                                        <p:attrNameLst>
                                          <p:attrName>style.visibility</p:attrName>
                                        </p:attrNameLst>
                                      </p:cBhvr>
                                      <p:to>
                                        <p:strVal val="visible"/>
                                      </p:to>
                                    </p:set>
                                    <p:anim calcmode="lin" valueType="num">
                                      <p:cBhvr additive="base">
                                        <p:cTn id="34" dur="500" fill="hold"/>
                                        <p:tgtEl>
                                          <p:spTgt spid="267272"/>
                                        </p:tgtEl>
                                        <p:attrNameLst>
                                          <p:attrName>ppt_x</p:attrName>
                                        </p:attrNameLst>
                                      </p:cBhvr>
                                      <p:tavLst>
                                        <p:tav tm="0">
                                          <p:val>
                                            <p:strVal val="#ppt_x"/>
                                          </p:val>
                                        </p:tav>
                                        <p:tav tm="100000">
                                          <p:val>
                                            <p:strVal val="#ppt_x"/>
                                          </p:val>
                                        </p:tav>
                                      </p:tavLst>
                                    </p:anim>
                                    <p:anim calcmode="lin" valueType="num">
                                      <p:cBhvr additive="base">
                                        <p:cTn id="35" dur="500" fill="hold"/>
                                        <p:tgtEl>
                                          <p:spTgt spid="267272"/>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267273"/>
                                        </p:tgtEl>
                                        <p:attrNameLst>
                                          <p:attrName>style.visibility</p:attrName>
                                        </p:attrNameLst>
                                      </p:cBhvr>
                                      <p:to>
                                        <p:strVal val="visible"/>
                                      </p:to>
                                    </p:set>
                                    <p:animEffect transition="in" filter="wipe(up)">
                                      <p:cBhvr>
                                        <p:cTn id="40" dur="500"/>
                                        <p:tgtEl>
                                          <p:spTgt spid="267273"/>
                                        </p:tgtEl>
                                      </p:cBhvr>
                                    </p:animEffect>
                                  </p:childTnLst>
                                  <p:subTnLst>
                                    <p:set>
                                      <p:cBhvr override="childStyle">
                                        <p:cTn dur="1" fill="hold" display="0" masterRel="nextClick" afterEffect="1"/>
                                        <p:tgtEl>
                                          <p:spTgt spid="26727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p:bldP spid="267273" grpId="0" animBg="1" autoUpdateAnimBg="0"/>
      <p:bldP spid="26727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FE577951-5A2B-8821-730B-6D32423E6A3A}"/>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逗留时间</a:t>
            </a:r>
          </a:p>
        </p:txBody>
      </p:sp>
      <p:sp>
        <p:nvSpPr>
          <p:cNvPr id="268291" name="Rectangle 3">
            <a:extLst>
              <a:ext uri="{FF2B5EF4-FFF2-40B4-BE49-F238E27FC236}">
                <a16:creationId xmlns:a16="http://schemas.microsoft.com/office/drawing/2014/main" id="{6BBF6657-9A10-56AB-4149-62EB366ACF5E}"/>
              </a:ext>
            </a:extLst>
          </p:cNvPr>
          <p:cNvSpPr>
            <a:spLocks noGrp="1" noChangeArrowheads="1"/>
          </p:cNvSpPr>
          <p:nvPr>
            <p:ph type="body" idx="1"/>
          </p:nvPr>
        </p:nvSpPr>
        <p:spPr>
          <a:xfrm>
            <a:off x="369707" y="1090698"/>
            <a:ext cx="7772400" cy="675505"/>
          </a:xfrm>
        </p:spPr>
        <p:txBody>
          <a:bodyPr>
            <a:normAutofit/>
          </a:bodyPr>
          <a:lstStyle/>
          <a:p>
            <a:pPr eaLnBrk="1" hangingPunct="1">
              <a:lnSpc>
                <a:spcPct val="110000"/>
              </a:lnSpc>
              <a:buFont typeface="Wingdings" panose="05000000000000000000" pitchFamily="2" charset="2"/>
              <a:buNone/>
            </a:pPr>
            <a:r>
              <a:rPr lang="zh-CN" altLang="en-US" dirty="0"/>
              <a:t>类似地，顾客的</a:t>
            </a:r>
            <a:r>
              <a:rPr lang="zh-CN" altLang="en-US" dirty="0">
                <a:solidFill>
                  <a:srgbClr val="CC00CC"/>
                </a:solidFill>
              </a:rPr>
              <a:t>逗留时间</a:t>
            </a:r>
            <a:r>
              <a:rPr lang="zh-CN" altLang="en-US" dirty="0"/>
              <a:t>的分布函数为</a:t>
            </a:r>
            <a:endParaRPr lang="zh-CN" altLang="en-US" dirty="0">
              <a:sym typeface="Symbol" panose="05050102010706020507" pitchFamily="18" charset="2"/>
            </a:endParaRPr>
          </a:p>
        </p:txBody>
      </p:sp>
      <p:graphicFrame>
        <p:nvGraphicFramePr>
          <p:cNvPr id="268292" name="Object 4">
            <a:extLst>
              <a:ext uri="{FF2B5EF4-FFF2-40B4-BE49-F238E27FC236}">
                <a16:creationId xmlns:a16="http://schemas.microsoft.com/office/drawing/2014/main" id="{FFA7255C-0785-5F93-6962-AA5DAABA30A8}"/>
              </a:ext>
            </a:extLst>
          </p:cNvPr>
          <p:cNvGraphicFramePr>
            <a:graphicFrameLocks noChangeAspect="1"/>
          </p:cNvGraphicFramePr>
          <p:nvPr>
            <p:extLst>
              <p:ext uri="{D42A27DB-BD31-4B8C-83A1-F6EECF244321}">
                <p14:modId xmlns:p14="http://schemas.microsoft.com/office/powerpoint/2010/main" val="2496581028"/>
              </p:ext>
            </p:extLst>
          </p:nvPr>
        </p:nvGraphicFramePr>
        <p:xfrm>
          <a:off x="3304088" y="5934355"/>
          <a:ext cx="3129686" cy="806637"/>
        </p:xfrm>
        <a:graphic>
          <a:graphicData uri="http://schemas.openxmlformats.org/presentationml/2006/ole">
            <mc:AlternateContent xmlns:mc="http://schemas.openxmlformats.org/markup-compatibility/2006">
              <mc:Choice xmlns:v="urn:schemas-microsoft-com:vml" Requires="v">
                <p:oleObj spid="_x0000_s13314" name="Equation" r:id="rId4" imgW="1726451" imgH="444307" progId="Equation.DSMT4">
                  <p:embed/>
                </p:oleObj>
              </mc:Choice>
              <mc:Fallback>
                <p:oleObj name="Equation" r:id="rId4" imgW="1726451" imgH="444307" progId="Equation.DSMT4">
                  <p:embed/>
                  <p:pic>
                    <p:nvPicPr>
                      <p:cNvPr id="268292" name="Object 4">
                        <a:extLst>
                          <a:ext uri="{FF2B5EF4-FFF2-40B4-BE49-F238E27FC236}">
                            <a16:creationId xmlns:a16="http://schemas.microsoft.com/office/drawing/2014/main" id="{FFA7255C-0785-5F93-6962-AA5DAABA30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4088" y="5934355"/>
                        <a:ext cx="3129686" cy="806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293" name="Rectangle 5">
            <a:extLst>
              <a:ext uri="{FF2B5EF4-FFF2-40B4-BE49-F238E27FC236}">
                <a16:creationId xmlns:a16="http://schemas.microsoft.com/office/drawing/2014/main" id="{0DB703DD-94A9-92B7-C540-A039AE16801A}"/>
              </a:ext>
            </a:extLst>
          </p:cNvPr>
          <p:cNvSpPr>
            <a:spLocks noChangeArrowheads="1"/>
          </p:cNvSpPr>
          <p:nvPr/>
        </p:nvSpPr>
        <p:spPr bwMode="auto">
          <a:xfrm>
            <a:off x="856652" y="6104268"/>
            <a:ext cx="2585048"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dirty="0">
                <a:solidFill>
                  <a:srgbClr val="CC00CC"/>
                </a:solidFill>
                <a:latin typeface="+mn-ea"/>
                <a:ea typeface="+mn-ea"/>
              </a:rPr>
              <a:t>平均逗留时间</a:t>
            </a:r>
            <a:r>
              <a:rPr lang="zh-CN" altLang="en-US" sz="2400" dirty="0">
                <a:latin typeface="+mn-ea"/>
                <a:ea typeface="+mn-ea"/>
              </a:rPr>
              <a:t>为</a:t>
            </a:r>
          </a:p>
        </p:txBody>
      </p:sp>
      <p:graphicFrame>
        <p:nvGraphicFramePr>
          <p:cNvPr id="268294" name="Object 6">
            <a:extLst>
              <a:ext uri="{FF2B5EF4-FFF2-40B4-BE49-F238E27FC236}">
                <a16:creationId xmlns:a16="http://schemas.microsoft.com/office/drawing/2014/main" id="{165B014A-DA06-B996-F301-7F66C43991BA}"/>
              </a:ext>
            </a:extLst>
          </p:cNvPr>
          <p:cNvGraphicFramePr>
            <a:graphicFrameLocks noChangeAspect="1"/>
          </p:cNvGraphicFramePr>
          <p:nvPr>
            <p:extLst>
              <p:ext uri="{D42A27DB-BD31-4B8C-83A1-F6EECF244321}">
                <p14:modId xmlns:p14="http://schemas.microsoft.com/office/powerpoint/2010/main" val="2559024652"/>
              </p:ext>
            </p:extLst>
          </p:nvPr>
        </p:nvGraphicFramePr>
        <p:xfrm>
          <a:off x="1914703" y="3938406"/>
          <a:ext cx="5178036" cy="836807"/>
        </p:xfrm>
        <a:graphic>
          <a:graphicData uri="http://schemas.openxmlformats.org/presentationml/2006/ole">
            <mc:AlternateContent xmlns:mc="http://schemas.openxmlformats.org/markup-compatibility/2006">
              <mc:Choice xmlns:v="urn:schemas-microsoft-com:vml" Requires="v">
                <p:oleObj spid="_x0000_s13315" name="Equation" r:id="rId6" imgW="2832100" imgH="457200" progId="Equation.3">
                  <p:embed/>
                </p:oleObj>
              </mc:Choice>
              <mc:Fallback>
                <p:oleObj name="Equation" r:id="rId6" imgW="2832100" imgH="457200" progId="Equation.3">
                  <p:embed/>
                  <p:pic>
                    <p:nvPicPr>
                      <p:cNvPr id="268294" name="Object 6">
                        <a:extLst>
                          <a:ext uri="{FF2B5EF4-FFF2-40B4-BE49-F238E27FC236}">
                            <a16:creationId xmlns:a16="http://schemas.microsoft.com/office/drawing/2014/main" id="{165B014A-DA06-B996-F301-7F66C43991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4703" y="3938406"/>
                        <a:ext cx="5178036" cy="836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5" name="Object 7">
            <a:extLst>
              <a:ext uri="{FF2B5EF4-FFF2-40B4-BE49-F238E27FC236}">
                <a16:creationId xmlns:a16="http://schemas.microsoft.com/office/drawing/2014/main" id="{5464794C-B436-B0D6-AD37-9A559BB02F94}"/>
              </a:ext>
            </a:extLst>
          </p:cNvPr>
          <p:cNvGraphicFramePr>
            <a:graphicFrameLocks noChangeAspect="1"/>
          </p:cNvGraphicFramePr>
          <p:nvPr>
            <p:extLst>
              <p:ext uri="{D42A27DB-BD31-4B8C-83A1-F6EECF244321}">
                <p14:modId xmlns:p14="http://schemas.microsoft.com/office/powerpoint/2010/main" val="1738619436"/>
              </p:ext>
            </p:extLst>
          </p:nvPr>
        </p:nvGraphicFramePr>
        <p:xfrm>
          <a:off x="2107523" y="4788693"/>
          <a:ext cx="4296769" cy="836807"/>
        </p:xfrm>
        <a:graphic>
          <a:graphicData uri="http://schemas.openxmlformats.org/presentationml/2006/ole">
            <mc:AlternateContent xmlns:mc="http://schemas.openxmlformats.org/markup-compatibility/2006">
              <mc:Choice xmlns:v="urn:schemas-microsoft-com:vml" Requires="v">
                <p:oleObj spid="_x0000_s13316" name="Equation" r:id="rId8" imgW="2349500" imgH="457200" progId="Equation.DSMT4">
                  <p:embed/>
                </p:oleObj>
              </mc:Choice>
              <mc:Fallback>
                <p:oleObj name="Equation" r:id="rId8" imgW="2349500" imgH="457200" progId="Equation.DSMT4">
                  <p:embed/>
                  <p:pic>
                    <p:nvPicPr>
                      <p:cNvPr id="268295" name="Object 7">
                        <a:extLst>
                          <a:ext uri="{FF2B5EF4-FFF2-40B4-BE49-F238E27FC236}">
                            <a16:creationId xmlns:a16="http://schemas.microsoft.com/office/drawing/2014/main" id="{5464794C-B436-B0D6-AD37-9A559BB02F9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7523" y="4788693"/>
                        <a:ext cx="4296769" cy="8368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6" name="Object 8">
            <a:extLst>
              <a:ext uri="{FF2B5EF4-FFF2-40B4-BE49-F238E27FC236}">
                <a16:creationId xmlns:a16="http://schemas.microsoft.com/office/drawing/2014/main" id="{3A8E9F7F-E983-063F-FB30-B59D9A6B3874}"/>
              </a:ext>
            </a:extLst>
          </p:cNvPr>
          <p:cNvGraphicFramePr>
            <a:graphicFrameLocks noChangeAspect="1"/>
          </p:cNvGraphicFramePr>
          <p:nvPr>
            <p:extLst>
              <p:ext uri="{D42A27DB-BD31-4B8C-83A1-F6EECF244321}">
                <p14:modId xmlns:p14="http://schemas.microsoft.com/office/powerpoint/2010/main" val="4126302119"/>
              </p:ext>
            </p:extLst>
          </p:nvPr>
        </p:nvGraphicFramePr>
        <p:xfrm>
          <a:off x="1274793" y="1769379"/>
          <a:ext cx="6807187" cy="441427"/>
        </p:xfrm>
        <a:graphic>
          <a:graphicData uri="http://schemas.openxmlformats.org/presentationml/2006/ole">
            <mc:AlternateContent xmlns:mc="http://schemas.openxmlformats.org/markup-compatibility/2006">
              <mc:Choice xmlns:v="urn:schemas-microsoft-com:vml" Requires="v">
                <p:oleObj spid="_x0000_s13317" name="Equation" r:id="rId10" imgW="3721100" imgH="241300" progId="Equation.3">
                  <p:embed/>
                </p:oleObj>
              </mc:Choice>
              <mc:Fallback>
                <p:oleObj name="Equation" r:id="rId10" imgW="3721100" imgH="241300" progId="Equation.3">
                  <p:embed/>
                  <p:pic>
                    <p:nvPicPr>
                      <p:cNvPr id="268296" name="Object 8">
                        <a:extLst>
                          <a:ext uri="{FF2B5EF4-FFF2-40B4-BE49-F238E27FC236}">
                            <a16:creationId xmlns:a16="http://schemas.microsoft.com/office/drawing/2014/main" id="{3A8E9F7F-E983-063F-FB30-B59D9A6B387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74793" y="1769379"/>
                        <a:ext cx="6807187" cy="441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7" name="Object 9">
            <a:extLst>
              <a:ext uri="{FF2B5EF4-FFF2-40B4-BE49-F238E27FC236}">
                <a16:creationId xmlns:a16="http://schemas.microsoft.com/office/drawing/2014/main" id="{BD361965-21F5-6E1C-44DC-03B2B07A0A5E}"/>
              </a:ext>
            </a:extLst>
          </p:cNvPr>
          <p:cNvGraphicFramePr>
            <a:graphicFrameLocks noChangeAspect="1"/>
          </p:cNvGraphicFramePr>
          <p:nvPr>
            <p:extLst>
              <p:ext uri="{D42A27DB-BD31-4B8C-83A1-F6EECF244321}">
                <p14:modId xmlns:p14="http://schemas.microsoft.com/office/powerpoint/2010/main" val="2579694866"/>
              </p:ext>
            </p:extLst>
          </p:nvPr>
        </p:nvGraphicFramePr>
        <p:xfrm>
          <a:off x="1914703" y="2236211"/>
          <a:ext cx="6548365" cy="812988"/>
        </p:xfrm>
        <a:graphic>
          <a:graphicData uri="http://schemas.openxmlformats.org/presentationml/2006/ole">
            <mc:AlternateContent xmlns:mc="http://schemas.openxmlformats.org/markup-compatibility/2006">
              <mc:Choice xmlns:v="urn:schemas-microsoft-com:vml" Requires="v">
                <p:oleObj spid="_x0000_s13318" name="Equation" r:id="rId12" imgW="3581400" imgH="444500" progId="Equation.3">
                  <p:embed/>
                </p:oleObj>
              </mc:Choice>
              <mc:Fallback>
                <p:oleObj name="Equation" r:id="rId12" imgW="3581400" imgH="444500" progId="Equation.3">
                  <p:embed/>
                  <p:pic>
                    <p:nvPicPr>
                      <p:cNvPr id="268297" name="Object 9">
                        <a:extLst>
                          <a:ext uri="{FF2B5EF4-FFF2-40B4-BE49-F238E27FC236}">
                            <a16:creationId xmlns:a16="http://schemas.microsoft.com/office/drawing/2014/main" id="{BD361965-21F5-6E1C-44DC-03B2B07A0A5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14703" y="2236211"/>
                        <a:ext cx="6548365" cy="812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8" name="Object 10">
            <a:extLst>
              <a:ext uri="{FF2B5EF4-FFF2-40B4-BE49-F238E27FC236}">
                <a16:creationId xmlns:a16="http://schemas.microsoft.com/office/drawing/2014/main" id="{2DC6C27A-2798-E257-A64D-ACA7450818E9}"/>
              </a:ext>
            </a:extLst>
          </p:cNvPr>
          <p:cNvGraphicFramePr>
            <a:graphicFrameLocks noChangeAspect="1"/>
          </p:cNvGraphicFramePr>
          <p:nvPr>
            <p:extLst>
              <p:ext uri="{D42A27DB-BD31-4B8C-83A1-F6EECF244321}">
                <p14:modId xmlns:p14="http://schemas.microsoft.com/office/powerpoint/2010/main" val="2304301637"/>
              </p:ext>
            </p:extLst>
          </p:nvPr>
        </p:nvGraphicFramePr>
        <p:xfrm>
          <a:off x="1914704" y="3076194"/>
          <a:ext cx="5505137" cy="835218"/>
        </p:xfrm>
        <a:graphic>
          <a:graphicData uri="http://schemas.openxmlformats.org/presentationml/2006/ole">
            <mc:AlternateContent xmlns:mc="http://schemas.openxmlformats.org/markup-compatibility/2006">
              <mc:Choice xmlns:v="urn:schemas-microsoft-com:vml" Requires="v">
                <p:oleObj spid="_x0000_s13319" name="Equation" r:id="rId14" imgW="3009900" imgH="457200" progId="Equation.3">
                  <p:embed/>
                </p:oleObj>
              </mc:Choice>
              <mc:Fallback>
                <p:oleObj name="Equation" r:id="rId14" imgW="3009900" imgH="457200" progId="Equation.3">
                  <p:embed/>
                  <p:pic>
                    <p:nvPicPr>
                      <p:cNvPr id="268298" name="Object 10">
                        <a:extLst>
                          <a:ext uri="{FF2B5EF4-FFF2-40B4-BE49-F238E27FC236}">
                            <a16:creationId xmlns:a16="http://schemas.microsoft.com/office/drawing/2014/main" id="{2DC6C27A-2798-E257-A64D-ACA7450818E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14704" y="3076194"/>
                        <a:ext cx="5505137" cy="835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 calcmode="lin" valueType="num">
                                      <p:cBhvr additive="base">
                                        <p:cTn id="7" dur="500" fill="hold"/>
                                        <p:tgtEl>
                                          <p:spTgt spid="268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829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68296"/>
                                        </p:tgtEl>
                                        <p:attrNameLst>
                                          <p:attrName>style.visibility</p:attrName>
                                        </p:attrNameLst>
                                      </p:cBhvr>
                                      <p:to>
                                        <p:strVal val="visible"/>
                                      </p:to>
                                    </p:set>
                                    <p:anim calcmode="lin" valueType="num">
                                      <p:cBhvr additive="base">
                                        <p:cTn id="12" dur="500" fill="hold"/>
                                        <p:tgtEl>
                                          <p:spTgt spid="268296"/>
                                        </p:tgtEl>
                                        <p:attrNameLst>
                                          <p:attrName>ppt_x</p:attrName>
                                        </p:attrNameLst>
                                      </p:cBhvr>
                                      <p:tavLst>
                                        <p:tav tm="0">
                                          <p:val>
                                            <p:strVal val="#ppt_x"/>
                                          </p:val>
                                        </p:tav>
                                        <p:tav tm="100000">
                                          <p:val>
                                            <p:strVal val="#ppt_x"/>
                                          </p:val>
                                        </p:tav>
                                      </p:tavLst>
                                    </p:anim>
                                    <p:anim calcmode="lin" valueType="num">
                                      <p:cBhvr additive="base">
                                        <p:cTn id="13" dur="500" fill="hold"/>
                                        <p:tgtEl>
                                          <p:spTgt spid="26829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68297"/>
                                        </p:tgtEl>
                                        <p:attrNameLst>
                                          <p:attrName>style.visibility</p:attrName>
                                        </p:attrNameLst>
                                      </p:cBhvr>
                                      <p:to>
                                        <p:strVal val="visible"/>
                                      </p:to>
                                    </p:set>
                                    <p:anim calcmode="lin" valueType="num">
                                      <p:cBhvr additive="base">
                                        <p:cTn id="18" dur="500" fill="hold"/>
                                        <p:tgtEl>
                                          <p:spTgt spid="268297"/>
                                        </p:tgtEl>
                                        <p:attrNameLst>
                                          <p:attrName>ppt_x</p:attrName>
                                        </p:attrNameLst>
                                      </p:cBhvr>
                                      <p:tavLst>
                                        <p:tav tm="0">
                                          <p:val>
                                            <p:strVal val="#ppt_x"/>
                                          </p:val>
                                        </p:tav>
                                        <p:tav tm="100000">
                                          <p:val>
                                            <p:strVal val="#ppt_x"/>
                                          </p:val>
                                        </p:tav>
                                      </p:tavLst>
                                    </p:anim>
                                    <p:anim calcmode="lin" valueType="num">
                                      <p:cBhvr additive="base">
                                        <p:cTn id="19" dur="500" fill="hold"/>
                                        <p:tgtEl>
                                          <p:spTgt spid="26829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68298"/>
                                        </p:tgtEl>
                                        <p:attrNameLst>
                                          <p:attrName>style.visibility</p:attrName>
                                        </p:attrNameLst>
                                      </p:cBhvr>
                                      <p:to>
                                        <p:strVal val="visible"/>
                                      </p:to>
                                    </p:set>
                                    <p:anim calcmode="lin" valueType="num">
                                      <p:cBhvr additive="base">
                                        <p:cTn id="24" dur="500" fill="hold"/>
                                        <p:tgtEl>
                                          <p:spTgt spid="268298"/>
                                        </p:tgtEl>
                                        <p:attrNameLst>
                                          <p:attrName>ppt_x</p:attrName>
                                        </p:attrNameLst>
                                      </p:cBhvr>
                                      <p:tavLst>
                                        <p:tav tm="0">
                                          <p:val>
                                            <p:strVal val="#ppt_x"/>
                                          </p:val>
                                        </p:tav>
                                        <p:tav tm="100000">
                                          <p:val>
                                            <p:strVal val="#ppt_x"/>
                                          </p:val>
                                        </p:tav>
                                      </p:tavLst>
                                    </p:anim>
                                    <p:anim calcmode="lin" valueType="num">
                                      <p:cBhvr additive="base">
                                        <p:cTn id="25" dur="500" fill="hold"/>
                                        <p:tgtEl>
                                          <p:spTgt spid="268298"/>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268294"/>
                                        </p:tgtEl>
                                        <p:attrNameLst>
                                          <p:attrName>style.visibility</p:attrName>
                                        </p:attrNameLst>
                                      </p:cBhvr>
                                      <p:to>
                                        <p:strVal val="visible"/>
                                      </p:to>
                                    </p:set>
                                    <p:anim calcmode="lin" valueType="num">
                                      <p:cBhvr additive="base">
                                        <p:cTn id="30" dur="500" fill="hold"/>
                                        <p:tgtEl>
                                          <p:spTgt spid="268294"/>
                                        </p:tgtEl>
                                        <p:attrNameLst>
                                          <p:attrName>ppt_x</p:attrName>
                                        </p:attrNameLst>
                                      </p:cBhvr>
                                      <p:tavLst>
                                        <p:tav tm="0">
                                          <p:val>
                                            <p:strVal val="#ppt_x"/>
                                          </p:val>
                                        </p:tav>
                                        <p:tav tm="100000">
                                          <p:val>
                                            <p:strVal val="#ppt_x"/>
                                          </p:val>
                                        </p:tav>
                                      </p:tavLst>
                                    </p:anim>
                                    <p:anim calcmode="lin" valueType="num">
                                      <p:cBhvr additive="base">
                                        <p:cTn id="31" dur="500" fill="hold"/>
                                        <p:tgtEl>
                                          <p:spTgt spid="268294"/>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268295"/>
                                        </p:tgtEl>
                                        <p:attrNameLst>
                                          <p:attrName>style.visibility</p:attrName>
                                        </p:attrNameLst>
                                      </p:cBhvr>
                                      <p:to>
                                        <p:strVal val="visible"/>
                                      </p:to>
                                    </p:set>
                                    <p:anim calcmode="lin" valueType="num">
                                      <p:cBhvr additive="base">
                                        <p:cTn id="36" dur="500" fill="hold"/>
                                        <p:tgtEl>
                                          <p:spTgt spid="268295"/>
                                        </p:tgtEl>
                                        <p:attrNameLst>
                                          <p:attrName>ppt_x</p:attrName>
                                        </p:attrNameLst>
                                      </p:cBhvr>
                                      <p:tavLst>
                                        <p:tav tm="0">
                                          <p:val>
                                            <p:strVal val="#ppt_x"/>
                                          </p:val>
                                        </p:tav>
                                        <p:tav tm="100000">
                                          <p:val>
                                            <p:strVal val="#ppt_x"/>
                                          </p:val>
                                        </p:tav>
                                      </p:tavLst>
                                    </p:anim>
                                    <p:anim calcmode="lin" valueType="num">
                                      <p:cBhvr additive="base">
                                        <p:cTn id="37" dur="500" fill="hold"/>
                                        <p:tgtEl>
                                          <p:spTgt spid="268295"/>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268293"/>
                                        </p:tgtEl>
                                        <p:attrNameLst>
                                          <p:attrName>style.visibility</p:attrName>
                                        </p:attrNameLst>
                                      </p:cBhvr>
                                      <p:to>
                                        <p:strVal val="visible"/>
                                      </p:to>
                                    </p:set>
                                    <p:anim calcmode="lin" valueType="num">
                                      <p:cBhvr additive="base">
                                        <p:cTn id="42" dur="500" fill="hold"/>
                                        <p:tgtEl>
                                          <p:spTgt spid="268293"/>
                                        </p:tgtEl>
                                        <p:attrNameLst>
                                          <p:attrName>ppt_x</p:attrName>
                                        </p:attrNameLst>
                                      </p:cBhvr>
                                      <p:tavLst>
                                        <p:tav tm="0">
                                          <p:val>
                                            <p:strVal val="#ppt_x"/>
                                          </p:val>
                                        </p:tav>
                                        <p:tav tm="100000">
                                          <p:val>
                                            <p:strVal val="#ppt_x"/>
                                          </p:val>
                                        </p:tav>
                                      </p:tavLst>
                                    </p:anim>
                                    <p:anim calcmode="lin" valueType="num">
                                      <p:cBhvr additive="base">
                                        <p:cTn id="43" dur="500" fill="hold"/>
                                        <p:tgtEl>
                                          <p:spTgt spid="268293"/>
                                        </p:tgtEl>
                                        <p:attrNameLst>
                                          <p:attrName>ppt_y</p:attrName>
                                        </p:attrNameLst>
                                      </p:cBhvr>
                                      <p:tavLst>
                                        <p:tav tm="0">
                                          <p:val>
                                            <p:strVal val="1+#ppt_h/2"/>
                                          </p:val>
                                        </p:tav>
                                        <p:tav tm="100000">
                                          <p:val>
                                            <p:strVal val="#ppt_y"/>
                                          </p:val>
                                        </p:tav>
                                      </p:tavLst>
                                    </p:anim>
                                  </p:childTnLst>
                                </p:cTn>
                              </p:par>
                            </p:childTnLst>
                          </p:cTn>
                        </p:par>
                        <p:par>
                          <p:cTn id="44" fill="hold" nodeType="afterGroup">
                            <p:stCondLst>
                              <p:cond delay="500"/>
                            </p:stCondLst>
                            <p:childTnLst>
                              <p:par>
                                <p:cTn id="45" presetID="2" presetClass="entr" presetSubtype="4" fill="hold" nodeType="afterEffect">
                                  <p:stCondLst>
                                    <p:cond delay="0"/>
                                  </p:stCondLst>
                                  <p:childTnLst>
                                    <p:set>
                                      <p:cBhvr>
                                        <p:cTn id="46" dur="1" fill="hold">
                                          <p:stCondLst>
                                            <p:cond delay="0"/>
                                          </p:stCondLst>
                                        </p:cTn>
                                        <p:tgtEl>
                                          <p:spTgt spid="268292"/>
                                        </p:tgtEl>
                                        <p:attrNameLst>
                                          <p:attrName>style.visibility</p:attrName>
                                        </p:attrNameLst>
                                      </p:cBhvr>
                                      <p:to>
                                        <p:strVal val="visible"/>
                                      </p:to>
                                    </p:set>
                                    <p:anim calcmode="lin" valueType="num">
                                      <p:cBhvr additive="base">
                                        <p:cTn id="47" dur="500" fill="hold"/>
                                        <p:tgtEl>
                                          <p:spTgt spid="268292"/>
                                        </p:tgtEl>
                                        <p:attrNameLst>
                                          <p:attrName>ppt_x</p:attrName>
                                        </p:attrNameLst>
                                      </p:cBhvr>
                                      <p:tavLst>
                                        <p:tav tm="0">
                                          <p:val>
                                            <p:strVal val="#ppt_x"/>
                                          </p:val>
                                        </p:tav>
                                        <p:tav tm="100000">
                                          <p:val>
                                            <p:strVal val="#ppt_x"/>
                                          </p:val>
                                        </p:tav>
                                      </p:tavLst>
                                    </p:anim>
                                    <p:anim calcmode="lin" valueType="num">
                                      <p:cBhvr additive="base">
                                        <p:cTn id="48" dur="500" fill="hold"/>
                                        <p:tgtEl>
                                          <p:spTgt spid="268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autoUpdateAnimBg="0" advAuto="0"/>
      <p:bldP spid="26829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DE258ECB-80ED-25E9-A4B3-764D40B84F09}"/>
              </a:ext>
            </a:extLst>
          </p:cNvPr>
          <p:cNvSpPr>
            <a:spLocks noGrp="1" noChangeArrowheads="1"/>
          </p:cNvSpPr>
          <p:nvPr>
            <p:ph type="title"/>
          </p:nvPr>
        </p:nvSpPr>
        <p:spPr/>
        <p:txBody>
          <a:bodyPr/>
          <a:lstStyle/>
          <a:p>
            <a:pPr eaLnBrk="1" hangingPunct="1"/>
            <a:r>
              <a:rPr lang="en-US" altLang="zh-CN"/>
              <a:t>Little</a:t>
            </a:r>
            <a:r>
              <a:rPr lang="zh-CN" altLang="en-US"/>
              <a:t>公式</a:t>
            </a:r>
          </a:p>
        </p:txBody>
      </p:sp>
      <p:sp>
        <p:nvSpPr>
          <p:cNvPr id="269316" name="Rectangle 4">
            <a:extLst>
              <a:ext uri="{FF2B5EF4-FFF2-40B4-BE49-F238E27FC236}">
                <a16:creationId xmlns:a16="http://schemas.microsoft.com/office/drawing/2014/main" id="{3496EDAE-AE03-E91C-3BCD-08B253CE0EFD}"/>
              </a:ext>
            </a:extLst>
          </p:cNvPr>
          <p:cNvSpPr>
            <a:spLocks noChangeArrowheads="1"/>
          </p:cNvSpPr>
          <p:nvPr/>
        </p:nvSpPr>
        <p:spPr bwMode="auto">
          <a:xfrm>
            <a:off x="993775" y="1143794"/>
            <a:ext cx="10972800" cy="4228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nSpc>
                <a:spcPct val="150000"/>
              </a:lnSpc>
              <a:buNone/>
            </a:pPr>
            <a:r>
              <a:rPr lang="zh-CN" altLang="en-US" sz="2400" dirty="0">
                <a:latin typeface="+mn-ea"/>
                <a:ea typeface="+mn-ea"/>
              </a:rPr>
              <a:t>对于可变输入率的排队系统，由于一部分到达的顾客没有进入系统而造成流失，流失的大小可用概率表示。显然，顾客到达时，发现系统有</a:t>
            </a:r>
            <a:r>
              <a:rPr lang="en-US" altLang="zh-CN" sz="2400" dirty="0">
                <a:latin typeface="+mn-ea"/>
                <a:ea typeface="+mn-ea"/>
              </a:rPr>
              <a:t>k</a:t>
            </a:r>
            <a:r>
              <a:rPr lang="zh-CN" altLang="en-US" sz="2400" dirty="0">
                <a:latin typeface="+mn-ea"/>
                <a:ea typeface="+mn-ea"/>
              </a:rPr>
              <a:t>个顾客而离去的概率为</a:t>
            </a:r>
            <a:r>
              <a:rPr lang="en-US" altLang="zh-CN" sz="2400" dirty="0">
                <a:latin typeface="+mn-ea"/>
                <a:ea typeface="+mn-ea"/>
              </a:rPr>
              <a:t>1-a</a:t>
            </a:r>
            <a:r>
              <a:rPr lang="en-US" altLang="zh-CN" sz="2400" baseline="-25000" dirty="0">
                <a:latin typeface="+mn-ea"/>
                <a:ea typeface="+mn-ea"/>
              </a:rPr>
              <a:t>k</a:t>
            </a:r>
            <a:r>
              <a:rPr lang="zh-CN" altLang="en-US" sz="2400" dirty="0">
                <a:latin typeface="+mn-ea"/>
                <a:ea typeface="+mn-ea"/>
              </a:rPr>
              <a:t>，因此</a:t>
            </a:r>
            <a:r>
              <a:rPr lang="zh-CN" altLang="en-US" sz="2400" dirty="0">
                <a:solidFill>
                  <a:srgbClr val="CC00CC"/>
                </a:solidFill>
                <a:latin typeface="+mn-ea"/>
                <a:ea typeface="+mn-ea"/>
              </a:rPr>
              <a:t>顾客到达没有进入系统而流失的概率</a:t>
            </a:r>
            <a:r>
              <a:rPr lang="zh-CN" altLang="en-US" sz="2400" dirty="0">
                <a:latin typeface="+mn-ea"/>
                <a:ea typeface="+mn-ea"/>
              </a:rPr>
              <a:t>为</a:t>
            </a:r>
          </a:p>
          <a:p>
            <a:pPr eaLnBrk="1" hangingPunct="1">
              <a:lnSpc>
                <a:spcPct val="200000"/>
              </a:lnSpc>
              <a:spcBef>
                <a:spcPct val="20000"/>
              </a:spcBef>
              <a:buFont typeface="Wingdings" panose="05000000000000000000" pitchFamily="2" charset="2"/>
              <a:buNone/>
            </a:pPr>
            <a:endParaRPr lang="zh-CN" altLang="en-US" sz="2400" dirty="0">
              <a:latin typeface="+mn-ea"/>
              <a:ea typeface="+mn-ea"/>
            </a:endParaRPr>
          </a:p>
          <a:p>
            <a:pPr eaLnBrk="1" hangingPunct="1">
              <a:lnSpc>
                <a:spcPct val="200000"/>
              </a:lnSpc>
              <a:buFont typeface="Wingdings" panose="05000000000000000000" pitchFamily="2" charset="2"/>
              <a:buNone/>
            </a:pPr>
            <a:r>
              <a:rPr lang="zh-CN" altLang="en-US" sz="2400" dirty="0">
                <a:latin typeface="+mn-ea"/>
                <a:ea typeface="+mn-ea"/>
              </a:rPr>
              <a:t>相反地，一个</a:t>
            </a:r>
            <a:r>
              <a:rPr lang="zh-CN" altLang="en-US" sz="2400" dirty="0">
                <a:solidFill>
                  <a:srgbClr val="CC00CC"/>
                </a:solidFill>
                <a:latin typeface="+mn-ea"/>
                <a:ea typeface="+mn-ea"/>
              </a:rPr>
              <a:t>顾客到达而进入系统的概率</a:t>
            </a:r>
            <a:r>
              <a:rPr lang="zh-CN" altLang="en-US" sz="2400" dirty="0">
                <a:latin typeface="+mn-ea"/>
                <a:ea typeface="+mn-ea"/>
              </a:rPr>
              <a:t>为    </a:t>
            </a:r>
          </a:p>
          <a:p>
            <a:pPr eaLnBrk="1" hangingPunct="1">
              <a:lnSpc>
                <a:spcPct val="200000"/>
              </a:lnSpc>
              <a:spcBef>
                <a:spcPct val="80000"/>
              </a:spcBef>
              <a:buFont typeface="Wingdings" panose="05000000000000000000" pitchFamily="2" charset="2"/>
              <a:buNone/>
            </a:pPr>
            <a:r>
              <a:rPr lang="zh-CN" altLang="en-US" sz="2400" dirty="0">
                <a:solidFill>
                  <a:srgbClr val="0000FF"/>
                </a:solidFill>
                <a:latin typeface="+mn-ea"/>
                <a:ea typeface="+mn-ea"/>
              </a:rPr>
              <a:t>单位时间内</a:t>
            </a:r>
            <a:r>
              <a:rPr lang="zh-CN" altLang="en-US" sz="2400" dirty="0">
                <a:solidFill>
                  <a:srgbClr val="CC00CC"/>
                </a:solidFill>
                <a:latin typeface="+mn-ea"/>
                <a:ea typeface="+mn-ea"/>
              </a:rPr>
              <a:t>到达且进入系统的平均顾客</a:t>
            </a:r>
            <a:r>
              <a:rPr lang="zh-CN" altLang="en-US" sz="2400" dirty="0">
                <a:latin typeface="+mn-ea"/>
                <a:ea typeface="+mn-ea"/>
              </a:rPr>
              <a:t>数为</a:t>
            </a:r>
          </a:p>
        </p:txBody>
      </p:sp>
      <p:graphicFrame>
        <p:nvGraphicFramePr>
          <p:cNvPr id="269317" name="Object 5">
            <a:extLst>
              <a:ext uri="{FF2B5EF4-FFF2-40B4-BE49-F238E27FC236}">
                <a16:creationId xmlns:a16="http://schemas.microsoft.com/office/drawing/2014/main" id="{5ECBF333-1F97-A796-ABB7-41715B94732C}"/>
              </a:ext>
            </a:extLst>
          </p:cNvPr>
          <p:cNvGraphicFramePr>
            <a:graphicFrameLocks noChangeAspect="1"/>
          </p:cNvGraphicFramePr>
          <p:nvPr>
            <p:extLst>
              <p:ext uri="{D42A27DB-BD31-4B8C-83A1-F6EECF244321}">
                <p14:modId xmlns:p14="http://schemas.microsoft.com/office/powerpoint/2010/main" val="4084078316"/>
              </p:ext>
            </p:extLst>
          </p:nvPr>
        </p:nvGraphicFramePr>
        <p:xfrm>
          <a:off x="5700620" y="2773711"/>
          <a:ext cx="1657734" cy="971775"/>
        </p:xfrm>
        <a:graphic>
          <a:graphicData uri="http://schemas.openxmlformats.org/presentationml/2006/ole">
            <mc:AlternateContent xmlns:mc="http://schemas.openxmlformats.org/markup-compatibility/2006">
              <mc:Choice xmlns:v="urn:schemas-microsoft-com:vml" Requires="v">
                <p:oleObj spid="_x0000_s14338" name="Equation" r:id="rId4" imgW="1396440" imgH="787320" progId="Equation.3">
                  <p:embed/>
                </p:oleObj>
              </mc:Choice>
              <mc:Fallback>
                <p:oleObj name="Equation" r:id="rId4" imgW="1396440" imgH="787320" progId="Equation.3">
                  <p:embed/>
                  <p:pic>
                    <p:nvPicPr>
                      <p:cNvPr id="269317" name="Object 5">
                        <a:extLst>
                          <a:ext uri="{FF2B5EF4-FFF2-40B4-BE49-F238E27FC236}">
                            <a16:creationId xmlns:a16="http://schemas.microsoft.com/office/drawing/2014/main" id="{5ECBF333-1F97-A796-ABB7-41715B9473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0620" y="2773711"/>
                        <a:ext cx="1657734" cy="97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18" name="Object 6">
            <a:extLst>
              <a:ext uri="{FF2B5EF4-FFF2-40B4-BE49-F238E27FC236}">
                <a16:creationId xmlns:a16="http://schemas.microsoft.com/office/drawing/2014/main" id="{51E1B3BF-D896-9D3D-9257-79B43D44FF7B}"/>
              </a:ext>
            </a:extLst>
          </p:cNvPr>
          <p:cNvGraphicFramePr>
            <a:graphicFrameLocks noChangeAspect="1"/>
          </p:cNvGraphicFramePr>
          <p:nvPr>
            <p:extLst>
              <p:ext uri="{D42A27DB-BD31-4B8C-83A1-F6EECF244321}">
                <p14:modId xmlns:p14="http://schemas.microsoft.com/office/powerpoint/2010/main" val="1647013927"/>
              </p:ext>
            </p:extLst>
          </p:nvPr>
        </p:nvGraphicFramePr>
        <p:xfrm>
          <a:off x="6960140" y="3582341"/>
          <a:ext cx="1198840" cy="971775"/>
        </p:xfrm>
        <a:graphic>
          <a:graphicData uri="http://schemas.openxmlformats.org/presentationml/2006/ole">
            <mc:AlternateContent xmlns:mc="http://schemas.openxmlformats.org/markup-compatibility/2006">
              <mc:Choice xmlns:v="urn:schemas-microsoft-com:vml" Requires="v">
                <p:oleObj spid="_x0000_s14339" name="Equation" r:id="rId6" imgW="977400" imgH="787320" progId="Equation.3">
                  <p:embed/>
                </p:oleObj>
              </mc:Choice>
              <mc:Fallback>
                <p:oleObj name="Equation" r:id="rId6" imgW="977400" imgH="787320" progId="Equation.3">
                  <p:embed/>
                  <p:pic>
                    <p:nvPicPr>
                      <p:cNvPr id="269318" name="Object 6">
                        <a:extLst>
                          <a:ext uri="{FF2B5EF4-FFF2-40B4-BE49-F238E27FC236}">
                            <a16:creationId xmlns:a16="http://schemas.microsoft.com/office/drawing/2014/main" id="{51E1B3BF-D896-9D3D-9257-79B43D44FF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0140" y="3582341"/>
                        <a:ext cx="1198840" cy="97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19" name="Object 7">
            <a:extLst>
              <a:ext uri="{FF2B5EF4-FFF2-40B4-BE49-F238E27FC236}">
                <a16:creationId xmlns:a16="http://schemas.microsoft.com/office/drawing/2014/main" id="{21A5D0E3-39D1-849D-C0E0-377CDF38E586}"/>
              </a:ext>
            </a:extLst>
          </p:cNvPr>
          <p:cNvGraphicFramePr>
            <a:graphicFrameLocks noChangeAspect="1"/>
          </p:cNvGraphicFramePr>
          <p:nvPr>
            <p:extLst>
              <p:ext uri="{D42A27DB-BD31-4B8C-83A1-F6EECF244321}">
                <p14:modId xmlns:p14="http://schemas.microsoft.com/office/powerpoint/2010/main" val="3842519354"/>
              </p:ext>
            </p:extLst>
          </p:nvPr>
        </p:nvGraphicFramePr>
        <p:xfrm>
          <a:off x="7152220" y="4554116"/>
          <a:ext cx="3771185" cy="971775"/>
        </p:xfrm>
        <a:graphic>
          <a:graphicData uri="http://schemas.openxmlformats.org/presentationml/2006/ole">
            <mc:AlternateContent xmlns:mc="http://schemas.openxmlformats.org/markup-compatibility/2006">
              <mc:Choice xmlns:v="urn:schemas-microsoft-com:vml" Requires="v">
                <p:oleObj spid="_x0000_s14340" name="Equation" r:id="rId8" imgW="3262320" imgH="787320" progId="Equation.DSMT4">
                  <p:embed/>
                </p:oleObj>
              </mc:Choice>
              <mc:Fallback>
                <p:oleObj name="Equation" r:id="rId8" imgW="3262320" imgH="787320" progId="Equation.DSMT4">
                  <p:embed/>
                  <p:pic>
                    <p:nvPicPr>
                      <p:cNvPr id="269319" name="Object 7">
                        <a:extLst>
                          <a:ext uri="{FF2B5EF4-FFF2-40B4-BE49-F238E27FC236}">
                            <a16:creationId xmlns:a16="http://schemas.microsoft.com/office/drawing/2014/main" id="{21A5D0E3-39D1-849D-C0E0-377CDF38E58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52220" y="4554116"/>
                        <a:ext cx="3771185" cy="97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20" name="Rectangle 8">
            <a:extLst>
              <a:ext uri="{FF2B5EF4-FFF2-40B4-BE49-F238E27FC236}">
                <a16:creationId xmlns:a16="http://schemas.microsoft.com/office/drawing/2014/main" id="{5506FA0F-CFA4-B814-344B-D6B8FDD3E973}"/>
              </a:ext>
            </a:extLst>
          </p:cNvPr>
          <p:cNvSpPr>
            <a:spLocks noChangeArrowheads="1"/>
          </p:cNvSpPr>
          <p:nvPr/>
        </p:nvSpPr>
        <p:spPr bwMode="auto">
          <a:xfrm>
            <a:off x="1015093" y="5645387"/>
            <a:ext cx="7774199"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dirty="0">
                <a:latin typeface="+mn-ea"/>
                <a:ea typeface="+mn-ea"/>
              </a:rPr>
              <a:t>可以验证，在该系统中，</a:t>
            </a:r>
            <a:r>
              <a:rPr lang="en-US" altLang="zh-CN" sz="2400" dirty="0">
                <a:latin typeface="+mn-ea"/>
                <a:ea typeface="+mn-ea"/>
              </a:rPr>
              <a:t>Little</a:t>
            </a:r>
            <a:r>
              <a:rPr lang="zh-CN" altLang="en-US" sz="2400" dirty="0">
                <a:latin typeface="+mn-ea"/>
                <a:ea typeface="+mn-ea"/>
              </a:rPr>
              <a:t>公式成立，即</a:t>
            </a:r>
            <a:endParaRPr lang="zh-CN" altLang="en-US" sz="2400" dirty="0">
              <a:latin typeface="+mn-ea"/>
              <a:ea typeface="+mn-ea"/>
              <a:sym typeface="Symbol" panose="05050102010706020507" pitchFamily="18" charset="2"/>
            </a:endParaRPr>
          </a:p>
        </p:txBody>
      </p:sp>
      <p:graphicFrame>
        <p:nvGraphicFramePr>
          <p:cNvPr id="269321" name="Object 9">
            <a:extLst>
              <a:ext uri="{FF2B5EF4-FFF2-40B4-BE49-F238E27FC236}">
                <a16:creationId xmlns:a16="http://schemas.microsoft.com/office/drawing/2014/main" id="{007D22CA-DC2A-2810-B30C-132D5B1C551E}"/>
              </a:ext>
            </a:extLst>
          </p:cNvPr>
          <p:cNvGraphicFramePr>
            <a:graphicFrameLocks noChangeAspect="1"/>
          </p:cNvGraphicFramePr>
          <p:nvPr>
            <p:extLst>
              <p:ext uri="{D42A27DB-BD31-4B8C-83A1-F6EECF244321}">
                <p14:modId xmlns:p14="http://schemas.microsoft.com/office/powerpoint/2010/main" val="2960049150"/>
              </p:ext>
            </p:extLst>
          </p:nvPr>
        </p:nvGraphicFramePr>
        <p:xfrm>
          <a:off x="2795092" y="6153504"/>
          <a:ext cx="3828349" cy="571632"/>
        </p:xfrm>
        <a:graphic>
          <a:graphicData uri="http://schemas.openxmlformats.org/presentationml/2006/ole">
            <mc:AlternateContent xmlns:mc="http://schemas.openxmlformats.org/markup-compatibility/2006">
              <mc:Choice xmlns:v="urn:schemas-microsoft-com:vml" Requires="v">
                <p:oleObj spid="_x0000_s14341" name="Equation" r:id="rId10" imgW="3313080" imgH="419040" progId="Equation.DSMT4">
                  <p:embed/>
                </p:oleObj>
              </mc:Choice>
              <mc:Fallback>
                <p:oleObj name="Equation" r:id="rId10" imgW="3313080" imgH="419040" progId="Equation.DSMT4">
                  <p:embed/>
                  <p:pic>
                    <p:nvPicPr>
                      <p:cNvPr id="269321" name="Object 9">
                        <a:extLst>
                          <a:ext uri="{FF2B5EF4-FFF2-40B4-BE49-F238E27FC236}">
                            <a16:creationId xmlns:a16="http://schemas.microsoft.com/office/drawing/2014/main" id="{007D22CA-DC2A-2810-B30C-132D5B1C55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95092" y="6153504"/>
                        <a:ext cx="3828349" cy="571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269316">
                                            <p:txEl>
                                              <p:pRg st="0" end="0"/>
                                            </p:txEl>
                                          </p:spTgt>
                                        </p:tgtEl>
                                        <p:attrNameLst>
                                          <p:attrName>style.visibility</p:attrName>
                                        </p:attrNameLst>
                                      </p:cBhvr>
                                      <p:to>
                                        <p:strVal val="visible"/>
                                      </p:to>
                                    </p:set>
                                    <p:animEffect transition="in" filter="wipe(up)">
                                      <p:cBhvr>
                                        <p:cTn id="7" dur="500"/>
                                        <p:tgtEl>
                                          <p:spTgt spid="2693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6931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69316">
                                            <p:txEl>
                                              <p:pRg st="2" end="2"/>
                                            </p:txEl>
                                          </p:spTgt>
                                        </p:tgtEl>
                                        <p:attrNameLst>
                                          <p:attrName>style.visibility</p:attrName>
                                        </p:attrNameLst>
                                      </p:cBhvr>
                                      <p:to>
                                        <p:strVal val="visible"/>
                                      </p:to>
                                    </p:set>
                                    <p:animEffect transition="in" filter="wipe(up)">
                                      <p:cBhvr>
                                        <p:cTn id="16" dur="500"/>
                                        <p:tgtEl>
                                          <p:spTgt spid="269316">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26931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269316">
                                            <p:txEl>
                                              <p:pRg st="3" end="3"/>
                                            </p:txEl>
                                          </p:spTgt>
                                        </p:tgtEl>
                                        <p:attrNameLst>
                                          <p:attrName>style.visibility</p:attrName>
                                        </p:attrNameLst>
                                      </p:cBhvr>
                                      <p:to>
                                        <p:strVal val="visible"/>
                                      </p:to>
                                    </p:set>
                                    <p:animEffect transition="in" filter="wipe(up)">
                                      <p:cBhvr>
                                        <p:cTn id="25" dur="500"/>
                                        <p:tgtEl>
                                          <p:spTgt spid="269316">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69319"/>
                                        </p:tgtEl>
                                        <p:attrNameLst>
                                          <p:attrName>style.visibility</p:attrName>
                                        </p:attrNameLst>
                                      </p:cBhvr>
                                      <p:to>
                                        <p:strVal val="visible"/>
                                      </p:to>
                                    </p:set>
                                    <p:animEffect transition="in" filter="wipe(up)">
                                      <p:cBhvr>
                                        <p:cTn id="30" dur="500"/>
                                        <p:tgtEl>
                                          <p:spTgt spid="26931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269320"/>
                                        </p:tgtEl>
                                        <p:attrNameLst>
                                          <p:attrName>style.visibility</p:attrName>
                                        </p:attrNameLst>
                                      </p:cBhvr>
                                      <p:to>
                                        <p:strVal val="visible"/>
                                      </p:to>
                                    </p:set>
                                    <p:animEffect transition="in" filter="wipe(up)">
                                      <p:cBhvr>
                                        <p:cTn id="35" dur="500"/>
                                        <p:tgtEl>
                                          <p:spTgt spid="269320"/>
                                        </p:tgtEl>
                                      </p:cBhvr>
                                    </p:animEffect>
                                  </p:childTnLst>
                                </p:cTn>
                              </p:par>
                            </p:childTnLst>
                          </p:cTn>
                        </p:par>
                        <p:par>
                          <p:cTn id="36" fill="hold" nodeType="afterGroup">
                            <p:stCondLst>
                              <p:cond delay="500"/>
                            </p:stCondLst>
                            <p:childTnLst>
                              <p:par>
                                <p:cTn id="37" presetID="22" presetClass="entr" presetSubtype="1" fill="hold" nodeType="afterEffect">
                                  <p:stCondLst>
                                    <p:cond delay="0"/>
                                  </p:stCondLst>
                                  <p:childTnLst>
                                    <p:set>
                                      <p:cBhvr>
                                        <p:cTn id="38" dur="1" fill="hold">
                                          <p:stCondLst>
                                            <p:cond delay="0"/>
                                          </p:stCondLst>
                                        </p:cTn>
                                        <p:tgtEl>
                                          <p:spTgt spid="269321"/>
                                        </p:tgtEl>
                                        <p:attrNameLst>
                                          <p:attrName>style.visibility</p:attrName>
                                        </p:attrNameLst>
                                      </p:cBhvr>
                                      <p:to>
                                        <p:strVal val="visible"/>
                                      </p:to>
                                    </p:set>
                                    <p:animEffect transition="in" filter="wipe(up)">
                                      <p:cBhvr>
                                        <p:cTn id="39" dur="500"/>
                                        <p:tgtEl>
                                          <p:spTgt spid="269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6" grpId="0" build="p" autoUpdateAnimBg="0"/>
      <p:bldP spid="26932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F3D0B78A-92C7-D657-EF4F-B053AEA6CD55}"/>
              </a:ext>
            </a:extLst>
          </p:cNvPr>
          <p:cNvSpPr>
            <a:spLocks noGrp="1" noChangeArrowheads="1"/>
          </p:cNvSpPr>
          <p:nvPr>
            <p:ph type="title"/>
          </p:nvPr>
        </p:nvSpPr>
        <p:spPr>
          <a:xfrm>
            <a:off x="917575" y="305594"/>
            <a:ext cx="7850417" cy="609741"/>
          </a:xfrm>
        </p:spPr>
        <p:txBody>
          <a:bodyPr/>
          <a:lstStyle/>
          <a:p>
            <a:pPr eaLnBrk="1" hangingPunct="1"/>
            <a:r>
              <a:rPr lang="en-US" altLang="zh-CN" dirty="0"/>
              <a:t>§8.3  </a:t>
            </a:r>
            <a:r>
              <a:rPr lang="zh-CN" altLang="en-US" dirty="0"/>
              <a:t>具有可变服务率的</a:t>
            </a:r>
            <a:r>
              <a:rPr lang="en-US" altLang="zh-CN" dirty="0"/>
              <a:t>M/M/1/</a:t>
            </a:r>
            <a:r>
              <a:rPr lang="en-US" altLang="zh-CN" dirty="0">
                <a:sym typeface="Symbol" panose="05050102010706020507" pitchFamily="18" charset="2"/>
              </a:rPr>
              <a:t></a:t>
            </a:r>
          </a:p>
        </p:txBody>
      </p:sp>
      <p:sp>
        <p:nvSpPr>
          <p:cNvPr id="270339" name="Rectangle 3">
            <a:extLst>
              <a:ext uri="{FF2B5EF4-FFF2-40B4-BE49-F238E27FC236}">
                <a16:creationId xmlns:a16="http://schemas.microsoft.com/office/drawing/2014/main" id="{FBA6228A-731E-A252-D2E2-562AC66D25D5}"/>
              </a:ext>
            </a:extLst>
          </p:cNvPr>
          <p:cNvSpPr>
            <a:spLocks noGrp="1" noChangeArrowheads="1"/>
          </p:cNvSpPr>
          <p:nvPr>
            <p:ph type="body" idx="1"/>
          </p:nvPr>
        </p:nvSpPr>
        <p:spPr>
          <a:xfrm>
            <a:off x="688975" y="1296194"/>
            <a:ext cx="11085739" cy="3733800"/>
          </a:xfrm>
        </p:spPr>
        <p:txBody>
          <a:bodyPr/>
          <a:lstStyle/>
          <a:p>
            <a:pPr marL="0" indent="719282" algn="just">
              <a:buClr>
                <a:srgbClr val="CC00CC"/>
              </a:buClr>
              <a:buNone/>
            </a:pPr>
            <a:r>
              <a:rPr lang="zh-CN" altLang="en-US" dirty="0"/>
              <a:t>在实际中，当服务台前出现排队时，排队的长短往往直接影响服务员的工作效率。一般讲，当排队过长时服务员会提高服务速度，另一方面，对一个不熟练的服务员，当看到对长太长时可能慌张而降低了服务率。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iterate type="wd">
                                    <p:tmPct val="10000"/>
                                  </p:iterate>
                                  <p:childTnLst>
                                    <p:set>
                                      <p:cBhvr>
                                        <p:cTn id="6" dur="1" fill="hold">
                                          <p:stCondLst>
                                            <p:cond delay="0"/>
                                          </p:stCondLst>
                                        </p:cTn>
                                        <p:tgtEl>
                                          <p:spTgt spid="270339">
                                            <p:txEl>
                                              <p:pRg st="0" end="0"/>
                                            </p:txEl>
                                          </p:spTgt>
                                        </p:tgtEl>
                                        <p:attrNameLst>
                                          <p:attrName>style.visibility</p:attrName>
                                        </p:attrNameLst>
                                      </p:cBhvr>
                                      <p:to>
                                        <p:strVal val="visible"/>
                                      </p:to>
                                    </p:set>
                                    <p:animEffect transition="in" filter="wipe(left)">
                                      <p:cBhvr>
                                        <p:cTn id="7" dur="500"/>
                                        <p:tgtEl>
                                          <p:spTgt spid="2703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a:extLst>
              <a:ext uri="{FF2B5EF4-FFF2-40B4-BE49-F238E27FC236}">
                <a16:creationId xmlns:a16="http://schemas.microsoft.com/office/drawing/2014/main" id="{40A62E2F-C564-D2A4-E8EF-D2A074A14009}"/>
              </a:ext>
            </a:extLst>
          </p:cNvPr>
          <p:cNvSpPr>
            <a:spLocks noGrp="1" noChangeArrowheads="1"/>
          </p:cNvSpPr>
          <p:nvPr>
            <p:ph type="body" idx="1"/>
          </p:nvPr>
        </p:nvSpPr>
        <p:spPr>
          <a:xfrm>
            <a:off x="366078" y="1189419"/>
            <a:ext cx="7563013" cy="4755663"/>
          </a:xfrm>
        </p:spPr>
        <p:txBody>
          <a:bodyPr>
            <a:normAutofit/>
          </a:bodyPr>
          <a:lstStyle/>
          <a:p>
            <a:pPr>
              <a:lnSpc>
                <a:spcPct val="105000"/>
              </a:lnSpc>
              <a:spcBef>
                <a:spcPts val="1200"/>
              </a:spcBef>
              <a:buFont typeface="Wingdings" panose="05000000000000000000" pitchFamily="2" charset="2"/>
              <a:buChar char="Ø"/>
            </a:pPr>
            <a:r>
              <a:rPr lang="zh-CN" altLang="en-US" dirty="0">
                <a:solidFill>
                  <a:srgbClr val="0000FF"/>
                </a:solidFill>
              </a:rPr>
              <a:t>无限源的简单排队系统</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a:lnSpc>
                <a:spcPct val="110000"/>
              </a:lnSpc>
              <a:spcBef>
                <a:spcPts val="1200"/>
              </a:spcBef>
              <a:buClr>
                <a:srgbClr val="FF0000"/>
              </a:buClr>
              <a:buFontTx/>
              <a:buChar char="•"/>
            </a:pPr>
            <a:r>
              <a:rPr lang="zh-CN" altLang="en-US" dirty="0">
                <a:solidFill>
                  <a:srgbClr val="CC00CC"/>
                </a:solidFill>
              </a:rPr>
              <a:t>问题的引入</a:t>
            </a:r>
          </a:p>
        </p:txBody>
      </p:sp>
      <p:sp>
        <p:nvSpPr>
          <p:cNvPr id="7173" name="Rectangle 2">
            <a:extLst>
              <a:ext uri="{FF2B5EF4-FFF2-40B4-BE49-F238E27FC236}">
                <a16:creationId xmlns:a16="http://schemas.microsoft.com/office/drawing/2014/main" id="{34963E6F-6E5D-CE7D-B3C0-DB0DEBFC36A4}"/>
              </a:ext>
            </a:extLst>
          </p:cNvPr>
          <p:cNvSpPr>
            <a:spLocks noGrp="1" noChangeArrowheads="1"/>
          </p:cNvSpPr>
          <p:nvPr>
            <p:ph type="title"/>
          </p:nvPr>
        </p:nvSpPr>
        <p:spPr/>
        <p:txBody>
          <a:bodyPr/>
          <a:lstStyle/>
          <a:p>
            <a:pPr eaLnBrk="1" hangingPunct="1"/>
            <a:r>
              <a:rPr lang="zh-CN" altLang="en-US"/>
              <a:t>上一讲内容回顾</a:t>
            </a:r>
          </a:p>
        </p:txBody>
      </p:sp>
      <p:sp>
        <p:nvSpPr>
          <p:cNvPr id="7" name="矩形标注 6">
            <a:extLst>
              <a:ext uri="{FF2B5EF4-FFF2-40B4-BE49-F238E27FC236}">
                <a16:creationId xmlns:a16="http://schemas.microsoft.com/office/drawing/2014/main" id="{2E106111-C838-A511-92FC-915C497E7354}"/>
              </a:ext>
            </a:extLst>
          </p:cNvPr>
          <p:cNvSpPr>
            <a:spLocks noChangeArrowheads="1"/>
          </p:cNvSpPr>
          <p:nvPr/>
        </p:nvSpPr>
        <p:spPr bwMode="auto">
          <a:xfrm>
            <a:off x="1374775" y="2591594"/>
            <a:ext cx="9982200" cy="3672738"/>
          </a:xfrm>
          <a:prstGeom prst="wedgeRectCallout">
            <a:avLst>
              <a:gd name="adj1" fmla="val -34077"/>
              <a:gd name="adj2" fmla="val -60867"/>
            </a:avLst>
          </a:prstGeom>
          <a:solidFill>
            <a:srgbClr val="00B050"/>
          </a:solidFill>
          <a:ln w="9525" algn="ctr">
            <a:solidFill>
              <a:srgbClr val="0000FF"/>
            </a:solidFill>
            <a:round/>
            <a:headEnd/>
            <a:tailEnd/>
          </a:ln>
        </p:spPr>
        <p:txBody>
          <a:bodyPr/>
          <a:lstStyle>
            <a:lvl1pPr marL="431800" indent="-4318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eaLnBrk="1" hangingPunct="1">
              <a:lnSpc>
                <a:spcPct val="150000"/>
              </a:lnSpc>
              <a:buClr>
                <a:srgbClr val="CC00CC"/>
              </a:buClr>
              <a:buFont typeface="Wingdings" panose="05000000000000000000" pitchFamily="2" charset="2"/>
              <a:buChar char="v"/>
            </a:pPr>
            <a:r>
              <a:rPr lang="zh-CN" altLang="en-US" sz="2400" dirty="0"/>
              <a:t>顾客到达为参数</a:t>
            </a:r>
            <a:r>
              <a:rPr lang="zh-CN" altLang="en-US" sz="2400" dirty="0">
                <a:sym typeface="Symbol" panose="05050102010706020507" pitchFamily="18" charset="2"/>
              </a:rPr>
              <a:t></a:t>
            </a:r>
            <a:r>
              <a:rPr lang="en-US" altLang="zh-CN" sz="2400" dirty="0">
                <a:sym typeface="Symbol" panose="05050102010706020507" pitchFamily="18" charset="2"/>
              </a:rPr>
              <a:t>(&gt;0)</a:t>
            </a:r>
            <a:r>
              <a:rPr lang="zh-CN" altLang="en-US" sz="2400" dirty="0"/>
              <a:t>的泊松过程，即相继到达的间隔时间序列</a:t>
            </a:r>
            <a:r>
              <a:rPr lang="en-US" altLang="zh-CN" sz="2400" dirty="0"/>
              <a:t>{</a:t>
            </a:r>
            <a:r>
              <a:rPr lang="en-US" altLang="zh-CN" sz="2400" dirty="0">
                <a:sym typeface="Symbol" panose="05050102010706020507" pitchFamily="18" charset="2"/>
              </a:rPr>
              <a:t></a:t>
            </a:r>
            <a:r>
              <a:rPr lang="en-US" altLang="zh-CN" sz="2400" baseline="-25000" dirty="0">
                <a:sym typeface="Symbol" panose="05050102010706020507" pitchFamily="18" charset="2"/>
              </a:rPr>
              <a:t>n</a:t>
            </a:r>
            <a:r>
              <a:rPr lang="zh-CN" altLang="en-US" sz="2400" dirty="0">
                <a:sym typeface="Symbol" panose="05050102010706020507" pitchFamily="18" charset="2"/>
              </a:rPr>
              <a:t>，</a:t>
            </a:r>
            <a:r>
              <a:rPr lang="en-US" altLang="zh-CN" sz="2400" dirty="0">
                <a:sym typeface="Symbol" panose="05050102010706020507" pitchFamily="18" charset="2"/>
              </a:rPr>
              <a:t>n1</a:t>
            </a:r>
            <a:r>
              <a:rPr lang="en-US" altLang="zh-CN" sz="2400" dirty="0"/>
              <a:t>}</a:t>
            </a:r>
            <a:r>
              <a:rPr lang="zh-CN" altLang="en-US" sz="2400" dirty="0"/>
              <a:t>独立、服从参数为</a:t>
            </a:r>
            <a:r>
              <a:rPr lang="zh-CN" altLang="en-US" sz="2400" dirty="0">
                <a:sym typeface="Symbol" panose="05050102010706020507" pitchFamily="18" charset="2"/>
              </a:rPr>
              <a:t></a:t>
            </a:r>
            <a:r>
              <a:rPr lang="en-US" altLang="zh-CN" sz="2400" dirty="0">
                <a:sym typeface="Symbol" panose="05050102010706020507" pitchFamily="18" charset="2"/>
              </a:rPr>
              <a:t>(&gt;0)</a:t>
            </a:r>
            <a:r>
              <a:rPr lang="zh-CN" altLang="en-US" sz="2400" dirty="0"/>
              <a:t>的负指数分布</a:t>
            </a:r>
            <a:r>
              <a:rPr lang="en-US" altLang="zh-CN" sz="2400" dirty="0"/>
              <a:t>F(t)</a:t>
            </a:r>
            <a:r>
              <a:rPr lang="zh-CN" altLang="en-US" sz="2400" dirty="0"/>
              <a:t>＝</a:t>
            </a:r>
            <a:r>
              <a:rPr lang="en-US" altLang="zh-CN" sz="2400" dirty="0"/>
              <a:t>1-e</a:t>
            </a:r>
            <a:r>
              <a:rPr lang="en-US" altLang="zh-CN" sz="2400" baseline="30000" dirty="0"/>
              <a:t>-</a:t>
            </a:r>
            <a:r>
              <a:rPr lang="en-US" altLang="zh-CN" sz="2400" baseline="30000" dirty="0">
                <a:sym typeface="Symbol" panose="05050102010706020507" pitchFamily="18" charset="2"/>
              </a:rPr>
              <a:t>t</a:t>
            </a:r>
            <a:r>
              <a:rPr lang="zh-CN" altLang="en-US" sz="2400" dirty="0"/>
              <a:t>，</a:t>
            </a:r>
            <a:r>
              <a:rPr lang="en-US" altLang="zh-CN" sz="2400" dirty="0"/>
              <a:t>t</a:t>
            </a:r>
            <a:r>
              <a:rPr lang="en-US" altLang="zh-CN" sz="2400" dirty="0">
                <a:sym typeface="Symbol" panose="05050102010706020507" pitchFamily="18" charset="2"/>
              </a:rPr>
              <a:t>0</a:t>
            </a:r>
            <a:r>
              <a:rPr lang="zh-CN" altLang="en-US" sz="2400" dirty="0"/>
              <a:t>；</a:t>
            </a:r>
            <a:endParaRPr lang="en-US" altLang="zh-CN" sz="2400" dirty="0"/>
          </a:p>
          <a:p>
            <a:pPr algn="just" eaLnBrk="1" hangingPunct="1">
              <a:lnSpc>
                <a:spcPct val="150000"/>
              </a:lnSpc>
              <a:buClr>
                <a:srgbClr val="CC00CC"/>
              </a:buClr>
              <a:buFont typeface="Wingdings" panose="05000000000000000000" pitchFamily="2" charset="2"/>
              <a:buChar char="v"/>
            </a:pPr>
            <a:r>
              <a:rPr lang="zh-CN" altLang="en-US" sz="2400" dirty="0"/>
              <a:t>顾客所需的服务时间序列</a:t>
            </a:r>
            <a:r>
              <a:rPr lang="en-US" altLang="zh-CN" sz="2400" dirty="0"/>
              <a:t>{</a:t>
            </a:r>
            <a:r>
              <a:rPr lang="en-US" altLang="zh-CN" sz="2400" dirty="0">
                <a:sym typeface="Symbol" panose="05050102010706020507" pitchFamily="18" charset="2"/>
              </a:rPr>
              <a:t></a:t>
            </a:r>
            <a:r>
              <a:rPr lang="en-US" altLang="zh-CN" sz="2400" baseline="-25000" dirty="0">
                <a:sym typeface="Symbol" panose="05050102010706020507" pitchFamily="18" charset="2"/>
              </a:rPr>
              <a:t>n</a:t>
            </a:r>
            <a:r>
              <a:rPr lang="en-US" altLang="zh-CN" sz="2400" dirty="0">
                <a:sym typeface="Symbol" panose="05050102010706020507" pitchFamily="18" charset="2"/>
              </a:rPr>
              <a:t>,n1</a:t>
            </a:r>
            <a:r>
              <a:rPr lang="en-US" altLang="zh-CN" sz="2400" dirty="0"/>
              <a:t>}</a:t>
            </a:r>
            <a:r>
              <a:rPr lang="zh-CN" altLang="en-US" sz="2400" dirty="0"/>
              <a:t>独立、服从参数为</a:t>
            </a:r>
            <a:r>
              <a:rPr lang="zh-CN" altLang="en-US" sz="2400" dirty="0">
                <a:sym typeface="Symbol" panose="05050102010706020507" pitchFamily="18" charset="2"/>
              </a:rPr>
              <a:t></a:t>
            </a:r>
            <a:r>
              <a:rPr lang="en-US" altLang="zh-CN" sz="2400" dirty="0">
                <a:sym typeface="Symbol" panose="05050102010706020507" pitchFamily="18" charset="2"/>
              </a:rPr>
              <a:t>(&gt;0)</a:t>
            </a:r>
            <a:r>
              <a:rPr lang="zh-CN" altLang="en-US" sz="2400" dirty="0"/>
              <a:t>的负指数分布</a:t>
            </a:r>
            <a:r>
              <a:rPr lang="en-US" altLang="zh-CN" sz="2400" dirty="0"/>
              <a:t>G(t)</a:t>
            </a:r>
            <a:r>
              <a:rPr lang="zh-CN" altLang="en-US" sz="2400" dirty="0"/>
              <a:t>＝</a:t>
            </a:r>
            <a:r>
              <a:rPr lang="en-US" altLang="zh-CN" sz="2400" dirty="0"/>
              <a:t>1-e</a:t>
            </a:r>
            <a:r>
              <a:rPr lang="en-US" altLang="zh-CN" sz="2400" baseline="30000" dirty="0"/>
              <a:t>-</a:t>
            </a:r>
            <a:r>
              <a:rPr lang="en-US" altLang="zh-CN" sz="2400" baseline="30000" dirty="0">
                <a:sym typeface="Symbol" panose="05050102010706020507" pitchFamily="18" charset="2"/>
              </a:rPr>
              <a:t>t</a:t>
            </a:r>
            <a:r>
              <a:rPr lang="zh-CN" altLang="en-US" sz="2400" dirty="0"/>
              <a:t>，</a:t>
            </a:r>
            <a:r>
              <a:rPr lang="en-US" altLang="zh-CN" sz="2400" dirty="0"/>
              <a:t>t</a:t>
            </a:r>
            <a:r>
              <a:rPr lang="en-US" altLang="zh-CN" sz="2400" dirty="0">
                <a:sym typeface="Symbol" panose="05050102010706020507" pitchFamily="18" charset="2"/>
              </a:rPr>
              <a:t>0</a:t>
            </a:r>
            <a:r>
              <a:rPr lang="zh-CN" altLang="en-US" sz="2400" dirty="0"/>
              <a:t>；</a:t>
            </a:r>
            <a:endParaRPr lang="en-US" altLang="zh-CN" sz="2400" dirty="0"/>
          </a:p>
          <a:p>
            <a:pPr algn="just" eaLnBrk="1" hangingPunct="1">
              <a:lnSpc>
                <a:spcPct val="150000"/>
              </a:lnSpc>
              <a:buClr>
                <a:srgbClr val="CC00CC"/>
              </a:buClr>
              <a:buFont typeface="Wingdings" panose="05000000000000000000" pitchFamily="2" charset="2"/>
              <a:buChar char="v"/>
            </a:pPr>
            <a:r>
              <a:rPr lang="zh-CN" altLang="en-US" sz="2400" dirty="0"/>
              <a:t>系统中只有一个服务台；</a:t>
            </a:r>
            <a:endParaRPr lang="en-US" altLang="zh-CN" sz="2400" dirty="0"/>
          </a:p>
          <a:p>
            <a:pPr algn="just" eaLnBrk="1" hangingPunct="1">
              <a:lnSpc>
                <a:spcPct val="150000"/>
              </a:lnSpc>
              <a:buClr>
                <a:srgbClr val="CC00CC"/>
              </a:buClr>
              <a:buFont typeface="Wingdings" panose="05000000000000000000" pitchFamily="2" charset="2"/>
              <a:buChar char="v"/>
            </a:pPr>
            <a:r>
              <a:rPr lang="zh-CN" altLang="en-US" sz="2400" dirty="0"/>
              <a:t>容量为无穷大，而且到达过程与服务过程彼此独立。</a:t>
            </a:r>
          </a:p>
        </p:txBody>
      </p:sp>
    </p:spTree>
    <p:extLst>
      <p:ext uri="{BB962C8B-B14F-4D97-AF65-F5344CB8AC3E}">
        <p14:creationId xmlns:p14="http://schemas.microsoft.com/office/powerpoint/2010/main" val="4172496451"/>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5507">
                                            <p:txEl>
                                              <p:pRg st="1" end="1"/>
                                            </p:txEl>
                                          </p:spTgt>
                                        </p:tgtEl>
                                        <p:attrNameLst>
                                          <p:attrName>style.visibility</p:attrName>
                                        </p:attrNameLst>
                                      </p:cBhvr>
                                      <p:to>
                                        <p:strVal val="visible"/>
                                      </p:to>
                                    </p:set>
                                    <p:anim calcmode="lin" valueType="num">
                                      <p:cBhvr additive="base">
                                        <p:cTn id="13"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5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22" dur="1000" fill="hold"/>
                                        <p:tgtEl>
                                          <p:spTgt spid="7"/>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xit" presetSubtype="0" fill="hold" nodeType="clickEffect">
                                  <p:stCondLst>
                                    <p:cond delay="0"/>
                                  </p:stCondLst>
                                  <p:childTnLst>
                                    <p:animEffect transition="out" filter="fade">
                                      <p:cBhvr>
                                        <p:cTn id="30" dur="1000" accel="50000">
                                          <p:stCondLst>
                                            <p:cond delay="0"/>
                                          </p:stCondLst>
                                        </p:cTn>
                                        <p:tgtEl>
                                          <p:spTgt spid="7"/>
                                        </p:tgtEl>
                                      </p:cBhvr>
                                    </p:animEffect>
                                    <p:anim calcmode="lin" valueType="num">
                                      <p:cBhvr>
                                        <p:cTn id="31" dur="500" accel="50000">
                                          <p:stCondLst>
                                            <p:cond delay="0"/>
                                          </p:stCondLst>
                                        </p:cTn>
                                        <p:tgtEl>
                                          <p:spTgt spid="7"/>
                                        </p:tgtEl>
                                        <p:attrNameLst>
                                          <p:attrName>ppt_y</p:attrName>
                                        </p:attrNameLst>
                                      </p:cBhvr>
                                      <p:tavLst>
                                        <p:tav tm="0">
                                          <p:val>
                                            <p:strVal val="ppt_y"/>
                                          </p:val>
                                        </p:tav>
                                        <p:tav tm="100000">
                                          <p:val>
                                            <p:strVal val="ppt_y+.1"/>
                                          </p:val>
                                        </p:tav>
                                      </p:tavLst>
                                    </p:anim>
                                    <p:anim calcmode="lin" valueType="num">
                                      <p:cBhvr>
                                        <p:cTn id="32" dur="500" decel="50000">
                                          <p:stCondLst>
                                            <p:cond delay="500"/>
                                          </p:stCondLst>
                                        </p:cTn>
                                        <p:tgtEl>
                                          <p:spTgt spid="7"/>
                                        </p:tgtEl>
                                        <p:attrNameLst>
                                          <p:attrName>ppt_y</p:attrName>
                                        </p:attrNameLst>
                                      </p:cBhvr>
                                      <p:tavLst>
                                        <p:tav tm="0">
                                          <p:val>
                                            <p:strVal val="ppt_y"/>
                                          </p:val>
                                        </p:tav>
                                        <p:tav tm="100000">
                                          <p:val>
                                            <p:strVal val="ppt_y-.1"/>
                                          </p:val>
                                        </p:tav>
                                      </p:tavLst>
                                    </p:anim>
                                    <p:anim calcmode="lin" valueType="num">
                                      <p:cBhvr>
                                        <p:cTn id="33" dur="500" accel="50000">
                                          <p:stCondLst>
                                            <p:cond delay="500"/>
                                          </p:stCondLst>
                                        </p:cTn>
                                        <p:tgtEl>
                                          <p:spTgt spid="7"/>
                                        </p:tgtEl>
                                        <p:attrNameLst>
                                          <p:attrName>ppt_x</p:attrName>
                                        </p:attrNameLst>
                                      </p:cBhvr>
                                      <p:tavLst>
                                        <p:tav tm="0">
                                          <p:val>
                                            <p:strVal val="ppt_x"/>
                                          </p:val>
                                        </p:tav>
                                        <p:tav tm="100000">
                                          <p:val>
                                            <p:strVal val="ppt_x+.4"/>
                                          </p:val>
                                        </p:tav>
                                      </p:tavLst>
                                    </p:anim>
                                    <p:anim calcmode="lin" valueType="num">
                                      <p:cBhvr>
                                        <p:cTn id="34" dur="1000"/>
                                        <p:tgtEl>
                                          <p:spTgt spid="7"/>
                                        </p:tgtEl>
                                        <p:attrNameLst>
                                          <p:attrName>ppt_h</p:attrName>
                                        </p:attrNameLst>
                                      </p:cBhvr>
                                      <p:tavLst>
                                        <p:tav tm="0">
                                          <p:val>
                                            <p:strVal val="ppt_h"/>
                                          </p:val>
                                        </p:tav>
                                        <p:tav tm="100000">
                                          <p:val>
                                            <p:strVal val="ppt_h"/>
                                          </p:val>
                                        </p:tav>
                                      </p:tavLst>
                                    </p:anim>
                                    <p:anim calcmode="lin" valueType="num">
                                      <p:cBhvr>
                                        <p:cTn id="35" dur="500" accel="50000">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36" dur="500" decel="50000">
                                          <p:stCondLst>
                                            <p:cond delay="500"/>
                                          </p:stCondLst>
                                        </p:cTn>
                                        <p:tgtEl>
                                          <p:spTgt spid="7"/>
                                        </p:tgtEl>
                                        <p:attrNameLst>
                                          <p:attrName>ppt_w</p:attrName>
                                        </p:attrNameLst>
                                      </p:cBhvr>
                                      <p:tavLst>
                                        <p:tav tm="0">
                                          <p:val>
                                            <p:strVal val="ppt_w"/>
                                          </p:val>
                                        </p:tav>
                                        <p:tav tm="100000">
                                          <p:val>
                                            <p:strVal val="ppt_w/.05"/>
                                          </p:val>
                                        </p:tav>
                                      </p:tavLst>
                                    </p:anim>
                                    <p:anim calcmode="lin" valueType="num">
                                      <p:cBhvr>
                                        <p:cTn id="37" dur="500" accel="50000">
                                          <p:stCondLst>
                                            <p:cond delay="500"/>
                                          </p:stCondLst>
                                        </p:cTn>
                                        <p:tgtEl>
                                          <p:spTgt spid="7"/>
                                        </p:tgtEl>
                                        <p:attrNameLst>
                                          <p:attrName>style.rotation</p:attrName>
                                        </p:attrNameLst>
                                      </p:cBhvr>
                                      <p:tavLst>
                                        <p:tav tm="0">
                                          <p:val>
                                            <p:fltVal val="0"/>
                                          </p:val>
                                        </p:tav>
                                        <p:tav tm="100000">
                                          <p:val>
                                            <p:fltVal val="-90"/>
                                          </p:val>
                                        </p:tav>
                                      </p:tavLst>
                                    </p:anim>
                                    <p:set>
                                      <p:cBhvr>
                                        <p:cTn id="38"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P spid="7" grpId="0" animBg="1"/>
      <p:bldP spid="7" grpId="1"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8E4EEE65-1045-18D2-8C07-A23D3AD25A3A}"/>
              </a:ext>
            </a:extLst>
          </p:cNvPr>
          <p:cNvSpPr>
            <a:spLocks noGrp="1" noChangeArrowheads="1"/>
          </p:cNvSpPr>
          <p:nvPr>
            <p:ph type="title"/>
          </p:nvPr>
        </p:nvSpPr>
        <p:spPr>
          <a:xfrm>
            <a:off x="768805" y="270632"/>
            <a:ext cx="7850417" cy="609741"/>
          </a:xfrm>
        </p:spPr>
        <p:txBody>
          <a:bodyPr/>
          <a:lstStyle/>
          <a:p>
            <a:pPr eaLnBrk="1" hangingPunct="1"/>
            <a:r>
              <a:rPr lang="en-US" altLang="zh-CN" dirty="0"/>
              <a:t>1.</a:t>
            </a:r>
            <a:r>
              <a:rPr lang="zh-CN" altLang="en-US" dirty="0"/>
              <a:t>问题的叙述</a:t>
            </a:r>
            <a:endParaRPr lang="zh-CN" altLang="en-US" dirty="0">
              <a:sym typeface="Symbol" panose="05050102010706020507" pitchFamily="18" charset="2"/>
            </a:endParaRPr>
          </a:p>
        </p:txBody>
      </p:sp>
      <p:sp>
        <p:nvSpPr>
          <p:cNvPr id="271363" name="Rectangle 3">
            <a:extLst>
              <a:ext uri="{FF2B5EF4-FFF2-40B4-BE49-F238E27FC236}">
                <a16:creationId xmlns:a16="http://schemas.microsoft.com/office/drawing/2014/main" id="{2B693E03-B903-3B19-823E-234F9F49DC58}"/>
              </a:ext>
            </a:extLst>
          </p:cNvPr>
          <p:cNvSpPr>
            <a:spLocks noGrp="1" noChangeArrowheads="1"/>
          </p:cNvSpPr>
          <p:nvPr>
            <p:ph type="body" idx="1"/>
          </p:nvPr>
        </p:nvSpPr>
        <p:spPr>
          <a:xfrm>
            <a:off x="688975" y="1067594"/>
            <a:ext cx="11353800" cy="5387635"/>
          </a:xfrm>
        </p:spPr>
        <p:txBody>
          <a:bodyPr/>
          <a:lstStyle/>
          <a:p>
            <a:pPr marL="457291" indent="-457291">
              <a:buClr>
                <a:srgbClr val="CC00CC"/>
              </a:buClr>
              <a:buFont typeface="Wingdings" panose="05000000000000000000" pitchFamily="2" charset="2"/>
              <a:buChar char="v"/>
            </a:pPr>
            <a:r>
              <a:rPr lang="zh-CN" altLang="en-US" dirty="0"/>
              <a:t>顾客到达为参数</a:t>
            </a:r>
            <a:r>
              <a:rPr lang="zh-CN" altLang="en-US" dirty="0">
                <a:sym typeface="Symbol" panose="05050102010706020507" pitchFamily="18" charset="2"/>
              </a:rPr>
              <a:t></a:t>
            </a:r>
            <a:r>
              <a:rPr lang="en-US" altLang="zh-CN" dirty="0">
                <a:sym typeface="Symbol" panose="05050102010706020507" pitchFamily="18" charset="2"/>
              </a:rPr>
              <a:t>(</a:t>
            </a:r>
            <a:r>
              <a:rPr lang="zh-CN" altLang="en-US" dirty="0"/>
              <a:t>＞</a:t>
            </a:r>
            <a:r>
              <a:rPr lang="en-US" altLang="zh-CN" dirty="0">
                <a:sym typeface="Symbol" panose="05050102010706020507" pitchFamily="18" charset="2"/>
              </a:rPr>
              <a:t>0)</a:t>
            </a:r>
            <a:r>
              <a:rPr lang="zh-CN" altLang="en-US" dirty="0"/>
              <a:t>的泊松过程 ；</a:t>
            </a:r>
          </a:p>
          <a:p>
            <a:pPr marL="457291" indent="-457291">
              <a:buClr>
                <a:srgbClr val="CC00CC"/>
              </a:buClr>
              <a:buFont typeface="Wingdings" panose="05000000000000000000" pitchFamily="2" charset="2"/>
              <a:buChar char="v"/>
            </a:pPr>
            <a:r>
              <a:rPr lang="zh-CN" altLang="en-US" dirty="0"/>
              <a:t>顾客所需的服务时间序列</a:t>
            </a:r>
            <a:r>
              <a:rPr lang="en-US" altLang="zh-CN" dirty="0"/>
              <a:t>{</a:t>
            </a:r>
            <a:r>
              <a:rPr lang="en-US" altLang="zh-CN" dirty="0">
                <a:sym typeface="Symbol" panose="05050102010706020507" pitchFamily="18" charset="2"/>
              </a:rPr>
              <a:t></a:t>
            </a:r>
            <a:r>
              <a:rPr lang="en-US" altLang="zh-CN" baseline="-25000" dirty="0">
                <a:sym typeface="Symbol" panose="05050102010706020507" pitchFamily="18" charset="2"/>
              </a:rPr>
              <a:t>n</a:t>
            </a:r>
            <a:r>
              <a:rPr lang="en-US" altLang="zh-CN" dirty="0">
                <a:sym typeface="Symbol" panose="05050102010706020507" pitchFamily="18" charset="2"/>
              </a:rPr>
              <a:t>,n</a:t>
            </a:r>
            <a:r>
              <a:rPr lang="en-US" altLang="zh-CN" dirty="0"/>
              <a:t>≥</a:t>
            </a:r>
            <a:r>
              <a:rPr lang="en-US" altLang="zh-CN" dirty="0">
                <a:sym typeface="Symbol" panose="05050102010706020507" pitchFamily="18" charset="2"/>
              </a:rPr>
              <a:t>1</a:t>
            </a:r>
            <a:r>
              <a:rPr lang="en-US" altLang="zh-CN" dirty="0"/>
              <a:t>}</a:t>
            </a:r>
            <a:r>
              <a:rPr lang="zh-CN" altLang="en-US" dirty="0"/>
              <a:t>独立、服从负指数分布，具有两个服务率</a:t>
            </a:r>
            <a:r>
              <a:rPr lang="zh-CN" altLang="en-US" dirty="0">
                <a:sym typeface="Symbol" panose="05050102010706020507" pitchFamily="18" charset="2"/>
              </a:rPr>
              <a:t></a:t>
            </a:r>
            <a:r>
              <a:rPr lang="en-US" altLang="zh-CN" dirty="0">
                <a:sym typeface="Symbol" panose="05050102010706020507" pitchFamily="18" charset="2"/>
              </a:rPr>
              <a:t>’</a:t>
            </a:r>
            <a:r>
              <a:rPr lang="en-US" altLang="zh-CN" baseline="-25000" dirty="0">
                <a:sym typeface="Symbol" panose="05050102010706020507" pitchFamily="18" charset="2"/>
              </a:rPr>
              <a:t>1</a:t>
            </a:r>
            <a:r>
              <a:rPr lang="zh-CN" altLang="en-US" dirty="0">
                <a:sym typeface="Symbol" panose="05050102010706020507" pitchFamily="18" charset="2"/>
              </a:rPr>
              <a:t>、</a:t>
            </a:r>
            <a:r>
              <a:rPr lang="en-US" altLang="zh-CN" dirty="0">
                <a:sym typeface="Symbol" panose="05050102010706020507" pitchFamily="18" charset="2"/>
              </a:rPr>
              <a:t>’</a:t>
            </a:r>
            <a:r>
              <a:rPr lang="en-US" altLang="zh-CN" baseline="-25000" dirty="0">
                <a:sym typeface="Symbol" panose="05050102010706020507" pitchFamily="18" charset="2"/>
              </a:rPr>
              <a:t>2</a:t>
            </a:r>
            <a:r>
              <a:rPr lang="en-US" altLang="zh-CN" dirty="0">
                <a:sym typeface="Symbol" panose="05050102010706020507" pitchFamily="18" charset="2"/>
              </a:rPr>
              <a:t>(0</a:t>
            </a:r>
            <a:r>
              <a:rPr lang="zh-CN" altLang="en-US" dirty="0"/>
              <a:t>＜</a:t>
            </a:r>
            <a:r>
              <a:rPr lang="zh-CN" altLang="en-US" dirty="0">
                <a:sym typeface="Symbol" panose="05050102010706020507" pitchFamily="18" charset="2"/>
              </a:rPr>
              <a:t></a:t>
            </a:r>
            <a:r>
              <a:rPr lang="en-US" altLang="zh-CN" dirty="0">
                <a:sym typeface="Symbol" panose="05050102010706020507" pitchFamily="18" charset="2"/>
              </a:rPr>
              <a:t>’</a:t>
            </a:r>
            <a:r>
              <a:rPr lang="en-US" altLang="zh-CN" baseline="-25000" dirty="0">
                <a:sym typeface="Symbol" panose="05050102010706020507" pitchFamily="18" charset="2"/>
              </a:rPr>
              <a:t>1</a:t>
            </a:r>
            <a:r>
              <a:rPr lang="zh-CN" altLang="en-US" dirty="0"/>
              <a:t>＜</a:t>
            </a:r>
            <a:r>
              <a:rPr lang="zh-CN" altLang="en-US" dirty="0">
                <a:sym typeface="Symbol" panose="05050102010706020507" pitchFamily="18" charset="2"/>
              </a:rPr>
              <a:t></a:t>
            </a:r>
            <a:r>
              <a:rPr lang="en-US" altLang="zh-CN" dirty="0">
                <a:sym typeface="Symbol" panose="05050102010706020507" pitchFamily="18" charset="2"/>
              </a:rPr>
              <a:t>’</a:t>
            </a:r>
            <a:r>
              <a:rPr lang="en-US" altLang="zh-CN" baseline="-25000" dirty="0">
                <a:sym typeface="Symbol" panose="05050102010706020507" pitchFamily="18" charset="2"/>
              </a:rPr>
              <a:t>2</a:t>
            </a:r>
            <a:r>
              <a:rPr lang="en-US" altLang="zh-CN" dirty="0">
                <a:sym typeface="Symbol" panose="05050102010706020507" pitchFamily="18" charset="2"/>
              </a:rPr>
              <a:t>)</a:t>
            </a:r>
            <a:r>
              <a:rPr lang="zh-CN" altLang="en-US" dirty="0">
                <a:sym typeface="Symbol" panose="05050102010706020507" pitchFamily="18" charset="2"/>
              </a:rPr>
              <a:t>，当对长</a:t>
            </a:r>
            <a:r>
              <a:rPr lang="zh-CN" altLang="en-US" dirty="0"/>
              <a:t>＜</a:t>
            </a:r>
            <a:r>
              <a:rPr lang="en-US" altLang="zh-CN" dirty="0">
                <a:sym typeface="Symbol" panose="05050102010706020507" pitchFamily="18" charset="2"/>
              </a:rPr>
              <a:t>m</a:t>
            </a:r>
            <a:r>
              <a:rPr lang="zh-CN" altLang="en-US" dirty="0">
                <a:sym typeface="Symbol" panose="05050102010706020507" pitchFamily="18" charset="2"/>
              </a:rPr>
              <a:t>（</a:t>
            </a:r>
            <a:r>
              <a:rPr lang="en-US" altLang="zh-CN" dirty="0">
                <a:sym typeface="Symbol" panose="05050102010706020507" pitchFamily="18" charset="2"/>
              </a:rPr>
              <a:t>m</a:t>
            </a:r>
            <a:r>
              <a:rPr lang="zh-CN" altLang="en-US" dirty="0">
                <a:sym typeface="Symbol" panose="05050102010706020507" pitchFamily="18" charset="2"/>
              </a:rPr>
              <a:t>是一个固定的正整数）时，服务员用速率</a:t>
            </a:r>
            <a:r>
              <a:rPr lang="en-US" altLang="zh-CN" dirty="0">
                <a:sym typeface="Symbol" panose="05050102010706020507" pitchFamily="18" charset="2"/>
              </a:rPr>
              <a:t>’</a:t>
            </a:r>
            <a:r>
              <a:rPr lang="en-US" altLang="zh-CN" baseline="-25000" dirty="0">
                <a:sym typeface="Symbol" panose="05050102010706020507" pitchFamily="18" charset="2"/>
              </a:rPr>
              <a:t>1</a:t>
            </a:r>
            <a:r>
              <a:rPr lang="zh-CN" altLang="en-US" dirty="0">
                <a:sym typeface="Symbol" panose="05050102010706020507" pitchFamily="18" charset="2"/>
              </a:rPr>
              <a:t>工作，当对长</a:t>
            </a:r>
            <a:r>
              <a:rPr lang="zh-CN" altLang="en-US" dirty="0"/>
              <a:t>≥</a:t>
            </a:r>
            <a:r>
              <a:rPr lang="en-US" altLang="zh-CN" dirty="0">
                <a:sym typeface="Symbol" panose="05050102010706020507" pitchFamily="18" charset="2"/>
              </a:rPr>
              <a:t>m</a:t>
            </a:r>
            <a:r>
              <a:rPr lang="zh-CN" altLang="en-US" dirty="0">
                <a:sym typeface="Symbol" panose="05050102010706020507" pitchFamily="18" charset="2"/>
              </a:rPr>
              <a:t>时，服务员用速率</a:t>
            </a:r>
            <a:r>
              <a:rPr lang="en-US" altLang="zh-CN" dirty="0">
                <a:sym typeface="Symbol" panose="05050102010706020507" pitchFamily="18" charset="2"/>
              </a:rPr>
              <a:t>’</a:t>
            </a:r>
            <a:r>
              <a:rPr lang="en-US" altLang="zh-CN" baseline="-25000" dirty="0">
                <a:sym typeface="Symbol" panose="05050102010706020507" pitchFamily="18" charset="2"/>
              </a:rPr>
              <a:t>2</a:t>
            </a:r>
            <a:r>
              <a:rPr lang="zh-CN" altLang="en-US" dirty="0">
                <a:sym typeface="Symbol" panose="05050102010706020507" pitchFamily="18" charset="2"/>
              </a:rPr>
              <a:t>工作；</a:t>
            </a:r>
          </a:p>
          <a:p>
            <a:pPr marL="457291" indent="-457291">
              <a:buClr>
                <a:srgbClr val="CC00CC"/>
              </a:buClr>
              <a:buFont typeface="Wingdings" panose="05000000000000000000" pitchFamily="2" charset="2"/>
              <a:buChar char="v"/>
            </a:pPr>
            <a:r>
              <a:rPr lang="zh-CN" altLang="en-US" dirty="0"/>
              <a:t>系统中只有一个服务台；</a:t>
            </a:r>
          </a:p>
          <a:p>
            <a:pPr marL="457291" indent="-457291">
              <a:buClr>
                <a:srgbClr val="CC00CC"/>
              </a:buClr>
              <a:buFont typeface="Wingdings" panose="05000000000000000000" pitchFamily="2" charset="2"/>
              <a:buChar char="v"/>
            </a:pPr>
            <a:r>
              <a:rPr lang="zh-CN" altLang="en-US" dirty="0"/>
              <a:t>容量为无穷大，而且到达过程与服务过程彼此独立。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500" fill="hold"/>
                                        <p:tgtEl>
                                          <p:spTgt spid="271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1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1363">
                                            <p:txEl>
                                              <p:pRg st="1" end="1"/>
                                            </p:txEl>
                                          </p:spTgt>
                                        </p:tgtEl>
                                        <p:attrNameLst>
                                          <p:attrName>style.visibility</p:attrName>
                                        </p:attrNameLst>
                                      </p:cBhvr>
                                      <p:to>
                                        <p:strVal val="visible"/>
                                      </p:to>
                                    </p:set>
                                    <p:anim calcmode="lin" valueType="num">
                                      <p:cBhvr additive="base">
                                        <p:cTn id="13" dur="500" fill="hold"/>
                                        <p:tgtEl>
                                          <p:spTgt spid="271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1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71363">
                                            <p:txEl>
                                              <p:pRg st="2" end="2"/>
                                            </p:txEl>
                                          </p:spTgt>
                                        </p:tgtEl>
                                        <p:attrNameLst>
                                          <p:attrName>style.visibility</p:attrName>
                                        </p:attrNameLst>
                                      </p:cBhvr>
                                      <p:to>
                                        <p:strVal val="visible"/>
                                      </p:to>
                                    </p:set>
                                    <p:anim calcmode="lin" valueType="num">
                                      <p:cBhvr additive="base">
                                        <p:cTn id="19" dur="500" fill="hold"/>
                                        <p:tgtEl>
                                          <p:spTgt spid="2713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1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1363">
                                            <p:txEl>
                                              <p:pRg st="3" end="3"/>
                                            </p:txEl>
                                          </p:spTgt>
                                        </p:tgtEl>
                                        <p:attrNameLst>
                                          <p:attrName>style.visibility</p:attrName>
                                        </p:attrNameLst>
                                      </p:cBhvr>
                                      <p:to>
                                        <p:strVal val="visible"/>
                                      </p:to>
                                    </p:set>
                                    <p:anim calcmode="lin" valueType="num">
                                      <p:cBhvr additive="base">
                                        <p:cTn id="25" dur="500" fill="hold"/>
                                        <p:tgtEl>
                                          <p:spTgt spid="2713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13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id="{AF99801C-E836-EB7D-5B26-2CB158E5D108}"/>
              </a:ext>
            </a:extLst>
          </p:cNvPr>
          <p:cNvSpPr>
            <a:spLocks noGrp="1" noChangeArrowheads="1"/>
          </p:cNvSpPr>
          <p:nvPr>
            <p:ph type="title"/>
          </p:nvPr>
        </p:nvSpPr>
        <p:spPr/>
        <p:txBody>
          <a:bodyPr/>
          <a:lstStyle/>
          <a:p>
            <a:pPr eaLnBrk="1" hangingPunct="1"/>
            <a:r>
              <a:rPr lang="en-US" altLang="zh-CN"/>
              <a:t>2.</a:t>
            </a:r>
            <a:r>
              <a:rPr lang="zh-CN" altLang="en-US"/>
              <a:t>队长</a:t>
            </a:r>
          </a:p>
        </p:txBody>
      </p:sp>
      <p:sp>
        <p:nvSpPr>
          <p:cNvPr id="272387" name="Rectangle 3">
            <a:extLst>
              <a:ext uri="{FF2B5EF4-FFF2-40B4-BE49-F238E27FC236}">
                <a16:creationId xmlns:a16="http://schemas.microsoft.com/office/drawing/2014/main" id="{A6D88419-2A34-C101-0FFB-454CB5F2232E}"/>
              </a:ext>
            </a:extLst>
          </p:cNvPr>
          <p:cNvSpPr>
            <a:spLocks noGrp="1" noChangeArrowheads="1"/>
          </p:cNvSpPr>
          <p:nvPr>
            <p:ph type="body" idx="1"/>
          </p:nvPr>
        </p:nvSpPr>
        <p:spPr>
          <a:xfrm>
            <a:off x="774699" y="989120"/>
            <a:ext cx="7774199" cy="719183"/>
          </a:xfrm>
        </p:spPr>
        <p:txBody>
          <a:bodyPr>
            <a:normAutofit/>
          </a:bodyPr>
          <a:lstStyle/>
          <a:p>
            <a:pPr eaLnBrk="1" hangingPunct="1">
              <a:buFont typeface="Wingdings" panose="05000000000000000000" pitchFamily="2" charset="2"/>
              <a:buNone/>
            </a:pPr>
            <a:r>
              <a:rPr lang="zh-CN" altLang="en-US" dirty="0"/>
              <a:t>用</a:t>
            </a:r>
            <a:r>
              <a:rPr lang="en-US" altLang="zh-CN" dirty="0"/>
              <a:t>N(t)</a:t>
            </a:r>
            <a:r>
              <a:rPr lang="zh-CN" altLang="en-US" dirty="0"/>
              <a:t>表示在时刻</a:t>
            </a:r>
            <a:r>
              <a:rPr lang="en-US" altLang="zh-CN" dirty="0"/>
              <a:t>t</a:t>
            </a:r>
            <a:r>
              <a:rPr lang="zh-CN" altLang="en-US" dirty="0"/>
              <a:t>系统中的顾客数，</a:t>
            </a:r>
            <a:r>
              <a:rPr lang="zh-CN" altLang="en-US" dirty="0">
                <a:sym typeface="Symbol" panose="05050102010706020507" pitchFamily="18" charset="2"/>
              </a:rPr>
              <a:t>令</a:t>
            </a:r>
          </a:p>
        </p:txBody>
      </p:sp>
      <p:sp>
        <p:nvSpPr>
          <p:cNvPr id="272388" name="Rectangle 4">
            <a:extLst>
              <a:ext uri="{FF2B5EF4-FFF2-40B4-BE49-F238E27FC236}">
                <a16:creationId xmlns:a16="http://schemas.microsoft.com/office/drawing/2014/main" id="{937F7607-B2A0-8942-0878-6F1B28E396E7}"/>
              </a:ext>
            </a:extLst>
          </p:cNvPr>
          <p:cNvSpPr>
            <a:spLocks noChangeArrowheads="1"/>
          </p:cNvSpPr>
          <p:nvPr/>
        </p:nvSpPr>
        <p:spPr bwMode="auto">
          <a:xfrm>
            <a:off x="2009957" y="1805102"/>
            <a:ext cx="6986617" cy="42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801" dirty="0" err="1">
                <a:sym typeface="Symbol" panose="05050102010706020507" pitchFamily="18" charset="2"/>
              </a:rPr>
              <a:t>p</a:t>
            </a:r>
            <a:r>
              <a:rPr lang="en-US" altLang="zh-CN" sz="2801" baseline="-25000" dirty="0" err="1">
                <a:sym typeface="Symbol" panose="05050102010706020507" pitchFamily="18" charset="2"/>
              </a:rPr>
              <a:t>ij</a:t>
            </a:r>
            <a:r>
              <a:rPr lang="en-US" altLang="zh-CN" sz="2801" dirty="0">
                <a:sym typeface="Symbol" panose="05050102010706020507" pitchFamily="18" charset="2"/>
              </a:rPr>
              <a:t>(t)</a:t>
            </a:r>
            <a:r>
              <a:rPr lang="zh-CN" altLang="en-US" sz="2801" dirty="0">
                <a:sym typeface="Symbol" panose="05050102010706020507" pitchFamily="18" charset="2"/>
              </a:rPr>
              <a:t>＝</a:t>
            </a:r>
            <a:r>
              <a:rPr lang="en-US" altLang="zh-CN" sz="2801" dirty="0">
                <a:sym typeface="Symbol" panose="05050102010706020507" pitchFamily="18" charset="2"/>
              </a:rPr>
              <a:t>P{N(t+t)</a:t>
            </a:r>
            <a:r>
              <a:rPr lang="zh-CN" altLang="en-US" sz="2801" dirty="0">
                <a:sym typeface="Symbol" panose="05050102010706020507" pitchFamily="18" charset="2"/>
              </a:rPr>
              <a:t>＝</a:t>
            </a:r>
            <a:r>
              <a:rPr lang="en-US" altLang="zh-CN" sz="2801" dirty="0" err="1">
                <a:sym typeface="Symbol" panose="05050102010706020507" pitchFamily="18" charset="2"/>
              </a:rPr>
              <a:t>j|N</a:t>
            </a:r>
            <a:r>
              <a:rPr lang="en-US" altLang="zh-CN" sz="2801" dirty="0">
                <a:sym typeface="Symbol" panose="05050102010706020507" pitchFamily="18" charset="2"/>
              </a:rPr>
              <a:t>(t)</a:t>
            </a:r>
            <a:r>
              <a:rPr lang="zh-CN" altLang="en-US" sz="2801" dirty="0">
                <a:sym typeface="Symbol" panose="05050102010706020507" pitchFamily="18" charset="2"/>
              </a:rPr>
              <a:t>＝</a:t>
            </a:r>
            <a:r>
              <a:rPr lang="en-US" altLang="zh-CN" sz="2801" dirty="0" err="1">
                <a:sym typeface="Symbol" panose="05050102010706020507" pitchFamily="18" charset="2"/>
              </a:rPr>
              <a:t>i</a:t>
            </a:r>
            <a:r>
              <a:rPr lang="en-US" altLang="zh-CN" sz="2801" dirty="0">
                <a:sym typeface="Symbol" panose="05050102010706020507" pitchFamily="18" charset="2"/>
              </a:rPr>
              <a:t>},</a:t>
            </a:r>
            <a:r>
              <a:rPr lang="en-US" altLang="zh-CN" sz="2801" dirty="0" err="1">
                <a:sym typeface="Symbol" panose="05050102010706020507" pitchFamily="18" charset="2"/>
              </a:rPr>
              <a:t>i,j</a:t>
            </a:r>
            <a:r>
              <a:rPr lang="zh-CN" altLang="en-US" sz="2801" dirty="0">
                <a:sym typeface="Symbol" panose="05050102010706020507" pitchFamily="18" charset="2"/>
              </a:rPr>
              <a:t>＝</a:t>
            </a:r>
            <a:r>
              <a:rPr lang="en-US" altLang="zh-CN" sz="2801" dirty="0">
                <a:sym typeface="Symbol" panose="05050102010706020507" pitchFamily="18" charset="2"/>
              </a:rPr>
              <a:t>0,1,2,…</a:t>
            </a:r>
          </a:p>
        </p:txBody>
      </p:sp>
      <p:sp>
        <p:nvSpPr>
          <p:cNvPr id="272389" name="Rectangle 5">
            <a:extLst>
              <a:ext uri="{FF2B5EF4-FFF2-40B4-BE49-F238E27FC236}">
                <a16:creationId xmlns:a16="http://schemas.microsoft.com/office/drawing/2014/main" id="{0281BFE2-F55A-3824-C508-DAE81208D7CC}"/>
              </a:ext>
            </a:extLst>
          </p:cNvPr>
          <p:cNvSpPr>
            <a:spLocks noChangeArrowheads="1"/>
          </p:cNvSpPr>
          <p:nvPr/>
        </p:nvSpPr>
        <p:spPr bwMode="auto">
          <a:xfrm>
            <a:off x="1222375" y="2588715"/>
            <a:ext cx="7774199" cy="42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801" dirty="0">
                <a:sym typeface="Symbol" panose="05050102010706020507" pitchFamily="18" charset="2"/>
              </a:rPr>
              <a:t>则类似</a:t>
            </a:r>
            <a:r>
              <a:rPr lang="en-US" altLang="zh-CN" sz="2801" dirty="0">
                <a:sym typeface="Symbol" panose="05050102010706020507" pitchFamily="18" charset="2"/>
              </a:rPr>
              <a:t>§8.1</a:t>
            </a:r>
            <a:r>
              <a:rPr lang="zh-CN" altLang="en-US" sz="2801" dirty="0">
                <a:sym typeface="Symbol" panose="05050102010706020507" pitchFamily="18" charset="2"/>
              </a:rPr>
              <a:t>中</a:t>
            </a:r>
            <a:r>
              <a:rPr lang="en-US" altLang="zh-CN" sz="2801" dirty="0" err="1">
                <a:sym typeface="Symbol" panose="05050102010706020507" pitchFamily="18" charset="2"/>
              </a:rPr>
              <a:t>p</a:t>
            </a:r>
            <a:r>
              <a:rPr lang="en-US" altLang="zh-CN" sz="2801" baseline="-25000" dirty="0" err="1">
                <a:sym typeface="Symbol" panose="05050102010706020507" pitchFamily="18" charset="2"/>
              </a:rPr>
              <a:t>ij</a:t>
            </a:r>
            <a:r>
              <a:rPr lang="en-US" altLang="zh-CN" sz="2801" dirty="0">
                <a:sym typeface="Symbol" panose="05050102010706020507" pitchFamily="18" charset="2"/>
              </a:rPr>
              <a:t>(t)</a:t>
            </a:r>
            <a:r>
              <a:rPr lang="zh-CN" altLang="en-US" sz="2801" dirty="0">
                <a:sym typeface="Symbol" panose="05050102010706020507" pitchFamily="18" charset="2"/>
              </a:rPr>
              <a:t>的推导，有</a:t>
            </a:r>
          </a:p>
        </p:txBody>
      </p:sp>
      <p:graphicFrame>
        <p:nvGraphicFramePr>
          <p:cNvPr id="272390" name="Object 6">
            <a:extLst>
              <a:ext uri="{FF2B5EF4-FFF2-40B4-BE49-F238E27FC236}">
                <a16:creationId xmlns:a16="http://schemas.microsoft.com/office/drawing/2014/main" id="{25781502-0779-8E88-2A81-5540337ED181}"/>
              </a:ext>
            </a:extLst>
          </p:cNvPr>
          <p:cNvGraphicFramePr>
            <a:graphicFrameLocks noChangeAspect="1"/>
          </p:cNvGraphicFramePr>
          <p:nvPr>
            <p:extLst>
              <p:ext uri="{D42A27DB-BD31-4B8C-83A1-F6EECF244321}">
                <p14:modId xmlns:p14="http://schemas.microsoft.com/office/powerpoint/2010/main" val="455708983"/>
              </p:ext>
            </p:extLst>
          </p:nvPr>
        </p:nvGraphicFramePr>
        <p:xfrm>
          <a:off x="2424392" y="3100007"/>
          <a:ext cx="5341586" cy="1808581"/>
        </p:xfrm>
        <a:graphic>
          <a:graphicData uri="http://schemas.openxmlformats.org/presentationml/2006/ole">
            <mc:AlternateContent xmlns:mc="http://schemas.openxmlformats.org/markup-compatibility/2006">
              <mc:Choice xmlns:v="urn:schemas-microsoft-com:vml" Requires="v">
                <p:oleObj spid="_x0000_s15362" name="Equation" r:id="rId4" imgW="2692400" imgH="914400" progId="Equation.DSMT4">
                  <p:embed/>
                </p:oleObj>
              </mc:Choice>
              <mc:Fallback>
                <p:oleObj name="Equation" r:id="rId4" imgW="2692400" imgH="914400" progId="Equation.DSMT4">
                  <p:embed/>
                  <p:pic>
                    <p:nvPicPr>
                      <p:cNvPr id="272390" name="Object 6">
                        <a:extLst>
                          <a:ext uri="{FF2B5EF4-FFF2-40B4-BE49-F238E27FC236}">
                            <a16:creationId xmlns:a16="http://schemas.microsoft.com/office/drawing/2014/main" id="{25781502-0779-8E88-2A81-5540337ED1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4392" y="3100007"/>
                        <a:ext cx="5341586" cy="18085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391" name="Rectangle 7">
            <a:extLst>
              <a:ext uri="{FF2B5EF4-FFF2-40B4-BE49-F238E27FC236}">
                <a16:creationId xmlns:a16="http://schemas.microsoft.com/office/drawing/2014/main" id="{CB6BE129-0817-F025-5A42-BC21EC64C557}"/>
              </a:ext>
            </a:extLst>
          </p:cNvPr>
          <p:cNvSpPr>
            <a:spLocks noChangeArrowheads="1"/>
          </p:cNvSpPr>
          <p:nvPr/>
        </p:nvSpPr>
        <p:spPr bwMode="auto">
          <a:xfrm>
            <a:off x="1222375" y="4908588"/>
            <a:ext cx="9982217" cy="46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10000"/>
              </a:lnSpc>
              <a:buClrTx/>
              <a:buFontTx/>
              <a:buNone/>
            </a:pPr>
            <a:r>
              <a:rPr lang="zh-CN" altLang="en-US" sz="2400" dirty="0">
                <a:latin typeface="+mn-ea"/>
                <a:ea typeface="+mn-ea"/>
                <a:sym typeface="Symbol" panose="05050102010706020507" pitchFamily="18" charset="2"/>
              </a:rPr>
              <a:t>于是，</a:t>
            </a:r>
            <a:r>
              <a:rPr lang="en-US" altLang="zh-CN" sz="2400" dirty="0">
                <a:latin typeface="+mn-ea"/>
                <a:ea typeface="+mn-ea"/>
                <a:sym typeface="Symbol" panose="05050102010706020507" pitchFamily="18" charset="2"/>
              </a:rPr>
              <a:t>{N(t)</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t0}</a:t>
            </a:r>
            <a:r>
              <a:rPr lang="zh-CN" altLang="en-US" sz="2400" dirty="0">
                <a:latin typeface="+mn-ea"/>
                <a:ea typeface="+mn-ea"/>
                <a:sym typeface="Symbol" panose="05050102010706020507" pitchFamily="18" charset="2"/>
              </a:rPr>
              <a:t>是</a:t>
            </a:r>
            <a:r>
              <a:rPr lang="en-US" altLang="zh-CN" sz="2400" dirty="0">
                <a:latin typeface="+mn-ea"/>
                <a:ea typeface="+mn-ea"/>
                <a:sym typeface="Symbol" panose="05050102010706020507" pitchFamily="18" charset="2"/>
              </a:rPr>
              <a:t>E</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{0,1,2,…}</a:t>
            </a:r>
            <a:r>
              <a:rPr lang="zh-CN" altLang="en-US" sz="2400" dirty="0">
                <a:latin typeface="+mn-ea"/>
                <a:ea typeface="+mn-ea"/>
                <a:sym typeface="Symbol" panose="05050102010706020507" pitchFamily="18" charset="2"/>
              </a:rPr>
              <a:t>上的生灭过程，其参数为</a:t>
            </a:r>
          </a:p>
        </p:txBody>
      </p:sp>
      <p:graphicFrame>
        <p:nvGraphicFramePr>
          <p:cNvPr id="272392" name="Object 8">
            <a:extLst>
              <a:ext uri="{FF2B5EF4-FFF2-40B4-BE49-F238E27FC236}">
                <a16:creationId xmlns:a16="http://schemas.microsoft.com/office/drawing/2014/main" id="{A4EC9E6F-F1F7-4E3C-B38D-7E268C31060C}"/>
              </a:ext>
            </a:extLst>
          </p:cNvPr>
          <p:cNvGraphicFramePr>
            <a:graphicFrameLocks noChangeAspect="1"/>
          </p:cNvGraphicFramePr>
          <p:nvPr>
            <p:extLst>
              <p:ext uri="{D42A27DB-BD31-4B8C-83A1-F6EECF244321}">
                <p14:modId xmlns:p14="http://schemas.microsoft.com/office/powerpoint/2010/main" val="3758985035"/>
              </p:ext>
            </p:extLst>
          </p:nvPr>
        </p:nvGraphicFramePr>
        <p:xfrm>
          <a:off x="3494614" y="5374036"/>
          <a:ext cx="3201141" cy="1518001"/>
        </p:xfrm>
        <a:graphic>
          <a:graphicData uri="http://schemas.openxmlformats.org/presentationml/2006/ole">
            <mc:AlternateContent xmlns:mc="http://schemas.openxmlformats.org/markup-compatibility/2006">
              <mc:Choice xmlns:v="urn:schemas-microsoft-com:vml" Requires="v">
                <p:oleObj spid="_x0000_s15363" name="Equation" r:id="rId6" imgW="1497950" imgH="710891" progId="Equation.DSMT4">
                  <p:embed/>
                </p:oleObj>
              </mc:Choice>
              <mc:Fallback>
                <p:oleObj name="Equation" r:id="rId6" imgW="1497950" imgH="710891" progId="Equation.DSMT4">
                  <p:embed/>
                  <p:pic>
                    <p:nvPicPr>
                      <p:cNvPr id="272392" name="Object 8">
                        <a:extLst>
                          <a:ext uri="{FF2B5EF4-FFF2-40B4-BE49-F238E27FC236}">
                            <a16:creationId xmlns:a16="http://schemas.microsoft.com/office/drawing/2014/main" id="{A4EC9E6F-F1F7-4E3C-B38D-7E268C3106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4614" y="5374036"/>
                        <a:ext cx="3201141" cy="15180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 calcmode="lin" valueType="num">
                                      <p:cBhvr additive="base">
                                        <p:cTn id="7" dur="500" fill="hold"/>
                                        <p:tgtEl>
                                          <p:spTgt spid="272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23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2388"/>
                                        </p:tgtEl>
                                        <p:attrNameLst>
                                          <p:attrName>style.visibility</p:attrName>
                                        </p:attrNameLst>
                                      </p:cBhvr>
                                      <p:to>
                                        <p:strVal val="visible"/>
                                      </p:to>
                                    </p:set>
                                    <p:anim calcmode="lin" valueType="num">
                                      <p:cBhvr additive="base">
                                        <p:cTn id="11" dur="500" fill="hold"/>
                                        <p:tgtEl>
                                          <p:spTgt spid="272388"/>
                                        </p:tgtEl>
                                        <p:attrNameLst>
                                          <p:attrName>ppt_x</p:attrName>
                                        </p:attrNameLst>
                                      </p:cBhvr>
                                      <p:tavLst>
                                        <p:tav tm="0">
                                          <p:val>
                                            <p:strVal val="#ppt_x"/>
                                          </p:val>
                                        </p:tav>
                                        <p:tav tm="100000">
                                          <p:val>
                                            <p:strVal val="#ppt_x"/>
                                          </p:val>
                                        </p:tav>
                                      </p:tavLst>
                                    </p:anim>
                                    <p:anim calcmode="lin" valueType="num">
                                      <p:cBhvr additive="base">
                                        <p:cTn id="12" dur="500" fill="hold"/>
                                        <p:tgtEl>
                                          <p:spTgt spid="272388"/>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72389"/>
                                        </p:tgtEl>
                                        <p:attrNameLst>
                                          <p:attrName>style.visibility</p:attrName>
                                        </p:attrNameLst>
                                      </p:cBhvr>
                                      <p:to>
                                        <p:strVal val="visible"/>
                                      </p:to>
                                    </p:set>
                                    <p:anim calcmode="lin" valueType="num">
                                      <p:cBhvr additive="base">
                                        <p:cTn id="17" dur="500" fill="hold"/>
                                        <p:tgtEl>
                                          <p:spTgt spid="272389"/>
                                        </p:tgtEl>
                                        <p:attrNameLst>
                                          <p:attrName>ppt_x</p:attrName>
                                        </p:attrNameLst>
                                      </p:cBhvr>
                                      <p:tavLst>
                                        <p:tav tm="0">
                                          <p:val>
                                            <p:strVal val="#ppt_x"/>
                                          </p:val>
                                        </p:tav>
                                        <p:tav tm="100000">
                                          <p:val>
                                            <p:strVal val="#ppt_x"/>
                                          </p:val>
                                        </p:tav>
                                      </p:tavLst>
                                    </p:anim>
                                    <p:anim calcmode="lin" valueType="num">
                                      <p:cBhvr additive="base">
                                        <p:cTn id="18" dur="500" fill="hold"/>
                                        <p:tgtEl>
                                          <p:spTgt spid="27238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72390"/>
                                        </p:tgtEl>
                                        <p:attrNameLst>
                                          <p:attrName>style.visibility</p:attrName>
                                        </p:attrNameLst>
                                      </p:cBhvr>
                                      <p:to>
                                        <p:strVal val="visible"/>
                                      </p:to>
                                    </p:set>
                                    <p:anim calcmode="lin" valueType="num">
                                      <p:cBhvr additive="base">
                                        <p:cTn id="23" dur="500" fill="hold"/>
                                        <p:tgtEl>
                                          <p:spTgt spid="272390"/>
                                        </p:tgtEl>
                                        <p:attrNameLst>
                                          <p:attrName>ppt_x</p:attrName>
                                        </p:attrNameLst>
                                      </p:cBhvr>
                                      <p:tavLst>
                                        <p:tav tm="0">
                                          <p:val>
                                            <p:strVal val="#ppt_x"/>
                                          </p:val>
                                        </p:tav>
                                        <p:tav tm="100000">
                                          <p:val>
                                            <p:strVal val="#ppt_x"/>
                                          </p:val>
                                        </p:tav>
                                      </p:tavLst>
                                    </p:anim>
                                    <p:anim calcmode="lin" valueType="num">
                                      <p:cBhvr additive="base">
                                        <p:cTn id="24" dur="500" fill="hold"/>
                                        <p:tgtEl>
                                          <p:spTgt spid="272390"/>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72391"/>
                                        </p:tgtEl>
                                        <p:attrNameLst>
                                          <p:attrName>style.visibility</p:attrName>
                                        </p:attrNameLst>
                                      </p:cBhvr>
                                      <p:to>
                                        <p:strVal val="visible"/>
                                      </p:to>
                                    </p:set>
                                    <p:anim calcmode="lin" valueType="num">
                                      <p:cBhvr additive="base">
                                        <p:cTn id="29" dur="500" fill="hold"/>
                                        <p:tgtEl>
                                          <p:spTgt spid="272391"/>
                                        </p:tgtEl>
                                        <p:attrNameLst>
                                          <p:attrName>ppt_x</p:attrName>
                                        </p:attrNameLst>
                                      </p:cBhvr>
                                      <p:tavLst>
                                        <p:tav tm="0">
                                          <p:val>
                                            <p:strVal val="#ppt_x"/>
                                          </p:val>
                                        </p:tav>
                                        <p:tav tm="100000">
                                          <p:val>
                                            <p:strVal val="#ppt_x"/>
                                          </p:val>
                                        </p:tav>
                                      </p:tavLst>
                                    </p:anim>
                                    <p:anim calcmode="lin" valueType="num">
                                      <p:cBhvr additive="base">
                                        <p:cTn id="30" dur="500" fill="hold"/>
                                        <p:tgtEl>
                                          <p:spTgt spid="27239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72392"/>
                                        </p:tgtEl>
                                        <p:attrNameLst>
                                          <p:attrName>style.visibility</p:attrName>
                                        </p:attrNameLst>
                                      </p:cBhvr>
                                      <p:to>
                                        <p:strVal val="visible"/>
                                      </p:to>
                                    </p:set>
                                    <p:anim calcmode="lin" valueType="num">
                                      <p:cBhvr additive="base">
                                        <p:cTn id="33" dur="500" fill="hold"/>
                                        <p:tgtEl>
                                          <p:spTgt spid="272392"/>
                                        </p:tgtEl>
                                        <p:attrNameLst>
                                          <p:attrName>ppt_x</p:attrName>
                                        </p:attrNameLst>
                                      </p:cBhvr>
                                      <p:tavLst>
                                        <p:tav tm="0">
                                          <p:val>
                                            <p:strVal val="#ppt_x"/>
                                          </p:val>
                                        </p:tav>
                                        <p:tav tm="100000">
                                          <p:val>
                                            <p:strVal val="#ppt_x"/>
                                          </p:val>
                                        </p:tav>
                                      </p:tavLst>
                                    </p:anim>
                                    <p:anim calcmode="lin" valueType="num">
                                      <p:cBhvr additive="base">
                                        <p:cTn id="34" dur="500" fill="hold"/>
                                        <p:tgtEl>
                                          <p:spTgt spid="2723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P spid="272388" grpId="0"/>
      <p:bldP spid="272389" grpId="0"/>
      <p:bldP spid="27239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C35C78A8-3F98-50C5-524A-9BC138B159C5}"/>
              </a:ext>
            </a:extLst>
          </p:cNvPr>
          <p:cNvSpPr>
            <a:spLocks noGrp="1" noChangeArrowheads="1"/>
          </p:cNvSpPr>
          <p:nvPr>
            <p:ph type="title"/>
          </p:nvPr>
        </p:nvSpPr>
        <p:spPr/>
        <p:txBody>
          <a:bodyPr/>
          <a:lstStyle/>
          <a:p>
            <a:pPr eaLnBrk="1" hangingPunct="1"/>
            <a:r>
              <a:rPr lang="zh-CN" altLang="en-US">
                <a:sym typeface="Symbol" panose="05050102010706020507" pitchFamily="18" charset="2"/>
              </a:rPr>
              <a:t>定理</a:t>
            </a:r>
            <a:endParaRPr lang="zh-CN" altLang="en-US"/>
          </a:p>
        </p:txBody>
      </p:sp>
      <p:sp>
        <p:nvSpPr>
          <p:cNvPr id="273411" name="Rectangle 3">
            <a:extLst>
              <a:ext uri="{FF2B5EF4-FFF2-40B4-BE49-F238E27FC236}">
                <a16:creationId xmlns:a16="http://schemas.microsoft.com/office/drawing/2014/main" id="{505148D1-B6BC-60B7-F8E7-5A198F1B7228}"/>
              </a:ext>
            </a:extLst>
          </p:cNvPr>
          <p:cNvSpPr>
            <a:spLocks noGrp="1" noChangeArrowheads="1"/>
          </p:cNvSpPr>
          <p:nvPr>
            <p:ph type="body" idx="1"/>
          </p:nvPr>
        </p:nvSpPr>
        <p:spPr>
          <a:xfrm>
            <a:off x="772003" y="1277578"/>
            <a:ext cx="664149" cy="519233"/>
          </a:xfrm>
        </p:spPr>
        <p:txBody>
          <a:bodyPr>
            <a:normAutofit/>
          </a:bodyPr>
          <a:lstStyle/>
          <a:p>
            <a:pPr eaLnBrk="1" hangingPunct="1">
              <a:lnSpc>
                <a:spcPct val="100000"/>
              </a:lnSpc>
              <a:buClrTx/>
              <a:buFontTx/>
              <a:buNone/>
            </a:pPr>
            <a:r>
              <a:rPr lang="zh-CN" altLang="en-US" dirty="0">
                <a:sym typeface="Symbol" panose="05050102010706020507" pitchFamily="18" charset="2"/>
              </a:rPr>
              <a:t>令</a:t>
            </a:r>
          </a:p>
        </p:txBody>
      </p:sp>
      <p:sp>
        <p:nvSpPr>
          <p:cNvPr id="273412" name="Rectangle 4">
            <a:extLst>
              <a:ext uri="{FF2B5EF4-FFF2-40B4-BE49-F238E27FC236}">
                <a16:creationId xmlns:a16="http://schemas.microsoft.com/office/drawing/2014/main" id="{40A6B486-E7BA-939C-2142-3B3901581FF2}"/>
              </a:ext>
            </a:extLst>
          </p:cNvPr>
          <p:cNvSpPr>
            <a:spLocks noChangeArrowheads="1"/>
          </p:cNvSpPr>
          <p:nvPr/>
        </p:nvSpPr>
        <p:spPr bwMode="auto">
          <a:xfrm>
            <a:off x="810532" y="1991380"/>
            <a:ext cx="9708243" cy="103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
                <a:srgbClr val="CC00CC"/>
              </a:buClr>
              <a:buFontTx/>
              <a:buAutoNum type="arabicParenR"/>
            </a:pPr>
            <a:r>
              <a:rPr lang="zh-CN" altLang="en-US" sz="2400" dirty="0">
                <a:latin typeface="+mn-ea"/>
                <a:ea typeface="+mn-ea"/>
                <a:sym typeface="Symbol" panose="05050102010706020507" pitchFamily="18" charset="2"/>
              </a:rPr>
              <a:t>当</a:t>
            </a:r>
            <a:r>
              <a:rPr lang="en-US" altLang="zh-CN" sz="2400" baseline="-25000" dirty="0">
                <a:latin typeface="+mn-ea"/>
                <a:ea typeface="+mn-ea"/>
                <a:sym typeface="Symbol" panose="05050102010706020507" pitchFamily="18" charset="2"/>
              </a:rPr>
              <a:t>2</a:t>
            </a:r>
            <a:r>
              <a:rPr lang="en-US" altLang="zh-CN" sz="2400" dirty="0">
                <a:latin typeface="+mn-ea"/>
                <a:ea typeface="+mn-ea"/>
                <a:sym typeface="Symbol" panose="05050102010706020507" pitchFamily="18" charset="2"/>
              </a:rPr>
              <a:t>≥1</a:t>
            </a:r>
            <a:r>
              <a:rPr lang="zh-CN" altLang="en-US" sz="2400" dirty="0">
                <a:latin typeface="+mn-ea"/>
                <a:ea typeface="+mn-ea"/>
                <a:sym typeface="Symbol" panose="05050102010706020507" pitchFamily="18" charset="2"/>
              </a:rPr>
              <a:t>时，</a:t>
            </a:r>
            <a:r>
              <a:rPr lang="en-US" altLang="zh-CN" sz="2400" dirty="0" err="1">
                <a:latin typeface="+mn-ea"/>
                <a:ea typeface="+mn-ea"/>
                <a:sym typeface="Symbol" panose="05050102010706020507" pitchFamily="18" charset="2"/>
              </a:rPr>
              <a:t>p</a:t>
            </a:r>
            <a:r>
              <a:rPr lang="en-US" altLang="zh-CN" sz="2400" baseline="-25000" dirty="0" err="1">
                <a:latin typeface="+mn-ea"/>
                <a:ea typeface="+mn-ea"/>
                <a:sym typeface="Symbol" panose="05050102010706020507" pitchFamily="18" charset="2"/>
              </a:rPr>
              <a:t>j</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0</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j=01,2,…</a:t>
            </a:r>
          </a:p>
          <a:p>
            <a:pPr eaLnBrk="1" hangingPunct="1">
              <a:lnSpc>
                <a:spcPct val="150000"/>
              </a:lnSpc>
              <a:buClr>
                <a:srgbClr val="CC00CC"/>
              </a:buClr>
              <a:buFontTx/>
              <a:buAutoNum type="arabicParenR"/>
            </a:pPr>
            <a:r>
              <a:rPr lang="zh-CN" altLang="en-US" sz="2400" dirty="0">
                <a:latin typeface="+mn-ea"/>
                <a:ea typeface="+mn-ea"/>
                <a:sym typeface="Symbol" panose="05050102010706020507" pitchFamily="18" charset="2"/>
              </a:rPr>
              <a:t>当</a:t>
            </a:r>
            <a:r>
              <a:rPr lang="en-US" altLang="zh-CN" sz="2400" baseline="-25000" dirty="0">
                <a:latin typeface="+mn-ea"/>
                <a:ea typeface="+mn-ea"/>
                <a:sym typeface="Symbol" panose="05050102010706020507" pitchFamily="18" charset="2"/>
              </a:rPr>
              <a:t>2</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1</a:t>
            </a:r>
            <a:r>
              <a:rPr lang="zh-CN" altLang="en-US" sz="2400" dirty="0">
                <a:latin typeface="+mn-ea"/>
                <a:ea typeface="+mn-ea"/>
                <a:sym typeface="Symbol" panose="05050102010706020507" pitchFamily="18" charset="2"/>
              </a:rPr>
              <a:t>时，</a:t>
            </a:r>
            <a:r>
              <a:rPr lang="en-US" altLang="zh-CN" sz="2400" dirty="0">
                <a:latin typeface="+mn-ea"/>
                <a:ea typeface="+mn-ea"/>
                <a:sym typeface="Symbol" panose="05050102010706020507" pitchFamily="18" charset="2"/>
              </a:rPr>
              <a:t>{</a:t>
            </a:r>
            <a:r>
              <a:rPr lang="en-US" altLang="zh-CN" sz="2400" dirty="0" err="1">
                <a:latin typeface="+mn-ea"/>
                <a:ea typeface="+mn-ea"/>
                <a:sym typeface="Symbol" panose="05050102010706020507" pitchFamily="18" charset="2"/>
              </a:rPr>
              <a:t>p</a:t>
            </a:r>
            <a:r>
              <a:rPr lang="en-US" altLang="zh-CN" sz="2400" baseline="-25000" dirty="0" err="1">
                <a:latin typeface="+mn-ea"/>
                <a:ea typeface="+mn-ea"/>
                <a:sym typeface="Symbol" panose="05050102010706020507" pitchFamily="18" charset="2"/>
              </a:rPr>
              <a:t>j</a:t>
            </a:r>
            <a:r>
              <a:rPr lang="zh-CN" altLang="en-US" sz="2400" dirty="0">
                <a:latin typeface="+mn-ea"/>
                <a:ea typeface="+mn-ea"/>
                <a:sym typeface="Symbol" panose="05050102010706020507" pitchFamily="18" charset="2"/>
              </a:rPr>
              <a:t>，</a:t>
            </a:r>
            <a:r>
              <a:rPr lang="en-US" altLang="zh-CN" sz="2400" dirty="0">
                <a:latin typeface="+mn-ea"/>
                <a:ea typeface="+mn-ea"/>
                <a:sym typeface="Symbol" panose="05050102010706020507" pitchFamily="18" charset="2"/>
              </a:rPr>
              <a:t>j≥0}</a:t>
            </a:r>
            <a:r>
              <a:rPr lang="zh-CN" altLang="en-US" sz="2400" dirty="0">
                <a:latin typeface="+mn-ea"/>
                <a:ea typeface="+mn-ea"/>
                <a:sym typeface="Symbol" panose="05050102010706020507" pitchFamily="18" charset="2"/>
              </a:rPr>
              <a:t>存在，与初始条件无关，且</a:t>
            </a:r>
          </a:p>
        </p:txBody>
      </p:sp>
      <p:graphicFrame>
        <p:nvGraphicFramePr>
          <p:cNvPr id="273413" name="Object 5">
            <a:extLst>
              <a:ext uri="{FF2B5EF4-FFF2-40B4-BE49-F238E27FC236}">
                <a16:creationId xmlns:a16="http://schemas.microsoft.com/office/drawing/2014/main" id="{6E14F7A1-440C-9761-A5FD-8CCD3B804BBE}"/>
              </a:ext>
            </a:extLst>
          </p:cNvPr>
          <p:cNvGraphicFramePr>
            <a:graphicFrameLocks noChangeAspect="1"/>
          </p:cNvGraphicFramePr>
          <p:nvPr>
            <p:extLst>
              <p:ext uri="{D42A27DB-BD31-4B8C-83A1-F6EECF244321}">
                <p14:modId xmlns:p14="http://schemas.microsoft.com/office/powerpoint/2010/main" val="198902768"/>
              </p:ext>
            </p:extLst>
          </p:nvPr>
        </p:nvGraphicFramePr>
        <p:xfrm>
          <a:off x="1436152" y="1051362"/>
          <a:ext cx="5220908" cy="1013059"/>
        </p:xfrm>
        <a:graphic>
          <a:graphicData uri="http://schemas.openxmlformats.org/presentationml/2006/ole">
            <mc:AlternateContent xmlns:mc="http://schemas.openxmlformats.org/markup-compatibility/2006">
              <mc:Choice xmlns:v="urn:schemas-microsoft-com:vml" Requires="v">
                <p:oleObj spid="_x0000_s16386" name="Equation" r:id="rId4" imgW="2222500" imgH="431800" progId="Equation.DSMT4">
                  <p:embed/>
                </p:oleObj>
              </mc:Choice>
              <mc:Fallback>
                <p:oleObj name="Equation" r:id="rId4" imgW="2222500" imgH="431800" progId="Equation.DSMT4">
                  <p:embed/>
                  <p:pic>
                    <p:nvPicPr>
                      <p:cNvPr id="273413" name="Object 5">
                        <a:extLst>
                          <a:ext uri="{FF2B5EF4-FFF2-40B4-BE49-F238E27FC236}">
                            <a16:creationId xmlns:a16="http://schemas.microsoft.com/office/drawing/2014/main" id="{6E14F7A1-440C-9761-A5FD-8CCD3B804B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6152" y="1051362"/>
                        <a:ext cx="5220908" cy="1013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3414" name="Object 6">
            <a:extLst>
              <a:ext uri="{FF2B5EF4-FFF2-40B4-BE49-F238E27FC236}">
                <a16:creationId xmlns:a16="http://schemas.microsoft.com/office/drawing/2014/main" id="{86252A32-6CF2-2C01-E874-92E7DB8DA400}"/>
              </a:ext>
            </a:extLst>
          </p:cNvPr>
          <p:cNvGraphicFramePr>
            <a:graphicFrameLocks noChangeAspect="1"/>
          </p:cNvGraphicFramePr>
          <p:nvPr>
            <p:extLst>
              <p:ext uri="{D42A27DB-BD31-4B8C-83A1-F6EECF244321}">
                <p14:modId xmlns:p14="http://schemas.microsoft.com/office/powerpoint/2010/main" val="1610746310"/>
              </p:ext>
            </p:extLst>
          </p:nvPr>
        </p:nvGraphicFramePr>
        <p:xfrm>
          <a:off x="2060575" y="3262709"/>
          <a:ext cx="5651221" cy="3248777"/>
        </p:xfrm>
        <a:graphic>
          <a:graphicData uri="http://schemas.openxmlformats.org/presentationml/2006/ole">
            <mc:AlternateContent xmlns:mc="http://schemas.openxmlformats.org/markup-compatibility/2006">
              <mc:Choice xmlns:v="urn:schemas-microsoft-com:vml" Requires="v">
                <p:oleObj spid="_x0000_s16387" name="Equation" r:id="rId6" imgW="2832100" imgH="1625600" progId="Equation.DSMT4">
                  <p:embed/>
                </p:oleObj>
              </mc:Choice>
              <mc:Fallback>
                <p:oleObj name="Equation" r:id="rId6" imgW="2832100" imgH="1625600" progId="Equation.DSMT4">
                  <p:embed/>
                  <p:pic>
                    <p:nvPicPr>
                      <p:cNvPr id="273414" name="Object 6">
                        <a:extLst>
                          <a:ext uri="{FF2B5EF4-FFF2-40B4-BE49-F238E27FC236}">
                            <a16:creationId xmlns:a16="http://schemas.microsoft.com/office/drawing/2014/main" id="{86252A32-6CF2-2C01-E874-92E7DB8DA4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0575" y="3262709"/>
                        <a:ext cx="5651221" cy="32487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3415" name="Rectangle 7">
            <a:extLst>
              <a:ext uri="{FF2B5EF4-FFF2-40B4-BE49-F238E27FC236}">
                <a16:creationId xmlns:a16="http://schemas.microsoft.com/office/drawing/2014/main" id="{92B95279-36E2-E567-193B-6C98AF357276}"/>
              </a:ext>
            </a:extLst>
          </p:cNvPr>
          <p:cNvSpPr>
            <a:spLocks noChangeArrowheads="1"/>
          </p:cNvSpPr>
          <p:nvPr/>
        </p:nvSpPr>
        <p:spPr bwMode="auto">
          <a:xfrm>
            <a:off x="6587194" y="1238731"/>
            <a:ext cx="898733" cy="51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801" dirty="0">
                <a:sym typeface="Symbol" panose="05050102010706020507" pitchFamily="18" charset="2"/>
              </a:rPr>
              <a:t>，则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afterEffect">
                                  <p:stCondLst>
                                    <p:cond delay="0"/>
                                  </p:stCondLst>
                                  <p:childTnLst>
                                    <p:set>
                                      <p:cBhvr>
                                        <p:cTn id="6" dur="1" fill="hold">
                                          <p:stCondLst>
                                            <p:cond delay="0"/>
                                          </p:stCondLst>
                                        </p:cTn>
                                        <p:tgtEl>
                                          <p:spTgt spid="273411">
                                            <p:txEl>
                                              <p:pRg st="0" end="0"/>
                                            </p:txEl>
                                          </p:spTgt>
                                        </p:tgtEl>
                                        <p:attrNameLst>
                                          <p:attrName>style.visibility</p:attrName>
                                        </p:attrNameLst>
                                      </p:cBhvr>
                                      <p:to>
                                        <p:strVal val="visible"/>
                                      </p:to>
                                    </p:set>
                                    <p:anim calcmode="lin" valueType="num">
                                      <p:cBhvr>
                                        <p:cTn id="7" dur="1000" fill="hold"/>
                                        <p:tgtEl>
                                          <p:spTgt spid="27341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27341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273411">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3411">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273412"/>
                                        </p:tgtEl>
                                        <p:attrNameLst>
                                          <p:attrName>style.visibility</p:attrName>
                                        </p:attrNameLst>
                                      </p:cBhvr>
                                      <p:to>
                                        <p:strVal val="visible"/>
                                      </p:to>
                                    </p:set>
                                    <p:anim calcmode="lin" valueType="num">
                                      <p:cBhvr>
                                        <p:cTn id="13" dur="1000" fill="hold"/>
                                        <p:tgtEl>
                                          <p:spTgt spid="273412"/>
                                        </p:tgtEl>
                                        <p:attrNameLst>
                                          <p:attrName>ppt_w</p:attrName>
                                        </p:attrNameLst>
                                      </p:cBhvr>
                                      <p:tavLst>
                                        <p:tav tm="0">
                                          <p:val>
                                            <p:fltVal val="0"/>
                                          </p:val>
                                        </p:tav>
                                        <p:tav tm="100000">
                                          <p:val>
                                            <p:strVal val="#ppt_w"/>
                                          </p:val>
                                        </p:tav>
                                      </p:tavLst>
                                    </p:anim>
                                    <p:anim calcmode="lin" valueType="num">
                                      <p:cBhvr>
                                        <p:cTn id="14" dur="1000" fill="hold"/>
                                        <p:tgtEl>
                                          <p:spTgt spid="273412"/>
                                        </p:tgtEl>
                                        <p:attrNameLst>
                                          <p:attrName>ppt_h</p:attrName>
                                        </p:attrNameLst>
                                      </p:cBhvr>
                                      <p:tavLst>
                                        <p:tav tm="0">
                                          <p:val>
                                            <p:fltVal val="0"/>
                                          </p:val>
                                        </p:tav>
                                        <p:tav tm="100000">
                                          <p:val>
                                            <p:strVal val="#ppt_h"/>
                                          </p:val>
                                        </p:tav>
                                      </p:tavLst>
                                    </p:anim>
                                    <p:anim calcmode="lin" valueType="num">
                                      <p:cBhvr>
                                        <p:cTn id="15" dur="1000" fill="hold"/>
                                        <p:tgtEl>
                                          <p:spTgt spid="27341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73412"/>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273413"/>
                                        </p:tgtEl>
                                        <p:attrNameLst>
                                          <p:attrName>style.visibility</p:attrName>
                                        </p:attrNameLst>
                                      </p:cBhvr>
                                      <p:to>
                                        <p:strVal val="visible"/>
                                      </p:to>
                                    </p:set>
                                    <p:anim calcmode="lin" valueType="num">
                                      <p:cBhvr>
                                        <p:cTn id="19" dur="1000" fill="hold"/>
                                        <p:tgtEl>
                                          <p:spTgt spid="273413"/>
                                        </p:tgtEl>
                                        <p:attrNameLst>
                                          <p:attrName>ppt_w</p:attrName>
                                        </p:attrNameLst>
                                      </p:cBhvr>
                                      <p:tavLst>
                                        <p:tav tm="0">
                                          <p:val>
                                            <p:fltVal val="0"/>
                                          </p:val>
                                        </p:tav>
                                        <p:tav tm="100000">
                                          <p:val>
                                            <p:strVal val="#ppt_w"/>
                                          </p:val>
                                        </p:tav>
                                      </p:tavLst>
                                    </p:anim>
                                    <p:anim calcmode="lin" valueType="num">
                                      <p:cBhvr>
                                        <p:cTn id="20" dur="1000" fill="hold"/>
                                        <p:tgtEl>
                                          <p:spTgt spid="273413"/>
                                        </p:tgtEl>
                                        <p:attrNameLst>
                                          <p:attrName>ppt_h</p:attrName>
                                        </p:attrNameLst>
                                      </p:cBhvr>
                                      <p:tavLst>
                                        <p:tav tm="0">
                                          <p:val>
                                            <p:fltVal val="0"/>
                                          </p:val>
                                        </p:tav>
                                        <p:tav tm="100000">
                                          <p:val>
                                            <p:strVal val="#ppt_h"/>
                                          </p:val>
                                        </p:tav>
                                      </p:tavLst>
                                    </p:anim>
                                    <p:anim calcmode="lin" valueType="num">
                                      <p:cBhvr>
                                        <p:cTn id="21" dur="1000" fill="hold"/>
                                        <p:tgtEl>
                                          <p:spTgt spid="273413"/>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273413"/>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273414"/>
                                        </p:tgtEl>
                                        <p:attrNameLst>
                                          <p:attrName>style.visibility</p:attrName>
                                        </p:attrNameLst>
                                      </p:cBhvr>
                                      <p:to>
                                        <p:strVal val="visible"/>
                                      </p:to>
                                    </p:set>
                                    <p:anim calcmode="lin" valueType="num">
                                      <p:cBhvr>
                                        <p:cTn id="25" dur="1000" fill="hold"/>
                                        <p:tgtEl>
                                          <p:spTgt spid="273414"/>
                                        </p:tgtEl>
                                        <p:attrNameLst>
                                          <p:attrName>ppt_w</p:attrName>
                                        </p:attrNameLst>
                                      </p:cBhvr>
                                      <p:tavLst>
                                        <p:tav tm="0">
                                          <p:val>
                                            <p:fltVal val="0"/>
                                          </p:val>
                                        </p:tav>
                                        <p:tav tm="100000">
                                          <p:val>
                                            <p:strVal val="#ppt_w"/>
                                          </p:val>
                                        </p:tav>
                                      </p:tavLst>
                                    </p:anim>
                                    <p:anim calcmode="lin" valueType="num">
                                      <p:cBhvr>
                                        <p:cTn id="26" dur="1000" fill="hold"/>
                                        <p:tgtEl>
                                          <p:spTgt spid="273414"/>
                                        </p:tgtEl>
                                        <p:attrNameLst>
                                          <p:attrName>ppt_h</p:attrName>
                                        </p:attrNameLst>
                                      </p:cBhvr>
                                      <p:tavLst>
                                        <p:tav tm="0">
                                          <p:val>
                                            <p:fltVal val="0"/>
                                          </p:val>
                                        </p:tav>
                                        <p:tav tm="100000">
                                          <p:val>
                                            <p:strVal val="#ppt_h"/>
                                          </p:val>
                                        </p:tav>
                                      </p:tavLst>
                                    </p:anim>
                                    <p:anim calcmode="lin" valueType="num">
                                      <p:cBhvr>
                                        <p:cTn id="27" dur="1000" fill="hold"/>
                                        <p:tgtEl>
                                          <p:spTgt spid="273414"/>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273414"/>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273415"/>
                                        </p:tgtEl>
                                        <p:attrNameLst>
                                          <p:attrName>style.visibility</p:attrName>
                                        </p:attrNameLst>
                                      </p:cBhvr>
                                      <p:to>
                                        <p:strVal val="visible"/>
                                      </p:to>
                                    </p:set>
                                    <p:anim calcmode="lin" valueType="num">
                                      <p:cBhvr>
                                        <p:cTn id="31" dur="1000" fill="hold"/>
                                        <p:tgtEl>
                                          <p:spTgt spid="273415"/>
                                        </p:tgtEl>
                                        <p:attrNameLst>
                                          <p:attrName>ppt_w</p:attrName>
                                        </p:attrNameLst>
                                      </p:cBhvr>
                                      <p:tavLst>
                                        <p:tav tm="0">
                                          <p:val>
                                            <p:fltVal val="0"/>
                                          </p:val>
                                        </p:tav>
                                        <p:tav tm="100000">
                                          <p:val>
                                            <p:strVal val="#ppt_w"/>
                                          </p:val>
                                        </p:tav>
                                      </p:tavLst>
                                    </p:anim>
                                    <p:anim calcmode="lin" valueType="num">
                                      <p:cBhvr>
                                        <p:cTn id="32" dur="1000" fill="hold"/>
                                        <p:tgtEl>
                                          <p:spTgt spid="273415"/>
                                        </p:tgtEl>
                                        <p:attrNameLst>
                                          <p:attrName>ppt_h</p:attrName>
                                        </p:attrNameLst>
                                      </p:cBhvr>
                                      <p:tavLst>
                                        <p:tav tm="0">
                                          <p:val>
                                            <p:fltVal val="0"/>
                                          </p:val>
                                        </p:tav>
                                        <p:tav tm="100000">
                                          <p:val>
                                            <p:strVal val="#ppt_h"/>
                                          </p:val>
                                        </p:tav>
                                      </p:tavLst>
                                    </p:anim>
                                    <p:anim calcmode="lin" valueType="num">
                                      <p:cBhvr>
                                        <p:cTn id="33" dur="1000" fill="hold"/>
                                        <p:tgtEl>
                                          <p:spTgt spid="273415"/>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734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P spid="273412" grpId="0"/>
      <p:bldP spid="2734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a:extLst>
              <a:ext uri="{FF2B5EF4-FFF2-40B4-BE49-F238E27FC236}">
                <a16:creationId xmlns:a16="http://schemas.microsoft.com/office/drawing/2014/main" id="{8E9115F4-4036-7F9A-E352-21D730620A9D}"/>
              </a:ext>
            </a:extLst>
          </p:cNvPr>
          <p:cNvSpPr>
            <a:spLocks noGrp="1" noChangeArrowheads="1"/>
          </p:cNvSpPr>
          <p:nvPr>
            <p:ph type="title"/>
          </p:nvPr>
        </p:nvSpPr>
        <p:spPr/>
        <p:txBody>
          <a:bodyPr/>
          <a:lstStyle/>
          <a:p>
            <a:pPr algn="l" eaLnBrk="1" hangingPunct="1"/>
            <a:r>
              <a:rPr lang="zh-CN" altLang="en-US">
                <a:sym typeface="Symbol" panose="05050102010706020507" pitchFamily="18" charset="2"/>
              </a:rPr>
              <a:t>证明</a:t>
            </a:r>
          </a:p>
        </p:txBody>
      </p:sp>
      <p:sp>
        <p:nvSpPr>
          <p:cNvPr id="41989" name="Rectangle 3">
            <a:extLst>
              <a:ext uri="{FF2B5EF4-FFF2-40B4-BE49-F238E27FC236}">
                <a16:creationId xmlns:a16="http://schemas.microsoft.com/office/drawing/2014/main" id="{11589706-2AF9-FE9B-5FCA-C777DBE35C9E}"/>
              </a:ext>
            </a:extLst>
          </p:cNvPr>
          <p:cNvSpPr>
            <a:spLocks noGrp="1" noChangeArrowheads="1"/>
          </p:cNvSpPr>
          <p:nvPr>
            <p:ph type="body" idx="1"/>
          </p:nvPr>
        </p:nvSpPr>
        <p:spPr>
          <a:xfrm>
            <a:off x="1069975" y="950156"/>
            <a:ext cx="7774199" cy="688947"/>
          </a:xfrm>
        </p:spPr>
        <p:txBody>
          <a:bodyPr>
            <a:normAutofit/>
          </a:bodyPr>
          <a:lstStyle/>
          <a:p>
            <a:pPr eaLnBrk="1" hangingPunct="1">
              <a:lnSpc>
                <a:spcPct val="110000"/>
              </a:lnSpc>
              <a:buClrTx/>
              <a:buFontTx/>
              <a:buNone/>
            </a:pPr>
            <a:r>
              <a:rPr lang="zh-CN" altLang="en-US" dirty="0">
                <a:sym typeface="Symbol" panose="05050102010706020507" pitchFamily="18" charset="2"/>
              </a:rPr>
              <a:t>因为</a:t>
            </a:r>
          </a:p>
        </p:txBody>
      </p:sp>
      <p:graphicFrame>
        <p:nvGraphicFramePr>
          <p:cNvPr id="274436" name="Object 4">
            <a:extLst>
              <a:ext uri="{FF2B5EF4-FFF2-40B4-BE49-F238E27FC236}">
                <a16:creationId xmlns:a16="http://schemas.microsoft.com/office/drawing/2014/main" id="{32D450AC-DA7A-992D-C445-2BF1FE1075EE}"/>
              </a:ext>
            </a:extLst>
          </p:cNvPr>
          <p:cNvGraphicFramePr>
            <a:graphicFrameLocks noChangeAspect="1"/>
          </p:cNvGraphicFramePr>
          <p:nvPr>
            <p:extLst>
              <p:ext uri="{D42A27DB-BD31-4B8C-83A1-F6EECF244321}">
                <p14:modId xmlns:p14="http://schemas.microsoft.com/office/powerpoint/2010/main" val="3579991170"/>
              </p:ext>
            </p:extLst>
          </p:nvPr>
        </p:nvGraphicFramePr>
        <p:xfrm>
          <a:off x="1603498" y="1661333"/>
          <a:ext cx="5824298" cy="928903"/>
        </p:xfrm>
        <a:graphic>
          <a:graphicData uri="http://schemas.openxmlformats.org/presentationml/2006/ole">
            <mc:AlternateContent xmlns:mc="http://schemas.openxmlformats.org/markup-compatibility/2006">
              <mc:Choice xmlns:v="urn:schemas-microsoft-com:vml" Requires="v">
                <p:oleObj spid="_x0000_s17410" name="Equation" r:id="rId4" imgW="2946400" imgH="469900" progId="Equation.3">
                  <p:embed/>
                </p:oleObj>
              </mc:Choice>
              <mc:Fallback>
                <p:oleObj name="Equation" r:id="rId4" imgW="2946400" imgH="469900" progId="Equation.3">
                  <p:embed/>
                  <p:pic>
                    <p:nvPicPr>
                      <p:cNvPr id="274436" name="Object 4">
                        <a:extLst>
                          <a:ext uri="{FF2B5EF4-FFF2-40B4-BE49-F238E27FC236}">
                            <a16:creationId xmlns:a16="http://schemas.microsoft.com/office/drawing/2014/main" id="{32D450AC-DA7A-992D-C445-2BF1FE1075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3498" y="1661333"/>
                        <a:ext cx="5824298" cy="9289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4437" name="Object 5">
            <a:extLst>
              <a:ext uri="{FF2B5EF4-FFF2-40B4-BE49-F238E27FC236}">
                <a16:creationId xmlns:a16="http://schemas.microsoft.com/office/drawing/2014/main" id="{EAA9A475-D2CC-B997-504D-C4986CB6CF68}"/>
              </a:ext>
            </a:extLst>
          </p:cNvPr>
          <p:cNvGraphicFramePr>
            <a:graphicFrameLocks noChangeAspect="1"/>
          </p:cNvGraphicFramePr>
          <p:nvPr>
            <p:extLst>
              <p:ext uri="{D42A27DB-BD31-4B8C-83A1-F6EECF244321}">
                <p14:modId xmlns:p14="http://schemas.microsoft.com/office/powerpoint/2010/main" val="2452355955"/>
              </p:ext>
            </p:extLst>
          </p:nvPr>
        </p:nvGraphicFramePr>
        <p:xfrm>
          <a:off x="1603498" y="4259085"/>
          <a:ext cx="6519784" cy="920963"/>
        </p:xfrm>
        <a:graphic>
          <a:graphicData uri="http://schemas.openxmlformats.org/presentationml/2006/ole">
            <mc:AlternateContent xmlns:mc="http://schemas.openxmlformats.org/markup-compatibility/2006">
              <mc:Choice xmlns:v="urn:schemas-microsoft-com:vml" Requires="v">
                <p:oleObj spid="_x0000_s17411" name="Equation" r:id="rId6" imgW="3860800" imgH="546100" progId="Equation.3">
                  <p:embed/>
                </p:oleObj>
              </mc:Choice>
              <mc:Fallback>
                <p:oleObj name="Equation" r:id="rId6" imgW="3860800" imgH="546100" progId="Equation.3">
                  <p:embed/>
                  <p:pic>
                    <p:nvPicPr>
                      <p:cNvPr id="274437" name="Object 5">
                        <a:extLst>
                          <a:ext uri="{FF2B5EF4-FFF2-40B4-BE49-F238E27FC236}">
                            <a16:creationId xmlns:a16="http://schemas.microsoft.com/office/drawing/2014/main" id="{EAA9A475-D2CC-B997-504D-C4986CB6CF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3498" y="4259085"/>
                        <a:ext cx="6519784" cy="920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4438" name="Object 6">
            <a:extLst>
              <a:ext uri="{FF2B5EF4-FFF2-40B4-BE49-F238E27FC236}">
                <a16:creationId xmlns:a16="http://schemas.microsoft.com/office/drawing/2014/main" id="{D096AB56-8D8F-4DC5-F08F-F23D22520377}"/>
              </a:ext>
            </a:extLst>
          </p:cNvPr>
          <p:cNvGraphicFramePr>
            <a:graphicFrameLocks noChangeAspect="1"/>
          </p:cNvGraphicFramePr>
          <p:nvPr>
            <p:extLst>
              <p:ext uri="{D42A27DB-BD31-4B8C-83A1-F6EECF244321}">
                <p14:modId xmlns:p14="http://schemas.microsoft.com/office/powerpoint/2010/main" val="1990362621"/>
              </p:ext>
            </p:extLst>
          </p:nvPr>
        </p:nvGraphicFramePr>
        <p:xfrm>
          <a:off x="2137022" y="2758550"/>
          <a:ext cx="3739428" cy="1332220"/>
        </p:xfrm>
        <a:graphic>
          <a:graphicData uri="http://schemas.openxmlformats.org/presentationml/2006/ole">
            <mc:AlternateContent xmlns:mc="http://schemas.openxmlformats.org/markup-compatibility/2006">
              <mc:Choice xmlns:v="urn:schemas-microsoft-com:vml" Requires="v">
                <p:oleObj spid="_x0000_s17412" name="Equation" r:id="rId8" imgW="1892300" imgH="673100" progId="Equation.3">
                  <p:embed/>
                </p:oleObj>
              </mc:Choice>
              <mc:Fallback>
                <p:oleObj name="Equation" r:id="rId8" imgW="1892300" imgH="673100" progId="Equation.3">
                  <p:embed/>
                  <p:pic>
                    <p:nvPicPr>
                      <p:cNvPr id="274438" name="Object 6">
                        <a:extLst>
                          <a:ext uri="{FF2B5EF4-FFF2-40B4-BE49-F238E27FC236}">
                            <a16:creationId xmlns:a16="http://schemas.microsoft.com/office/drawing/2014/main" id="{D096AB56-8D8F-4DC5-F08F-F23D2252037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7022" y="2758550"/>
                        <a:ext cx="3739428" cy="1332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4439" name="Object 7">
            <a:extLst>
              <a:ext uri="{FF2B5EF4-FFF2-40B4-BE49-F238E27FC236}">
                <a16:creationId xmlns:a16="http://schemas.microsoft.com/office/drawing/2014/main" id="{68055FC3-BBFC-8CE5-FE42-8F8DC1FFC46F}"/>
              </a:ext>
            </a:extLst>
          </p:cNvPr>
          <p:cNvGraphicFramePr>
            <a:graphicFrameLocks noChangeAspect="1"/>
          </p:cNvGraphicFramePr>
          <p:nvPr>
            <p:extLst>
              <p:ext uri="{D42A27DB-BD31-4B8C-83A1-F6EECF244321}">
                <p14:modId xmlns:p14="http://schemas.microsoft.com/office/powerpoint/2010/main" val="3219204398"/>
              </p:ext>
            </p:extLst>
          </p:nvPr>
        </p:nvGraphicFramePr>
        <p:xfrm>
          <a:off x="2137022" y="5348361"/>
          <a:ext cx="3882336" cy="1155968"/>
        </p:xfrm>
        <a:graphic>
          <a:graphicData uri="http://schemas.openxmlformats.org/presentationml/2006/ole">
            <mc:AlternateContent xmlns:mc="http://schemas.openxmlformats.org/markup-compatibility/2006">
              <mc:Choice xmlns:v="urn:schemas-microsoft-com:vml" Requires="v">
                <p:oleObj spid="_x0000_s17413" name="Equation" r:id="rId10" imgW="2298700" imgH="685800" progId="Equation.3">
                  <p:embed/>
                </p:oleObj>
              </mc:Choice>
              <mc:Fallback>
                <p:oleObj name="Equation" r:id="rId10" imgW="2298700" imgH="685800" progId="Equation.3">
                  <p:embed/>
                  <p:pic>
                    <p:nvPicPr>
                      <p:cNvPr id="274439" name="Object 7">
                        <a:extLst>
                          <a:ext uri="{FF2B5EF4-FFF2-40B4-BE49-F238E27FC236}">
                            <a16:creationId xmlns:a16="http://schemas.microsoft.com/office/drawing/2014/main" id="{68055FC3-BBFC-8CE5-FE42-8F8DC1FFC46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7022" y="5348361"/>
                        <a:ext cx="3882336" cy="11559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74436"/>
                                        </p:tgtEl>
                                        <p:attrNameLst>
                                          <p:attrName>style.visibility</p:attrName>
                                        </p:attrNameLst>
                                      </p:cBhvr>
                                      <p:to>
                                        <p:strVal val="visible"/>
                                      </p:to>
                                    </p:set>
                                    <p:anim calcmode="lin" valueType="num">
                                      <p:cBhvr additive="base">
                                        <p:cTn id="7" dur="500" fill="hold"/>
                                        <p:tgtEl>
                                          <p:spTgt spid="274436"/>
                                        </p:tgtEl>
                                        <p:attrNameLst>
                                          <p:attrName>ppt_x</p:attrName>
                                        </p:attrNameLst>
                                      </p:cBhvr>
                                      <p:tavLst>
                                        <p:tav tm="0">
                                          <p:val>
                                            <p:strVal val="#ppt_x"/>
                                          </p:val>
                                        </p:tav>
                                        <p:tav tm="100000">
                                          <p:val>
                                            <p:strVal val="#ppt_x"/>
                                          </p:val>
                                        </p:tav>
                                      </p:tavLst>
                                    </p:anim>
                                    <p:anim calcmode="lin" valueType="num">
                                      <p:cBhvr additive="base">
                                        <p:cTn id="8" dur="500" fill="hold"/>
                                        <p:tgtEl>
                                          <p:spTgt spid="2744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4438"/>
                                        </p:tgtEl>
                                        <p:attrNameLst>
                                          <p:attrName>style.visibility</p:attrName>
                                        </p:attrNameLst>
                                      </p:cBhvr>
                                      <p:to>
                                        <p:strVal val="visible"/>
                                      </p:to>
                                    </p:set>
                                    <p:anim calcmode="lin" valueType="num">
                                      <p:cBhvr additive="base">
                                        <p:cTn id="13" dur="500" fill="hold"/>
                                        <p:tgtEl>
                                          <p:spTgt spid="274438"/>
                                        </p:tgtEl>
                                        <p:attrNameLst>
                                          <p:attrName>ppt_x</p:attrName>
                                        </p:attrNameLst>
                                      </p:cBhvr>
                                      <p:tavLst>
                                        <p:tav tm="0">
                                          <p:val>
                                            <p:strVal val="#ppt_x"/>
                                          </p:val>
                                        </p:tav>
                                        <p:tav tm="100000">
                                          <p:val>
                                            <p:strVal val="#ppt_x"/>
                                          </p:val>
                                        </p:tav>
                                      </p:tavLst>
                                    </p:anim>
                                    <p:anim calcmode="lin" valueType="num">
                                      <p:cBhvr additive="base">
                                        <p:cTn id="14" dur="500" fill="hold"/>
                                        <p:tgtEl>
                                          <p:spTgt spid="27443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74437"/>
                                        </p:tgtEl>
                                        <p:attrNameLst>
                                          <p:attrName>style.visibility</p:attrName>
                                        </p:attrNameLst>
                                      </p:cBhvr>
                                      <p:to>
                                        <p:strVal val="visible"/>
                                      </p:to>
                                    </p:set>
                                    <p:anim calcmode="lin" valueType="num">
                                      <p:cBhvr additive="base">
                                        <p:cTn id="19" dur="500" fill="hold"/>
                                        <p:tgtEl>
                                          <p:spTgt spid="274437"/>
                                        </p:tgtEl>
                                        <p:attrNameLst>
                                          <p:attrName>ppt_x</p:attrName>
                                        </p:attrNameLst>
                                      </p:cBhvr>
                                      <p:tavLst>
                                        <p:tav tm="0">
                                          <p:val>
                                            <p:strVal val="#ppt_x"/>
                                          </p:val>
                                        </p:tav>
                                        <p:tav tm="100000">
                                          <p:val>
                                            <p:strVal val="#ppt_x"/>
                                          </p:val>
                                        </p:tav>
                                      </p:tavLst>
                                    </p:anim>
                                    <p:anim calcmode="lin" valueType="num">
                                      <p:cBhvr additive="base">
                                        <p:cTn id="20" dur="500" fill="hold"/>
                                        <p:tgtEl>
                                          <p:spTgt spid="27443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4439"/>
                                        </p:tgtEl>
                                        <p:attrNameLst>
                                          <p:attrName>style.visibility</p:attrName>
                                        </p:attrNameLst>
                                      </p:cBhvr>
                                      <p:to>
                                        <p:strVal val="visible"/>
                                      </p:to>
                                    </p:set>
                                    <p:anim calcmode="lin" valueType="num">
                                      <p:cBhvr additive="base">
                                        <p:cTn id="25" dur="500" fill="hold"/>
                                        <p:tgtEl>
                                          <p:spTgt spid="274439"/>
                                        </p:tgtEl>
                                        <p:attrNameLst>
                                          <p:attrName>ppt_x</p:attrName>
                                        </p:attrNameLst>
                                      </p:cBhvr>
                                      <p:tavLst>
                                        <p:tav tm="0">
                                          <p:val>
                                            <p:strVal val="#ppt_x"/>
                                          </p:val>
                                        </p:tav>
                                        <p:tav tm="100000">
                                          <p:val>
                                            <p:strVal val="#ppt_x"/>
                                          </p:val>
                                        </p:tav>
                                      </p:tavLst>
                                    </p:anim>
                                    <p:anim calcmode="lin" valueType="num">
                                      <p:cBhvr additive="base">
                                        <p:cTn id="26" dur="500" fill="hold"/>
                                        <p:tgtEl>
                                          <p:spTgt spid="2744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75462" name="Object 6">
            <a:extLst>
              <a:ext uri="{FF2B5EF4-FFF2-40B4-BE49-F238E27FC236}">
                <a16:creationId xmlns:a16="http://schemas.microsoft.com/office/drawing/2014/main" id="{CCFF9D26-724A-C581-76DB-5A10E78616C2}"/>
              </a:ext>
            </a:extLst>
          </p:cNvPr>
          <p:cNvGraphicFramePr>
            <a:graphicFrameLocks noChangeAspect="1"/>
          </p:cNvGraphicFramePr>
          <p:nvPr>
            <p:extLst>
              <p:ext uri="{D42A27DB-BD31-4B8C-83A1-F6EECF244321}">
                <p14:modId xmlns:p14="http://schemas.microsoft.com/office/powerpoint/2010/main" val="4115641540"/>
              </p:ext>
            </p:extLst>
          </p:nvPr>
        </p:nvGraphicFramePr>
        <p:xfrm>
          <a:off x="1069975" y="4895095"/>
          <a:ext cx="7656697" cy="1143265"/>
        </p:xfrm>
        <a:graphic>
          <a:graphicData uri="http://schemas.openxmlformats.org/presentationml/2006/ole">
            <mc:AlternateContent xmlns:mc="http://schemas.openxmlformats.org/markup-compatibility/2006">
              <mc:Choice xmlns:v="urn:schemas-microsoft-com:vml" Requires="v">
                <p:oleObj spid="_x0000_s18434" name="Equation" r:id="rId4" imgW="3403600" imgH="508000" progId="Equation.3">
                  <p:embed/>
                </p:oleObj>
              </mc:Choice>
              <mc:Fallback>
                <p:oleObj name="Equation" r:id="rId4" imgW="3403600" imgH="508000" progId="Equation.3">
                  <p:embed/>
                  <p:pic>
                    <p:nvPicPr>
                      <p:cNvPr id="275462" name="Object 6">
                        <a:extLst>
                          <a:ext uri="{FF2B5EF4-FFF2-40B4-BE49-F238E27FC236}">
                            <a16:creationId xmlns:a16="http://schemas.microsoft.com/office/drawing/2014/main" id="{CCFF9D26-724A-C581-76DB-5A10E78616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975" y="4895095"/>
                        <a:ext cx="7656697" cy="1143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37" name="Rectangle 2">
            <a:extLst>
              <a:ext uri="{FF2B5EF4-FFF2-40B4-BE49-F238E27FC236}">
                <a16:creationId xmlns:a16="http://schemas.microsoft.com/office/drawing/2014/main" id="{7C61E4A6-495D-2008-BBE0-A04E8F2E77BD}"/>
              </a:ext>
            </a:extLst>
          </p:cNvPr>
          <p:cNvSpPr>
            <a:spLocks noGrp="1" noChangeArrowheads="1"/>
          </p:cNvSpPr>
          <p:nvPr>
            <p:ph type="title"/>
          </p:nvPr>
        </p:nvSpPr>
        <p:spPr/>
        <p:txBody>
          <a:bodyPr/>
          <a:lstStyle/>
          <a:p>
            <a:pPr algn="l" eaLnBrk="1" hangingPunct="1"/>
            <a:r>
              <a:rPr lang="zh-CN" altLang="en-US">
                <a:sym typeface="Symbol" panose="05050102010706020507" pitchFamily="18" charset="2"/>
              </a:rPr>
              <a:t>证明</a:t>
            </a:r>
            <a:r>
              <a:rPr lang="en-US" altLang="zh-CN">
                <a:sym typeface="Symbol" panose="05050102010706020507" pitchFamily="18" charset="2"/>
              </a:rPr>
              <a:t>(</a:t>
            </a:r>
            <a:r>
              <a:rPr lang="zh-CN" altLang="en-US">
                <a:sym typeface="Symbol" panose="05050102010706020507" pitchFamily="18" charset="2"/>
              </a:rPr>
              <a:t>续</a:t>
            </a:r>
            <a:r>
              <a:rPr lang="en-US" altLang="zh-CN">
                <a:sym typeface="Symbol" panose="05050102010706020507" pitchFamily="18" charset="2"/>
              </a:rPr>
              <a:t>)</a:t>
            </a:r>
          </a:p>
        </p:txBody>
      </p:sp>
      <p:sp>
        <p:nvSpPr>
          <p:cNvPr id="275459" name="Rectangle 3">
            <a:extLst>
              <a:ext uri="{FF2B5EF4-FFF2-40B4-BE49-F238E27FC236}">
                <a16:creationId xmlns:a16="http://schemas.microsoft.com/office/drawing/2014/main" id="{3D4ED846-AAB0-CA79-6986-665556AFACEE}"/>
              </a:ext>
            </a:extLst>
          </p:cNvPr>
          <p:cNvSpPr>
            <a:spLocks noGrp="1" noChangeArrowheads="1"/>
          </p:cNvSpPr>
          <p:nvPr>
            <p:ph type="body" idx="1"/>
          </p:nvPr>
        </p:nvSpPr>
        <p:spPr>
          <a:xfrm>
            <a:off x="806904" y="1296194"/>
            <a:ext cx="7621764" cy="1924495"/>
          </a:xfrm>
        </p:spPr>
        <p:txBody>
          <a:bodyPr/>
          <a:lstStyle/>
          <a:p>
            <a:pPr marL="457291" indent="-457291">
              <a:buNone/>
            </a:pPr>
            <a:r>
              <a:rPr lang="zh-CN" altLang="en-US" dirty="0">
                <a:sym typeface="Symbol" panose="05050102010706020507" pitchFamily="18" charset="2"/>
              </a:rPr>
              <a:t>所以，当</a:t>
            </a:r>
            <a:r>
              <a:rPr lang="en-US" altLang="zh-CN" baseline="-25000" dirty="0">
                <a:sym typeface="Symbol" panose="05050102010706020507" pitchFamily="18" charset="2"/>
              </a:rPr>
              <a:t>2</a:t>
            </a:r>
            <a:r>
              <a:rPr lang="en-US" altLang="zh-CN" dirty="0">
                <a:sym typeface="Symbol" panose="05050102010706020507" pitchFamily="18" charset="2"/>
              </a:rPr>
              <a:t>≥1</a:t>
            </a:r>
            <a:r>
              <a:rPr lang="zh-CN" altLang="en-US" dirty="0">
                <a:sym typeface="Symbol" panose="05050102010706020507" pitchFamily="18" charset="2"/>
              </a:rPr>
              <a:t>时，</a:t>
            </a:r>
            <a:r>
              <a:rPr lang="en-US" altLang="zh-CN" dirty="0" err="1">
                <a:sym typeface="Symbol" panose="05050102010706020507" pitchFamily="18" charset="2"/>
              </a:rPr>
              <a:t>p</a:t>
            </a:r>
            <a:r>
              <a:rPr lang="en-US" altLang="zh-CN" baseline="-25000" dirty="0" err="1">
                <a:sym typeface="Symbol" panose="05050102010706020507" pitchFamily="18" charset="2"/>
              </a:rPr>
              <a:t>j</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sym typeface="Symbol" panose="05050102010706020507" pitchFamily="18" charset="2"/>
              </a:rPr>
              <a:t>，</a:t>
            </a:r>
            <a:r>
              <a:rPr lang="en-US" altLang="zh-CN" dirty="0">
                <a:sym typeface="Symbol" panose="05050102010706020507" pitchFamily="18" charset="2"/>
              </a:rPr>
              <a:t>j=01,2,…</a:t>
            </a:r>
          </a:p>
          <a:p>
            <a:pPr marL="457291" indent="-457291">
              <a:buNone/>
            </a:pPr>
            <a:r>
              <a:rPr lang="zh-CN" altLang="en-US" dirty="0">
                <a:sym typeface="Symbol" panose="05050102010706020507" pitchFamily="18" charset="2"/>
              </a:rPr>
              <a:t>当</a:t>
            </a:r>
            <a:r>
              <a:rPr lang="en-US" altLang="zh-CN" baseline="-25000" dirty="0">
                <a:sym typeface="Symbol" panose="05050102010706020507" pitchFamily="18" charset="2"/>
              </a:rPr>
              <a:t>2</a:t>
            </a:r>
            <a:r>
              <a:rPr lang="zh-CN" altLang="en-US" dirty="0">
                <a:sym typeface="Symbol" panose="05050102010706020507" pitchFamily="18" charset="2"/>
              </a:rPr>
              <a:t>＜</a:t>
            </a:r>
            <a:r>
              <a:rPr lang="en-US" altLang="zh-CN" dirty="0">
                <a:sym typeface="Symbol" panose="05050102010706020507" pitchFamily="18" charset="2"/>
              </a:rPr>
              <a:t>1</a:t>
            </a:r>
            <a:r>
              <a:rPr lang="zh-CN" altLang="en-US" dirty="0">
                <a:sym typeface="Symbol" panose="05050102010706020507" pitchFamily="18" charset="2"/>
              </a:rPr>
              <a:t>时，</a:t>
            </a:r>
            <a:r>
              <a:rPr lang="en-US" altLang="zh-CN" dirty="0">
                <a:sym typeface="Symbol" panose="05050102010706020507" pitchFamily="18" charset="2"/>
              </a:rPr>
              <a:t>{</a:t>
            </a:r>
            <a:r>
              <a:rPr lang="en-US" altLang="zh-CN" dirty="0" err="1">
                <a:sym typeface="Symbol" panose="05050102010706020507" pitchFamily="18" charset="2"/>
              </a:rPr>
              <a:t>p</a:t>
            </a:r>
            <a:r>
              <a:rPr lang="en-US" altLang="zh-CN" baseline="-25000" dirty="0" err="1">
                <a:sym typeface="Symbol" panose="05050102010706020507" pitchFamily="18" charset="2"/>
              </a:rPr>
              <a:t>j</a:t>
            </a:r>
            <a:r>
              <a:rPr lang="zh-CN" altLang="en-US" dirty="0">
                <a:sym typeface="Symbol" panose="05050102010706020507" pitchFamily="18" charset="2"/>
              </a:rPr>
              <a:t>，</a:t>
            </a:r>
            <a:r>
              <a:rPr lang="en-US" altLang="zh-CN" dirty="0">
                <a:sym typeface="Symbol" panose="05050102010706020507" pitchFamily="18" charset="2"/>
              </a:rPr>
              <a:t>j≥0}</a:t>
            </a:r>
            <a:r>
              <a:rPr lang="zh-CN" altLang="en-US" dirty="0">
                <a:sym typeface="Symbol" panose="05050102010706020507" pitchFamily="18" charset="2"/>
              </a:rPr>
              <a:t>存在，与初始条件无关，且</a:t>
            </a:r>
          </a:p>
        </p:txBody>
      </p:sp>
      <p:graphicFrame>
        <p:nvGraphicFramePr>
          <p:cNvPr id="275461" name="Object 5">
            <a:extLst>
              <a:ext uri="{FF2B5EF4-FFF2-40B4-BE49-F238E27FC236}">
                <a16:creationId xmlns:a16="http://schemas.microsoft.com/office/drawing/2014/main" id="{FA6A6A50-72DC-F4FC-DB1F-60647F082934}"/>
              </a:ext>
            </a:extLst>
          </p:cNvPr>
          <p:cNvGraphicFramePr>
            <a:graphicFrameLocks noChangeAspect="1"/>
          </p:cNvGraphicFramePr>
          <p:nvPr>
            <p:extLst>
              <p:ext uri="{D42A27DB-BD31-4B8C-83A1-F6EECF244321}">
                <p14:modId xmlns:p14="http://schemas.microsoft.com/office/powerpoint/2010/main" val="1713216639"/>
              </p:ext>
            </p:extLst>
          </p:nvPr>
        </p:nvGraphicFramePr>
        <p:xfrm>
          <a:off x="1069975" y="3025189"/>
          <a:ext cx="7056483" cy="1227421"/>
        </p:xfrm>
        <a:graphic>
          <a:graphicData uri="http://schemas.openxmlformats.org/presentationml/2006/ole">
            <mc:AlternateContent xmlns:mc="http://schemas.openxmlformats.org/markup-compatibility/2006">
              <mc:Choice xmlns:v="urn:schemas-microsoft-com:vml" Requires="v">
                <p:oleObj spid="_x0000_s18435" name="Equation" r:id="rId6" imgW="3136900" imgH="546100" progId="Equation.3">
                  <p:embed/>
                </p:oleObj>
              </mc:Choice>
              <mc:Fallback>
                <p:oleObj name="Equation" r:id="rId6" imgW="3136900" imgH="546100" progId="Equation.3">
                  <p:embed/>
                  <p:pic>
                    <p:nvPicPr>
                      <p:cNvPr id="275461" name="Object 5">
                        <a:extLst>
                          <a:ext uri="{FF2B5EF4-FFF2-40B4-BE49-F238E27FC236}">
                            <a16:creationId xmlns:a16="http://schemas.microsoft.com/office/drawing/2014/main" id="{FA6A6A50-72DC-F4FC-DB1F-60647F0829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9975" y="3025189"/>
                        <a:ext cx="7056483" cy="12274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 calcmode="lin" valueType="num">
                                      <p:cBhvr additive="base">
                                        <p:cTn id="7" dur="500" fill="hold"/>
                                        <p:tgtEl>
                                          <p:spTgt spid="275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545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75459">
                                            <p:txEl>
                                              <p:pRg st="1" end="1"/>
                                            </p:txEl>
                                          </p:spTgt>
                                        </p:tgtEl>
                                        <p:attrNameLst>
                                          <p:attrName>style.visibility</p:attrName>
                                        </p:attrNameLst>
                                      </p:cBhvr>
                                      <p:to>
                                        <p:strVal val="visible"/>
                                      </p:to>
                                    </p:set>
                                    <p:anim calcmode="lin" valueType="num">
                                      <p:cBhvr additive="base">
                                        <p:cTn id="13" dur="500" fill="hold"/>
                                        <p:tgtEl>
                                          <p:spTgt spid="275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545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275461"/>
                                        </p:tgtEl>
                                        <p:attrNameLst>
                                          <p:attrName>style.visibility</p:attrName>
                                        </p:attrNameLst>
                                      </p:cBhvr>
                                      <p:to>
                                        <p:strVal val="visible"/>
                                      </p:to>
                                    </p:set>
                                    <p:anim calcmode="lin" valueType="num">
                                      <p:cBhvr additive="base">
                                        <p:cTn id="19" dur="500" fill="hold"/>
                                        <p:tgtEl>
                                          <p:spTgt spid="275461"/>
                                        </p:tgtEl>
                                        <p:attrNameLst>
                                          <p:attrName>ppt_x</p:attrName>
                                        </p:attrNameLst>
                                      </p:cBhvr>
                                      <p:tavLst>
                                        <p:tav tm="0">
                                          <p:val>
                                            <p:strVal val="#ppt_x"/>
                                          </p:val>
                                        </p:tav>
                                        <p:tav tm="100000">
                                          <p:val>
                                            <p:strVal val="#ppt_x"/>
                                          </p:val>
                                        </p:tav>
                                      </p:tavLst>
                                    </p:anim>
                                    <p:anim calcmode="lin" valueType="num">
                                      <p:cBhvr additive="base">
                                        <p:cTn id="20" dur="500" fill="hold"/>
                                        <p:tgtEl>
                                          <p:spTgt spid="275461"/>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275462"/>
                                        </p:tgtEl>
                                        <p:attrNameLst>
                                          <p:attrName>style.visibility</p:attrName>
                                        </p:attrNameLst>
                                      </p:cBhvr>
                                      <p:to>
                                        <p:strVal val="visible"/>
                                      </p:to>
                                    </p:set>
                                    <p:anim calcmode="lin" valueType="num">
                                      <p:cBhvr additive="base">
                                        <p:cTn id="25" dur="500" fill="hold"/>
                                        <p:tgtEl>
                                          <p:spTgt spid="275462"/>
                                        </p:tgtEl>
                                        <p:attrNameLst>
                                          <p:attrName>ppt_x</p:attrName>
                                        </p:attrNameLst>
                                      </p:cBhvr>
                                      <p:tavLst>
                                        <p:tav tm="0">
                                          <p:val>
                                            <p:strVal val="#ppt_x"/>
                                          </p:val>
                                        </p:tav>
                                        <p:tav tm="100000">
                                          <p:val>
                                            <p:strVal val="#ppt_x"/>
                                          </p:val>
                                        </p:tav>
                                      </p:tavLst>
                                    </p:anim>
                                    <p:anim calcmode="lin" valueType="num">
                                      <p:cBhvr additive="base">
                                        <p:cTn id="26" dur="500" fill="hold"/>
                                        <p:tgtEl>
                                          <p:spTgt spid="27546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autoUpdateAnimBg="0" advAuto="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4" name="Rectangle 2">
            <a:extLst>
              <a:ext uri="{FF2B5EF4-FFF2-40B4-BE49-F238E27FC236}">
                <a16:creationId xmlns:a16="http://schemas.microsoft.com/office/drawing/2014/main" id="{A584C1AE-0A67-3F4E-3B1E-E604AC3B4C81}"/>
              </a:ext>
            </a:extLst>
          </p:cNvPr>
          <p:cNvSpPr>
            <a:spLocks noGrp="1" noChangeArrowheads="1"/>
          </p:cNvSpPr>
          <p:nvPr>
            <p:ph type="title"/>
          </p:nvPr>
        </p:nvSpPr>
        <p:spPr/>
        <p:txBody>
          <a:bodyPr/>
          <a:lstStyle/>
          <a:p>
            <a:pPr eaLnBrk="1" hangingPunct="1"/>
            <a:r>
              <a:rPr lang="zh-CN" altLang="en-US">
                <a:latin typeface="黑体" panose="02010609060101010101" pitchFamily="49" charset="-122"/>
              </a:rPr>
              <a:t>结论</a:t>
            </a:r>
          </a:p>
        </p:txBody>
      </p:sp>
      <p:sp>
        <p:nvSpPr>
          <p:cNvPr id="276483" name="Rectangle 3">
            <a:extLst>
              <a:ext uri="{FF2B5EF4-FFF2-40B4-BE49-F238E27FC236}">
                <a16:creationId xmlns:a16="http://schemas.microsoft.com/office/drawing/2014/main" id="{80BD6630-B426-7D0D-95AE-21C36DBF8037}"/>
              </a:ext>
            </a:extLst>
          </p:cNvPr>
          <p:cNvSpPr>
            <a:spLocks noGrp="1" noChangeArrowheads="1"/>
          </p:cNvSpPr>
          <p:nvPr>
            <p:ph type="body" idx="1"/>
          </p:nvPr>
        </p:nvSpPr>
        <p:spPr>
          <a:xfrm>
            <a:off x="774700" y="1033408"/>
            <a:ext cx="7909345" cy="797084"/>
          </a:xfrm>
        </p:spPr>
        <p:txBody>
          <a:bodyPr>
            <a:normAutofit/>
          </a:bodyPr>
          <a:lstStyle/>
          <a:p>
            <a:pPr eaLnBrk="1" hangingPunct="1">
              <a:buFont typeface="Wingdings" panose="05000000000000000000" pitchFamily="2" charset="2"/>
              <a:buNone/>
            </a:pPr>
            <a:r>
              <a:rPr lang="zh-CN" altLang="en-US" dirty="0">
                <a:latin typeface="黑体" panose="02010609060101010101" pitchFamily="49" charset="-122"/>
              </a:rPr>
              <a:t>在统计平衡的条件下，有</a:t>
            </a:r>
          </a:p>
        </p:txBody>
      </p:sp>
      <p:graphicFrame>
        <p:nvGraphicFramePr>
          <p:cNvPr id="276484" name="Object 4">
            <a:extLst>
              <a:ext uri="{FF2B5EF4-FFF2-40B4-BE49-F238E27FC236}">
                <a16:creationId xmlns:a16="http://schemas.microsoft.com/office/drawing/2014/main" id="{55604F2F-C71D-0083-8527-1C9DB3A242BC}"/>
              </a:ext>
            </a:extLst>
          </p:cNvPr>
          <p:cNvGraphicFramePr>
            <a:graphicFrameLocks noChangeAspect="1"/>
          </p:cNvGraphicFramePr>
          <p:nvPr>
            <p:extLst>
              <p:ext uri="{D42A27DB-BD31-4B8C-83A1-F6EECF244321}">
                <p14:modId xmlns:p14="http://schemas.microsoft.com/office/powerpoint/2010/main" val="843555443"/>
              </p:ext>
            </p:extLst>
          </p:nvPr>
        </p:nvGraphicFramePr>
        <p:xfrm>
          <a:off x="1298646" y="2706374"/>
          <a:ext cx="2667617" cy="1001944"/>
        </p:xfrm>
        <a:graphic>
          <a:graphicData uri="http://schemas.openxmlformats.org/presentationml/2006/ole">
            <mc:AlternateContent xmlns:mc="http://schemas.openxmlformats.org/markup-compatibility/2006">
              <mc:Choice xmlns:v="urn:schemas-microsoft-com:vml" Requires="v">
                <p:oleObj spid="_x0000_s19458" name="Equation" r:id="rId4" imgW="1180588" imgH="444307" progId="Equation.3">
                  <p:embed/>
                </p:oleObj>
              </mc:Choice>
              <mc:Fallback>
                <p:oleObj name="Equation" r:id="rId4" imgW="1180588" imgH="444307" progId="Equation.3">
                  <p:embed/>
                  <p:pic>
                    <p:nvPicPr>
                      <p:cNvPr id="276484" name="Object 4">
                        <a:extLst>
                          <a:ext uri="{FF2B5EF4-FFF2-40B4-BE49-F238E27FC236}">
                            <a16:creationId xmlns:a16="http://schemas.microsoft.com/office/drawing/2014/main" id="{55604F2F-C71D-0083-8527-1C9DB3A242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8646" y="2706374"/>
                        <a:ext cx="2667617" cy="1001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485" name="Rectangle 5">
            <a:extLst>
              <a:ext uri="{FF2B5EF4-FFF2-40B4-BE49-F238E27FC236}">
                <a16:creationId xmlns:a16="http://schemas.microsoft.com/office/drawing/2014/main" id="{587CF0F8-09F5-D68B-5127-BDD846102DC0}"/>
              </a:ext>
            </a:extLst>
          </p:cNvPr>
          <p:cNvSpPr>
            <a:spLocks noChangeArrowheads="1"/>
          </p:cNvSpPr>
          <p:nvPr/>
        </p:nvSpPr>
        <p:spPr bwMode="auto">
          <a:xfrm>
            <a:off x="1069993" y="2049185"/>
            <a:ext cx="2057876"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dirty="0">
                <a:solidFill>
                  <a:srgbClr val="CC00CC"/>
                </a:solidFill>
                <a:latin typeface="+mn-ea"/>
                <a:ea typeface="+mn-ea"/>
              </a:rPr>
              <a:t>平均队长</a:t>
            </a:r>
            <a:r>
              <a:rPr lang="zh-CN" altLang="en-US" sz="2400" dirty="0">
                <a:latin typeface="+mn-ea"/>
                <a:ea typeface="+mn-ea"/>
              </a:rPr>
              <a:t>为</a:t>
            </a:r>
          </a:p>
        </p:txBody>
      </p:sp>
      <p:graphicFrame>
        <p:nvGraphicFramePr>
          <p:cNvPr id="276486" name="Object 6">
            <a:extLst>
              <a:ext uri="{FF2B5EF4-FFF2-40B4-BE49-F238E27FC236}">
                <a16:creationId xmlns:a16="http://schemas.microsoft.com/office/drawing/2014/main" id="{A55C6275-F705-2F6C-7CD8-029A07716944}"/>
              </a:ext>
            </a:extLst>
          </p:cNvPr>
          <p:cNvGraphicFramePr>
            <a:graphicFrameLocks noChangeAspect="1"/>
          </p:cNvGraphicFramePr>
          <p:nvPr>
            <p:extLst>
              <p:ext uri="{D42A27DB-BD31-4B8C-83A1-F6EECF244321}">
                <p14:modId xmlns:p14="http://schemas.microsoft.com/office/powerpoint/2010/main" val="941889641"/>
              </p:ext>
            </p:extLst>
          </p:nvPr>
        </p:nvGraphicFramePr>
        <p:xfrm>
          <a:off x="1742137" y="5691213"/>
          <a:ext cx="4039535" cy="865387"/>
        </p:xfrm>
        <a:graphic>
          <a:graphicData uri="http://schemas.openxmlformats.org/presentationml/2006/ole">
            <mc:AlternateContent xmlns:mc="http://schemas.openxmlformats.org/markup-compatibility/2006">
              <mc:Choice xmlns:v="urn:schemas-microsoft-com:vml" Requires="v">
                <p:oleObj spid="_x0000_s19459" name="Equation" r:id="rId6" imgW="2070100" imgH="444500" progId="Equation.DSMT4">
                  <p:embed/>
                </p:oleObj>
              </mc:Choice>
              <mc:Fallback>
                <p:oleObj name="Equation" r:id="rId6" imgW="2070100" imgH="444500" progId="Equation.DSMT4">
                  <p:embed/>
                  <p:pic>
                    <p:nvPicPr>
                      <p:cNvPr id="276486" name="Object 6">
                        <a:extLst>
                          <a:ext uri="{FF2B5EF4-FFF2-40B4-BE49-F238E27FC236}">
                            <a16:creationId xmlns:a16="http://schemas.microsoft.com/office/drawing/2014/main" id="{A55C6275-F705-2F6C-7CD8-029A077169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2137" y="5691213"/>
                        <a:ext cx="4039535" cy="86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487" name="Rectangle 7">
            <a:extLst>
              <a:ext uri="{FF2B5EF4-FFF2-40B4-BE49-F238E27FC236}">
                <a16:creationId xmlns:a16="http://schemas.microsoft.com/office/drawing/2014/main" id="{22B5294C-F3E1-7679-1690-5520B3875EE7}"/>
              </a:ext>
            </a:extLst>
          </p:cNvPr>
          <p:cNvSpPr>
            <a:spLocks noChangeArrowheads="1"/>
          </p:cNvSpPr>
          <p:nvPr/>
        </p:nvSpPr>
        <p:spPr bwMode="auto">
          <a:xfrm>
            <a:off x="1069993" y="4967498"/>
            <a:ext cx="2743835"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a:solidFill>
                  <a:srgbClr val="CC00CC"/>
                </a:solidFill>
                <a:latin typeface="+mn-ea"/>
                <a:ea typeface="+mn-ea"/>
              </a:rPr>
              <a:t>平均等待队长</a:t>
            </a:r>
            <a:r>
              <a:rPr lang="zh-CN" altLang="en-US" sz="2400">
                <a:latin typeface="+mn-ea"/>
                <a:ea typeface="+mn-ea"/>
              </a:rPr>
              <a:t>为</a:t>
            </a:r>
          </a:p>
        </p:txBody>
      </p:sp>
      <p:graphicFrame>
        <p:nvGraphicFramePr>
          <p:cNvPr id="276488" name="Object 8">
            <a:extLst>
              <a:ext uri="{FF2B5EF4-FFF2-40B4-BE49-F238E27FC236}">
                <a16:creationId xmlns:a16="http://schemas.microsoft.com/office/drawing/2014/main" id="{431BDBA6-A0A2-B86A-2EED-14FDF624AFF1}"/>
              </a:ext>
            </a:extLst>
          </p:cNvPr>
          <p:cNvGraphicFramePr>
            <a:graphicFrameLocks noChangeAspect="1"/>
          </p:cNvGraphicFramePr>
          <p:nvPr>
            <p:extLst>
              <p:ext uri="{D42A27DB-BD31-4B8C-83A1-F6EECF244321}">
                <p14:modId xmlns:p14="http://schemas.microsoft.com/office/powerpoint/2010/main" val="1313284287"/>
              </p:ext>
            </p:extLst>
          </p:nvPr>
        </p:nvGraphicFramePr>
        <p:xfrm>
          <a:off x="5794375" y="5826180"/>
          <a:ext cx="1905441" cy="550991"/>
        </p:xfrm>
        <a:graphic>
          <a:graphicData uri="http://schemas.openxmlformats.org/presentationml/2006/ole">
            <mc:AlternateContent xmlns:mc="http://schemas.openxmlformats.org/markup-compatibility/2006">
              <mc:Choice xmlns:v="urn:schemas-microsoft-com:vml" Requires="v">
                <p:oleObj spid="_x0000_s19460" name="Equation" r:id="rId8" imgW="875920" imgH="253890" progId="Equation.DSMT4">
                  <p:embed/>
                </p:oleObj>
              </mc:Choice>
              <mc:Fallback>
                <p:oleObj name="Equation" r:id="rId8" imgW="875920" imgH="253890" progId="Equation.DSMT4">
                  <p:embed/>
                  <p:pic>
                    <p:nvPicPr>
                      <p:cNvPr id="276488" name="Object 8">
                        <a:extLst>
                          <a:ext uri="{FF2B5EF4-FFF2-40B4-BE49-F238E27FC236}">
                            <a16:creationId xmlns:a16="http://schemas.microsoft.com/office/drawing/2014/main" id="{431BDBA6-A0A2-B86A-2EED-14FDF624AFF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4375" y="5826180"/>
                        <a:ext cx="1905441" cy="5509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489" name="Object 9">
            <a:extLst>
              <a:ext uri="{FF2B5EF4-FFF2-40B4-BE49-F238E27FC236}">
                <a16:creationId xmlns:a16="http://schemas.microsoft.com/office/drawing/2014/main" id="{2B953CD3-BE7A-7EDC-157C-8383F74514B9}"/>
              </a:ext>
            </a:extLst>
          </p:cNvPr>
          <p:cNvGraphicFramePr>
            <a:graphicFrameLocks noChangeAspect="1"/>
          </p:cNvGraphicFramePr>
          <p:nvPr>
            <p:extLst>
              <p:ext uri="{D42A27DB-BD31-4B8C-83A1-F6EECF244321}">
                <p14:modId xmlns:p14="http://schemas.microsoft.com/office/powerpoint/2010/main" val="950294589"/>
              </p:ext>
            </p:extLst>
          </p:nvPr>
        </p:nvGraphicFramePr>
        <p:xfrm>
          <a:off x="1603516" y="3881396"/>
          <a:ext cx="7164458" cy="913023"/>
        </p:xfrm>
        <a:graphic>
          <a:graphicData uri="http://schemas.openxmlformats.org/presentationml/2006/ole">
            <mc:AlternateContent xmlns:mc="http://schemas.openxmlformats.org/markup-compatibility/2006">
              <mc:Choice xmlns:v="urn:schemas-microsoft-com:vml" Requires="v">
                <p:oleObj spid="_x0000_s19461" name="Equation" r:id="rId10" imgW="3683000" imgH="469900" progId="Equation.DSMT4">
                  <p:embed/>
                </p:oleObj>
              </mc:Choice>
              <mc:Fallback>
                <p:oleObj name="Equation" r:id="rId10" imgW="3683000" imgH="469900" progId="Equation.DSMT4">
                  <p:embed/>
                  <p:pic>
                    <p:nvPicPr>
                      <p:cNvPr id="276489" name="Object 9">
                        <a:extLst>
                          <a:ext uri="{FF2B5EF4-FFF2-40B4-BE49-F238E27FC236}">
                            <a16:creationId xmlns:a16="http://schemas.microsoft.com/office/drawing/2014/main" id="{2B953CD3-BE7A-7EDC-157C-8383F74514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3516" y="3881396"/>
                        <a:ext cx="7164458" cy="913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276485"/>
                                        </p:tgtEl>
                                        <p:attrNameLst>
                                          <p:attrName>style.visibility</p:attrName>
                                        </p:attrNameLst>
                                      </p:cBhvr>
                                      <p:to>
                                        <p:strVal val="visible"/>
                                      </p:to>
                                    </p:set>
                                    <p:anim calcmode="lin" valueType="num">
                                      <p:cBhvr additive="base">
                                        <p:cTn id="12" dur="500" fill="hold"/>
                                        <p:tgtEl>
                                          <p:spTgt spid="276485"/>
                                        </p:tgtEl>
                                        <p:attrNameLst>
                                          <p:attrName>ppt_x</p:attrName>
                                        </p:attrNameLst>
                                      </p:cBhvr>
                                      <p:tavLst>
                                        <p:tav tm="0">
                                          <p:val>
                                            <p:strVal val="#ppt_x"/>
                                          </p:val>
                                        </p:tav>
                                        <p:tav tm="100000">
                                          <p:val>
                                            <p:strVal val="#ppt_x"/>
                                          </p:val>
                                        </p:tav>
                                      </p:tavLst>
                                    </p:anim>
                                    <p:anim calcmode="lin" valueType="num">
                                      <p:cBhvr additive="base">
                                        <p:cTn id="13" dur="500" fill="hold"/>
                                        <p:tgtEl>
                                          <p:spTgt spid="276485"/>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1" fill="hold" nodeType="afterEffect">
                                  <p:stCondLst>
                                    <p:cond delay="0"/>
                                  </p:stCondLst>
                                  <p:childTnLst>
                                    <p:set>
                                      <p:cBhvr>
                                        <p:cTn id="16" dur="1" fill="hold">
                                          <p:stCondLst>
                                            <p:cond delay="0"/>
                                          </p:stCondLst>
                                        </p:cTn>
                                        <p:tgtEl>
                                          <p:spTgt spid="276487"/>
                                        </p:tgtEl>
                                        <p:attrNameLst>
                                          <p:attrName>style.visibility</p:attrName>
                                        </p:attrNameLst>
                                      </p:cBhvr>
                                      <p:to>
                                        <p:strVal val="visible"/>
                                      </p:to>
                                    </p:set>
                                    <p:anim calcmode="lin" valueType="num">
                                      <p:cBhvr additive="base">
                                        <p:cTn id="17" dur="500" fill="hold"/>
                                        <p:tgtEl>
                                          <p:spTgt spid="276487"/>
                                        </p:tgtEl>
                                        <p:attrNameLst>
                                          <p:attrName>ppt_x</p:attrName>
                                        </p:attrNameLst>
                                      </p:cBhvr>
                                      <p:tavLst>
                                        <p:tav tm="0">
                                          <p:val>
                                            <p:strVal val="#ppt_x"/>
                                          </p:val>
                                        </p:tav>
                                        <p:tav tm="100000">
                                          <p:val>
                                            <p:strVal val="#ppt_x"/>
                                          </p:val>
                                        </p:tav>
                                      </p:tavLst>
                                    </p:anim>
                                    <p:anim calcmode="lin" valueType="num">
                                      <p:cBhvr additive="base">
                                        <p:cTn id="18" dur="500" fill="hold"/>
                                        <p:tgtEl>
                                          <p:spTgt spid="276487"/>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276484"/>
                                        </p:tgtEl>
                                        <p:attrNameLst>
                                          <p:attrName>style.visibility</p:attrName>
                                        </p:attrNameLst>
                                      </p:cBhvr>
                                      <p:to>
                                        <p:strVal val="visible"/>
                                      </p:to>
                                    </p:set>
                                    <p:anim calcmode="lin" valueType="num">
                                      <p:cBhvr additive="base">
                                        <p:cTn id="23" dur="500" fill="hold"/>
                                        <p:tgtEl>
                                          <p:spTgt spid="276484"/>
                                        </p:tgtEl>
                                        <p:attrNameLst>
                                          <p:attrName>ppt_x</p:attrName>
                                        </p:attrNameLst>
                                      </p:cBhvr>
                                      <p:tavLst>
                                        <p:tav tm="0">
                                          <p:val>
                                            <p:strVal val="#ppt_x"/>
                                          </p:val>
                                        </p:tav>
                                        <p:tav tm="100000">
                                          <p:val>
                                            <p:strVal val="#ppt_x"/>
                                          </p:val>
                                        </p:tav>
                                      </p:tavLst>
                                    </p:anim>
                                    <p:anim calcmode="lin" valueType="num">
                                      <p:cBhvr additive="base">
                                        <p:cTn id="24" dur="500" fill="hold"/>
                                        <p:tgtEl>
                                          <p:spTgt spid="276484"/>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1" fill="hold" nodeType="clickEffect">
                                  <p:stCondLst>
                                    <p:cond delay="0"/>
                                  </p:stCondLst>
                                  <p:childTnLst>
                                    <p:set>
                                      <p:cBhvr>
                                        <p:cTn id="28" dur="1" fill="hold">
                                          <p:stCondLst>
                                            <p:cond delay="0"/>
                                          </p:stCondLst>
                                        </p:cTn>
                                        <p:tgtEl>
                                          <p:spTgt spid="276489"/>
                                        </p:tgtEl>
                                        <p:attrNameLst>
                                          <p:attrName>style.visibility</p:attrName>
                                        </p:attrNameLst>
                                      </p:cBhvr>
                                      <p:to>
                                        <p:strVal val="visible"/>
                                      </p:to>
                                    </p:set>
                                    <p:anim calcmode="lin" valueType="num">
                                      <p:cBhvr additive="base">
                                        <p:cTn id="29" dur="500" fill="hold"/>
                                        <p:tgtEl>
                                          <p:spTgt spid="276489"/>
                                        </p:tgtEl>
                                        <p:attrNameLst>
                                          <p:attrName>ppt_x</p:attrName>
                                        </p:attrNameLst>
                                      </p:cBhvr>
                                      <p:tavLst>
                                        <p:tav tm="0">
                                          <p:val>
                                            <p:strVal val="#ppt_x"/>
                                          </p:val>
                                        </p:tav>
                                        <p:tav tm="100000">
                                          <p:val>
                                            <p:strVal val="#ppt_x"/>
                                          </p:val>
                                        </p:tav>
                                      </p:tavLst>
                                    </p:anim>
                                    <p:anim calcmode="lin" valueType="num">
                                      <p:cBhvr additive="base">
                                        <p:cTn id="30" dur="500" fill="hold"/>
                                        <p:tgtEl>
                                          <p:spTgt spid="276489"/>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nodeType="clickEffect">
                                  <p:stCondLst>
                                    <p:cond delay="0"/>
                                  </p:stCondLst>
                                  <p:childTnLst>
                                    <p:set>
                                      <p:cBhvr>
                                        <p:cTn id="34" dur="1" fill="hold">
                                          <p:stCondLst>
                                            <p:cond delay="0"/>
                                          </p:stCondLst>
                                        </p:cTn>
                                        <p:tgtEl>
                                          <p:spTgt spid="276486"/>
                                        </p:tgtEl>
                                        <p:attrNameLst>
                                          <p:attrName>style.visibility</p:attrName>
                                        </p:attrNameLst>
                                      </p:cBhvr>
                                      <p:to>
                                        <p:strVal val="visible"/>
                                      </p:to>
                                    </p:set>
                                    <p:anim calcmode="lin" valueType="num">
                                      <p:cBhvr additive="base">
                                        <p:cTn id="35" dur="500" fill="hold"/>
                                        <p:tgtEl>
                                          <p:spTgt spid="276486"/>
                                        </p:tgtEl>
                                        <p:attrNameLst>
                                          <p:attrName>ppt_x</p:attrName>
                                        </p:attrNameLst>
                                      </p:cBhvr>
                                      <p:tavLst>
                                        <p:tav tm="0">
                                          <p:val>
                                            <p:strVal val="#ppt_x"/>
                                          </p:val>
                                        </p:tav>
                                        <p:tav tm="100000">
                                          <p:val>
                                            <p:strVal val="#ppt_x"/>
                                          </p:val>
                                        </p:tav>
                                      </p:tavLst>
                                    </p:anim>
                                    <p:anim calcmode="lin" valueType="num">
                                      <p:cBhvr additive="base">
                                        <p:cTn id="36" dur="500" fill="hold"/>
                                        <p:tgtEl>
                                          <p:spTgt spid="276486"/>
                                        </p:tgtEl>
                                        <p:attrNameLst>
                                          <p:attrName>ppt_y</p:attrName>
                                        </p:attrNameLst>
                                      </p:cBhvr>
                                      <p:tavLst>
                                        <p:tav tm="0">
                                          <p:val>
                                            <p:strVal val="0-#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1" fill="hold" nodeType="clickEffect">
                                  <p:stCondLst>
                                    <p:cond delay="0"/>
                                  </p:stCondLst>
                                  <p:childTnLst>
                                    <p:set>
                                      <p:cBhvr>
                                        <p:cTn id="40" dur="1" fill="hold">
                                          <p:stCondLst>
                                            <p:cond delay="0"/>
                                          </p:stCondLst>
                                        </p:cTn>
                                        <p:tgtEl>
                                          <p:spTgt spid="276488"/>
                                        </p:tgtEl>
                                        <p:attrNameLst>
                                          <p:attrName>style.visibility</p:attrName>
                                        </p:attrNameLst>
                                      </p:cBhvr>
                                      <p:to>
                                        <p:strVal val="visible"/>
                                      </p:to>
                                    </p:set>
                                    <p:anim calcmode="lin" valueType="num">
                                      <p:cBhvr additive="base">
                                        <p:cTn id="41" dur="500" fill="hold"/>
                                        <p:tgtEl>
                                          <p:spTgt spid="276488"/>
                                        </p:tgtEl>
                                        <p:attrNameLst>
                                          <p:attrName>ppt_x</p:attrName>
                                        </p:attrNameLst>
                                      </p:cBhvr>
                                      <p:tavLst>
                                        <p:tav tm="0">
                                          <p:val>
                                            <p:strVal val="#ppt_x"/>
                                          </p:val>
                                        </p:tav>
                                        <p:tav tm="100000">
                                          <p:val>
                                            <p:strVal val="#ppt_x"/>
                                          </p:val>
                                        </p:tav>
                                      </p:tavLst>
                                    </p:anim>
                                    <p:anim calcmode="lin" valueType="num">
                                      <p:cBhvr additive="base">
                                        <p:cTn id="42" dur="500" fill="hold"/>
                                        <p:tgtEl>
                                          <p:spTgt spid="27648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autoUpdateAnimBg="0" advAuto="0"/>
      <p:bldP spid="276485" grpId="0" autoUpdateAnimBg="0"/>
      <p:bldP spid="27648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id="{8D1C8C08-1E62-20BA-0676-22175C58C934}"/>
              </a:ext>
            </a:extLst>
          </p:cNvPr>
          <p:cNvSpPr>
            <a:spLocks noGrp="1" noChangeArrowheads="1"/>
          </p:cNvSpPr>
          <p:nvPr>
            <p:ph type="title"/>
          </p:nvPr>
        </p:nvSpPr>
        <p:spPr/>
        <p:txBody>
          <a:bodyPr/>
          <a:lstStyle/>
          <a:p>
            <a:pPr eaLnBrk="1" hangingPunct="1"/>
            <a:r>
              <a:rPr lang="en-US" altLang="zh-CN"/>
              <a:t>3.</a:t>
            </a:r>
            <a:r>
              <a:rPr lang="zh-CN" altLang="en-US"/>
              <a:t>等待时间与逗留时间</a:t>
            </a:r>
          </a:p>
        </p:txBody>
      </p:sp>
      <p:sp>
        <p:nvSpPr>
          <p:cNvPr id="277508" name="Rectangle 4">
            <a:extLst>
              <a:ext uri="{FF2B5EF4-FFF2-40B4-BE49-F238E27FC236}">
                <a16:creationId xmlns:a16="http://schemas.microsoft.com/office/drawing/2014/main" id="{B0E6F812-B0C9-8A79-AE9A-84B9CDB1D599}"/>
              </a:ext>
            </a:extLst>
          </p:cNvPr>
          <p:cNvSpPr>
            <a:spLocks noChangeArrowheads="1"/>
          </p:cNvSpPr>
          <p:nvPr/>
        </p:nvSpPr>
        <p:spPr bwMode="auto">
          <a:xfrm>
            <a:off x="526447" y="1131668"/>
            <a:ext cx="10744200" cy="2792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a:lnSpc>
                <a:spcPct val="150000"/>
              </a:lnSpc>
              <a:buNone/>
            </a:pPr>
            <a:r>
              <a:rPr lang="zh-CN" altLang="en-US" sz="2400" dirty="0">
                <a:latin typeface="+mn-ea"/>
                <a:ea typeface="+mn-ea"/>
              </a:rPr>
              <a:t>假定顾客是先到先服务。由于服务率是可变的，因此顾客的服务时间与该顾客接受服务时系统的队长有关，这样就不能使用前面的方式来讨论等待时间的分布函数。但是，在统计平衡下，顾客服务完毕离开系统时留在系统中的顾客数（不包括该离去的顾客）等于在该顾客的逗留时间内到达的顾客数，即</a:t>
            </a:r>
          </a:p>
          <a:p>
            <a:pPr eaLnBrk="1" hangingPunct="1">
              <a:lnSpc>
                <a:spcPct val="150000"/>
              </a:lnSpc>
              <a:buFont typeface="Wingdings" panose="05000000000000000000" pitchFamily="2" charset="2"/>
              <a:buNone/>
            </a:pPr>
            <a:r>
              <a:rPr lang="en-US" altLang="zh-CN" sz="2400" dirty="0" err="1">
                <a:latin typeface="+mn-ea"/>
                <a:ea typeface="+mn-ea"/>
              </a:rPr>
              <a:t>p</a:t>
            </a:r>
            <a:r>
              <a:rPr lang="en-US" altLang="zh-CN" sz="2400" baseline="-25000" dirty="0" err="1">
                <a:latin typeface="+mn-ea"/>
                <a:ea typeface="+mn-ea"/>
              </a:rPr>
              <a:t>j</a:t>
            </a:r>
            <a:r>
              <a:rPr lang="en-US" altLang="zh-CN" sz="2400" baseline="30000" dirty="0">
                <a:latin typeface="+mn-ea"/>
                <a:ea typeface="+mn-ea"/>
              </a:rPr>
              <a:t>+</a:t>
            </a:r>
            <a:r>
              <a:rPr lang="zh-CN" altLang="en-US" sz="2400" dirty="0">
                <a:latin typeface="+mn-ea"/>
                <a:ea typeface="+mn-ea"/>
              </a:rPr>
              <a:t>＝</a:t>
            </a:r>
            <a:r>
              <a:rPr lang="en-US" altLang="zh-CN" sz="2400" dirty="0">
                <a:latin typeface="+mn-ea"/>
                <a:ea typeface="+mn-ea"/>
              </a:rPr>
              <a:t>P{N</a:t>
            </a:r>
            <a:r>
              <a:rPr lang="en-US" altLang="zh-CN" sz="2400" baseline="30000" dirty="0">
                <a:latin typeface="+mn-ea"/>
                <a:ea typeface="+mn-ea"/>
              </a:rPr>
              <a:t>+</a:t>
            </a:r>
            <a:r>
              <a:rPr lang="en-US" altLang="zh-CN" sz="2400" dirty="0">
                <a:latin typeface="+mn-ea"/>
                <a:ea typeface="+mn-ea"/>
              </a:rPr>
              <a:t>=j}</a:t>
            </a:r>
            <a:r>
              <a:rPr lang="zh-CN" altLang="en-US" sz="2400" dirty="0">
                <a:latin typeface="+mn-ea"/>
                <a:ea typeface="+mn-ea"/>
              </a:rPr>
              <a:t>＝</a:t>
            </a:r>
            <a:r>
              <a:rPr lang="en-US" altLang="zh-CN" sz="2400" dirty="0">
                <a:latin typeface="+mn-ea"/>
                <a:ea typeface="+mn-ea"/>
              </a:rPr>
              <a:t>P{</a:t>
            </a:r>
            <a:r>
              <a:rPr lang="zh-CN" altLang="en-US" sz="2400" dirty="0">
                <a:latin typeface="+mn-ea"/>
                <a:ea typeface="+mn-ea"/>
              </a:rPr>
              <a:t>在逗留时间</a:t>
            </a:r>
            <a:r>
              <a:rPr lang="en-US" altLang="zh-CN" sz="2400" dirty="0">
                <a:latin typeface="+mn-ea"/>
                <a:ea typeface="+mn-ea"/>
              </a:rPr>
              <a:t>W</a:t>
            </a:r>
            <a:r>
              <a:rPr lang="zh-CN" altLang="en-US" sz="2400" dirty="0">
                <a:latin typeface="+mn-ea"/>
                <a:ea typeface="+mn-ea"/>
              </a:rPr>
              <a:t>内到达</a:t>
            </a:r>
            <a:r>
              <a:rPr lang="en-US" altLang="zh-CN" sz="2400" dirty="0">
                <a:latin typeface="+mn-ea"/>
                <a:ea typeface="+mn-ea"/>
              </a:rPr>
              <a:t>j</a:t>
            </a:r>
            <a:r>
              <a:rPr lang="zh-CN" altLang="en-US" sz="2400" dirty="0">
                <a:latin typeface="+mn-ea"/>
                <a:ea typeface="+mn-ea"/>
              </a:rPr>
              <a:t>个顾客</a:t>
            </a:r>
            <a:r>
              <a:rPr lang="en-US" altLang="zh-CN" sz="2400" dirty="0">
                <a:latin typeface="+mn-ea"/>
                <a:ea typeface="+mn-ea"/>
              </a:rPr>
              <a:t>}</a:t>
            </a:r>
          </a:p>
        </p:txBody>
      </p:sp>
      <p:graphicFrame>
        <p:nvGraphicFramePr>
          <p:cNvPr id="277509" name="Object 5">
            <a:extLst>
              <a:ext uri="{FF2B5EF4-FFF2-40B4-BE49-F238E27FC236}">
                <a16:creationId xmlns:a16="http://schemas.microsoft.com/office/drawing/2014/main" id="{5C74BE8A-D15A-6E7E-D40A-59A77BFDD741}"/>
              </a:ext>
            </a:extLst>
          </p:cNvPr>
          <p:cNvGraphicFramePr>
            <a:graphicFrameLocks noChangeAspect="1"/>
          </p:cNvGraphicFramePr>
          <p:nvPr>
            <p:extLst>
              <p:ext uri="{D42A27DB-BD31-4B8C-83A1-F6EECF244321}">
                <p14:modId xmlns:p14="http://schemas.microsoft.com/office/powerpoint/2010/main" val="2729844973"/>
              </p:ext>
            </p:extLst>
          </p:nvPr>
        </p:nvGraphicFramePr>
        <p:xfrm>
          <a:off x="2609850" y="3963988"/>
          <a:ext cx="3767138" cy="725487"/>
        </p:xfrm>
        <a:graphic>
          <a:graphicData uri="http://schemas.openxmlformats.org/presentationml/2006/ole">
            <mc:AlternateContent xmlns:mc="http://schemas.openxmlformats.org/markup-compatibility/2006">
              <mc:Choice xmlns:v="urn:schemas-microsoft-com:vml" Requires="v">
                <p:oleObj spid="_x0000_s20482" name="Equation" r:id="rId4" imgW="2044440" imgH="393480" progId="Equation.DSMT4">
                  <p:embed/>
                </p:oleObj>
              </mc:Choice>
              <mc:Fallback>
                <p:oleObj name="Equation" r:id="rId4" imgW="2044440" imgH="393480" progId="Equation.DSMT4">
                  <p:embed/>
                  <p:pic>
                    <p:nvPicPr>
                      <p:cNvPr id="277509" name="Object 5">
                        <a:extLst>
                          <a:ext uri="{FF2B5EF4-FFF2-40B4-BE49-F238E27FC236}">
                            <a16:creationId xmlns:a16="http://schemas.microsoft.com/office/drawing/2014/main" id="{5C74BE8A-D15A-6E7E-D40A-59A77BFDD741}"/>
                          </a:ext>
                        </a:extLst>
                      </p:cNvPr>
                      <p:cNvPicPr>
                        <a:picLocks noChangeAspect="1" noChangeArrowheads="1"/>
                      </p:cNvPicPr>
                      <p:nvPr/>
                    </p:nvPicPr>
                    <p:blipFill>
                      <a:blip r:embed="rId5"/>
                      <a:srcRect/>
                      <a:stretch>
                        <a:fillRect/>
                      </a:stretch>
                    </p:blipFill>
                    <p:spPr bwMode="auto">
                      <a:xfrm>
                        <a:off x="2609850" y="3963988"/>
                        <a:ext cx="3767138"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510" name="Rectangle 6">
            <a:extLst>
              <a:ext uri="{FF2B5EF4-FFF2-40B4-BE49-F238E27FC236}">
                <a16:creationId xmlns:a16="http://schemas.microsoft.com/office/drawing/2014/main" id="{1E672331-C685-7B18-E985-242D60E1D10A}"/>
              </a:ext>
            </a:extLst>
          </p:cNvPr>
          <p:cNvSpPr>
            <a:spLocks noChangeArrowheads="1"/>
          </p:cNvSpPr>
          <p:nvPr/>
        </p:nvSpPr>
        <p:spPr bwMode="auto">
          <a:xfrm>
            <a:off x="533251" y="4744835"/>
            <a:ext cx="10972800" cy="16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Font typeface="Wingdings" panose="05000000000000000000" pitchFamily="2" charset="2"/>
              <a:buNone/>
            </a:pPr>
            <a:r>
              <a:rPr lang="en-US" altLang="zh-CN" sz="2400" dirty="0">
                <a:latin typeface="+mn-ea"/>
                <a:ea typeface="+mn-ea"/>
              </a:rPr>
              <a:t>    </a:t>
            </a:r>
            <a:r>
              <a:rPr lang="zh-CN" altLang="en-US" sz="2400" dirty="0">
                <a:latin typeface="+mn-ea"/>
                <a:ea typeface="+mn-ea"/>
              </a:rPr>
              <a:t>由于当队长＜</a:t>
            </a:r>
            <a:r>
              <a:rPr lang="en-US" altLang="zh-CN" sz="2400" dirty="0">
                <a:latin typeface="+mn-ea"/>
                <a:ea typeface="+mn-ea"/>
              </a:rPr>
              <a:t>m</a:t>
            </a:r>
            <a:r>
              <a:rPr lang="zh-CN" altLang="en-US" sz="2400" dirty="0">
                <a:latin typeface="+mn-ea"/>
                <a:ea typeface="+mn-ea"/>
              </a:rPr>
              <a:t>时，接受</a:t>
            </a:r>
            <a:r>
              <a:rPr lang="zh-CN" altLang="en-US" sz="2400" dirty="0">
                <a:latin typeface="+mn-ea"/>
                <a:ea typeface="+mn-ea"/>
                <a:sym typeface="Symbol" panose="05050102010706020507" pitchFamily="18" charset="2"/>
              </a:rPr>
              <a:t>服务的顾客的服务时间服从参数为</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1</a:t>
            </a:r>
            <a:r>
              <a:rPr lang="zh-CN" altLang="en-US" sz="2400" dirty="0">
                <a:latin typeface="+mn-ea"/>
                <a:ea typeface="+mn-ea"/>
                <a:sym typeface="Symbol" panose="05050102010706020507" pitchFamily="18" charset="2"/>
              </a:rPr>
              <a:t>的负指数分布，当队长</a:t>
            </a:r>
            <a:r>
              <a:rPr lang="zh-CN" altLang="en-US" sz="2400" dirty="0">
                <a:latin typeface="+mn-ea"/>
                <a:ea typeface="+mn-ea"/>
              </a:rPr>
              <a:t>≥</a:t>
            </a:r>
            <a:r>
              <a:rPr lang="en-US" altLang="zh-CN" sz="2400" dirty="0">
                <a:latin typeface="+mn-ea"/>
                <a:ea typeface="+mn-ea"/>
                <a:sym typeface="Symbol" panose="05050102010706020507" pitchFamily="18" charset="2"/>
              </a:rPr>
              <a:t>m</a:t>
            </a:r>
            <a:r>
              <a:rPr lang="zh-CN" altLang="en-US" sz="2400" dirty="0">
                <a:latin typeface="+mn-ea"/>
                <a:ea typeface="+mn-ea"/>
                <a:sym typeface="Symbol" panose="05050102010706020507" pitchFamily="18" charset="2"/>
              </a:rPr>
              <a:t>时，其服务时间服从参数为</a:t>
            </a:r>
            <a:r>
              <a:rPr lang="en-US" altLang="zh-CN" sz="2400" dirty="0">
                <a:latin typeface="+mn-ea"/>
                <a:ea typeface="+mn-ea"/>
                <a:sym typeface="Symbol" panose="05050102010706020507" pitchFamily="18" charset="2"/>
              </a:rPr>
              <a:t>’</a:t>
            </a:r>
            <a:r>
              <a:rPr lang="en-US" altLang="zh-CN" sz="2400" baseline="-25000" dirty="0">
                <a:latin typeface="+mn-ea"/>
                <a:ea typeface="+mn-ea"/>
                <a:sym typeface="Symbol" panose="05050102010706020507" pitchFamily="18" charset="2"/>
              </a:rPr>
              <a:t>2</a:t>
            </a:r>
            <a:r>
              <a:rPr lang="zh-CN" altLang="en-US" sz="2400" dirty="0">
                <a:latin typeface="+mn-ea"/>
                <a:ea typeface="+mn-ea"/>
                <a:sym typeface="Symbol" panose="05050102010706020507" pitchFamily="18" charset="2"/>
              </a:rPr>
              <a:t>的负指数分布，因此</a:t>
            </a:r>
            <a:r>
              <a:rPr lang="zh-CN" altLang="en-US" sz="2400" dirty="0">
                <a:latin typeface="+mn-ea"/>
                <a:ea typeface="+mn-ea"/>
              </a:rPr>
              <a:t>在统计平衡下，某个顾客的服务时间分布依赖于当时的队长。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277508">
                                            <p:txEl>
                                              <p:pRg st="0" end="0"/>
                                            </p:txEl>
                                          </p:spTgt>
                                        </p:tgtEl>
                                        <p:attrNameLst>
                                          <p:attrName>style.visibility</p:attrName>
                                        </p:attrNameLst>
                                      </p:cBhvr>
                                      <p:to>
                                        <p:strVal val="visible"/>
                                      </p:to>
                                    </p:set>
                                    <p:animEffect transition="in" filter="wipe(up)">
                                      <p:cBhvr>
                                        <p:cTn id="7" dur="500"/>
                                        <p:tgtEl>
                                          <p:spTgt spid="2775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77508">
                                            <p:txEl>
                                              <p:pRg st="1" end="1"/>
                                            </p:txEl>
                                          </p:spTgt>
                                        </p:tgtEl>
                                        <p:attrNameLst>
                                          <p:attrName>style.visibility</p:attrName>
                                        </p:attrNameLst>
                                      </p:cBhvr>
                                      <p:to>
                                        <p:strVal val="visible"/>
                                      </p:to>
                                    </p:set>
                                    <p:animEffect transition="in" filter="wipe(up)">
                                      <p:cBhvr>
                                        <p:cTn id="12" dur="500"/>
                                        <p:tgtEl>
                                          <p:spTgt spid="2775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77509"/>
                                        </p:tgtEl>
                                        <p:attrNameLst>
                                          <p:attrName>style.visibility</p:attrName>
                                        </p:attrNameLst>
                                      </p:cBhvr>
                                      <p:to>
                                        <p:strVal val="visible"/>
                                      </p:to>
                                    </p:set>
                                    <p:animEffect transition="in" filter="wipe(up)">
                                      <p:cBhvr>
                                        <p:cTn id="17" dur="500"/>
                                        <p:tgtEl>
                                          <p:spTgt spid="2775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77510">
                                            <p:txEl>
                                              <p:pRg st="0" end="0"/>
                                            </p:txEl>
                                          </p:spTgt>
                                        </p:tgtEl>
                                        <p:attrNameLst>
                                          <p:attrName>style.visibility</p:attrName>
                                        </p:attrNameLst>
                                      </p:cBhvr>
                                      <p:to>
                                        <p:strVal val="visible"/>
                                      </p:to>
                                    </p:set>
                                    <p:animEffect transition="in" filter="wipe(up)">
                                      <p:cBhvr>
                                        <p:cTn id="22" dur="500"/>
                                        <p:tgtEl>
                                          <p:spTgt spid="2775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build="p" autoUpdateAnimBg="0" advAuto="0"/>
      <p:bldP spid="277510" grpId="0" build="p" autoUpdateAnimBg="0"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a:extLst>
              <a:ext uri="{FF2B5EF4-FFF2-40B4-BE49-F238E27FC236}">
                <a16:creationId xmlns:a16="http://schemas.microsoft.com/office/drawing/2014/main" id="{E91BA4AE-EF17-0CBD-04D3-1B469B746B12}"/>
              </a:ext>
            </a:extLst>
          </p:cNvPr>
          <p:cNvSpPr>
            <a:spLocks noGrp="1" noChangeArrowheads="1"/>
          </p:cNvSpPr>
          <p:nvPr>
            <p:ph type="title"/>
          </p:nvPr>
        </p:nvSpPr>
        <p:spPr/>
        <p:txBody>
          <a:bodyPr/>
          <a:lstStyle/>
          <a:p>
            <a:pPr eaLnBrk="1" hangingPunct="1"/>
            <a:r>
              <a:rPr lang="zh-CN" altLang="en-US"/>
              <a:t>结论</a:t>
            </a:r>
          </a:p>
        </p:txBody>
      </p:sp>
      <p:sp>
        <p:nvSpPr>
          <p:cNvPr id="278531" name="Rectangle 3">
            <a:extLst>
              <a:ext uri="{FF2B5EF4-FFF2-40B4-BE49-F238E27FC236}">
                <a16:creationId xmlns:a16="http://schemas.microsoft.com/office/drawing/2014/main" id="{269B4304-C84B-07B3-187D-8028E20B6095}"/>
              </a:ext>
            </a:extLst>
          </p:cNvPr>
          <p:cNvSpPr>
            <a:spLocks noGrp="1" noChangeArrowheads="1"/>
          </p:cNvSpPr>
          <p:nvPr>
            <p:ph type="body" idx="1"/>
          </p:nvPr>
        </p:nvSpPr>
        <p:spPr>
          <a:xfrm>
            <a:off x="825064" y="1042968"/>
            <a:ext cx="7917057" cy="590852"/>
          </a:xfrm>
        </p:spPr>
        <p:txBody>
          <a:bodyPr>
            <a:normAutofit lnSpcReduction="10000"/>
          </a:bodyPr>
          <a:lstStyle/>
          <a:p>
            <a:pPr eaLnBrk="1" hangingPunct="1">
              <a:buClr>
                <a:srgbClr val="CC00CC"/>
              </a:buClr>
              <a:buFont typeface="+mj-lt"/>
              <a:buAutoNum type="arabicPeriod"/>
            </a:pPr>
            <a:r>
              <a:rPr lang="zh-CN" altLang="en-US" dirty="0"/>
              <a:t>在统计平衡下，有	</a:t>
            </a:r>
            <a:r>
              <a:rPr lang="en-US" altLang="zh-CN" dirty="0" err="1"/>
              <a:t>p</a:t>
            </a:r>
            <a:r>
              <a:rPr lang="en-US" altLang="zh-CN" baseline="-25000" dirty="0" err="1"/>
              <a:t>j</a:t>
            </a:r>
            <a:r>
              <a:rPr lang="en-US" altLang="zh-CN" baseline="30000" dirty="0"/>
              <a:t>+</a:t>
            </a:r>
            <a:r>
              <a:rPr lang="zh-CN" altLang="en-US" dirty="0"/>
              <a:t>＝</a:t>
            </a:r>
            <a:r>
              <a:rPr lang="en-US" altLang="zh-CN" dirty="0" err="1"/>
              <a:t>p</a:t>
            </a:r>
            <a:r>
              <a:rPr lang="en-US" altLang="zh-CN" baseline="-25000" dirty="0" err="1"/>
              <a:t>j</a:t>
            </a:r>
            <a:r>
              <a:rPr lang="zh-CN" altLang="en-US" dirty="0"/>
              <a:t>，</a:t>
            </a:r>
            <a:r>
              <a:rPr lang="en-US" altLang="zh-CN" dirty="0"/>
              <a:t>j=0,1,2,…</a:t>
            </a:r>
          </a:p>
        </p:txBody>
      </p:sp>
      <p:sp>
        <p:nvSpPr>
          <p:cNvPr id="278532" name="Rectangle 4">
            <a:extLst>
              <a:ext uri="{FF2B5EF4-FFF2-40B4-BE49-F238E27FC236}">
                <a16:creationId xmlns:a16="http://schemas.microsoft.com/office/drawing/2014/main" id="{C284C0E8-F622-48AE-466D-5C2E825ADACE}"/>
              </a:ext>
            </a:extLst>
          </p:cNvPr>
          <p:cNvSpPr>
            <a:spLocks noChangeArrowheads="1"/>
          </p:cNvSpPr>
          <p:nvPr/>
        </p:nvSpPr>
        <p:spPr bwMode="auto">
          <a:xfrm>
            <a:off x="993776" y="1742385"/>
            <a:ext cx="7798018" cy="49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Tx/>
              <a:buAutoNum type="arabicPeriod" startAt="2"/>
            </a:pPr>
            <a:r>
              <a:rPr lang="zh-CN" altLang="en-US" sz="2400" dirty="0">
                <a:latin typeface="+mn-ea"/>
                <a:ea typeface="+mn-ea"/>
              </a:rPr>
              <a:t>顾客在系统中的平均逗留时间为</a:t>
            </a:r>
            <a:endParaRPr lang="zh-CN" altLang="en-US" sz="2400" dirty="0">
              <a:latin typeface="+mn-ea"/>
              <a:ea typeface="+mn-ea"/>
              <a:sym typeface="Symbol" panose="05050102010706020507" pitchFamily="18" charset="2"/>
            </a:endParaRPr>
          </a:p>
        </p:txBody>
      </p:sp>
      <p:graphicFrame>
        <p:nvGraphicFramePr>
          <p:cNvPr id="278533" name="Object 5">
            <a:extLst>
              <a:ext uri="{FF2B5EF4-FFF2-40B4-BE49-F238E27FC236}">
                <a16:creationId xmlns:a16="http://schemas.microsoft.com/office/drawing/2014/main" id="{C6740F47-1213-B14B-F084-5725AFE07DFF}"/>
              </a:ext>
            </a:extLst>
          </p:cNvPr>
          <p:cNvGraphicFramePr>
            <a:graphicFrameLocks noChangeAspect="1"/>
          </p:cNvGraphicFramePr>
          <p:nvPr>
            <p:extLst>
              <p:ext uri="{D42A27DB-BD31-4B8C-83A1-F6EECF244321}">
                <p14:modId xmlns:p14="http://schemas.microsoft.com/office/powerpoint/2010/main" val="1678488788"/>
              </p:ext>
            </p:extLst>
          </p:nvPr>
        </p:nvGraphicFramePr>
        <p:xfrm>
          <a:off x="1497130" y="2282261"/>
          <a:ext cx="7270845" cy="852684"/>
        </p:xfrm>
        <a:graphic>
          <a:graphicData uri="http://schemas.openxmlformats.org/presentationml/2006/ole">
            <mc:AlternateContent xmlns:mc="http://schemas.openxmlformats.org/markup-compatibility/2006">
              <mc:Choice xmlns:v="urn:schemas-microsoft-com:vml" Requires="v">
                <p:oleObj spid="_x0000_s21506" name="Equation" r:id="rId4" imgW="4013200" imgH="469900" progId="Equation.DSMT4">
                  <p:embed/>
                </p:oleObj>
              </mc:Choice>
              <mc:Fallback>
                <p:oleObj name="Equation" r:id="rId4" imgW="4013200" imgH="469900" progId="Equation.DSMT4">
                  <p:embed/>
                  <p:pic>
                    <p:nvPicPr>
                      <p:cNvPr id="278533" name="Object 5">
                        <a:extLst>
                          <a:ext uri="{FF2B5EF4-FFF2-40B4-BE49-F238E27FC236}">
                            <a16:creationId xmlns:a16="http://schemas.microsoft.com/office/drawing/2014/main" id="{C6740F47-1213-B14B-F084-5725AFE07D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7130" y="2282261"/>
                        <a:ext cx="7270845" cy="8526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8534" name="Rectangle 6">
            <a:extLst>
              <a:ext uri="{FF2B5EF4-FFF2-40B4-BE49-F238E27FC236}">
                <a16:creationId xmlns:a16="http://schemas.microsoft.com/office/drawing/2014/main" id="{18135CFB-D929-9B7C-4640-04115FFC241B}"/>
              </a:ext>
            </a:extLst>
          </p:cNvPr>
          <p:cNvSpPr>
            <a:spLocks noChangeArrowheads="1"/>
          </p:cNvSpPr>
          <p:nvPr/>
        </p:nvSpPr>
        <p:spPr bwMode="auto">
          <a:xfrm>
            <a:off x="993776" y="3144472"/>
            <a:ext cx="7823424"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 typeface="Wingdings" panose="05000000000000000000" pitchFamily="2" charset="2"/>
              <a:buAutoNum type="arabicPeriod" startAt="3"/>
            </a:pPr>
            <a:r>
              <a:rPr lang="zh-CN" altLang="en-US" sz="2400" dirty="0">
                <a:latin typeface="+mn-ea"/>
                <a:ea typeface="+mn-ea"/>
              </a:rPr>
              <a:t>顾客在系统中的平均等待时间为（由</a:t>
            </a:r>
            <a:r>
              <a:rPr lang="en-US" altLang="zh-CN" sz="2400" dirty="0">
                <a:latin typeface="+mn-ea"/>
                <a:ea typeface="+mn-ea"/>
              </a:rPr>
              <a:t>Little</a:t>
            </a:r>
            <a:r>
              <a:rPr lang="zh-CN" altLang="en-US" sz="2400" dirty="0">
                <a:latin typeface="+mn-ea"/>
                <a:ea typeface="+mn-ea"/>
              </a:rPr>
              <a:t>公式）</a:t>
            </a:r>
          </a:p>
        </p:txBody>
      </p:sp>
      <p:graphicFrame>
        <p:nvGraphicFramePr>
          <p:cNvPr id="278535" name="Object 7">
            <a:extLst>
              <a:ext uri="{FF2B5EF4-FFF2-40B4-BE49-F238E27FC236}">
                <a16:creationId xmlns:a16="http://schemas.microsoft.com/office/drawing/2014/main" id="{77FBD1A1-8B27-0BD6-0F34-C428E13B1481}"/>
              </a:ext>
            </a:extLst>
          </p:cNvPr>
          <p:cNvGraphicFramePr>
            <a:graphicFrameLocks noChangeAspect="1"/>
          </p:cNvGraphicFramePr>
          <p:nvPr>
            <p:extLst>
              <p:ext uri="{D42A27DB-BD31-4B8C-83A1-F6EECF244321}">
                <p14:modId xmlns:p14="http://schemas.microsoft.com/office/powerpoint/2010/main" val="2867009937"/>
              </p:ext>
            </p:extLst>
          </p:nvPr>
        </p:nvGraphicFramePr>
        <p:xfrm>
          <a:off x="1451082" y="3590664"/>
          <a:ext cx="4253897" cy="852684"/>
        </p:xfrm>
        <a:graphic>
          <a:graphicData uri="http://schemas.openxmlformats.org/presentationml/2006/ole">
            <mc:AlternateContent xmlns:mc="http://schemas.openxmlformats.org/markup-compatibility/2006">
              <mc:Choice xmlns:v="urn:schemas-microsoft-com:vml" Requires="v">
                <p:oleObj spid="_x0000_s21507" name="Equation" r:id="rId6" imgW="2349500" imgH="469900" progId="Equation.DSMT4">
                  <p:embed/>
                </p:oleObj>
              </mc:Choice>
              <mc:Fallback>
                <p:oleObj name="Equation" r:id="rId6" imgW="2349500" imgH="469900" progId="Equation.DSMT4">
                  <p:embed/>
                  <p:pic>
                    <p:nvPicPr>
                      <p:cNvPr id="278535" name="Object 7">
                        <a:extLst>
                          <a:ext uri="{FF2B5EF4-FFF2-40B4-BE49-F238E27FC236}">
                            <a16:creationId xmlns:a16="http://schemas.microsoft.com/office/drawing/2014/main" id="{77FBD1A1-8B27-0BD6-0F34-C428E13B14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51082" y="3590664"/>
                        <a:ext cx="4253897" cy="8526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8536" name="Object 8">
            <a:extLst>
              <a:ext uri="{FF2B5EF4-FFF2-40B4-BE49-F238E27FC236}">
                <a16:creationId xmlns:a16="http://schemas.microsoft.com/office/drawing/2014/main" id="{71E3327F-9BE7-5E04-37C3-E7A297F21A18}"/>
              </a:ext>
            </a:extLst>
          </p:cNvPr>
          <p:cNvGraphicFramePr>
            <a:graphicFrameLocks noChangeAspect="1"/>
          </p:cNvGraphicFramePr>
          <p:nvPr>
            <p:extLst>
              <p:ext uri="{D42A27DB-BD31-4B8C-83A1-F6EECF244321}">
                <p14:modId xmlns:p14="http://schemas.microsoft.com/office/powerpoint/2010/main" val="1394871413"/>
              </p:ext>
            </p:extLst>
          </p:nvPr>
        </p:nvGraphicFramePr>
        <p:xfrm>
          <a:off x="1908175" y="4364167"/>
          <a:ext cx="7818659" cy="852685"/>
        </p:xfrm>
        <a:graphic>
          <a:graphicData uri="http://schemas.openxmlformats.org/presentationml/2006/ole">
            <mc:AlternateContent xmlns:mc="http://schemas.openxmlformats.org/markup-compatibility/2006">
              <mc:Choice xmlns:v="urn:schemas-microsoft-com:vml" Requires="v">
                <p:oleObj spid="_x0000_s21508" name="Equation" r:id="rId8" imgW="4318000" imgH="469900" progId="Equation.DSMT4">
                  <p:embed/>
                </p:oleObj>
              </mc:Choice>
              <mc:Fallback>
                <p:oleObj name="Equation" r:id="rId8" imgW="4318000" imgH="469900" progId="Equation.DSMT4">
                  <p:embed/>
                  <p:pic>
                    <p:nvPicPr>
                      <p:cNvPr id="278536" name="Object 8">
                        <a:extLst>
                          <a:ext uri="{FF2B5EF4-FFF2-40B4-BE49-F238E27FC236}">
                            <a16:creationId xmlns:a16="http://schemas.microsoft.com/office/drawing/2014/main" id="{71E3327F-9BE7-5E04-37C3-E7A297F21A1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4364167"/>
                        <a:ext cx="7818659" cy="8526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8537" name="Rectangle 9">
            <a:extLst>
              <a:ext uri="{FF2B5EF4-FFF2-40B4-BE49-F238E27FC236}">
                <a16:creationId xmlns:a16="http://schemas.microsoft.com/office/drawing/2014/main" id="{0B212F55-4B43-73A9-A001-A6B56E7A9994}"/>
              </a:ext>
            </a:extLst>
          </p:cNvPr>
          <p:cNvSpPr>
            <a:spLocks noChangeArrowheads="1"/>
          </p:cNvSpPr>
          <p:nvPr/>
        </p:nvSpPr>
        <p:spPr bwMode="auto">
          <a:xfrm>
            <a:off x="993775" y="5315087"/>
            <a:ext cx="7545546"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 typeface="Wingdings" panose="05000000000000000000" pitchFamily="2" charset="2"/>
              <a:buAutoNum type="arabicPeriod" startAt="4"/>
            </a:pPr>
            <a:r>
              <a:rPr lang="zh-CN" altLang="en-US" sz="2400">
                <a:latin typeface="+mn-ea"/>
                <a:ea typeface="+mn-ea"/>
              </a:rPr>
              <a:t>顾客在系统中接受的平均服务时间为</a:t>
            </a:r>
          </a:p>
        </p:txBody>
      </p:sp>
      <p:graphicFrame>
        <p:nvGraphicFramePr>
          <p:cNvPr id="278538" name="Object 10">
            <a:extLst>
              <a:ext uri="{FF2B5EF4-FFF2-40B4-BE49-F238E27FC236}">
                <a16:creationId xmlns:a16="http://schemas.microsoft.com/office/drawing/2014/main" id="{E16A1FBD-6F3B-CC6D-9E38-9A9352483B76}"/>
              </a:ext>
            </a:extLst>
          </p:cNvPr>
          <p:cNvGraphicFramePr>
            <a:graphicFrameLocks noChangeAspect="1"/>
          </p:cNvGraphicFramePr>
          <p:nvPr>
            <p:extLst>
              <p:ext uri="{D42A27DB-BD31-4B8C-83A1-F6EECF244321}">
                <p14:modId xmlns:p14="http://schemas.microsoft.com/office/powerpoint/2010/main" val="1747370105"/>
              </p:ext>
            </p:extLst>
          </p:nvPr>
        </p:nvGraphicFramePr>
        <p:xfrm>
          <a:off x="2624516" y="5762865"/>
          <a:ext cx="4668330" cy="944781"/>
        </p:xfrm>
        <a:graphic>
          <a:graphicData uri="http://schemas.openxmlformats.org/presentationml/2006/ole">
            <mc:AlternateContent xmlns:mc="http://schemas.openxmlformats.org/markup-compatibility/2006">
              <mc:Choice xmlns:v="urn:schemas-microsoft-com:vml" Requires="v">
                <p:oleObj spid="_x0000_s21509" name="Equation" r:id="rId10" imgW="2578100" imgH="520700" progId="Equation.DSMT4">
                  <p:embed/>
                </p:oleObj>
              </mc:Choice>
              <mc:Fallback>
                <p:oleObj name="Equation" r:id="rId10" imgW="2578100" imgH="520700" progId="Equation.DSMT4">
                  <p:embed/>
                  <p:pic>
                    <p:nvPicPr>
                      <p:cNvPr id="278538" name="Object 10">
                        <a:extLst>
                          <a:ext uri="{FF2B5EF4-FFF2-40B4-BE49-F238E27FC236}">
                            <a16:creationId xmlns:a16="http://schemas.microsoft.com/office/drawing/2014/main" id="{E16A1FBD-6F3B-CC6D-9E38-9A9352483B7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4516" y="5762865"/>
                        <a:ext cx="4668330" cy="9447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 calcmode="lin" valueType="num">
                                      <p:cBhvr additive="base">
                                        <p:cTn id="7" dur="500" fill="hold"/>
                                        <p:tgtEl>
                                          <p:spTgt spid="278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8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78532"/>
                                        </p:tgtEl>
                                        <p:attrNameLst>
                                          <p:attrName>style.visibility</p:attrName>
                                        </p:attrNameLst>
                                      </p:cBhvr>
                                      <p:to>
                                        <p:strVal val="visible"/>
                                      </p:to>
                                    </p:set>
                                    <p:anim calcmode="lin" valueType="num">
                                      <p:cBhvr additive="base">
                                        <p:cTn id="13" dur="500" fill="hold"/>
                                        <p:tgtEl>
                                          <p:spTgt spid="278532"/>
                                        </p:tgtEl>
                                        <p:attrNameLst>
                                          <p:attrName>ppt_x</p:attrName>
                                        </p:attrNameLst>
                                      </p:cBhvr>
                                      <p:tavLst>
                                        <p:tav tm="0">
                                          <p:val>
                                            <p:strVal val="#ppt_x"/>
                                          </p:val>
                                        </p:tav>
                                        <p:tav tm="100000">
                                          <p:val>
                                            <p:strVal val="#ppt_x"/>
                                          </p:val>
                                        </p:tav>
                                      </p:tavLst>
                                    </p:anim>
                                    <p:anim calcmode="lin" valueType="num">
                                      <p:cBhvr additive="base">
                                        <p:cTn id="14" dur="500" fill="hold"/>
                                        <p:tgtEl>
                                          <p:spTgt spid="278532"/>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500"/>
                            </p:stCondLst>
                            <p:childTnLst>
                              <p:par>
                                <p:cTn id="16" presetID="2" presetClass="entr" presetSubtype="1" fill="hold" nodeType="afterEffect">
                                  <p:stCondLst>
                                    <p:cond delay="0"/>
                                  </p:stCondLst>
                                  <p:childTnLst>
                                    <p:set>
                                      <p:cBhvr>
                                        <p:cTn id="17" dur="1" fill="hold">
                                          <p:stCondLst>
                                            <p:cond delay="0"/>
                                          </p:stCondLst>
                                        </p:cTn>
                                        <p:tgtEl>
                                          <p:spTgt spid="278533"/>
                                        </p:tgtEl>
                                        <p:attrNameLst>
                                          <p:attrName>style.visibility</p:attrName>
                                        </p:attrNameLst>
                                      </p:cBhvr>
                                      <p:to>
                                        <p:strVal val="visible"/>
                                      </p:to>
                                    </p:set>
                                    <p:anim calcmode="lin" valueType="num">
                                      <p:cBhvr additive="base">
                                        <p:cTn id="18" dur="500" fill="hold"/>
                                        <p:tgtEl>
                                          <p:spTgt spid="278533"/>
                                        </p:tgtEl>
                                        <p:attrNameLst>
                                          <p:attrName>ppt_x</p:attrName>
                                        </p:attrNameLst>
                                      </p:cBhvr>
                                      <p:tavLst>
                                        <p:tav tm="0">
                                          <p:val>
                                            <p:strVal val="#ppt_x"/>
                                          </p:val>
                                        </p:tav>
                                        <p:tav tm="100000">
                                          <p:val>
                                            <p:strVal val="#ppt_x"/>
                                          </p:val>
                                        </p:tav>
                                      </p:tavLst>
                                    </p:anim>
                                    <p:anim calcmode="lin" valueType="num">
                                      <p:cBhvr additive="base">
                                        <p:cTn id="19" dur="500" fill="hold"/>
                                        <p:tgtEl>
                                          <p:spTgt spid="278533"/>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1" fill="hold" nodeType="clickEffect">
                                  <p:stCondLst>
                                    <p:cond delay="0"/>
                                  </p:stCondLst>
                                  <p:childTnLst>
                                    <p:set>
                                      <p:cBhvr>
                                        <p:cTn id="23" dur="1" fill="hold">
                                          <p:stCondLst>
                                            <p:cond delay="0"/>
                                          </p:stCondLst>
                                        </p:cTn>
                                        <p:tgtEl>
                                          <p:spTgt spid="278534"/>
                                        </p:tgtEl>
                                        <p:attrNameLst>
                                          <p:attrName>style.visibility</p:attrName>
                                        </p:attrNameLst>
                                      </p:cBhvr>
                                      <p:to>
                                        <p:strVal val="visible"/>
                                      </p:to>
                                    </p:set>
                                    <p:anim calcmode="lin" valueType="num">
                                      <p:cBhvr additive="base">
                                        <p:cTn id="24" dur="500" fill="hold"/>
                                        <p:tgtEl>
                                          <p:spTgt spid="278534"/>
                                        </p:tgtEl>
                                        <p:attrNameLst>
                                          <p:attrName>ppt_x</p:attrName>
                                        </p:attrNameLst>
                                      </p:cBhvr>
                                      <p:tavLst>
                                        <p:tav tm="0">
                                          <p:val>
                                            <p:strVal val="#ppt_x"/>
                                          </p:val>
                                        </p:tav>
                                        <p:tav tm="100000">
                                          <p:val>
                                            <p:strVal val="#ppt_x"/>
                                          </p:val>
                                        </p:tav>
                                      </p:tavLst>
                                    </p:anim>
                                    <p:anim calcmode="lin" valueType="num">
                                      <p:cBhvr additive="base">
                                        <p:cTn id="25" dur="500" fill="hold"/>
                                        <p:tgtEl>
                                          <p:spTgt spid="278534"/>
                                        </p:tgtEl>
                                        <p:attrNameLst>
                                          <p:attrName>ppt_y</p:attrName>
                                        </p:attrNameLst>
                                      </p:cBhvr>
                                      <p:tavLst>
                                        <p:tav tm="0">
                                          <p:val>
                                            <p:strVal val="0-#ppt_h/2"/>
                                          </p:val>
                                        </p:tav>
                                        <p:tav tm="100000">
                                          <p:val>
                                            <p:strVal val="#ppt_y"/>
                                          </p:val>
                                        </p:tav>
                                      </p:tavLst>
                                    </p:anim>
                                  </p:childTnLst>
                                </p:cTn>
                              </p:par>
                            </p:childTnLst>
                          </p:cTn>
                        </p:par>
                        <p:par>
                          <p:cTn id="26" fill="hold" nodeType="afterGroup">
                            <p:stCondLst>
                              <p:cond delay="500"/>
                            </p:stCondLst>
                            <p:childTnLst>
                              <p:par>
                                <p:cTn id="27" presetID="2" presetClass="entr" presetSubtype="1" fill="hold" nodeType="afterEffect">
                                  <p:stCondLst>
                                    <p:cond delay="0"/>
                                  </p:stCondLst>
                                  <p:childTnLst>
                                    <p:set>
                                      <p:cBhvr>
                                        <p:cTn id="28" dur="1" fill="hold">
                                          <p:stCondLst>
                                            <p:cond delay="0"/>
                                          </p:stCondLst>
                                        </p:cTn>
                                        <p:tgtEl>
                                          <p:spTgt spid="278535"/>
                                        </p:tgtEl>
                                        <p:attrNameLst>
                                          <p:attrName>style.visibility</p:attrName>
                                        </p:attrNameLst>
                                      </p:cBhvr>
                                      <p:to>
                                        <p:strVal val="visible"/>
                                      </p:to>
                                    </p:set>
                                    <p:anim calcmode="lin" valueType="num">
                                      <p:cBhvr additive="base">
                                        <p:cTn id="29" dur="500" fill="hold"/>
                                        <p:tgtEl>
                                          <p:spTgt spid="278535"/>
                                        </p:tgtEl>
                                        <p:attrNameLst>
                                          <p:attrName>ppt_x</p:attrName>
                                        </p:attrNameLst>
                                      </p:cBhvr>
                                      <p:tavLst>
                                        <p:tav tm="0">
                                          <p:val>
                                            <p:strVal val="#ppt_x"/>
                                          </p:val>
                                        </p:tav>
                                        <p:tav tm="100000">
                                          <p:val>
                                            <p:strVal val="#ppt_x"/>
                                          </p:val>
                                        </p:tav>
                                      </p:tavLst>
                                    </p:anim>
                                    <p:anim calcmode="lin" valueType="num">
                                      <p:cBhvr additive="base">
                                        <p:cTn id="30" dur="500" fill="hold"/>
                                        <p:tgtEl>
                                          <p:spTgt spid="278535"/>
                                        </p:tgtEl>
                                        <p:attrNameLst>
                                          <p:attrName>ppt_y</p:attrName>
                                        </p:attrNameLst>
                                      </p:cBhvr>
                                      <p:tavLst>
                                        <p:tav tm="0">
                                          <p:val>
                                            <p:strVal val="0-#ppt_h/2"/>
                                          </p:val>
                                        </p:tav>
                                        <p:tav tm="100000">
                                          <p:val>
                                            <p:strVal val="#ppt_y"/>
                                          </p:val>
                                        </p:tav>
                                      </p:tavLst>
                                    </p:anim>
                                  </p:childTnLst>
                                </p:cTn>
                              </p:par>
                            </p:childTnLst>
                          </p:cTn>
                        </p:par>
                        <p:par>
                          <p:cTn id="31" fill="hold" nodeType="afterGroup">
                            <p:stCondLst>
                              <p:cond delay="1000"/>
                            </p:stCondLst>
                            <p:childTnLst>
                              <p:par>
                                <p:cTn id="32" presetID="2" presetClass="entr" presetSubtype="1" fill="hold" nodeType="afterEffect">
                                  <p:stCondLst>
                                    <p:cond delay="0"/>
                                  </p:stCondLst>
                                  <p:childTnLst>
                                    <p:set>
                                      <p:cBhvr>
                                        <p:cTn id="33" dur="1" fill="hold">
                                          <p:stCondLst>
                                            <p:cond delay="0"/>
                                          </p:stCondLst>
                                        </p:cTn>
                                        <p:tgtEl>
                                          <p:spTgt spid="278536"/>
                                        </p:tgtEl>
                                        <p:attrNameLst>
                                          <p:attrName>style.visibility</p:attrName>
                                        </p:attrNameLst>
                                      </p:cBhvr>
                                      <p:to>
                                        <p:strVal val="visible"/>
                                      </p:to>
                                    </p:set>
                                    <p:anim calcmode="lin" valueType="num">
                                      <p:cBhvr additive="base">
                                        <p:cTn id="34" dur="500" fill="hold"/>
                                        <p:tgtEl>
                                          <p:spTgt spid="278536"/>
                                        </p:tgtEl>
                                        <p:attrNameLst>
                                          <p:attrName>ppt_x</p:attrName>
                                        </p:attrNameLst>
                                      </p:cBhvr>
                                      <p:tavLst>
                                        <p:tav tm="0">
                                          <p:val>
                                            <p:strVal val="#ppt_x"/>
                                          </p:val>
                                        </p:tav>
                                        <p:tav tm="100000">
                                          <p:val>
                                            <p:strVal val="#ppt_x"/>
                                          </p:val>
                                        </p:tav>
                                      </p:tavLst>
                                    </p:anim>
                                    <p:anim calcmode="lin" valueType="num">
                                      <p:cBhvr additive="base">
                                        <p:cTn id="35" dur="500" fill="hold"/>
                                        <p:tgtEl>
                                          <p:spTgt spid="278536"/>
                                        </p:tgtEl>
                                        <p:attrNameLst>
                                          <p:attrName>ppt_y</p:attrName>
                                        </p:attrNameLst>
                                      </p:cBhvr>
                                      <p:tavLst>
                                        <p:tav tm="0">
                                          <p:val>
                                            <p:strVal val="0-#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1" fill="hold" nodeType="clickEffect">
                                  <p:stCondLst>
                                    <p:cond delay="0"/>
                                  </p:stCondLst>
                                  <p:childTnLst>
                                    <p:set>
                                      <p:cBhvr>
                                        <p:cTn id="39" dur="1" fill="hold">
                                          <p:stCondLst>
                                            <p:cond delay="0"/>
                                          </p:stCondLst>
                                        </p:cTn>
                                        <p:tgtEl>
                                          <p:spTgt spid="278537"/>
                                        </p:tgtEl>
                                        <p:attrNameLst>
                                          <p:attrName>style.visibility</p:attrName>
                                        </p:attrNameLst>
                                      </p:cBhvr>
                                      <p:to>
                                        <p:strVal val="visible"/>
                                      </p:to>
                                    </p:set>
                                    <p:anim calcmode="lin" valueType="num">
                                      <p:cBhvr additive="base">
                                        <p:cTn id="40" dur="500" fill="hold"/>
                                        <p:tgtEl>
                                          <p:spTgt spid="278537"/>
                                        </p:tgtEl>
                                        <p:attrNameLst>
                                          <p:attrName>ppt_x</p:attrName>
                                        </p:attrNameLst>
                                      </p:cBhvr>
                                      <p:tavLst>
                                        <p:tav tm="0">
                                          <p:val>
                                            <p:strVal val="#ppt_x"/>
                                          </p:val>
                                        </p:tav>
                                        <p:tav tm="100000">
                                          <p:val>
                                            <p:strVal val="#ppt_x"/>
                                          </p:val>
                                        </p:tav>
                                      </p:tavLst>
                                    </p:anim>
                                    <p:anim calcmode="lin" valueType="num">
                                      <p:cBhvr additive="base">
                                        <p:cTn id="41" dur="500" fill="hold"/>
                                        <p:tgtEl>
                                          <p:spTgt spid="278537"/>
                                        </p:tgtEl>
                                        <p:attrNameLst>
                                          <p:attrName>ppt_y</p:attrName>
                                        </p:attrNameLst>
                                      </p:cBhvr>
                                      <p:tavLst>
                                        <p:tav tm="0">
                                          <p:val>
                                            <p:strVal val="0-#ppt_h/2"/>
                                          </p:val>
                                        </p:tav>
                                        <p:tav tm="100000">
                                          <p:val>
                                            <p:strVal val="#ppt_y"/>
                                          </p:val>
                                        </p:tav>
                                      </p:tavLst>
                                    </p:anim>
                                  </p:childTnLst>
                                </p:cTn>
                              </p:par>
                            </p:childTnLst>
                          </p:cTn>
                        </p:par>
                        <p:par>
                          <p:cTn id="42" fill="hold" nodeType="afterGroup">
                            <p:stCondLst>
                              <p:cond delay="500"/>
                            </p:stCondLst>
                            <p:childTnLst>
                              <p:par>
                                <p:cTn id="43" presetID="2" presetClass="entr" presetSubtype="1" fill="hold" nodeType="afterEffect">
                                  <p:stCondLst>
                                    <p:cond delay="0"/>
                                  </p:stCondLst>
                                  <p:childTnLst>
                                    <p:set>
                                      <p:cBhvr>
                                        <p:cTn id="44" dur="1" fill="hold">
                                          <p:stCondLst>
                                            <p:cond delay="0"/>
                                          </p:stCondLst>
                                        </p:cTn>
                                        <p:tgtEl>
                                          <p:spTgt spid="278538"/>
                                        </p:tgtEl>
                                        <p:attrNameLst>
                                          <p:attrName>style.visibility</p:attrName>
                                        </p:attrNameLst>
                                      </p:cBhvr>
                                      <p:to>
                                        <p:strVal val="visible"/>
                                      </p:to>
                                    </p:set>
                                    <p:anim calcmode="lin" valueType="num">
                                      <p:cBhvr additive="base">
                                        <p:cTn id="45" dur="500" fill="hold"/>
                                        <p:tgtEl>
                                          <p:spTgt spid="278538"/>
                                        </p:tgtEl>
                                        <p:attrNameLst>
                                          <p:attrName>ppt_x</p:attrName>
                                        </p:attrNameLst>
                                      </p:cBhvr>
                                      <p:tavLst>
                                        <p:tav tm="0">
                                          <p:val>
                                            <p:strVal val="#ppt_x"/>
                                          </p:val>
                                        </p:tav>
                                        <p:tav tm="100000">
                                          <p:val>
                                            <p:strVal val="#ppt_x"/>
                                          </p:val>
                                        </p:tav>
                                      </p:tavLst>
                                    </p:anim>
                                    <p:anim calcmode="lin" valueType="num">
                                      <p:cBhvr additive="base">
                                        <p:cTn id="46" dur="500" fill="hold"/>
                                        <p:tgtEl>
                                          <p:spTgt spid="2785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p:bldP spid="278532" grpId="0" autoUpdateAnimBg="0"/>
      <p:bldP spid="278534" grpId="0" autoUpdateAnimBg="0"/>
      <p:bldP spid="27853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2ED6256-5AB0-0FB9-44B3-678D136BE260}"/>
              </a:ext>
            </a:extLst>
          </p:cNvPr>
          <p:cNvSpPr>
            <a:spLocks noGrp="1" noChangeArrowheads="1"/>
          </p:cNvSpPr>
          <p:nvPr>
            <p:ph type="title"/>
          </p:nvPr>
        </p:nvSpPr>
        <p:spPr>
          <a:xfrm>
            <a:off x="765175" y="305594"/>
            <a:ext cx="7850417" cy="609741"/>
          </a:xfrm>
        </p:spPr>
        <p:txBody>
          <a:bodyPr/>
          <a:lstStyle/>
          <a:p>
            <a:pPr eaLnBrk="1" hangingPunct="1"/>
            <a:r>
              <a:rPr lang="en-US" altLang="zh-CN" dirty="0"/>
              <a:t>§5.4 M/M/</a:t>
            </a:r>
            <a:r>
              <a:rPr lang="en-US" altLang="zh-CN" dirty="0">
                <a:sym typeface="Symbol" panose="05050102010706020507" pitchFamily="18" charset="2"/>
              </a:rPr>
              <a:t></a:t>
            </a:r>
            <a:r>
              <a:rPr lang="zh-CN" altLang="en-US" dirty="0">
                <a:sym typeface="Symbol" panose="05050102010706020507" pitchFamily="18" charset="2"/>
              </a:rPr>
              <a:t>排队系统</a:t>
            </a:r>
          </a:p>
        </p:txBody>
      </p:sp>
      <p:sp>
        <p:nvSpPr>
          <p:cNvPr id="422915" name="Rectangle 3">
            <a:extLst>
              <a:ext uri="{FF2B5EF4-FFF2-40B4-BE49-F238E27FC236}">
                <a16:creationId xmlns:a16="http://schemas.microsoft.com/office/drawing/2014/main" id="{270DE6C4-53C8-6DB5-C3AB-4532697B6A46}"/>
              </a:ext>
            </a:extLst>
          </p:cNvPr>
          <p:cNvSpPr>
            <a:spLocks noGrp="1" noChangeArrowheads="1"/>
          </p:cNvSpPr>
          <p:nvPr>
            <p:ph idx="1"/>
          </p:nvPr>
        </p:nvSpPr>
        <p:spPr>
          <a:xfrm>
            <a:off x="728436" y="1531498"/>
            <a:ext cx="10667948" cy="3796592"/>
          </a:xfrm>
        </p:spPr>
        <p:txBody>
          <a:bodyPr/>
          <a:lstStyle/>
          <a:p>
            <a:pPr marL="0" indent="719282" algn="just">
              <a:buClr>
                <a:srgbClr val="CC00CC"/>
              </a:buClr>
              <a:buNone/>
            </a:pPr>
            <a:r>
              <a:rPr lang="zh-CN" altLang="en-US" dirty="0"/>
              <a:t>在多个服务台的排队系统中，最简单的是服</a:t>
            </a:r>
            <a:r>
              <a:rPr lang="zh-CN" altLang="en-US" dirty="0">
                <a:solidFill>
                  <a:srgbClr val="000000"/>
                </a:solidFill>
                <a:latin typeface="黑体" panose="02010609060101010101" pitchFamily="49" charset="-122"/>
              </a:rPr>
              <a:t>务台有足够多的情形，此时到达的每一个顾客都不需要等待而立即接受服务，因此系统不会出现排队现象，如自服务系统、收听无线电广播系统、急诊救护车对系统、收看电视系统等都可以近似看成这种系统。</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iterate type="wd">
                                    <p:tmPct val="10000"/>
                                  </p:iterate>
                                  <p:childTnLst>
                                    <p:set>
                                      <p:cBhvr>
                                        <p:cTn id="6" dur="1" fill="hold">
                                          <p:stCondLst>
                                            <p:cond delay="0"/>
                                          </p:stCondLst>
                                        </p:cTn>
                                        <p:tgtEl>
                                          <p:spTgt spid="422915">
                                            <p:txEl>
                                              <p:pRg st="0" end="0"/>
                                            </p:txEl>
                                          </p:spTgt>
                                        </p:tgtEl>
                                        <p:attrNameLst>
                                          <p:attrName>style.visibility</p:attrName>
                                        </p:attrNameLst>
                                      </p:cBhvr>
                                      <p:to>
                                        <p:strVal val="visible"/>
                                      </p:to>
                                    </p:set>
                                    <p:animEffect transition="in" filter="wipe(left)">
                                      <p:cBhvr>
                                        <p:cTn id="7" dur="500"/>
                                        <p:tgtEl>
                                          <p:spTgt spid="4229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5" grpId="0" build="p" autoUpdateAnimBg="0" advAuto="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58EBB23-E113-5F99-5EE4-E2CBFFEE1147}"/>
              </a:ext>
            </a:extLst>
          </p:cNvPr>
          <p:cNvSpPr>
            <a:spLocks noGrp="1" noChangeArrowheads="1"/>
          </p:cNvSpPr>
          <p:nvPr>
            <p:ph type="title"/>
          </p:nvPr>
        </p:nvSpPr>
        <p:spPr>
          <a:xfrm>
            <a:off x="826861" y="276566"/>
            <a:ext cx="7850417" cy="609741"/>
          </a:xfrm>
        </p:spPr>
        <p:txBody>
          <a:bodyPr/>
          <a:lstStyle/>
          <a:p>
            <a:pPr eaLnBrk="1" hangingPunct="1"/>
            <a:r>
              <a:rPr lang="en-US" altLang="zh-CN" dirty="0"/>
              <a:t>1.</a:t>
            </a:r>
            <a:r>
              <a:rPr lang="zh-CN" altLang="en-US" dirty="0"/>
              <a:t>问题的叙述</a:t>
            </a:r>
            <a:endParaRPr lang="zh-CN" altLang="en-US" dirty="0">
              <a:sym typeface="Symbol" panose="05050102010706020507" pitchFamily="18" charset="2"/>
            </a:endParaRPr>
          </a:p>
        </p:txBody>
      </p:sp>
      <p:sp>
        <p:nvSpPr>
          <p:cNvPr id="424963" name="Rectangle 3">
            <a:extLst>
              <a:ext uri="{FF2B5EF4-FFF2-40B4-BE49-F238E27FC236}">
                <a16:creationId xmlns:a16="http://schemas.microsoft.com/office/drawing/2014/main" id="{1CDF7DB6-7221-E138-C2D1-18D63E39CAEF}"/>
              </a:ext>
            </a:extLst>
          </p:cNvPr>
          <p:cNvSpPr>
            <a:spLocks noGrp="1" noChangeArrowheads="1"/>
          </p:cNvSpPr>
          <p:nvPr>
            <p:ph idx="1"/>
          </p:nvPr>
        </p:nvSpPr>
        <p:spPr>
          <a:xfrm>
            <a:off x="903077" y="1296194"/>
            <a:ext cx="10758697" cy="3207492"/>
          </a:xfrm>
        </p:spPr>
        <p:txBody>
          <a:bodyPr/>
          <a:lstStyle/>
          <a:p>
            <a:pPr marL="457291" indent="-457291">
              <a:lnSpc>
                <a:spcPct val="200000"/>
              </a:lnSpc>
              <a:buClr>
                <a:srgbClr val="CC00CC"/>
              </a:buClr>
              <a:buFont typeface="Wingdings" panose="05000000000000000000" pitchFamily="2" charset="2"/>
              <a:buChar char="v"/>
            </a:pPr>
            <a:r>
              <a:rPr lang="zh-CN" altLang="en-US" dirty="0"/>
              <a:t>顾客到达为参数</a:t>
            </a:r>
            <a:r>
              <a:rPr lang="zh-CN" altLang="en-US" dirty="0">
                <a:sym typeface="Symbol" panose="05050102010706020507" pitchFamily="18" charset="2"/>
              </a:rPr>
              <a:t></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t>的泊松过程 ；</a:t>
            </a:r>
          </a:p>
          <a:p>
            <a:pPr marL="457291" indent="-457291">
              <a:lnSpc>
                <a:spcPct val="200000"/>
              </a:lnSpc>
              <a:buClr>
                <a:srgbClr val="CC00CC"/>
              </a:buClr>
              <a:buFont typeface="Wingdings" panose="05000000000000000000" pitchFamily="2" charset="2"/>
              <a:buChar char="v"/>
            </a:pPr>
            <a:r>
              <a:rPr lang="zh-CN" altLang="en-US" dirty="0"/>
              <a:t>顾客所需的服务时间序列</a:t>
            </a:r>
            <a:r>
              <a:rPr lang="en-US" altLang="zh-CN" dirty="0"/>
              <a:t>{</a:t>
            </a:r>
            <a:r>
              <a:rPr lang="en-US" altLang="zh-CN" dirty="0">
                <a:sym typeface="Symbol" panose="05050102010706020507" pitchFamily="18" charset="2"/>
              </a:rPr>
              <a:t></a:t>
            </a:r>
            <a:r>
              <a:rPr lang="en-US" altLang="zh-CN" baseline="-25000" dirty="0">
                <a:sym typeface="Symbol" panose="05050102010706020507" pitchFamily="18" charset="2"/>
              </a:rPr>
              <a:t>n</a:t>
            </a:r>
            <a:r>
              <a:rPr lang="en-US" altLang="zh-CN" dirty="0">
                <a:sym typeface="Symbol" panose="05050102010706020507" pitchFamily="18" charset="2"/>
              </a:rPr>
              <a:t>,n≥1</a:t>
            </a:r>
            <a:r>
              <a:rPr lang="en-US" altLang="zh-CN" dirty="0"/>
              <a:t>}</a:t>
            </a:r>
            <a:r>
              <a:rPr lang="zh-CN" altLang="en-US" dirty="0"/>
              <a:t>独立、服从参数为</a:t>
            </a:r>
            <a:r>
              <a:rPr lang="zh-CN" altLang="en-US" dirty="0">
                <a:sym typeface="Symbol" panose="05050102010706020507" pitchFamily="18" charset="2"/>
              </a:rPr>
              <a:t></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t>的负指数分布；</a:t>
            </a:r>
          </a:p>
          <a:p>
            <a:pPr marL="457291" indent="-457291">
              <a:lnSpc>
                <a:spcPct val="200000"/>
              </a:lnSpc>
              <a:buClr>
                <a:srgbClr val="CC00CC"/>
              </a:buClr>
              <a:buFont typeface="Wingdings" panose="05000000000000000000" pitchFamily="2" charset="2"/>
              <a:buChar char="v"/>
            </a:pPr>
            <a:r>
              <a:rPr lang="zh-CN" altLang="en-US" dirty="0"/>
              <a:t>系统中有无穷多（足够多）服务台，每个服务台是并行独立进行服务的。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4963">
                                            <p:txEl>
                                              <p:pRg st="0" end="0"/>
                                            </p:txEl>
                                          </p:spTgt>
                                        </p:tgtEl>
                                        <p:attrNameLst>
                                          <p:attrName>style.visibility</p:attrName>
                                        </p:attrNameLst>
                                      </p:cBhvr>
                                      <p:to>
                                        <p:strVal val="visible"/>
                                      </p:to>
                                    </p:set>
                                    <p:anim calcmode="lin" valueType="num">
                                      <p:cBhvr additive="base">
                                        <p:cTn id="7" dur="500" fill="hold"/>
                                        <p:tgtEl>
                                          <p:spTgt spid="424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4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24963">
                                            <p:txEl>
                                              <p:pRg st="1" end="1"/>
                                            </p:txEl>
                                          </p:spTgt>
                                        </p:tgtEl>
                                        <p:attrNameLst>
                                          <p:attrName>style.visibility</p:attrName>
                                        </p:attrNameLst>
                                      </p:cBhvr>
                                      <p:to>
                                        <p:strVal val="visible"/>
                                      </p:to>
                                    </p:set>
                                    <p:anim calcmode="lin" valueType="num">
                                      <p:cBhvr additive="base">
                                        <p:cTn id="13" dur="500" fill="hold"/>
                                        <p:tgtEl>
                                          <p:spTgt spid="424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4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24963">
                                            <p:txEl>
                                              <p:pRg st="2" end="2"/>
                                            </p:txEl>
                                          </p:spTgt>
                                        </p:tgtEl>
                                        <p:attrNameLst>
                                          <p:attrName>style.visibility</p:attrName>
                                        </p:attrNameLst>
                                      </p:cBhvr>
                                      <p:to>
                                        <p:strVal val="visible"/>
                                      </p:to>
                                    </p:set>
                                    <p:anim calcmode="lin" valueType="num">
                                      <p:cBhvr additive="base">
                                        <p:cTn id="19" dur="500" fill="hold"/>
                                        <p:tgtEl>
                                          <p:spTgt spid="4249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249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a:extLst>
              <a:ext uri="{FF2B5EF4-FFF2-40B4-BE49-F238E27FC236}">
                <a16:creationId xmlns:a16="http://schemas.microsoft.com/office/drawing/2014/main" id="{40A62E2F-C564-D2A4-E8EF-D2A074A14009}"/>
              </a:ext>
            </a:extLst>
          </p:cNvPr>
          <p:cNvSpPr>
            <a:spLocks noGrp="1" noChangeArrowheads="1"/>
          </p:cNvSpPr>
          <p:nvPr>
            <p:ph type="body" idx="1"/>
          </p:nvPr>
        </p:nvSpPr>
        <p:spPr>
          <a:xfrm>
            <a:off x="366078" y="1189419"/>
            <a:ext cx="7563013" cy="1859375"/>
          </a:xfrm>
        </p:spPr>
        <p:txBody>
          <a:bodyPr>
            <a:normAutofit/>
          </a:bodyPr>
          <a:lstStyle/>
          <a:p>
            <a:pPr>
              <a:lnSpc>
                <a:spcPct val="105000"/>
              </a:lnSpc>
              <a:spcBef>
                <a:spcPts val="1200"/>
              </a:spcBef>
              <a:buFont typeface="Wingdings" panose="05000000000000000000" pitchFamily="2" charset="2"/>
              <a:buChar char="Ø"/>
            </a:pPr>
            <a:r>
              <a:rPr lang="zh-CN" altLang="en-US" dirty="0">
                <a:solidFill>
                  <a:srgbClr val="0000FF"/>
                </a:solidFill>
              </a:rPr>
              <a:t>无限源的简单排队系统</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a:lnSpc>
                <a:spcPct val="110000"/>
              </a:lnSpc>
              <a:spcBef>
                <a:spcPts val="1200"/>
              </a:spcBef>
              <a:buClr>
                <a:srgbClr val="FF0000"/>
              </a:buClr>
              <a:buFontTx/>
              <a:buChar char="•"/>
            </a:pPr>
            <a:r>
              <a:rPr lang="zh-CN" altLang="en-US" dirty="0">
                <a:solidFill>
                  <a:srgbClr val="CC00CC"/>
                </a:solidFill>
              </a:rPr>
              <a:t>问题的引入</a:t>
            </a:r>
          </a:p>
          <a:p>
            <a:pPr lvl="1">
              <a:lnSpc>
                <a:spcPct val="110000"/>
              </a:lnSpc>
              <a:spcBef>
                <a:spcPts val="1200"/>
              </a:spcBef>
              <a:buClr>
                <a:srgbClr val="FF0000"/>
              </a:buClr>
              <a:buFontTx/>
              <a:buChar char="•"/>
            </a:pPr>
            <a:r>
              <a:rPr lang="zh-CN" altLang="en-US" dirty="0">
                <a:solidFill>
                  <a:srgbClr val="CC00CC"/>
                </a:solidFill>
              </a:rPr>
              <a:t>队长</a:t>
            </a:r>
          </a:p>
        </p:txBody>
      </p:sp>
      <p:sp>
        <p:nvSpPr>
          <p:cNvPr id="7173" name="Rectangle 2">
            <a:extLst>
              <a:ext uri="{FF2B5EF4-FFF2-40B4-BE49-F238E27FC236}">
                <a16:creationId xmlns:a16="http://schemas.microsoft.com/office/drawing/2014/main" id="{34963E6F-6E5D-CE7D-B3C0-DB0DEBFC36A4}"/>
              </a:ext>
            </a:extLst>
          </p:cNvPr>
          <p:cNvSpPr>
            <a:spLocks noGrp="1" noChangeArrowheads="1"/>
          </p:cNvSpPr>
          <p:nvPr>
            <p:ph type="title"/>
          </p:nvPr>
        </p:nvSpPr>
        <p:spPr/>
        <p:txBody>
          <a:bodyPr/>
          <a:lstStyle/>
          <a:p>
            <a:pPr eaLnBrk="1" hangingPunct="1"/>
            <a:r>
              <a:rPr lang="zh-CN" altLang="en-US"/>
              <a:t>上一讲内容回顾</a:t>
            </a:r>
          </a:p>
        </p:txBody>
      </p:sp>
      <p:grpSp>
        <p:nvGrpSpPr>
          <p:cNvPr id="2" name="组合 12">
            <a:extLst>
              <a:ext uri="{FF2B5EF4-FFF2-40B4-BE49-F238E27FC236}">
                <a16:creationId xmlns:a16="http://schemas.microsoft.com/office/drawing/2014/main" id="{ADAD06A2-7B17-B1D3-37C7-813DD0AE744B}"/>
              </a:ext>
            </a:extLst>
          </p:cNvPr>
          <p:cNvGrpSpPr>
            <a:grpSpLocks/>
          </p:cNvGrpSpPr>
          <p:nvPr/>
        </p:nvGrpSpPr>
        <p:grpSpPr bwMode="auto">
          <a:xfrm>
            <a:off x="1603375" y="3235963"/>
            <a:ext cx="7707509" cy="3242425"/>
            <a:chOff x="2051720" y="3501008"/>
            <a:chExt cx="6696744" cy="2952328"/>
          </a:xfrm>
          <a:solidFill>
            <a:srgbClr val="00B050"/>
          </a:solidFill>
        </p:grpSpPr>
        <p:sp>
          <p:nvSpPr>
            <p:cNvPr id="7190" name="矩形标注 9">
              <a:extLst>
                <a:ext uri="{FF2B5EF4-FFF2-40B4-BE49-F238E27FC236}">
                  <a16:creationId xmlns:a16="http://schemas.microsoft.com/office/drawing/2014/main" id="{C9D97FE3-E5A9-FA32-809D-938B3C7470D1}"/>
                </a:ext>
              </a:extLst>
            </p:cNvPr>
            <p:cNvSpPr>
              <a:spLocks noChangeArrowheads="1"/>
            </p:cNvSpPr>
            <p:nvPr/>
          </p:nvSpPr>
          <p:spPr bwMode="auto">
            <a:xfrm>
              <a:off x="2051720" y="3501008"/>
              <a:ext cx="6696744" cy="2952328"/>
            </a:xfrm>
            <a:prstGeom prst="wedgeRectCallout">
              <a:avLst>
                <a:gd name="adj1" fmla="val -28356"/>
                <a:gd name="adj2" fmla="val -58324"/>
              </a:avLst>
            </a:prstGeom>
            <a:grpFill/>
            <a:ln w="9525" algn="ctr">
              <a:solidFill>
                <a:srgbClr val="0000FF"/>
              </a:solidFill>
              <a:round/>
              <a:headEnd/>
              <a:tailEnd/>
            </a:ln>
          </p:spPr>
          <p:txBody>
            <a:bodyPr/>
            <a:lstStyle>
              <a:lvl1pPr marL="179388" indent="-179388">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200000"/>
                </a:lnSpc>
                <a:buClrTx/>
                <a:buFontTx/>
                <a:buNone/>
              </a:pPr>
              <a:r>
                <a:rPr lang="en-US" altLang="zh-CN" sz="2400" dirty="0">
                  <a:sym typeface="Symbol" panose="05050102010706020507" pitchFamily="18" charset="2"/>
                </a:rPr>
                <a:t>{N(t)</a:t>
              </a:r>
              <a:r>
                <a:rPr lang="zh-CN" altLang="en-US" sz="2400" dirty="0">
                  <a:sym typeface="Symbol" panose="05050102010706020507" pitchFamily="18" charset="2"/>
                </a:rPr>
                <a:t>，</a:t>
              </a:r>
              <a:r>
                <a:rPr lang="en-US" altLang="zh-CN" sz="2400" dirty="0">
                  <a:sym typeface="Symbol" panose="05050102010706020507" pitchFamily="18" charset="2"/>
                </a:rPr>
                <a:t>t0}</a:t>
              </a:r>
              <a:r>
                <a:rPr lang="zh-CN" altLang="en-US" sz="2400" dirty="0">
                  <a:sym typeface="Symbol" panose="05050102010706020507" pitchFamily="18" charset="2"/>
                </a:rPr>
                <a:t>是可列无限状态</a:t>
              </a:r>
              <a:r>
                <a:rPr lang="en-US" altLang="zh-CN" sz="2400" dirty="0">
                  <a:sym typeface="Symbol" panose="05050102010706020507" pitchFamily="18" charset="2"/>
                </a:rPr>
                <a:t>E</a:t>
              </a:r>
              <a:r>
                <a:rPr lang="zh-CN" altLang="en-US" sz="2400" dirty="0">
                  <a:sym typeface="Symbol" panose="05050102010706020507" pitchFamily="18" charset="2"/>
                </a:rPr>
                <a:t>＝</a:t>
              </a:r>
              <a:r>
                <a:rPr lang="en-US" altLang="zh-CN" sz="2400" dirty="0">
                  <a:sym typeface="Symbol" panose="05050102010706020507" pitchFamily="18" charset="2"/>
                </a:rPr>
                <a:t>{0,1,2,…}</a:t>
              </a:r>
              <a:r>
                <a:rPr lang="zh-CN" altLang="en-US" sz="2400" dirty="0">
                  <a:sym typeface="Symbol" panose="05050102010706020507" pitchFamily="18" charset="2"/>
                </a:rPr>
                <a:t>上的</a:t>
              </a:r>
              <a:r>
                <a:rPr lang="zh-CN" altLang="en-US" sz="2400" dirty="0">
                  <a:solidFill>
                    <a:srgbClr val="0000FF"/>
                  </a:solidFill>
                  <a:sym typeface="Symbol" panose="05050102010706020507" pitchFamily="18" charset="2"/>
                </a:rPr>
                <a:t>生灭过程</a:t>
              </a:r>
              <a:endParaRPr lang="en-US" altLang="zh-CN" sz="2400" dirty="0">
                <a:solidFill>
                  <a:srgbClr val="0000FF"/>
                </a:solidFill>
                <a:sym typeface="Symbol" panose="05050102010706020507" pitchFamily="18" charset="2"/>
              </a:endParaRPr>
            </a:p>
            <a:p>
              <a:pPr eaLnBrk="1" hangingPunct="1">
                <a:lnSpc>
                  <a:spcPct val="200000"/>
                </a:lnSpc>
                <a:buClrTx/>
                <a:buFontTx/>
                <a:buNone/>
              </a:pPr>
              <a:r>
                <a:rPr lang="zh-CN" altLang="en-US" sz="2400" dirty="0">
                  <a:sym typeface="Symbol" panose="05050102010706020507" pitchFamily="18" charset="2"/>
                </a:rPr>
                <a:t>队长分布：</a:t>
              </a:r>
              <a:r>
                <a:rPr lang="en-US" altLang="zh-CN" sz="2400" dirty="0" err="1">
                  <a:sym typeface="Symbol" panose="05050102010706020507" pitchFamily="18" charset="2"/>
                </a:rPr>
                <a:t>p</a:t>
              </a:r>
              <a:r>
                <a:rPr lang="en-US" altLang="zh-CN" sz="2400" baseline="-25000" dirty="0" err="1">
                  <a:sym typeface="Symbol" panose="05050102010706020507" pitchFamily="18" charset="2"/>
                </a:rPr>
                <a:t>j</a:t>
              </a:r>
              <a:r>
                <a:rPr lang="zh-CN" altLang="en-US" sz="2400" dirty="0">
                  <a:sym typeface="Symbol" panose="05050102010706020507" pitchFamily="18" charset="2"/>
                </a:rPr>
                <a:t>＝</a:t>
              </a:r>
              <a:r>
                <a:rPr lang="en-US" altLang="zh-CN" sz="2400" dirty="0">
                  <a:sym typeface="Symbol" panose="05050102010706020507" pitchFamily="18" charset="2"/>
                </a:rPr>
                <a:t>(1-)</a:t>
              </a:r>
              <a:r>
                <a:rPr lang="en-US" altLang="zh-CN" sz="2400" baseline="30000" dirty="0">
                  <a:sym typeface="Symbol" panose="05050102010706020507" pitchFamily="18" charset="2"/>
                </a:rPr>
                <a:t>j</a:t>
              </a:r>
              <a:r>
                <a:rPr lang="zh-CN" altLang="en-US" sz="2400" dirty="0">
                  <a:sym typeface="Symbol" panose="05050102010706020507" pitchFamily="18" charset="2"/>
                </a:rPr>
                <a:t>，</a:t>
              </a:r>
              <a:r>
                <a:rPr lang="en-US" altLang="zh-CN" sz="2400" dirty="0">
                  <a:sym typeface="Symbol" panose="05050102010706020507" pitchFamily="18" charset="2"/>
                </a:rPr>
                <a:t>j=0,1,2,…      </a:t>
              </a:r>
              <a:r>
                <a:rPr lang="zh-CN" altLang="en-US" sz="2400" dirty="0">
                  <a:sym typeface="Symbol" panose="05050102010706020507" pitchFamily="18" charset="2"/>
                </a:rPr>
                <a:t></a:t>
              </a:r>
              <a:r>
                <a:rPr lang="en-US" altLang="zh-CN" sz="2400" dirty="0">
                  <a:sym typeface="Symbol" panose="05050102010706020507" pitchFamily="18" charset="2"/>
                </a:rPr>
                <a:t>&lt;1</a:t>
              </a:r>
            </a:p>
            <a:p>
              <a:pPr eaLnBrk="1" hangingPunct="1">
                <a:lnSpc>
                  <a:spcPct val="200000"/>
                </a:lnSpc>
                <a:buClrTx/>
                <a:buFontTx/>
                <a:buNone/>
              </a:pPr>
              <a:r>
                <a:rPr lang="zh-CN" altLang="en-US" sz="2400" dirty="0">
                  <a:sym typeface="Symbol" panose="05050102010706020507" pitchFamily="18" charset="2"/>
                </a:rPr>
                <a:t>等待队长分布：</a:t>
              </a:r>
            </a:p>
            <a:p>
              <a:pPr>
                <a:lnSpc>
                  <a:spcPct val="200000"/>
                </a:lnSpc>
                <a:spcBef>
                  <a:spcPts val="600"/>
                </a:spcBef>
                <a:buClrTx/>
                <a:buNone/>
              </a:pPr>
              <a:r>
                <a:rPr lang="zh-CN" altLang="en-US" sz="2400" dirty="0">
                  <a:sym typeface="Symbol" panose="05050102010706020507" pitchFamily="18" charset="2"/>
                </a:rPr>
                <a:t>平均队长：                    平均等待队长：</a:t>
              </a:r>
              <a:endParaRPr lang="en-US" altLang="zh-CN" sz="2400" dirty="0">
                <a:sym typeface="Symbol" panose="05050102010706020507" pitchFamily="18" charset="2"/>
              </a:endParaRPr>
            </a:p>
            <a:p>
              <a:pPr eaLnBrk="1" hangingPunct="1">
                <a:lnSpc>
                  <a:spcPct val="200000"/>
                </a:lnSpc>
                <a:buClrTx/>
                <a:buFontTx/>
                <a:buNone/>
              </a:pPr>
              <a:endParaRPr lang="zh-CN" altLang="en-US" sz="2400" dirty="0"/>
            </a:p>
            <a:p>
              <a:pPr algn="ctr" eaLnBrk="1" hangingPunct="1">
                <a:lnSpc>
                  <a:spcPct val="200000"/>
                </a:lnSpc>
                <a:buClrTx/>
                <a:buFontTx/>
                <a:buNone/>
              </a:pPr>
              <a:endParaRPr lang="en-US" altLang="zh-CN" sz="2400" dirty="0">
                <a:sym typeface="Symbol" panose="05050102010706020507" pitchFamily="18" charset="2"/>
              </a:endParaRPr>
            </a:p>
          </p:txBody>
        </p:sp>
        <p:graphicFrame>
          <p:nvGraphicFramePr>
            <p:cNvPr id="7191" name="Object 11">
              <a:extLst>
                <a:ext uri="{FF2B5EF4-FFF2-40B4-BE49-F238E27FC236}">
                  <a16:creationId xmlns:a16="http://schemas.microsoft.com/office/drawing/2014/main" id="{ACAE0E05-C31E-AFB4-B3ED-8AF205396D4F}"/>
                </a:ext>
              </a:extLst>
            </p:cNvPr>
            <p:cNvGraphicFramePr>
              <a:graphicFrameLocks noChangeAspect="1"/>
            </p:cNvGraphicFramePr>
            <p:nvPr/>
          </p:nvGraphicFramePr>
          <p:xfrm>
            <a:off x="3419608" y="5664772"/>
            <a:ext cx="1135567" cy="788180"/>
          </p:xfrm>
          <a:graphic>
            <a:graphicData uri="http://schemas.openxmlformats.org/presentationml/2006/ole">
              <mc:AlternateContent xmlns:mc="http://schemas.openxmlformats.org/markup-compatibility/2006">
                <mc:Choice xmlns:v="urn:schemas-microsoft-com:vml" Requires="v">
                  <p:oleObj spid="_x0000_s1026" name="Equation" r:id="rId4" imgW="622030" imgH="431613" progId="Equation.DSMT4">
                    <p:embed/>
                  </p:oleObj>
                </mc:Choice>
                <mc:Fallback>
                  <p:oleObj name="Equation" r:id="rId4" imgW="622030" imgH="431613" progId="Equation.DSMT4">
                    <p:embed/>
                    <p:pic>
                      <p:nvPicPr>
                        <p:cNvPr id="7191" name="Object 11">
                          <a:extLst>
                            <a:ext uri="{FF2B5EF4-FFF2-40B4-BE49-F238E27FC236}">
                              <a16:creationId xmlns:a16="http://schemas.microsoft.com/office/drawing/2014/main" id="{ACAE0E05-C31E-AFB4-B3ED-8AF205396D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608" y="5664772"/>
                          <a:ext cx="1135567" cy="788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2" name="Object 6">
              <a:extLst>
                <a:ext uri="{FF2B5EF4-FFF2-40B4-BE49-F238E27FC236}">
                  <a16:creationId xmlns:a16="http://schemas.microsoft.com/office/drawing/2014/main" id="{CDAFD80E-C186-8638-CCEC-818B2A0ADA5C}"/>
                </a:ext>
              </a:extLst>
            </p:cNvPr>
            <p:cNvGraphicFramePr>
              <a:graphicFrameLocks noChangeAspect="1"/>
            </p:cNvGraphicFramePr>
            <p:nvPr/>
          </p:nvGraphicFramePr>
          <p:xfrm>
            <a:off x="3929958" y="4852075"/>
            <a:ext cx="3584694" cy="879290"/>
          </p:xfrm>
          <a:graphic>
            <a:graphicData uri="http://schemas.openxmlformats.org/presentationml/2006/ole">
              <mc:AlternateContent xmlns:mc="http://schemas.openxmlformats.org/markup-compatibility/2006">
                <mc:Choice xmlns:v="urn:schemas-microsoft-com:vml" Requires="v">
                  <p:oleObj spid="_x0000_s1027" name="Equation" r:id="rId6" imgW="1968500" imgH="482600" progId="Equation.DSMT4">
                    <p:embed/>
                  </p:oleObj>
                </mc:Choice>
                <mc:Fallback>
                  <p:oleObj name="Equation" r:id="rId6" imgW="1968500" imgH="482600" progId="Equation.DSMT4">
                    <p:embed/>
                    <p:pic>
                      <p:nvPicPr>
                        <p:cNvPr id="7192" name="Object 6">
                          <a:extLst>
                            <a:ext uri="{FF2B5EF4-FFF2-40B4-BE49-F238E27FC236}">
                              <a16:creationId xmlns:a16="http://schemas.microsoft.com/office/drawing/2014/main" id="{CDAFD80E-C186-8638-CCEC-818B2A0ADA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9958" y="4852075"/>
                          <a:ext cx="3584694" cy="879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3" name="Object 7">
              <a:extLst>
                <a:ext uri="{FF2B5EF4-FFF2-40B4-BE49-F238E27FC236}">
                  <a16:creationId xmlns:a16="http://schemas.microsoft.com/office/drawing/2014/main" id="{383EA1C6-9912-17D4-AB7E-151D51548854}"/>
                </a:ext>
              </a:extLst>
            </p:cNvPr>
            <p:cNvGraphicFramePr>
              <a:graphicFrameLocks noChangeAspect="1"/>
            </p:cNvGraphicFramePr>
            <p:nvPr/>
          </p:nvGraphicFramePr>
          <p:xfrm>
            <a:off x="6598708" y="5641633"/>
            <a:ext cx="1273546" cy="811319"/>
          </p:xfrm>
          <a:graphic>
            <a:graphicData uri="http://schemas.openxmlformats.org/presentationml/2006/ole">
              <mc:AlternateContent xmlns:mc="http://schemas.openxmlformats.org/markup-compatibility/2006">
                <mc:Choice xmlns:v="urn:schemas-microsoft-com:vml" Requires="v">
                  <p:oleObj spid="_x0000_s1028" name="Equation" r:id="rId8" imgW="698197" imgH="444307" progId="Equation.DSMT4">
                    <p:embed/>
                  </p:oleObj>
                </mc:Choice>
                <mc:Fallback>
                  <p:oleObj name="Equation" r:id="rId8" imgW="698197" imgH="444307" progId="Equation.DSMT4">
                    <p:embed/>
                    <p:pic>
                      <p:nvPicPr>
                        <p:cNvPr id="7193" name="Object 7">
                          <a:extLst>
                            <a:ext uri="{FF2B5EF4-FFF2-40B4-BE49-F238E27FC236}">
                              <a16:creationId xmlns:a16="http://schemas.microsoft.com/office/drawing/2014/main" id="{383EA1C6-9912-17D4-AB7E-151D5154885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98708" y="5641633"/>
                          <a:ext cx="1273546" cy="811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00732260"/>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5507">
                                            <p:txEl>
                                              <p:pRg st="1" end="1"/>
                                            </p:txEl>
                                          </p:spTgt>
                                        </p:tgtEl>
                                        <p:attrNameLst>
                                          <p:attrName>style.visibility</p:attrName>
                                        </p:attrNameLst>
                                      </p:cBhvr>
                                      <p:to>
                                        <p:strVal val="visible"/>
                                      </p:to>
                                    </p:set>
                                    <p:anim calcmode="lin" valueType="num">
                                      <p:cBhvr additive="base">
                                        <p:cTn id="13"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5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05507">
                                            <p:txEl>
                                              <p:pRg st="2" end="2"/>
                                            </p:txEl>
                                          </p:spTgt>
                                        </p:tgtEl>
                                        <p:attrNameLst>
                                          <p:attrName>style.visibility</p:attrName>
                                        </p:attrNameLst>
                                      </p:cBhvr>
                                      <p:to>
                                        <p:strVal val="visible"/>
                                      </p:to>
                                    </p:set>
                                    <p:anim calcmode="lin" valueType="num">
                                      <p:cBhvr additive="base">
                                        <p:cTn id="19" dur="500" fill="hold"/>
                                        <p:tgtEl>
                                          <p:spTgt spid="405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5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5"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28" dur="1000" fill="hold"/>
                                        <p:tgtEl>
                                          <p:spTgt spid="2"/>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5" presetClass="exit" presetSubtype="0" fill="hold" nodeType="clickEffect">
                                  <p:stCondLst>
                                    <p:cond delay="0"/>
                                  </p:stCondLst>
                                  <p:childTnLst>
                                    <p:animEffect transition="out" filter="fade">
                                      <p:cBhvr>
                                        <p:cTn id="36" dur="1000" accel="50000">
                                          <p:stCondLst>
                                            <p:cond delay="0"/>
                                          </p:stCondLst>
                                        </p:cTn>
                                        <p:tgtEl>
                                          <p:spTgt spid="2"/>
                                        </p:tgtEl>
                                      </p:cBhvr>
                                    </p:animEffect>
                                    <p:anim calcmode="lin" valueType="num">
                                      <p:cBhvr>
                                        <p:cTn id="37" dur="500" accel="50000">
                                          <p:stCondLst>
                                            <p:cond delay="0"/>
                                          </p:stCondLst>
                                        </p:cTn>
                                        <p:tgtEl>
                                          <p:spTgt spid="2"/>
                                        </p:tgtEl>
                                        <p:attrNameLst>
                                          <p:attrName>ppt_y</p:attrName>
                                        </p:attrNameLst>
                                      </p:cBhvr>
                                      <p:tavLst>
                                        <p:tav tm="0">
                                          <p:val>
                                            <p:strVal val="ppt_y"/>
                                          </p:val>
                                        </p:tav>
                                        <p:tav tm="100000">
                                          <p:val>
                                            <p:strVal val="ppt_y+.1"/>
                                          </p:val>
                                        </p:tav>
                                      </p:tavLst>
                                    </p:anim>
                                    <p:anim calcmode="lin" valueType="num">
                                      <p:cBhvr>
                                        <p:cTn id="38" dur="500" decel="50000">
                                          <p:stCondLst>
                                            <p:cond delay="500"/>
                                          </p:stCondLst>
                                        </p:cTn>
                                        <p:tgtEl>
                                          <p:spTgt spid="2"/>
                                        </p:tgtEl>
                                        <p:attrNameLst>
                                          <p:attrName>ppt_y</p:attrName>
                                        </p:attrNameLst>
                                      </p:cBhvr>
                                      <p:tavLst>
                                        <p:tav tm="0">
                                          <p:val>
                                            <p:strVal val="ppt_y"/>
                                          </p:val>
                                        </p:tav>
                                        <p:tav tm="100000">
                                          <p:val>
                                            <p:strVal val="ppt_y-.1"/>
                                          </p:val>
                                        </p:tav>
                                      </p:tavLst>
                                    </p:anim>
                                    <p:anim calcmode="lin" valueType="num">
                                      <p:cBhvr>
                                        <p:cTn id="39" dur="500" accel="50000">
                                          <p:stCondLst>
                                            <p:cond delay="500"/>
                                          </p:stCondLst>
                                        </p:cTn>
                                        <p:tgtEl>
                                          <p:spTgt spid="2"/>
                                        </p:tgtEl>
                                        <p:attrNameLst>
                                          <p:attrName>ppt_x</p:attrName>
                                        </p:attrNameLst>
                                      </p:cBhvr>
                                      <p:tavLst>
                                        <p:tav tm="0">
                                          <p:val>
                                            <p:strVal val="ppt_x"/>
                                          </p:val>
                                        </p:tav>
                                        <p:tav tm="100000">
                                          <p:val>
                                            <p:strVal val="ppt_x+.4"/>
                                          </p:val>
                                        </p:tav>
                                      </p:tavLst>
                                    </p:anim>
                                    <p:anim calcmode="lin" valueType="num">
                                      <p:cBhvr>
                                        <p:cTn id="40" dur="1000"/>
                                        <p:tgtEl>
                                          <p:spTgt spid="2"/>
                                        </p:tgtEl>
                                        <p:attrNameLst>
                                          <p:attrName>ppt_h</p:attrName>
                                        </p:attrNameLst>
                                      </p:cBhvr>
                                      <p:tavLst>
                                        <p:tav tm="0">
                                          <p:val>
                                            <p:strVal val="ppt_h"/>
                                          </p:val>
                                        </p:tav>
                                        <p:tav tm="100000">
                                          <p:val>
                                            <p:strVal val="ppt_h"/>
                                          </p:val>
                                        </p:tav>
                                      </p:tavLst>
                                    </p:anim>
                                    <p:anim calcmode="lin" valueType="num">
                                      <p:cBhvr>
                                        <p:cTn id="41" dur="500" accel="50000">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42" dur="500" decel="50000">
                                          <p:stCondLst>
                                            <p:cond delay="500"/>
                                          </p:stCondLst>
                                        </p:cTn>
                                        <p:tgtEl>
                                          <p:spTgt spid="2"/>
                                        </p:tgtEl>
                                        <p:attrNameLst>
                                          <p:attrName>ppt_w</p:attrName>
                                        </p:attrNameLst>
                                      </p:cBhvr>
                                      <p:tavLst>
                                        <p:tav tm="0">
                                          <p:val>
                                            <p:strVal val="ppt_w"/>
                                          </p:val>
                                        </p:tav>
                                        <p:tav tm="100000">
                                          <p:val>
                                            <p:strVal val="ppt_w/.05"/>
                                          </p:val>
                                        </p:tav>
                                      </p:tavLst>
                                    </p:anim>
                                    <p:anim calcmode="lin" valueType="num">
                                      <p:cBhvr>
                                        <p:cTn id="43" dur="500" accel="50000">
                                          <p:stCondLst>
                                            <p:cond delay="500"/>
                                          </p:stCondLst>
                                        </p:cTn>
                                        <p:tgtEl>
                                          <p:spTgt spid="2"/>
                                        </p:tgtEl>
                                        <p:attrNameLst>
                                          <p:attrName>style.rotation</p:attrName>
                                        </p:attrNameLst>
                                      </p:cBhvr>
                                      <p:tavLst>
                                        <p:tav tm="0">
                                          <p:val>
                                            <p:fltVal val="0"/>
                                          </p:val>
                                        </p:tav>
                                        <p:tav tm="100000">
                                          <p:val>
                                            <p:fltVal val="-90"/>
                                          </p:val>
                                        </p:tav>
                                      </p:tavLst>
                                    </p:anim>
                                    <p:set>
                                      <p:cBhvr>
                                        <p:cTn id="44"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89D2F74-0A75-4320-DE4C-97949B097579}"/>
              </a:ext>
            </a:extLst>
          </p:cNvPr>
          <p:cNvSpPr>
            <a:spLocks noGrp="1" noChangeArrowheads="1"/>
          </p:cNvSpPr>
          <p:nvPr>
            <p:ph type="title"/>
          </p:nvPr>
        </p:nvSpPr>
        <p:spPr/>
        <p:txBody>
          <a:bodyPr/>
          <a:lstStyle/>
          <a:p>
            <a:pPr eaLnBrk="1" hangingPunct="1"/>
            <a:r>
              <a:rPr lang="en-US" altLang="zh-CN"/>
              <a:t>2.</a:t>
            </a:r>
            <a:r>
              <a:rPr lang="zh-CN" altLang="en-US"/>
              <a:t>队长</a:t>
            </a:r>
          </a:p>
        </p:txBody>
      </p:sp>
      <p:sp>
        <p:nvSpPr>
          <p:cNvPr id="427011" name="Rectangle 3">
            <a:extLst>
              <a:ext uri="{FF2B5EF4-FFF2-40B4-BE49-F238E27FC236}">
                <a16:creationId xmlns:a16="http://schemas.microsoft.com/office/drawing/2014/main" id="{50C5F0BC-E65F-0DCF-75D0-1127FE59FC5F}"/>
              </a:ext>
            </a:extLst>
          </p:cNvPr>
          <p:cNvSpPr>
            <a:spLocks noGrp="1" noChangeArrowheads="1"/>
          </p:cNvSpPr>
          <p:nvPr>
            <p:ph idx="1"/>
          </p:nvPr>
        </p:nvSpPr>
        <p:spPr>
          <a:xfrm>
            <a:off x="774700" y="1296194"/>
            <a:ext cx="7111950" cy="722433"/>
          </a:xfrm>
        </p:spPr>
        <p:txBody>
          <a:bodyPr>
            <a:normAutofit/>
          </a:bodyPr>
          <a:lstStyle/>
          <a:p>
            <a:pPr eaLnBrk="1" hangingPunct="1">
              <a:buFont typeface="Wingdings" panose="05000000000000000000" pitchFamily="2" charset="2"/>
              <a:buNone/>
            </a:pPr>
            <a:r>
              <a:rPr lang="zh-CN" altLang="en-US" dirty="0"/>
              <a:t>我们用</a:t>
            </a:r>
            <a:r>
              <a:rPr lang="en-US" altLang="zh-CN" dirty="0"/>
              <a:t>N(t)</a:t>
            </a:r>
            <a:r>
              <a:rPr lang="zh-CN" altLang="en-US" dirty="0"/>
              <a:t>表示在时刻</a:t>
            </a:r>
            <a:r>
              <a:rPr lang="en-US" altLang="zh-CN" dirty="0"/>
              <a:t>t</a:t>
            </a:r>
            <a:r>
              <a:rPr lang="zh-CN" altLang="en-US" dirty="0"/>
              <a:t>系统中的顾客数，</a:t>
            </a:r>
            <a:endParaRPr lang="zh-CN" altLang="en-US" dirty="0">
              <a:sym typeface="Symbol" panose="05050102010706020507" pitchFamily="18" charset="2"/>
            </a:endParaRPr>
          </a:p>
        </p:txBody>
      </p:sp>
      <p:sp>
        <p:nvSpPr>
          <p:cNvPr id="427012" name="Rectangle 4">
            <a:extLst>
              <a:ext uri="{FF2B5EF4-FFF2-40B4-BE49-F238E27FC236}">
                <a16:creationId xmlns:a16="http://schemas.microsoft.com/office/drawing/2014/main" id="{392086C3-4FA8-AD59-8677-9D6D8C19B1BB}"/>
              </a:ext>
            </a:extLst>
          </p:cNvPr>
          <p:cNvSpPr>
            <a:spLocks noChangeArrowheads="1"/>
          </p:cNvSpPr>
          <p:nvPr/>
        </p:nvSpPr>
        <p:spPr bwMode="auto">
          <a:xfrm>
            <a:off x="921657" y="2115486"/>
            <a:ext cx="9272814" cy="3807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sz="2400" dirty="0">
                <a:solidFill>
                  <a:srgbClr val="000000"/>
                </a:solidFill>
                <a:latin typeface="+mn-ea"/>
                <a:ea typeface="+mn-ea"/>
              </a:rPr>
              <a:t>此时也表示系统中正在忙的服务台个数，</a:t>
            </a:r>
            <a:r>
              <a:rPr lang="zh-CN" altLang="en-US" sz="2400" dirty="0">
                <a:solidFill>
                  <a:srgbClr val="000000"/>
                </a:solidFill>
                <a:latin typeface="+mn-ea"/>
                <a:ea typeface="+mn-ea"/>
                <a:sym typeface="Symbol" panose="05050102010706020507" pitchFamily="18" charset="2"/>
              </a:rPr>
              <a:t>令</a:t>
            </a:r>
          </a:p>
          <a:p>
            <a:pPr algn="ctr" eaLnBrk="1" hangingPunct="1">
              <a:lnSpc>
                <a:spcPct val="150000"/>
              </a:lnSpc>
              <a:buClrTx/>
              <a:buFontTx/>
              <a:buNone/>
            </a:pP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ij</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P{N(t+t)</a:t>
            </a:r>
            <a:r>
              <a:rPr lang="zh-CN" altLang="en-US" sz="2400" dirty="0">
                <a:solidFill>
                  <a:srgbClr val="000000"/>
                </a:solidFill>
                <a:latin typeface="+mn-ea"/>
                <a:ea typeface="+mn-ea"/>
                <a:sym typeface="Symbol" panose="05050102010706020507" pitchFamily="18" charset="2"/>
              </a:rPr>
              <a:t>＝</a:t>
            </a:r>
            <a:r>
              <a:rPr lang="en-US" altLang="zh-CN" sz="2400" dirty="0" err="1">
                <a:solidFill>
                  <a:srgbClr val="000000"/>
                </a:solidFill>
                <a:latin typeface="+mn-ea"/>
                <a:ea typeface="+mn-ea"/>
                <a:sym typeface="Symbol" panose="05050102010706020507" pitchFamily="18" charset="2"/>
              </a:rPr>
              <a:t>j|N</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a:t>
            </a:r>
            <a:r>
              <a:rPr lang="en-US" altLang="zh-CN" sz="2400" dirty="0" err="1">
                <a:solidFill>
                  <a:srgbClr val="000000"/>
                </a:solidFill>
                <a:latin typeface="+mn-ea"/>
                <a:ea typeface="+mn-ea"/>
                <a:sym typeface="Symbol" panose="05050102010706020507" pitchFamily="18" charset="2"/>
              </a:rPr>
              <a:t>i</a:t>
            </a:r>
            <a:r>
              <a:rPr lang="en-US" altLang="zh-CN" sz="2400" dirty="0">
                <a:solidFill>
                  <a:srgbClr val="000000"/>
                </a:solidFill>
                <a:latin typeface="+mn-ea"/>
                <a:ea typeface="+mn-ea"/>
                <a:sym typeface="Symbol" panose="05050102010706020507" pitchFamily="18" charset="2"/>
              </a:rPr>
              <a:t>}</a:t>
            </a:r>
            <a:r>
              <a:rPr lang="zh-CN" altLang="en-US" sz="2400" dirty="0">
                <a:solidFill>
                  <a:srgbClr val="000000"/>
                </a:solidFill>
                <a:latin typeface="+mn-ea"/>
                <a:ea typeface="+mn-ea"/>
                <a:sym typeface="Symbol" panose="05050102010706020507" pitchFamily="18" charset="2"/>
              </a:rPr>
              <a:t>，</a:t>
            </a:r>
          </a:p>
          <a:p>
            <a:pPr algn="ctr" eaLnBrk="1" hangingPunct="1">
              <a:lnSpc>
                <a:spcPct val="150000"/>
              </a:lnSpc>
              <a:buClrTx/>
              <a:buFontTx/>
              <a:buNone/>
            </a:pPr>
            <a:r>
              <a:rPr lang="en-US" altLang="zh-CN" sz="2400" dirty="0" err="1">
                <a:solidFill>
                  <a:srgbClr val="000000"/>
                </a:solidFill>
                <a:latin typeface="+mn-ea"/>
                <a:ea typeface="+mn-ea"/>
                <a:sym typeface="Symbol" panose="05050102010706020507" pitchFamily="18" charset="2"/>
              </a:rPr>
              <a:t>i,j</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0,1,2,…</a:t>
            </a:r>
          </a:p>
          <a:p>
            <a:pPr algn="just" eaLnBrk="1" hangingPunct="1">
              <a:lnSpc>
                <a:spcPct val="150000"/>
              </a:lnSpc>
              <a:buClrTx/>
              <a:buFontTx/>
              <a:buNone/>
            </a:pPr>
            <a:r>
              <a:rPr lang="zh-CN" altLang="en-US" sz="2400" dirty="0">
                <a:solidFill>
                  <a:srgbClr val="000000"/>
                </a:solidFill>
                <a:latin typeface="+mn-ea"/>
                <a:ea typeface="+mn-ea"/>
                <a:sym typeface="Symbol" panose="05050102010706020507" pitchFamily="18" charset="2"/>
              </a:rPr>
              <a:t>下面分别计算</a:t>
            </a:r>
          </a:p>
          <a:p>
            <a:pPr algn="just" eaLnBrk="1" hangingPunct="1">
              <a:lnSpc>
                <a:spcPct val="150000"/>
              </a:lnSpc>
              <a:buClrTx/>
              <a:buFontTx/>
              <a:buNone/>
            </a:pPr>
            <a:r>
              <a:rPr lang="zh-CN" altLang="en-US" sz="2400" dirty="0">
                <a:solidFill>
                  <a:srgbClr val="000000"/>
                </a:solidFill>
                <a:latin typeface="+mn-ea"/>
                <a:ea typeface="+mn-ea"/>
                <a:sym typeface="Symbol" panose="05050102010706020507" pitchFamily="18" charset="2"/>
              </a:rPr>
              <a:t>		</a:t>
            </a:r>
            <a:r>
              <a:rPr lang="en-US" altLang="zh-CN" sz="2400" dirty="0">
                <a:solidFill>
                  <a:srgbClr val="000000"/>
                </a:solidFill>
                <a:latin typeface="+mn-ea"/>
                <a:ea typeface="+mn-ea"/>
                <a:sym typeface="Symbol" panose="05050102010706020507" pitchFamily="18" charset="2"/>
              </a:rPr>
              <a:t>P</a:t>
            </a:r>
            <a:r>
              <a:rPr lang="en-US" altLang="zh-CN" sz="2400" baseline="-25000" dirty="0">
                <a:solidFill>
                  <a:srgbClr val="000000"/>
                </a:solidFill>
                <a:latin typeface="+mn-ea"/>
                <a:ea typeface="+mn-ea"/>
                <a:sym typeface="Symbol" panose="05050102010706020507" pitchFamily="18" charset="2"/>
              </a:rPr>
              <a:t>i,i-1</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	</a:t>
            </a:r>
            <a:r>
              <a:rPr lang="en-US" altLang="zh-CN" sz="2400" dirty="0" err="1">
                <a:solidFill>
                  <a:srgbClr val="000000"/>
                </a:solidFill>
                <a:latin typeface="+mn-ea"/>
                <a:ea typeface="+mn-ea"/>
                <a:sym typeface="Symbol" panose="05050102010706020507" pitchFamily="18" charset="2"/>
              </a:rPr>
              <a:t>i</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1,2,…</a:t>
            </a:r>
          </a:p>
          <a:p>
            <a:pPr algn="just" eaLnBrk="1" hangingPunct="1">
              <a:lnSpc>
                <a:spcPct val="150000"/>
              </a:lnSpc>
              <a:buClrTx/>
              <a:buFontTx/>
              <a:buNone/>
            </a:pPr>
            <a:r>
              <a:rPr lang="en-US" altLang="zh-CN" sz="2400" dirty="0">
                <a:solidFill>
                  <a:srgbClr val="000000"/>
                </a:solidFill>
                <a:latin typeface="+mn-ea"/>
                <a:ea typeface="+mn-ea"/>
                <a:sym typeface="Symbol" panose="05050102010706020507" pitchFamily="18" charset="2"/>
              </a:rPr>
              <a:t>		</a:t>
            </a: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i,i</a:t>
            </a:r>
            <a:r>
              <a:rPr lang="zh-CN" altLang="en-US" sz="2400" baseline="-25000" dirty="0">
                <a:solidFill>
                  <a:srgbClr val="000000"/>
                </a:solidFill>
                <a:latin typeface="+mn-ea"/>
                <a:ea typeface="+mn-ea"/>
                <a:sym typeface="Symbol" panose="05050102010706020507" pitchFamily="18" charset="2"/>
              </a:rPr>
              <a:t>＋</a:t>
            </a:r>
            <a:r>
              <a:rPr lang="en-US" altLang="zh-CN" sz="2400" baseline="-25000" dirty="0">
                <a:solidFill>
                  <a:srgbClr val="000000"/>
                </a:solidFill>
                <a:latin typeface="+mn-ea"/>
                <a:ea typeface="+mn-ea"/>
                <a:sym typeface="Symbol" panose="05050102010706020507" pitchFamily="18" charset="2"/>
              </a:rPr>
              <a:t>1</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	</a:t>
            </a:r>
            <a:r>
              <a:rPr lang="en-US" altLang="zh-CN" sz="2400" dirty="0" err="1">
                <a:solidFill>
                  <a:srgbClr val="000000"/>
                </a:solidFill>
                <a:latin typeface="+mn-ea"/>
                <a:ea typeface="+mn-ea"/>
                <a:sym typeface="Symbol" panose="05050102010706020507" pitchFamily="18" charset="2"/>
              </a:rPr>
              <a:t>i</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0,1,2,…</a:t>
            </a:r>
          </a:p>
          <a:p>
            <a:pPr algn="just" eaLnBrk="1" hangingPunct="1">
              <a:lnSpc>
                <a:spcPct val="150000"/>
              </a:lnSpc>
              <a:buClrTx/>
              <a:buFontTx/>
              <a:buNone/>
            </a:pPr>
            <a:r>
              <a:rPr lang="en-US" altLang="zh-CN" sz="2400" dirty="0">
                <a:solidFill>
                  <a:srgbClr val="000000"/>
                </a:solidFill>
                <a:latin typeface="+mn-ea"/>
                <a:ea typeface="+mn-ea"/>
                <a:sym typeface="Symbol" panose="05050102010706020507" pitchFamily="18" charset="2"/>
              </a:rPr>
              <a:t>		</a:t>
            </a: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i,j</a:t>
            </a:r>
            <a:r>
              <a:rPr lang="en-US" altLang="zh-CN" sz="2400" dirty="0">
                <a:solidFill>
                  <a:srgbClr val="000000"/>
                </a:solidFill>
                <a:latin typeface="+mn-ea"/>
                <a:ea typeface="+mn-ea"/>
                <a:sym typeface="Symbol" panose="05050102010706020507" pitchFamily="18" charset="2"/>
              </a:rPr>
              <a:t>(t)</a:t>
            </a:r>
            <a:r>
              <a:rPr lang="zh-CN" altLang="en-US" sz="2400" dirty="0">
                <a:solidFill>
                  <a:srgbClr val="000000"/>
                </a:solidFill>
                <a:latin typeface="+mn-ea"/>
                <a:ea typeface="+mn-ea"/>
                <a:sym typeface="Symbol" panose="05050102010706020507" pitchFamily="18" charset="2"/>
              </a:rPr>
              <a:t>，		</a:t>
            </a:r>
            <a:r>
              <a:rPr lang="en-US" altLang="zh-CN" sz="2400" dirty="0">
                <a:solidFill>
                  <a:srgbClr val="000000"/>
                </a:solidFill>
                <a:latin typeface="+mn-ea"/>
                <a:ea typeface="+mn-ea"/>
                <a:sym typeface="Symbol" panose="05050102010706020507" pitchFamily="18" charset="2"/>
              </a:rPr>
              <a:t>|</a:t>
            </a:r>
            <a:r>
              <a:rPr lang="en-US" altLang="zh-CN" sz="2400" dirty="0" err="1">
                <a:solidFill>
                  <a:srgbClr val="000000"/>
                </a:solidFill>
                <a:latin typeface="+mn-ea"/>
                <a:ea typeface="+mn-ea"/>
                <a:sym typeface="Symbol" panose="05050102010706020507" pitchFamily="18" charset="2"/>
              </a:rPr>
              <a:t>i</a:t>
            </a:r>
            <a:r>
              <a:rPr lang="en-US" altLang="zh-CN" sz="2400" dirty="0">
                <a:solidFill>
                  <a:srgbClr val="000000"/>
                </a:solidFill>
                <a:latin typeface="+mn-ea"/>
                <a:ea typeface="+mn-ea"/>
                <a:sym typeface="Symbol" panose="05050102010706020507" pitchFamily="18" charset="2"/>
              </a:rPr>
              <a:t>-j|≥2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 calcmode="lin" valueType="num">
                                      <p:cBhvr additive="base">
                                        <p:cTn id="7" dur="500" fill="hold"/>
                                        <p:tgtEl>
                                          <p:spTgt spid="427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701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27012">
                                            <p:txEl>
                                              <p:pRg st="0" end="0"/>
                                            </p:txEl>
                                          </p:spTgt>
                                        </p:tgtEl>
                                        <p:attrNameLst>
                                          <p:attrName>style.visibility</p:attrName>
                                        </p:attrNameLst>
                                      </p:cBhvr>
                                      <p:to>
                                        <p:strVal val="visible"/>
                                      </p:to>
                                    </p:set>
                                    <p:anim calcmode="lin" valueType="num">
                                      <p:cBhvr additive="base">
                                        <p:cTn id="12" dur="500" fill="hold"/>
                                        <p:tgtEl>
                                          <p:spTgt spid="42701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27012">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427012">
                                            <p:txEl>
                                              <p:pRg st="1" end="1"/>
                                            </p:txEl>
                                          </p:spTgt>
                                        </p:tgtEl>
                                        <p:attrNameLst>
                                          <p:attrName>style.visibility</p:attrName>
                                        </p:attrNameLst>
                                      </p:cBhvr>
                                      <p:to>
                                        <p:strVal val="visible"/>
                                      </p:to>
                                    </p:set>
                                    <p:anim calcmode="lin" valueType="num">
                                      <p:cBhvr additive="base">
                                        <p:cTn id="17" dur="500" fill="hold"/>
                                        <p:tgtEl>
                                          <p:spTgt spid="42701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27012">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427012">
                                            <p:txEl>
                                              <p:pRg st="2" end="2"/>
                                            </p:txEl>
                                          </p:spTgt>
                                        </p:tgtEl>
                                        <p:attrNameLst>
                                          <p:attrName>style.visibility</p:attrName>
                                        </p:attrNameLst>
                                      </p:cBhvr>
                                      <p:to>
                                        <p:strVal val="visible"/>
                                      </p:to>
                                    </p:set>
                                    <p:anim calcmode="lin" valueType="num">
                                      <p:cBhvr additive="base">
                                        <p:cTn id="22" dur="500" fill="hold"/>
                                        <p:tgtEl>
                                          <p:spTgt spid="42701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27012">
                                            <p:txEl>
                                              <p:pRg st="2" end="2"/>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427012">
                                            <p:txEl>
                                              <p:pRg st="3" end="3"/>
                                            </p:txEl>
                                          </p:spTgt>
                                        </p:tgtEl>
                                        <p:attrNameLst>
                                          <p:attrName>style.visibility</p:attrName>
                                        </p:attrNameLst>
                                      </p:cBhvr>
                                      <p:to>
                                        <p:strVal val="visible"/>
                                      </p:to>
                                    </p:set>
                                    <p:anim calcmode="lin" valueType="num">
                                      <p:cBhvr additive="base">
                                        <p:cTn id="27" dur="500" fill="hold"/>
                                        <p:tgtEl>
                                          <p:spTgt spid="427012">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27012">
                                            <p:txEl>
                                              <p:pRg st="3" end="3"/>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427012">
                                            <p:txEl>
                                              <p:pRg st="4" end="4"/>
                                            </p:txEl>
                                          </p:spTgt>
                                        </p:tgtEl>
                                        <p:attrNameLst>
                                          <p:attrName>style.visibility</p:attrName>
                                        </p:attrNameLst>
                                      </p:cBhvr>
                                      <p:to>
                                        <p:strVal val="visible"/>
                                      </p:to>
                                    </p:set>
                                    <p:anim calcmode="lin" valueType="num">
                                      <p:cBhvr additive="base">
                                        <p:cTn id="32" dur="500" fill="hold"/>
                                        <p:tgtEl>
                                          <p:spTgt spid="427012">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27012">
                                            <p:txEl>
                                              <p:pRg st="4" end="4"/>
                                            </p:txEl>
                                          </p:spTgt>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nodeType="afterEffect">
                                  <p:stCondLst>
                                    <p:cond delay="0"/>
                                  </p:stCondLst>
                                  <p:childTnLst>
                                    <p:set>
                                      <p:cBhvr>
                                        <p:cTn id="36" dur="1" fill="hold">
                                          <p:stCondLst>
                                            <p:cond delay="0"/>
                                          </p:stCondLst>
                                        </p:cTn>
                                        <p:tgtEl>
                                          <p:spTgt spid="427012">
                                            <p:txEl>
                                              <p:pRg st="5" end="5"/>
                                            </p:txEl>
                                          </p:spTgt>
                                        </p:tgtEl>
                                        <p:attrNameLst>
                                          <p:attrName>style.visibility</p:attrName>
                                        </p:attrNameLst>
                                      </p:cBhvr>
                                      <p:to>
                                        <p:strVal val="visible"/>
                                      </p:to>
                                    </p:set>
                                    <p:anim calcmode="lin" valueType="num">
                                      <p:cBhvr additive="base">
                                        <p:cTn id="37" dur="500" fill="hold"/>
                                        <p:tgtEl>
                                          <p:spTgt spid="4270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27012">
                                            <p:txEl>
                                              <p:pRg st="5" end="5"/>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2" presetClass="entr" presetSubtype="4" fill="hold" nodeType="afterEffect">
                                  <p:stCondLst>
                                    <p:cond delay="0"/>
                                  </p:stCondLst>
                                  <p:childTnLst>
                                    <p:set>
                                      <p:cBhvr>
                                        <p:cTn id="41" dur="1" fill="hold">
                                          <p:stCondLst>
                                            <p:cond delay="0"/>
                                          </p:stCondLst>
                                        </p:cTn>
                                        <p:tgtEl>
                                          <p:spTgt spid="427012">
                                            <p:txEl>
                                              <p:pRg st="6" end="6"/>
                                            </p:txEl>
                                          </p:spTgt>
                                        </p:tgtEl>
                                        <p:attrNameLst>
                                          <p:attrName>style.visibility</p:attrName>
                                        </p:attrNameLst>
                                      </p:cBhvr>
                                      <p:to>
                                        <p:strVal val="visible"/>
                                      </p:to>
                                    </p:set>
                                    <p:anim calcmode="lin" valueType="num">
                                      <p:cBhvr additive="base">
                                        <p:cTn id="42" dur="500" fill="hold"/>
                                        <p:tgtEl>
                                          <p:spTgt spid="427012">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270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autoUpdateAnimBg="0" advAuto="0"/>
      <p:bldP spid="427012" grpId="0" build="p" autoUpdateAnimBg="0" advAuto="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B046E0C8-D4ED-52FC-928E-4E7DA451DB79}"/>
              </a:ext>
            </a:extLst>
          </p:cNvPr>
          <p:cNvSpPr>
            <a:spLocks noGrp="1" noChangeArrowheads="1"/>
          </p:cNvSpPr>
          <p:nvPr>
            <p:ph type="title"/>
          </p:nvPr>
        </p:nvSpPr>
        <p:spPr/>
        <p:txBody>
          <a:bodyPr/>
          <a:lstStyle/>
          <a:p>
            <a:pPr eaLnBrk="1" hangingPunct="1"/>
            <a:r>
              <a:rPr lang="en-US" altLang="zh-CN">
                <a:sym typeface="Symbol" panose="05050102010706020507" pitchFamily="18" charset="2"/>
              </a:rPr>
              <a:t>p</a:t>
            </a:r>
            <a:r>
              <a:rPr lang="en-US" altLang="zh-CN" baseline="-25000">
                <a:sym typeface="Symbol" panose="05050102010706020507" pitchFamily="18" charset="2"/>
              </a:rPr>
              <a:t>i,i+1</a:t>
            </a:r>
            <a:r>
              <a:rPr lang="en-US" altLang="zh-CN">
                <a:sym typeface="Symbol" panose="05050102010706020507" pitchFamily="18" charset="2"/>
              </a:rPr>
              <a:t>(t)</a:t>
            </a:r>
            <a:endParaRPr lang="en-US" altLang="zh-CN"/>
          </a:p>
        </p:txBody>
      </p:sp>
      <p:sp>
        <p:nvSpPr>
          <p:cNvPr id="429060" name="Rectangle 4">
            <a:extLst>
              <a:ext uri="{FF2B5EF4-FFF2-40B4-BE49-F238E27FC236}">
                <a16:creationId xmlns:a16="http://schemas.microsoft.com/office/drawing/2014/main" id="{BACD0E6A-FE45-ABCC-E354-48B31ABAE9F3}"/>
              </a:ext>
            </a:extLst>
          </p:cNvPr>
          <p:cNvSpPr>
            <a:spLocks noGrp="1" noChangeArrowheads="1"/>
          </p:cNvSpPr>
          <p:nvPr>
            <p:ph idx="1"/>
          </p:nvPr>
        </p:nvSpPr>
        <p:spPr>
          <a:xfrm>
            <a:off x="993775" y="1219994"/>
            <a:ext cx="10668000" cy="2480249"/>
          </a:xfrm>
        </p:spPr>
        <p:txBody>
          <a:bodyPr/>
          <a:lstStyle/>
          <a:p>
            <a:pPr eaLnBrk="1" hangingPunct="1">
              <a:lnSpc>
                <a:spcPct val="200000"/>
              </a:lnSpc>
              <a:buFontTx/>
              <a:buNone/>
            </a:pPr>
            <a:r>
              <a:rPr lang="en-US" altLang="zh-CN" dirty="0">
                <a:sym typeface="Symbol" panose="05050102010706020507" pitchFamily="18" charset="2"/>
              </a:rPr>
              <a:t>p</a:t>
            </a:r>
            <a:r>
              <a:rPr lang="en-US" altLang="zh-CN" baseline="-25000" dirty="0">
                <a:sym typeface="Symbol" panose="05050102010706020507" pitchFamily="18" charset="2"/>
              </a:rPr>
              <a:t>i,i+1</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P{</a:t>
            </a:r>
            <a:r>
              <a:rPr lang="zh-CN" altLang="en-US" dirty="0">
                <a:sym typeface="Symbol" panose="05050102010706020507" pitchFamily="18" charset="2"/>
              </a:rPr>
              <a:t>在</a:t>
            </a:r>
            <a:r>
              <a:rPr lang="en-US" altLang="zh-CN" dirty="0">
                <a:sym typeface="Symbol" panose="05050102010706020507" pitchFamily="18" charset="2"/>
              </a:rPr>
              <a:t>t</a:t>
            </a:r>
            <a:r>
              <a:rPr lang="zh-CN" altLang="en-US" dirty="0">
                <a:sym typeface="Symbol" panose="05050102010706020507" pitchFamily="18" charset="2"/>
              </a:rPr>
              <a:t>内到达一个顾客，且</a:t>
            </a:r>
            <a:r>
              <a:rPr lang="en-US" altLang="zh-CN" dirty="0" err="1">
                <a:sym typeface="Symbol" panose="05050102010706020507" pitchFamily="18" charset="2"/>
              </a:rPr>
              <a:t>i</a:t>
            </a:r>
            <a:r>
              <a:rPr lang="zh-CN" altLang="en-US" dirty="0">
                <a:sym typeface="Symbol" panose="05050102010706020507" pitchFamily="18" charset="2"/>
              </a:rPr>
              <a:t>个正忙的服务台一个服务也未完成</a:t>
            </a:r>
            <a:r>
              <a:rPr lang="en-US" altLang="zh-CN" dirty="0">
                <a:sym typeface="Symbol" panose="05050102010706020507" pitchFamily="18" charset="2"/>
              </a:rPr>
              <a:t>}</a:t>
            </a:r>
          </a:p>
          <a:p>
            <a:pPr eaLnBrk="1" hangingPunct="1">
              <a:lnSpc>
                <a:spcPct val="130000"/>
              </a:lnSpc>
              <a:spcBef>
                <a:spcPct val="30000"/>
              </a:spcBef>
              <a:spcAft>
                <a:spcPct val="30000"/>
              </a:spcAft>
              <a:buClrTx/>
              <a:buFontTx/>
              <a:buNone/>
            </a:pPr>
            <a:r>
              <a:rPr lang="en-US" altLang="zh-CN" dirty="0">
                <a:sym typeface="Symbol" panose="05050102010706020507" pitchFamily="18" charset="2"/>
              </a:rPr>
              <a:t>		</a:t>
            </a:r>
            <a:r>
              <a:rPr lang="zh-CN" altLang="en-US" dirty="0">
                <a:sym typeface="Symbol" panose="05050102010706020507" pitchFamily="18" charset="2"/>
              </a:rPr>
              <a:t>＋        </a:t>
            </a:r>
            <a:r>
              <a:rPr lang="en-US" altLang="zh-CN" dirty="0">
                <a:sym typeface="Symbol" panose="05050102010706020507" pitchFamily="18" charset="2"/>
              </a:rPr>
              <a:t>{</a:t>
            </a:r>
            <a:r>
              <a:rPr lang="zh-CN" altLang="en-US" dirty="0">
                <a:sym typeface="Symbol" panose="05050102010706020507" pitchFamily="18" charset="2"/>
              </a:rPr>
              <a:t>在</a:t>
            </a:r>
            <a:r>
              <a:rPr lang="en-US" altLang="zh-CN" dirty="0">
                <a:sym typeface="Symbol" panose="05050102010706020507" pitchFamily="18" charset="2"/>
              </a:rPr>
              <a:t>t</a:t>
            </a:r>
            <a:r>
              <a:rPr lang="zh-CN" altLang="en-US" dirty="0">
                <a:sym typeface="Symbol" panose="05050102010706020507" pitchFamily="18" charset="2"/>
              </a:rPr>
              <a:t>内到达</a:t>
            </a:r>
            <a:r>
              <a:rPr lang="en-US" altLang="zh-CN" dirty="0">
                <a:sym typeface="Symbol" panose="05050102010706020507" pitchFamily="18" charset="2"/>
              </a:rPr>
              <a:t>j</a:t>
            </a:r>
            <a:r>
              <a:rPr lang="zh-CN" altLang="en-US" dirty="0">
                <a:sym typeface="Symbol" panose="05050102010706020507" pitchFamily="18" charset="2"/>
              </a:rPr>
              <a:t>个，而所有服务台共完成</a:t>
            </a:r>
            <a:r>
              <a:rPr lang="en-US" altLang="zh-CN" dirty="0">
                <a:sym typeface="Symbol" panose="05050102010706020507" pitchFamily="18" charset="2"/>
              </a:rPr>
              <a:t>j-1</a:t>
            </a:r>
            <a:r>
              <a:rPr lang="zh-CN" altLang="en-US" dirty="0">
                <a:sym typeface="Symbol" panose="05050102010706020507" pitchFamily="18" charset="2"/>
              </a:rPr>
              <a:t>个服务</a:t>
            </a:r>
            <a:r>
              <a:rPr lang="en-US" altLang="zh-CN" dirty="0">
                <a:sym typeface="Symbol" panose="05050102010706020507" pitchFamily="18" charset="2"/>
              </a:rPr>
              <a:t>}</a:t>
            </a:r>
            <a:endParaRPr lang="en-US" altLang="zh-CN" dirty="0"/>
          </a:p>
        </p:txBody>
      </p:sp>
      <p:sp>
        <p:nvSpPr>
          <p:cNvPr id="429058" name="Rectangle 2">
            <a:extLst>
              <a:ext uri="{FF2B5EF4-FFF2-40B4-BE49-F238E27FC236}">
                <a16:creationId xmlns:a16="http://schemas.microsoft.com/office/drawing/2014/main" id="{441D70B8-4C34-4342-92DB-FFF17EB4FA93}"/>
              </a:ext>
            </a:extLst>
          </p:cNvPr>
          <p:cNvSpPr>
            <a:spLocks noChangeArrowheads="1"/>
          </p:cNvSpPr>
          <p:nvPr/>
        </p:nvSpPr>
        <p:spPr bwMode="auto">
          <a:xfrm>
            <a:off x="1908175" y="3170768"/>
            <a:ext cx="10048608" cy="1879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30000"/>
              </a:lnSpc>
              <a:buClrTx/>
              <a:buFontTx/>
              <a:buNone/>
            </a:pPr>
            <a:r>
              <a:rPr lang="en-US" altLang="zh-CN" sz="2801" dirty="0">
                <a:solidFill>
                  <a:srgbClr val="000000"/>
                </a:solidFill>
                <a:sym typeface="Symbol" panose="05050102010706020507" pitchFamily="18" charset="2"/>
              </a:rPr>
              <a:t>  </a:t>
            </a:r>
            <a:r>
              <a:rPr lang="zh-CN" altLang="en-US" sz="2801" dirty="0">
                <a:solidFill>
                  <a:srgbClr val="000000"/>
                </a:solidFill>
                <a:sym typeface="Symbol" panose="05050102010706020507" pitchFamily="18" charset="2"/>
              </a:rPr>
              <a:t>＝</a:t>
            </a:r>
            <a:r>
              <a:rPr lang="en-US" altLang="zh-CN" sz="2801" dirty="0">
                <a:solidFill>
                  <a:srgbClr val="000000"/>
                </a:solidFill>
                <a:sym typeface="Symbol" panose="05050102010706020507" pitchFamily="18" charset="2"/>
              </a:rPr>
              <a:t>P{</a:t>
            </a:r>
            <a:r>
              <a:rPr lang="en-US" altLang="zh-CN" sz="2801" baseline="-25000" dirty="0">
                <a:solidFill>
                  <a:srgbClr val="000000"/>
                </a:solidFill>
                <a:sym typeface="Symbol" panose="05050102010706020507" pitchFamily="18" charset="2"/>
              </a:rPr>
              <a:t>1</a:t>
            </a:r>
            <a:r>
              <a:rPr lang="en-US" altLang="zh-CN" sz="2801" dirty="0">
                <a:solidFill>
                  <a:srgbClr val="000000"/>
                </a:solidFill>
                <a:sym typeface="Symbol" panose="05050102010706020507" pitchFamily="18" charset="2"/>
              </a:rPr>
              <a:t>t</a:t>
            </a:r>
            <a:r>
              <a:rPr lang="zh-CN" altLang="en-US" sz="2801" dirty="0">
                <a:solidFill>
                  <a:srgbClr val="000000"/>
                </a:solidFill>
                <a:sym typeface="Symbol" panose="05050102010706020507" pitchFamily="18" charset="2"/>
              </a:rPr>
              <a:t>，</a:t>
            </a:r>
            <a:r>
              <a:rPr lang="en-US" altLang="zh-CN" sz="2801" baseline="-25000" dirty="0">
                <a:solidFill>
                  <a:srgbClr val="000000"/>
                </a:solidFill>
                <a:sym typeface="Symbol" panose="05050102010706020507" pitchFamily="18" charset="2"/>
              </a:rPr>
              <a:t>1</a:t>
            </a:r>
            <a:r>
              <a:rPr lang="en-US" altLang="zh-CN" sz="2801" dirty="0">
                <a:solidFill>
                  <a:srgbClr val="000000"/>
                </a:solidFill>
                <a:sym typeface="Symbol" panose="05050102010706020507" pitchFamily="18" charset="2"/>
              </a:rPr>
              <a:t>&gt;t,</a:t>
            </a:r>
            <a:r>
              <a:rPr lang="en-US" altLang="zh-CN" sz="2801" baseline="-25000" dirty="0">
                <a:solidFill>
                  <a:srgbClr val="000000"/>
                </a:solidFill>
                <a:sym typeface="Symbol" panose="05050102010706020507" pitchFamily="18" charset="2"/>
              </a:rPr>
              <a:t>2</a:t>
            </a:r>
            <a:r>
              <a:rPr lang="en-US" altLang="zh-CN" sz="2801" dirty="0">
                <a:solidFill>
                  <a:srgbClr val="000000"/>
                </a:solidFill>
                <a:sym typeface="Symbol" panose="05050102010706020507" pitchFamily="18" charset="2"/>
              </a:rPr>
              <a:t>&gt;t,…,</a:t>
            </a:r>
            <a:r>
              <a:rPr lang="en-US" altLang="zh-CN" sz="2801" baseline="-25000" dirty="0" err="1">
                <a:solidFill>
                  <a:srgbClr val="000000"/>
                </a:solidFill>
                <a:sym typeface="Symbol" panose="05050102010706020507" pitchFamily="18" charset="2"/>
              </a:rPr>
              <a:t>i</a:t>
            </a:r>
            <a:r>
              <a:rPr lang="en-US" altLang="zh-CN" sz="2801" dirty="0">
                <a:solidFill>
                  <a:srgbClr val="000000"/>
                </a:solidFill>
                <a:sym typeface="Symbol" panose="05050102010706020507" pitchFamily="18" charset="2"/>
              </a:rPr>
              <a:t>&gt;t,}</a:t>
            </a:r>
          </a:p>
          <a:p>
            <a:pPr eaLnBrk="1" hangingPunct="1">
              <a:lnSpc>
                <a:spcPct val="130000"/>
              </a:lnSpc>
              <a:spcBef>
                <a:spcPct val="30000"/>
              </a:spcBef>
              <a:spcAft>
                <a:spcPct val="30000"/>
              </a:spcAft>
              <a:buClrTx/>
              <a:buFontTx/>
              <a:buNone/>
            </a:pPr>
            <a:r>
              <a:rPr lang="en-US" altLang="zh-CN" sz="2801" dirty="0">
                <a:solidFill>
                  <a:srgbClr val="000000"/>
                </a:solidFill>
                <a:sym typeface="Symbol" panose="05050102010706020507" pitchFamily="18" charset="2"/>
              </a:rPr>
              <a:t>	</a:t>
            </a:r>
            <a:r>
              <a:rPr lang="zh-CN" altLang="en-US" sz="2801" dirty="0">
                <a:solidFill>
                  <a:srgbClr val="000000"/>
                </a:solidFill>
                <a:sym typeface="Symbol" panose="05050102010706020507" pitchFamily="18" charset="2"/>
              </a:rPr>
              <a:t>＋       </a:t>
            </a:r>
            <a:r>
              <a:rPr lang="en-US" altLang="zh-CN" sz="2801" dirty="0">
                <a:solidFill>
                  <a:srgbClr val="000000"/>
                </a:solidFill>
                <a:sym typeface="Symbol" panose="05050102010706020507" pitchFamily="18" charset="2"/>
              </a:rPr>
              <a:t>{</a:t>
            </a:r>
            <a:r>
              <a:rPr lang="en-US" altLang="zh-CN" sz="2801" baseline="-25000" dirty="0">
                <a:solidFill>
                  <a:srgbClr val="000000"/>
                </a:solidFill>
                <a:sym typeface="Symbol" panose="05050102010706020507" pitchFamily="18" charset="2"/>
              </a:rPr>
              <a:t>1</a:t>
            </a:r>
            <a:r>
              <a:rPr lang="en-US" altLang="zh-CN" sz="2801" dirty="0">
                <a:solidFill>
                  <a:srgbClr val="000000"/>
                </a:solidFill>
                <a:sym typeface="Symbol" panose="05050102010706020507" pitchFamily="18" charset="2"/>
              </a:rPr>
              <a:t>+…+</a:t>
            </a:r>
            <a:r>
              <a:rPr lang="en-US" altLang="zh-CN" sz="2801" baseline="-25000" dirty="0">
                <a:solidFill>
                  <a:srgbClr val="000000"/>
                </a:solidFill>
                <a:sym typeface="Symbol" panose="05050102010706020507" pitchFamily="18" charset="2"/>
              </a:rPr>
              <a:t>j</a:t>
            </a:r>
            <a:r>
              <a:rPr lang="en-US" altLang="zh-CN" sz="2801" dirty="0">
                <a:solidFill>
                  <a:srgbClr val="000000"/>
                </a:solidFill>
                <a:sym typeface="Symbol" panose="05050102010706020507" pitchFamily="18" charset="2"/>
              </a:rPr>
              <a:t>t&lt;</a:t>
            </a:r>
            <a:r>
              <a:rPr lang="en-US" altLang="zh-CN" sz="2801" baseline="-25000" dirty="0">
                <a:solidFill>
                  <a:srgbClr val="000000"/>
                </a:solidFill>
                <a:sym typeface="Symbol" panose="05050102010706020507" pitchFamily="18" charset="2"/>
              </a:rPr>
              <a:t>1</a:t>
            </a:r>
            <a:r>
              <a:rPr lang="en-US" altLang="zh-CN" sz="2801" dirty="0">
                <a:solidFill>
                  <a:srgbClr val="000000"/>
                </a:solidFill>
                <a:sym typeface="Symbol" panose="05050102010706020507" pitchFamily="18" charset="2"/>
              </a:rPr>
              <a:t>+…+</a:t>
            </a:r>
            <a:r>
              <a:rPr lang="en-US" altLang="zh-CN" sz="2801" baseline="-25000" dirty="0">
                <a:solidFill>
                  <a:srgbClr val="000000"/>
                </a:solidFill>
                <a:sym typeface="Symbol" panose="05050102010706020507" pitchFamily="18" charset="2"/>
              </a:rPr>
              <a:t>j+1</a:t>
            </a:r>
            <a:r>
              <a:rPr lang="zh-CN" altLang="en-US" sz="2801" dirty="0">
                <a:solidFill>
                  <a:srgbClr val="000000"/>
                </a:solidFill>
                <a:sym typeface="Symbol" panose="05050102010706020507" pitchFamily="18" charset="2"/>
              </a:rPr>
              <a:t>，所有服务台共完成</a:t>
            </a:r>
            <a:r>
              <a:rPr lang="en-US" altLang="zh-CN" sz="2801" dirty="0">
                <a:solidFill>
                  <a:srgbClr val="000000"/>
                </a:solidFill>
                <a:sym typeface="Symbol" panose="05050102010706020507" pitchFamily="18" charset="2"/>
              </a:rPr>
              <a:t>j-1</a:t>
            </a:r>
            <a:r>
              <a:rPr lang="zh-CN" altLang="en-US" sz="2801" dirty="0">
                <a:solidFill>
                  <a:srgbClr val="000000"/>
                </a:solidFill>
                <a:sym typeface="Symbol" panose="05050102010706020507" pitchFamily="18" charset="2"/>
              </a:rPr>
              <a:t>个服务</a:t>
            </a:r>
            <a:r>
              <a:rPr lang="en-US" altLang="zh-CN" sz="2801" dirty="0">
                <a:solidFill>
                  <a:srgbClr val="000000"/>
                </a:solidFill>
                <a:sym typeface="Symbol" panose="05050102010706020507" pitchFamily="18" charset="2"/>
              </a:rPr>
              <a:t>}</a:t>
            </a:r>
          </a:p>
          <a:p>
            <a:pPr eaLnBrk="1" hangingPunct="1">
              <a:lnSpc>
                <a:spcPct val="130000"/>
              </a:lnSpc>
              <a:buClrTx/>
              <a:buFontTx/>
              <a:buNone/>
            </a:pPr>
            <a:r>
              <a:rPr lang="en-US" altLang="zh-CN" sz="2801" dirty="0">
                <a:solidFill>
                  <a:srgbClr val="000000"/>
                </a:solidFill>
                <a:sym typeface="Symbol" panose="05050102010706020507" pitchFamily="18" charset="2"/>
              </a:rPr>
              <a:t>  </a:t>
            </a:r>
            <a:r>
              <a:rPr lang="zh-CN" altLang="en-US" sz="2801" dirty="0">
                <a:solidFill>
                  <a:srgbClr val="000000"/>
                </a:solidFill>
                <a:sym typeface="Symbol" panose="05050102010706020507" pitchFamily="18" charset="2"/>
              </a:rPr>
              <a:t>＝</a:t>
            </a:r>
            <a:r>
              <a:rPr lang="en-US" altLang="zh-CN" sz="2801" dirty="0">
                <a:solidFill>
                  <a:srgbClr val="000000"/>
                </a:solidFill>
                <a:sym typeface="Symbol" panose="05050102010706020507" pitchFamily="18" charset="2"/>
              </a:rPr>
              <a:t>t</a:t>
            </a:r>
            <a:r>
              <a:rPr lang="zh-CN" altLang="en-US" sz="2801" dirty="0">
                <a:solidFill>
                  <a:srgbClr val="000000"/>
                </a:solidFill>
                <a:sym typeface="Symbol" panose="05050102010706020507" pitchFamily="18" charset="2"/>
              </a:rPr>
              <a:t>＋</a:t>
            </a:r>
            <a:r>
              <a:rPr lang="en-US" altLang="zh-CN" sz="2801" dirty="0">
                <a:solidFill>
                  <a:srgbClr val="000000"/>
                </a:solidFill>
                <a:sym typeface="Symbol" panose="05050102010706020507" pitchFamily="18" charset="2"/>
              </a:rPr>
              <a:t>o(t)		</a:t>
            </a:r>
            <a:r>
              <a:rPr lang="en-US" altLang="zh-CN" sz="2801" dirty="0" err="1">
                <a:solidFill>
                  <a:srgbClr val="000000"/>
                </a:solidFill>
                <a:sym typeface="Symbol" panose="05050102010706020507" pitchFamily="18" charset="2"/>
              </a:rPr>
              <a:t>i</a:t>
            </a:r>
            <a:r>
              <a:rPr lang="zh-CN" altLang="en-US" sz="2801" dirty="0">
                <a:solidFill>
                  <a:srgbClr val="000000"/>
                </a:solidFill>
                <a:sym typeface="Symbol" panose="05050102010706020507" pitchFamily="18" charset="2"/>
              </a:rPr>
              <a:t>＝</a:t>
            </a:r>
            <a:r>
              <a:rPr lang="en-US" altLang="zh-CN" sz="2801" dirty="0">
                <a:solidFill>
                  <a:srgbClr val="000000"/>
                </a:solidFill>
                <a:sym typeface="Symbol" panose="05050102010706020507" pitchFamily="18" charset="2"/>
              </a:rPr>
              <a:t>0,1,2,…</a:t>
            </a:r>
          </a:p>
        </p:txBody>
      </p:sp>
      <p:graphicFrame>
        <p:nvGraphicFramePr>
          <p:cNvPr id="429061" name="Object 2">
            <a:extLst>
              <a:ext uri="{FF2B5EF4-FFF2-40B4-BE49-F238E27FC236}">
                <a16:creationId xmlns:a16="http://schemas.microsoft.com/office/drawing/2014/main" id="{38BAB07D-3B36-C349-57AF-BFB2D939367F}"/>
              </a:ext>
            </a:extLst>
          </p:cNvPr>
          <p:cNvGraphicFramePr>
            <a:graphicFrameLocks noChangeAspect="1"/>
          </p:cNvGraphicFramePr>
          <p:nvPr>
            <p:extLst>
              <p:ext uri="{D42A27DB-BD31-4B8C-83A1-F6EECF244321}">
                <p14:modId xmlns:p14="http://schemas.microsoft.com/office/powerpoint/2010/main" val="2086881511"/>
              </p:ext>
            </p:extLst>
          </p:nvPr>
        </p:nvGraphicFramePr>
        <p:xfrm>
          <a:off x="2692698" y="1981988"/>
          <a:ext cx="679607" cy="914612"/>
        </p:xfrm>
        <a:graphic>
          <a:graphicData uri="http://schemas.openxmlformats.org/presentationml/2006/ole">
            <mc:AlternateContent xmlns:mc="http://schemas.openxmlformats.org/markup-compatibility/2006">
              <mc:Choice xmlns:v="urn:schemas-microsoft-com:vml" Requires="v">
                <p:oleObj spid="_x0000_s22530" name="Equation" r:id="rId4" imgW="330057" imgH="444307" progId="Equation.3">
                  <p:embed/>
                </p:oleObj>
              </mc:Choice>
              <mc:Fallback>
                <p:oleObj name="Equation" r:id="rId4" imgW="330057" imgH="444307" progId="Equation.3">
                  <p:embed/>
                  <p:pic>
                    <p:nvPicPr>
                      <p:cNvPr id="429061" name="Object 2">
                        <a:extLst>
                          <a:ext uri="{FF2B5EF4-FFF2-40B4-BE49-F238E27FC236}">
                            <a16:creationId xmlns:a16="http://schemas.microsoft.com/office/drawing/2014/main" id="{38BAB07D-3B36-C349-57AF-BFB2D93936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2698" y="1981988"/>
                        <a:ext cx="679607" cy="914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9062" name="Object 3">
            <a:extLst>
              <a:ext uri="{FF2B5EF4-FFF2-40B4-BE49-F238E27FC236}">
                <a16:creationId xmlns:a16="http://schemas.microsoft.com/office/drawing/2014/main" id="{59ABAE1C-51BD-FFCC-762D-4BAC420E6548}"/>
              </a:ext>
            </a:extLst>
          </p:cNvPr>
          <p:cNvGraphicFramePr>
            <a:graphicFrameLocks noChangeAspect="1"/>
          </p:cNvGraphicFramePr>
          <p:nvPr>
            <p:extLst>
              <p:ext uri="{D42A27DB-BD31-4B8C-83A1-F6EECF244321}">
                <p14:modId xmlns:p14="http://schemas.microsoft.com/office/powerpoint/2010/main" val="3767797626"/>
              </p:ext>
            </p:extLst>
          </p:nvPr>
        </p:nvGraphicFramePr>
        <p:xfrm>
          <a:off x="2704929" y="3658594"/>
          <a:ext cx="736771" cy="990829"/>
        </p:xfrm>
        <a:graphic>
          <a:graphicData uri="http://schemas.openxmlformats.org/presentationml/2006/ole">
            <mc:AlternateContent xmlns:mc="http://schemas.openxmlformats.org/markup-compatibility/2006">
              <mc:Choice xmlns:v="urn:schemas-microsoft-com:vml" Requires="v">
                <p:oleObj spid="_x0000_s22531" name="Equation" r:id="rId6" imgW="330057" imgH="444307" progId="Equation.3">
                  <p:embed/>
                </p:oleObj>
              </mc:Choice>
              <mc:Fallback>
                <p:oleObj name="Equation" r:id="rId6" imgW="330057" imgH="444307" progId="Equation.3">
                  <p:embed/>
                  <p:pic>
                    <p:nvPicPr>
                      <p:cNvPr id="429062" name="Object 3">
                        <a:extLst>
                          <a:ext uri="{FF2B5EF4-FFF2-40B4-BE49-F238E27FC236}">
                            <a16:creationId xmlns:a16="http://schemas.microsoft.com/office/drawing/2014/main" id="{59ABAE1C-51BD-FFCC-762D-4BAC420E65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4929" y="3658594"/>
                        <a:ext cx="736771" cy="9908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9060">
                                            <p:txEl>
                                              <p:pRg st="0" end="0"/>
                                            </p:txEl>
                                          </p:spTgt>
                                        </p:tgtEl>
                                        <p:attrNameLst>
                                          <p:attrName>style.visibility</p:attrName>
                                        </p:attrNameLst>
                                      </p:cBhvr>
                                      <p:to>
                                        <p:strVal val="visible"/>
                                      </p:to>
                                    </p:set>
                                    <p:anim calcmode="lin" valueType="num">
                                      <p:cBhvr additive="base">
                                        <p:cTn id="7" dur="500" fill="hold"/>
                                        <p:tgtEl>
                                          <p:spTgt spid="4290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906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29060">
                                            <p:txEl>
                                              <p:pRg st="1" end="1"/>
                                            </p:txEl>
                                          </p:spTgt>
                                        </p:tgtEl>
                                        <p:attrNameLst>
                                          <p:attrName>style.visibility</p:attrName>
                                        </p:attrNameLst>
                                      </p:cBhvr>
                                      <p:to>
                                        <p:strVal val="visible"/>
                                      </p:to>
                                    </p:set>
                                    <p:anim calcmode="lin" valueType="num">
                                      <p:cBhvr additive="base">
                                        <p:cTn id="12" dur="500" fill="hold"/>
                                        <p:tgtEl>
                                          <p:spTgt spid="42906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29060">
                                            <p:txEl>
                                              <p:pRg st="1" end="1"/>
                                            </p:txEl>
                                          </p:spTgt>
                                        </p:tgtEl>
                                        <p:attrNameLst>
                                          <p:attrName>ppt_y</p:attrName>
                                        </p:attrNameLst>
                                      </p:cBhvr>
                                      <p:tavLst>
                                        <p:tav tm="0">
                                          <p:val>
                                            <p:strVal val="1+#ppt_h/2"/>
                                          </p:val>
                                        </p:tav>
                                        <p:tav tm="100000">
                                          <p:val>
                                            <p:strVal val="#ppt_y"/>
                                          </p:val>
                                        </p:tav>
                                      </p:tavLst>
                                    </p:anim>
                                  </p:childTnLst>
                                </p:cTn>
                              </p:par>
                              <p:par>
                                <p:cTn id="14" presetID="1" presetClass="entr" presetSubtype="0" fill="hold" nodeType="withEffect">
                                  <p:stCondLst>
                                    <p:cond delay="0"/>
                                  </p:stCondLst>
                                  <p:childTnLst>
                                    <p:set>
                                      <p:cBhvr>
                                        <p:cTn id="15" dur="1" fill="hold">
                                          <p:stCondLst>
                                            <p:cond delay="499"/>
                                          </p:stCondLst>
                                        </p:cTn>
                                        <p:tgtEl>
                                          <p:spTgt spid="42906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429058">
                                            <p:txEl>
                                              <p:pRg st="0" end="0"/>
                                            </p:txEl>
                                          </p:spTgt>
                                        </p:tgtEl>
                                        <p:attrNameLst>
                                          <p:attrName>style.visibility</p:attrName>
                                        </p:attrNameLst>
                                      </p:cBhvr>
                                      <p:to>
                                        <p:strVal val="visible"/>
                                      </p:to>
                                    </p:set>
                                    <p:anim calcmode="lin" valueType="num">
                                      <p:cBhvr additive="base">
                                        <p:cTn id="20" dur="500" fill="hold"/>
                                        <p:tgtEl>
                                          <p:spTgt spid="42905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29058">
                                            <p:txEl>
                                              <p:pRg st="0" end="0"/>
                                            </p:txEl>
                                          </p:spTgt>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500"/>
                            </p:stCondLst>
                            <p:childTnLst>
                              <p:par>
                                <p:cTn id="23" presetID="2" presetClass="entr" presetSubtype="4" fill="hold" nodeType="afterEffect">
                                  <p:stCondLst>
                                    <p:cond delay="0"/>
                                  </p:stCondLst>
                                  <p:childTnLst>
                                    <p:set>
                                      <p:cBhvr>
                                        <p:cTn id="24" dur="1" fill="hold">
                                          <p:stCondLst>
                                            <p:cond delay="0"/>
                                          </p:stCondLst>
                                        </p:cTn>
                                        <p:tgtEl>
                                          <p:spTgt spid="429058">
                                            <p:txEl>
                                              <p:pRg st="1" end="1"/>
                                            </p:txEl>
                                          </p:spTgt>
                                        </p:tgtEl>
                                        <p:attrNameLst>
                                          <p:attrName>style.visibility</p:attrName>
                                        </p:attrNameLst>
                                      </p:cBhvr>
                                      <p:to>
                                        <p:strVal val="visible"/>
                                      </p:to>
                                    </p:set>
                                    <p:anim calcmode="lin" valueType="num">
                                      <p:cBhvr additive="base">
                                        <p:cTn id="25" dur="500" fill="hold"/>
                                        <p:tgtEl>
                                          <p:spTgt spid="429058">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29058">
                                            <p:txEl>
                                              <p:pRg st="1" end="1"/>
                                            </p:txEl>
                                          </p:spTgt>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499"/>
                                          </p:stCondLst>
                                        </p:cTn>
                                        <p:tgtEl>
                                          <p:spTgt spid="42906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29058">
                                            <p:txEl>
                                              <p:pRg st="2" end="2"/>
                                            </p:txEl>
                                          </p:spTgt>
                                        </p:tgtEl>
                                        <p:attrNameLst>
                                          <p:attrName>style.visibility</p:attrName>
                                        </p:attrNameLst>
                                      </p:cBhvr>
                                      <p:to>
                                        <p:strVal val="visible"/>
                                      </p:to>
                                    </p:set>
                                    <p:anim calcmode="lin" valueType="num">
                                      <p:cBhvr additive="base">
                                        <p:cTn id="33" dur="500" fill="hold"/>
                                        <p:tgtEl>
                                          <p:spTgt spid="429058">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2905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build="p" autoUpdateAnimBg="0" advAuto="0"/>
      <p:bldP spid="429058" grpId="0" build="p" autoUpdateAnimBg="0" advAuto="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E8C06C6-BD4E-E0BB-C11B-3DF615F0F985}"/>
              </a:ext>
            </a:extLst>
          </p:cNvPr>
          <p:cNvSpPr>
            <a:spLocks noGrp="1" noChangeArrowheads="1"/>
          </p:cNvSpPr>
          <p:nvPr>
            <p:ph type="title"/>
          </p:nvPr>
        </p:nvSpPr>
        <p:spPr/>
        <p:txBody>
          <a:bodyPr/>
          <a:lstStyle/>
          <a:p>
            <a:pPr eaLnBrk="1" hangingPunct="1"/>
            <a:r>
              <a:rPr lang="en-US" altLang="zh-CN">
                <a:sym typeface="Symbol" panose="05050102010706020507" pitchFamily="18" charset="2"/>
              </a:rPr>
              <a:t>p</a:t>
            </a:r>
            <a:r>
              <a:rPr lang="en-US" altLang="zh-CN" baseline="-25000">
                <a:sym typeface="Symbol" panose="05050102010706020507" pitchFamily="18" charset="2"/>
              </a:rPr>
              <a:t>i,i-1</a:t>
            </a:r>
            <a:r>
              <a:rPr lang="en-US" altLang="zh-CN">
                <a:sym typeface="Symbol" panose="05050102010706020507" pitchFamily="18" charset="2"/>
              </a:rPr>
              <a:t>(t)</a:t>
            </a:r>
            <a:endParaRPr lang="en-US" altLang="zh-CN"/>
          </a:p>
        </p:txBody>
      </p:sp>
      <p:sp>
        <p:nvSpPr>
          <p:cNvPr id="431107" name="Rectangle 3">
            <a:extLst>
              <a:ext uri="{FF2B5EF4-FFF2-40B4-BE49-F238E27FC236}">
                <a16:creationId xmlns:a16="http://schemas.microsoft.com/office/drawing/2014/main" id="{D266FAB6-1876-8E52-A44A-51E5C3E344B0}"/>
              </a:ext>
            </a:extLst>
          </p:cNvPr>
          <p:cNvSpPr>
            <a:spLocks noGrp="1" noChangeArrowheads="1"/>
          </p:cNvSpPr>
          <p:nvPr>
            <p:ph idx="1"/>
          </p:nvPr>
        </p:nvSpPr>
        <p:spPr>
          <a:xfrm>
            <a:off x="944824" y="1241104"/>
            <a:ext cx="10716951" cy="1424318"/>
          </a:xfrm>
        </p:spPr>
        <p:txBody>
          <a:bodyPr>
            <a:normAutofit/>
          </a:bodyPr>
          <a:lstStyle/>
          <a:p>
            <a:pPr marL="457291" indent="-457291">
              <a:buNone/>
            </a:pPr>
            <a:r>
              <a:rPr lang="en-US" altLang="zh-CN" dirty="0">
                <a:sym typeface="Symbol" panose="05050102010706020507" pitchFamily="18" charset="2"/>
              </a:rPr>
              <a:t>p</a:t>
            </a:r>
            <a:r>
              <a:rPr lang="en-US" altLang="zh-CN" baseline="-25000" dirty="0">
                <a:sym typeface="Symbol" panose="05050102010706020507" pitchFamily="18" charset="2"/>
              </a:rPr>
              <a:t>i,i-1</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P{</a:t>
            </a:r>
            <a:r>
              <a:rPr lang="zh-CN" altLang="en-US" dirty="0">
                <a:sym typeface="Symbol" panose="05050102010706020507" pitchFamily="18" charset="2"/>
              </a:rPr>
              <a:t>在</a:t>
            </a:r>
            <a:r>
              <a:rPr lang="en-US" altLang="zh-CN" dirty="0">
                <a:sym typeface="Symbol" panose="05050102010706020507" pitchFamily="18" charset="2"/>
              </a:rPr>
              <a:t>t</a:t>
            </a:r>
            <a:r>
              <a:rPr lang="zh-CN" altLang="en-US" dirty="0">
                <a:sym typeface="Symbol" panose="05050102010706020507" pitchFamily="18" charset="2"/>
              </a:rPr>
              <a:t>内未到达	而</a:t>
            </a:r>
            <a:r>
              <a:rPr lang="en-US" altLang="zh-CN" dirty="0" err="1">
                <a:sym typeface="Symbol" panose="05050102010706020507" pitchFamily="18" charset="2"/>
              </a:rPr>
              <a:t>i</a:t>
            </a:r>
            <a:r>
              <a:rPr lang="zh-CN" altLang="en-US" dirty="0">
                <a:sym typeface="Symbol" panose="05050102010706020507" pitchFamily="18" charset="2"/>
              </a:rPr>
              <a:t>个正忙的服务台完成一个服务</a:t>
            </a:r>
            <a:r>
              <a:rPr lang="en-US" altLang="zh-CN" dirty="0">
                <a:sym typeface="Symbol" panose="05050102010706020507" pitchFamily="18" charset="2"/>
              </a:rPr>
              <a:t>}</a:t>
            </a:r>
          </a:p>
          <a:p>
            <a:pPr marL="457291" indent="-457291">
              <a:buNone/>
            </a:pPr>
            <a:r>
              <a:rPr lang="en-US" altLang="zh-CN" dirty="0">
                <a:sym typeface="Symbol" panose="05050102010706020507" pitchFamily="18" charset="2"/>
              </a:rPr>
              <a:t>	</a:t>
            </a:r>
            <a:r>
              <a:rPr lang="zh-CN" altLang="en-US" dirty="0">
                <a:sym typeface="Symbol" panose="05050102010706020507" pitchFamily="18" charset="2"/>
              </a:rPr>
              <a:t>＋        </a:t>
            </a:r>
            <a:r>
              <a:rPr lang="en-US" altLang="zh-CN" dirty="0">
                <a:sym typeface="Symbol" panose="05050102010706020507" pitchFamily="18" charset="2"/>
              </a:rPr>
              <a:t>{</a:t>
            </a:r>
            <a:r>
              <a:rPr lang="zh-CN" altLang="en-US" dirty="0">
                <a:sym typeface="Symbol" panose="05050102010706020507" pitchFamily="18" charset="2"/>
              </a:rPr>
              <a:t>在</a:t>
            </a:r>
            <a:r>
              <a:rPr lang="en-US" altLang="zh-CN" dirty="0">
                <a:sym typeface="Symbol" panose="05050102010706020507" pitchFamily="18" charset="2"/>
              </a:rPr>
              <a:t>t</a:t>
            </a:r>
            <a:r>
              <a:rPr lang="zh-CN" altLang="en-US" dirty="0">
                <a:sym typeface="Symbol" panose="05050102010706020507" pitchFamily="18" charset="2"/>
              </a:rPr>
              <a:t>内到达</a:t>
            </a:r>
            <a:r>
              <a:rPr lang="en-US" altLang="zh-CN" dirty="0">
                <a:sym typeface="Symbol" panose="05050102010706020507" pitchFamily="18" charset="2"/>
              </a:rPr>
              <a:t>j</a:t>
            </a:r>
            <a:r>
              <a:rPr lang="zh-CN" altLang="en-US" dirty="0">
                <a:sym typeface="Symbol" panose="05050102010706020507" pitchFamily="18" charset="2"/>
              </a:rPr>
              <a:t>个而服务台共完成</a:t>
            </a:r>
            <a:r>
              <a:rPr lang="en-US" altLang="zh-CN" dirty="0">
                <a:sym typeface="Symbol" panose="05050102010706020507" pitchFamily="18" charset="2"/>
              </a:rPr>
              <a:t>j+1</a:t>
            </a:r>
            <a:r>
              <a:rPr lang="zh-CN" altLang="en-US" dirty="0">
                <a:sym typeface="Symbol" panose="05050102010706020507" pitchFamily="18" charset="2"/>
              </a:rPr>
              <a:t>个</a:t>
            </a:r>
            <a:r>
              <a:rPr lang="en-US" altLang="zh-CN" dirty="0">
                <a:sym typeface="Symbol" panose="05050102010706020507" pitchFamily="18" charset="2"/>
              </a:rPr>
              <a:t>}</a:t>
            </a:r>
          </a:p>
        </p:txBody>
      </p:sp>
      <p:graphicFrame>
        <p:nvGraphicFramePr>
          <p:cNvPr id="431108" name="Object 2">
            <a:extLst>
              <a:ext uri="{FF2B5EF4-FFF2-40B4-BE49-F238E27FC236}">
                <a16:creationId xmlns:a16="http://schemas.microsoft.com/office/drawing/2014/main" id="{2A6DDCD0-9846-3E8C-7F1F-5727CEAA7EB4}"/>
              </a:ext>
            </a:extLst>
          </p:cNvPr>
          <p:cNvGraphicFramePr>
            <a:graphicFrameLocks noChangeAspect="1"/>
          </p:cNvGraphicFramePr>
          <p:nvPr>
            <p:extLst>
              <p:ext uri="{D42A27DB-BD31-4B8C-83A1-F6EECF244321}">
                <p14:modId xmlns:p14="http://schemas.microsoft.com/office/powerpoint/2010/main" val="164074791"/>
              </p:ext>
            </p:extLst>
          </p:nvPr>
        </p:nvGraphicFramePr>
        <p:xfrm>
          <a:off x="1908175" y="1712024"/>
          <a:ext cx="679607" cy="914612"/>
        </p:xfrm>
        <a:graphic>
          <a:graphicData uri="http://schemas.openxmlformats.org/presentationml/2006/ole">
            <mc:AlternateContent xmlns:mc="http://schemas.openxmlformats.org/markup-compatibility/2006">
              <mc:Choice xmlns:v="urn:schemas-microsoft-com:vml" Requires="v">
                <p:oleObj spid="_x0000_s23554" name="Equation" r:id="rId4" imgW="330057" imgH="444307" progId="Equation.3">
                  <p:embed/>
                </p:oleObj>
              </mc:Choice>
              <mc:Fallback>
                <p:oleObj name="Equation" r:id="rId4" imgW="330057" imgH="444307" progId="Equation.3">
                  <p:embed/>
                  <p:pic>
                    <p:nvPicPr>
                      <p:cNvPr id="431108" name="Object 2">
                        <a:extLst>
                          <a:ext uri="{FF2B5EF4-FFF2-40B4-BE49-F238E27FC236}">
                            <a16:creationId xmlns:a16="http://schemas.microsoft.com/office/drawing/2014/main" id="{2A6DDCD0-9846-3E8C-7F1F-5727CEAA7E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712024"/>
                        <a:ext cx="679607" cy="914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1109" name="Rectangle 5">
            <a:extLst>
              <a:ext uri="{FF2B5EF4-FFF2-40B4-BE49-F238E27FC236}">
                <a16:creationId xmlns:a16="http://schemas.microsoft.com/office/drawing/2014/main" id="{4DAB94D3-8BEB-ADF9-7873-8A1F5FF0907F}"/>
              </a:ext>
            </a:extLst>
          </p:cNvPr>
          <p:cNvSpPr>
            <a:spLocks noChangeArrowheads="1"/>
          </p:cNvSpPr>
          <p:nvPr/>
        </p:nvSpPr>
        <p:spPr bwMode="auto">
          <a:xfrm>
            <a:off x="792389" y="2790862"/>
            <a:ext cx="10869386" cy="100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30000"/>
              </a:lnSpc>
              <a:buClrTx/>
              <a:buFontTx/>
              <a:buNone/>
            </a:pPr>
            <a:r>
              <a:rPr lang="zh-CN" altLang="en-US" sz="2400" dirty="0">
                <a:solidFill>
                  <a:srgbClr val="000000"/>
                </a:solidFill>
                <a:sym typeface="Symbol" panose="05050102010706020507" pitchFamily="18" charset="2"/>
              </a:rPr>
              <a:t>由于</a:t>
            </a:r>
            <a:r>
              <a:rPr lang="en-US" altLang="zh-CN" sz="2400" dirty="0" err="1">
                <a:solidFill>
                  <a:srgbClr val="000000"/>
                </a:solidFill>
                <a:sym typeface="Symbol" panose="05050102010706020507" pitchFamily="18" charset="2"/>
              </a:rPr>
              <a:t>i</a:t>
            </a:r>
            <a:r>
              <a:rPr lang="zh-CN" altLang="en-US" sz="2400" dirty="0">
                <a:solidFill>
                  <a:srgbClr val="000000"/>
                </a:solidFill>
                <a:sym typeface="Symbol" panose="05050102010706020507" pitchFamily="18" charset="2"/>
              </a:rPr>
              <a:t>个正忙的服务台在</a:t>
            </a:r>
            <a:r>
              <a:rPr lang="en-US" altLang="zh-CN" sz="2400" dirty="0">
                <a:solidFill>
                  <a:srgbClr val="000000"/>
                </a:solidFill>
                <a:sym typeface="Symbol" panose="05050102010706020507" pitchFamily="18" charset="2"/>
              </a:rPr>
              <a:t>t</a:t>
            </a:r>
            <a:r>
              <a:rPr lang="zh-CN" altLang="en-US" sz="2400" dirty="0">
                <a:solidFill>
                  <a:srgbClr val="000000"/>
                </a:solidFill>
                <a:sym typeface="Symbol" panose="05050102010706020507" pitchFamily="18" charset="2"/>
              </a:rPr>
              <a:t>内完成一个服务，可以是其中任意一个服务台完成的，所以上式第一项为</a:t>
            </a:r>
          </a:p>
        </p:txBody>
      </p:sp>
      <p:graphicFrame>
        <p:nvGraphicFramePr>
          <p:cNvPr id="431110" name="Object 3">
            <a:extLst>
              <a:ext uri="{FF2B5EF4-FFF2-40B4-BE49-F238E27FC236}">
                <a16:creationId xmlns:a16="http://schemas.microsoft.com/office/drawing/2014/main" id="{A6EF3A20-A073-CE0C-9F56-BA67878569AF}"/>
              </a:ext>
            </a:extLst>
          </p:cNvPr>
          <p:cNvGraphicFramePr>
            <a:graphicFrameLocks noChangeAspect="1"/>
          </p:cNvGraphicFramePr>
          <p:nvPr>
            <p:extLst>
              <p:ext uri="{D42A27DB-BD31-4B8C-83A1-F6EECF244321}">
                <p14:modId xmlns:p14="http://schemas.microsoft.com/office/powerpoint/2010/main" val="3940798303"/>
              </p:ext>
            </p:extLst>
          </p:nvPr>
        </p:nvGraphicFramePr>
        <p:xfrm>
          <a:off x="1021042" y="3756287"/>
          <a:ext cx="7696394" cy="805049"/>
        </p:xfrm>
        <a:graphic>
          <a:graphicData uri="http://schemas.openxmlformats.org/presentationml/2006/ole">
            <mc:AlternateContent xmlns:mc="http://schemas.openxmlformats.org/markup-compatibility/2006">
              <mc:Choice xmlns:v="urn:schemas-microsoft-com:vml" Requires="v">
                <p:oleObj spid="_x0000_s23555" name="Equation" r:id="rId6" imgW="4127500" imgH="431800" progId="Equation.3">
                  <p:embed/>
                </p:oleObj>
              </mc:Choice>
              <mc:Fallback>
                <p:oleObj name="Equation" r:id="rId6" imgW="4127500" imgH="431800" progId="Equation.3">
                  <p:embed/>
                  <p:pic>
                    <p:nvPicPr>
                      <p:cNvPr id="431110" name="Object 3">
                        <a:extLst>
                          <a:ext uri="{FF2B5EF4-FFF2-40B4-BE49-F238E27FC236}">
                            <a16:creationId xmlns:a16="http://schemas.microsoft.com/office/drawing/2014/main" id="{A6EF3A20-A073-CE0C-9F56-BA67878569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1042" y="3756287"/>
                        <a:ext cx="7696394" cy="8050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1111" name="Object 4">
            <a:extLst>
              <a:ext uri="{FF2B5EF4-FFF2-40B4-BE49-F238E27FC236}">
                <a16:creationId xmlns:a16="http://schemas.microsoft.com/office/drawing/2014/main" id="{2D342DAB-CF39-23C1-B324-CE5095CD11FD}"/>
              </a:ext>
            </a:extLst>
          </p:cNvPr>
          <p:cNvGraphicFramePr>
            <a:graphicFrameLocks noChangeAspect="1"/>
          </p:cNvGraphicFramePr>
          <p:nvPr>
            <p:extLst>
              <p:ext uri="{D42A27DB-BD31-4B8C-83A1-F6EECF244321}">
                <p14:modId xmlns:p14="http://schemas.microsoft.com/office/powerpoint/2010/main" val="122010896"/>
              </p:ext>
            </p:extLst>
          </p:nvPr>
        </p:nvGraphicFramePr>
        <p:xfrm>
          <a:off x="3436189" y="4459034"/>
          <a:ext cx="5281247" cy="805049"/>
        </p:xfrm>
        <a:graphic>
          <a:graphicData uri="http://schemas.openxmlformats.org/presentationml/2006/ole">
            <mc:AlternateContent xmlns:mc="http://schemas.openxmlformats.org/markup-compatibility/2006">
              <mc:Choice xmlns:v="urn:schemas-microsoft-com:vml" Requires="v">
                <p:oleObj spid="_x0000_s23556" name="Equation" r:id="rId8" imgW="2832100" imgH="431800" progId="Equation.3">
                  <p:embed/>
                </p:oleObj>
              </mc:Choice>
              <mc:Fallback>
                <p:oleObj name="Equation" r:id="rId8" imgW="2832100" imgH="431800" progId="Equation.3">
                  <p:embed/>
                  <p:pic>
                    <p:nvPicPr>
                      <p:cNvPr id="431111" name="Object 4">
                        <a:extLst>
                          <a:ext uri="{FF2B5EF4-FFF2-40B4-BE49-F238E27FC236}">
                            <a16:creationId xmlns:a16="http://schemas.microsoft.com/office/drawing/2014/main" id="{2D342DAB-CF39-23C1-B324-CE5095CD11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36189" y="4459034"/>
                        <a:ext cx="5281247" cy="8050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1112" name="Rectangle 8">
            <a:extLst>
              <a:ext uri="{FF2B5EF4-FFF2-40B4-BE49-F238E27FC236}">
                <a16:creationId xmlns:a16="http://schemas.microsoft.com/office/drawing/2014/main" id="{9871677D-C2A7-C621-B84B-B890E7D74944}"/>
              </a:ext>
            </a:extLst>
          </p:cNvPr>
          <p:cNvSpPr>
            <a:spLocks noChangeArrowheads="1"/>
          </p:cNvSpPr>
          <p:nvPr/>
        </p:nvSpPr>
        <p:spPr bwMode="auto">
          <a:xfrm>
            <a:off x="1013331" y="5618484"/>
            <a:ext cx="7110471"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dirty="0">
                <a:solidFill>
                  <a:srgbClr val="000000"/>
                </a:solidFill>
                <a:sym typeface="Symbol" panose="05050102010706020507" pitchFamily="18" charset="2"/>
              </a:rPr>
              <a:t>而			第二项＝</a:t>
            </a:r>
            <a:r>
              <a:rPr lang="en-US" altLang="zh-CN" sz="2400" dirty="0">
                <a:solidFill>
                  <a:srgbClr val="000000"/>
                </a:solidFill>
                <a:sym typeface="Symbol" panose="05050102010706020507" pitchFamily="18" charset="2"/>
              </a:rPr>
              <a:t>o(t)</a:t>
            </a:r>
          </a:p>
        </p:txBody>
      </p:sp>
      <p:sp>
        <p:nvSpPr>
          <p:cNvPr id="431113" name="Rectangle 9">
            <a:extLst>
              <a:ext uri="{FF2B5EF4-FFF2-40B4-BE49-F238E27FC236}">
                <a16:creationId xmlns:a16="http://schemas.microsoft.com/office/drawing/2014/main" id="{12E6A5C6-8E0A-6CB3-AAF0-1C830191DE6D}"/>
              </a:ext>
            </a:extLst>
          </p:cNvPr>
          <p:cNvSpPr>
            <a:spLocks noChangeArrowheads="1"/>
          </p:cNvSpPr>
          <p:nvPr/>
        </p:nvSpPr>
        <p:spPr bwMode="auto">
          <a:xfrm>
            <a:off x="1035561" y="6320322"/>
            <a:ext cx="7774199"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FontTx/>
              <a:buNone/>
            </a:pPr>
            <a:r>
              <a:rPr lang="zh-CN" altLang="en-US" sz="2400">
                <a:solidFill>
                  <a:srgbClr val="000000"/>
                </a:solidFill>
                <a:sym typeface="Symbol" panose="05050102010706020507" pitchFamily="18" charset="2"/>
              </a:rPr>
              <a:t>于是		</a:t>
            </a:r>
            <a:r>
              <a:rPr lang="en-US" altLang="zh-CN" sz="2400">
                <a:solidFill>
                  <a:srgbClr val="000000"/>
                </a:solidFill>
                <a:sym typeface="Symbol" panose="05050102010706020507" pitchFamily="18" charset="2"/>
              </a:rPr>
              <a:t>p</a:t>
            </a:r>
            <a:r>
              <a:rPr lang="en-US" altLang="zh-CN" sz="2400" baseline="-25000">
                <a:solidFill>
                  <a:srgbClr val="000000"/>
                </a:solidFill>
                <a:sym typeface="Symbol" panose="05050102010706020507" pitchFamily="18" charset="2"/>
              </a:rPr>
              <a:t>i,i-1</a:t>
            </a:r>
            <a:r>
              <a:rPr lang="en-US" altLang="zh-CN" sz="2400">
                <a:solidFill>
                  <a:srgbClr val="000000"/>
                </a:solidFill>
                <a:sym typeface="Symbol" panose="05050102010706020507" pitchFamily="18" charset="2"/>
              </a:rPr>
              <a:t>(t)</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it</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o(t)</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i</a:t>
            </a:r>
            <a:r>
              <a:rPr lang="zh-CN" altLang="en-US" sz="2400">
                <a:solidFill>
                  <a:srgbClr val="000000"/>
                </a:solidFill>
                <a:sym typeface="Symbol" panose="05050102010706020507" pitchFamily="18" charset="2"/>
              </a:rPr>
              <a:t>＝</a:t>
            </a:r>
            <a:r>
              <a:rPr lang="en-US" altLang="zh-CN" sz="2400">
                <a:solidFill>
                  <a:srgbClr val="000000"/>
                </a:solidFill>
                <a:sym typeface="Symbol" panose="05050102010706020507" pitchFamily="18" charset="2"/>
              </a:rPr>
              <a:t>1,2,3,…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animEffect transition="in" filter="wipe(up)">
                                      <p:cBhvr>
                                        <p:cTn id="7" dur="500"/>
                                        <p:tgtEl>
                                          <p:spTgt spid="431107">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animEffect transition="in" filter="wipe(up)">
                                      <p:cBhvr>
                                        <p:cTn id="11" dur="500"/>
                                        <p:tgtEl>
                                          <p:spTgt spid="431107">
                                            <p:txEl>
                                              <p:pRg st="1" end="1"/>
                                            </p:txEl>
                                          </p:spTgt>
                                        </p:tgtEl>
                                      </p:cBhvr>
                                    </p:animEffect>
                                  </p:childTnLst>
                                </p:cTn>
                              </p:par>
                              <p:par>
                                <p:cTn id="12" presetID="22" presetClass="entr" presetSubtype="1" fill="hold" nodeType="withEffect">
                                  <p:stCondLst>
                                    <p:cond delay="0"/>
                                  </p:stCondLst>
                                  <p:childTnLst>
                                    <p:set>
                                      <p:cBhvr>
                                        <p:cTn id="13" dur="1" fill="hold">
                                          <p:stCondLst>
                                            <p:cond delay="0"/>
                                          </p:stCondLst>
                                        </p:cTn>
                                        <p:tgtEl>
                                          <p:spTgt spid="431108"/>
                                        </p:tgtEl>
                                        <p:attrNameLst>
                                          <p:attrName>style.visibility</p:attrName>
                                        </p:attrNameLst>
                                      </p:cBhvr>
                                      <p:to>
                                        <p:strVal val="visible"/>
                                      </p:to>
                                    </p:set>
                                    <p:animEffect transition="in" filter="wipe(up)">
                                      <p:cBhvr>
                                        <p:cTn id="14" dur="500"/>
                                        <p:tgtEl>
                                          <p:spTgt spid="43110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nodeType="clickEffect">
                                  <p:stCondLst>
                                    <p:cond delay="0"/>
                                  </p:stCondLst>
                                  <p:childTnLst>
                                    <p:set>
                                      <p:cBhvr>
                                        <p:cTn id="18" dur="1" fill="hold">
                                          <p:stCondLst>
                                            <p:cond delay="0"/>
                                          </p:stCondLst>
                                        </p:cTn>
                                        <p:tgtEl>
                                          <p:spTgt spid="431109"/>
                                        </p:tgtEl>
                                        <p:attrNameLst>
                                          <p:attrName>style.visibility</p:attrName>
                                        </p:attrNameLst>
                                      </p:cBhvr>
                                      <p:to>
                                        <p:strVal val="visible"/>
                                      </p:to>
                                    </p:set>
                                    <p:animEffect transition="in" filter="wipe(up)">
                                      <p:cBhvr>
                                        <p:cTn id="19" dur="500"/>
                                        <p:tgtEl>
                                          <p:spTgt spid="431109"/>
                                        </p:tgtEl>
                                      </p:cBhvr>
                                    </p:animEffect>
                                  </p:childTnLst>
                                </p:cTn>
                              </p:par>
                            </p:childTnLst>
                          </p:cTn>
                        </p:par>
                        <p:par>
                          <p:cTn id="20" fill="hold" nodeType="afterGroup">
                            <p:stCondLst>
                              <p:cond delay="500"/>
                            </p:stCondLst>
                            <p:childTnLst>
                              <p:par>
                                <p:cTn id="21" presetID="22" presetClass="entr" presetSubtype="1" fill="hold" nodeType="afterEffect">
                                  <p:stCondLst>
                                    <p:cond delay="0"/>
                                  </p:stCondLst>
                                  <p:childTnLst>
                                    <p:set>
                                      <p:cBhvr>
                                        <p:cTn id="22" dur="1" fill="hold">
                                          <p:stCondLst>
                                            <p:cond delay="0"/>
                                          </p:stCondLst>
                                        </p:cTn>
                                        <p:tgtEl>
                                          <p:spTgt spid="431110"/>
                                        </p:tgtEl>
                                        <p:attrNameLst>
                                          <p:attrName>style.visibility</p:attrName>
                                        </p:attrNameLst>
                                      </p:cBhvr>
                                      <p:to>
                                        <p:strVal val="visible"/>
                                      </p:to>
                                    </p:set>
                                    <p:animEffect transition="in" filter="wipe(up)">
                                      <p:cBhvr>
                                        <p:cTn id="23" dur="500"/>
                                        <p:tgtEl>
                                          <p:spTgt spid="4311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431111"/>
                                        </p:tgtEl>
                                        <p:attrNameLst>
                                          <p:attrName>style.visibility</p:attrName>
                                        </p:attrNameLst>
                                      </p:cBhvr>
                                      <p:to>
                                        <p:strVal val="visible"/>
                                      </p:to>
                                    </p:set>
                                    <p:animEffect transition="in" filter="wipe(up)">
                                      <p:cBhvr>
                                        <p:cTn id="28" dur="500"/>
                                        <p:tgtEl>
                                          <p:spTgt spid="4311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431112"/>
                                        </p:tgtEl>
                                        <p:attrNameLst>
                                          <p:attrName>style.visibility</p:attrName>
                                        </p:attrNameLst>
                                      </p:cBhvr>
                                      <p:to>
                                        <p:strVal val="visible"/>
                                      </p:to>
                                    </p:set>
                                    <p:animEffect transition="in" filter="wipe(up)">
                                      <p:cBhvr>
                                        <p:cTn id="33" dur="500"/>
                                        <p:tgtEl>
                                          <p:spTgt spid="43111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431113"/>
                                        </p:tgtEl>
                                        <p:attrNameLst>
                                          <p:attrName>style.visibility</p:attrName>
                                        </p:attrNameLst>
                                      </p:cBhvr>
                                      <p:to>
                                        <p:strVal val="visible"/>
                                      </p:to>
                                    </p:set>
                                    <p:animEffect transition="in" filter="wipe(up)">
                                      <p:cBhvr>
                                        <p:cTn id="38" dur="500"/>
                                        <p:tgtEl>
                                          <p:spTgt spid="431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autoUpdateAnimBg="0" advAuto="0"/>
      <p:bldP spid="431109" grpId="0" autoUpdateAnimBg="0"/>
      <p:bldP spid="431112" grpId="0" autoUpdateAnimBg="0"/>
      <p:bldP spid="43111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1178273-6054-C34D-1212-D31904BE0F26}"/>
              </a:ext>
            </a:extLst>
          </p:cNvPr>
          <p:cNvSpPr>
            <a:spLocks noGrp="1" noChangeArrowheads="1"/>
          </p:cNvSpPr>
          <p:nvPr>
            <p:ph type="title"/>
          </p:nvPr>
        </p:nvSpPr>
        <p:spPr/>
        <p:txBody>
          <a:bodyPr/>
          <a:lstStyle/>
          <a:p>
            <a:pPr eaLnBrk="1" hangingPunct="1"/>
            <a:r>
              <a:rPr lang="zh-CN" altLang="en-US">
                <a:sym typeface="Symbol" panose="05050102010706020507" pitchFamily="18" charset="2"/>
              </a:rPr>
              <a:t>生灭过程的参数</a:t>
            </a:r>
            <a:endParaRPr lang="zh-CN" altLang="en-US"/>
          </a:p>
        </p:txBody>
      </p:sp>
      <p:sp>
        <p:nvSpPr>
          <p:cNvPr id="433155" name="Rectangle 3">
            <a:extLst>
              <a:ext uri="{FF2B5EF4-FFF2-40B4-BE49-F238E27FC236}">
                <a16:creationId xmlns:a16="http://schemas.microsoft.com/office/drawing/2014/main" id="{9594A494-CFE1-A3AD-BB81-BC42648731ED}"/>
              </a:ext>
            </a:extLst>
          </p:cNvPr>
          <p:cNvSpPr>
            <a:spLocks noGrp="1" noChangeArrowheads="1"/>
          </p:cNvSpPr>
          <p:nvPr>
            <p:ph idx="1"/>
          </p:nvPr>
        </p:nvSpPr>
        <p:spPr>
          <a:xfrm>
            <a:off x="828692" y="1296194"/>
            <a:ext cx="10680683" cy="1111507"/>
          </a:xfrm>
        </p:spPr>
        <p:txBody>
          <a:bodyPr/>
          <a:lstStyle/>
          <a:p>
            <a:pPr marL="457291" indent="-457291">
              <a:lnSpc>
                <a:spcPct val="130000"/>
              </a:lnSpc>
              <a:buNone/>
            </a:pPr>
            <a:r>
              <a:rPr lang="zh-CN" altLang="en-US" dirty="0">
                <a:sym typeface="Symbol" panose="05050102010706020507" pitchFamily="18" charset="2"/>
              </a:rPr>
              <a:t>　　当</a:t>
            </a:r>
            <a:r>
              <a:rPr lang="en-US" altLang="zh-CN" dirty="0">
                <a:sym typeface="Symbol" panose="05050102010706020507" pitchFamily="18" charset="2"/>
              </a:rPr>
              <a:t>|</a:t>
            </a:r>
            <a:r>
              <a:rPr lang="en-US" altLang="zh-CN" dirty="0" err="1">
                <a:sym typeface="Symbol" panose="05050102010706020507" pitchFamily="18" charset="2"/>
              </a:rPr>
              <a:t>i</a:t>
            </a:r>
            <a:r>
              <a:rPr lang="en-US" altLang="zh-CN" dirty="0">
                <a:sym typeface="Symbol" panose="05050102010706020507" pitchFamily="18" charset="2"/>
              </a:rPr>
              <a:t>-j|2</a:t>
            </a:r>
            <a:r>
              <a:rPr lang="zh-CN" altLang="en-US" dirty="0">
                <a:sym typeface="Symbol" panose="05050102010706020507" pitchFamily="18" charset="2"/>
              </a:rPr>
              <a:t>时，显然有 </a:t>
            </a:r>
            <a:r>
              <a:rPr lang="en-US" altLang="zh-CN" dirty="0" err="1">
                <a:sym typeface="Symbol" panose="05050102010706020507" pitchFamily="18" charset="2"/>
              </a:rPr>
              <a:t>p</a:t>
            </a:r>
            <a:r>
              <a:rPr lang="en-US" altLang="zh-CN" baseline="-25000" dirty="0" err="1">
                <a:sym typeface="Symbol" panose="05050102010706020507" pitchFamily="18" charset="2"/>
              </a:rPr>
              <a:t>ij</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o(t)</a:t>
            </a:r>
            <a:r>
              <a:rPr lang="zh-CN" altLang="en-US" dirty="0">
                <a:sym typeface="Symbol" panose="05050102010706020507" pitchFamily="18" charset="2"/>
              </a:rPr>
              <a:t>，综合上述，得</a:t>
            </a:r>
          </a:p>
        </p:txBody>
      </p:sp>
      <p:graphicFrame>
        <p:nvGraphicFramePr>
          <p:cNvPr id="433156" name="Object 2">
            <a:extLst>
              <a:ext uri="{FF2B5EF4-FFF2-40B4-BE49-F238E27FC236}">
                <a16:creationId xmlns:a16="http://schemas.microsoft.com/office/drawing/2014/main" id="{B80C6906-33C0-653E-930C-5F88BBD1A088}"/>
              </a:ext>
            </a:extLst>
          </p:cNvPr>
          <p:cNvGraphicFramePr>
            <a:graphicFrameLocks noChangeAspect="1"/>
          </p:cNvGraphicFramePr>
          <p:nvPr>
            <p:extLst>
              <p:ext uri="{D42A27DB-BD31-4B8C-83A1-F6EECF244321}">
                <p14:modId xmlns:p14="http://schemas.microsoft.com/office/powerpoint/2010/main" val="928480583"/>
              </p:ext>
            </p:extLst>
          </p:nvPr>
        </p:nvGraphicFramePr>
        <p:xfrm>
          <a:off x="1736952" y="2111370"/>
          <a:ext cx="5271720" cy="1537056"/>
        </p:xfrm>
        <a:graphic>
          <a:graphicData uri="http://schemas.openxmlformats.org/presentationml/2006/ole">
            <mc:AlternateContent xmlns:mc="http://schemas.openxmlformats.org/markup-compatibility/2006">
              <mc:Choice xmlns:v="urn:schemas-microsoft-com:vml" Requires="v">
                <p:oleObj spid="_x0000_s24578" name="Equation" r:id="rId4" imgW="2387600" imgH="698500" progId="Equation.3">
                  <p:embed/>
                </p:oleObj>
              </mc:Choice>
              <mc:Fallback>
                <p:oleObj name="Equation" r:id="rId4" imgW="2387600" imgH="698500" progId="Equation.3">
                  <p:embed/>
                  <p:pic>
                    <p:nvPicPr>
                      <p:cNvPr id="433156" name="Object 2">
                        <a:extLst>
                          <a:ext uri="{FF2B5EF4-FFF2-40B4-BE49-F238E27FC236}">
                            <a16:creationId xmlns:a16="http://schemas.microsoft.com/office/drawing/2014/main" id="{B80C6906-33C0-653E-930C-5F88BBD1A0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6952" y="2111370"/>
                        <a:ext cx="5271720" cy="1537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3157" name="Rectangle 5">
            <a:extLst>
              <a:ext uri="{FF2B5EF4-FFF2-40B4-BE49-F238E27FC236}">
                <a16:creationId xmlns:a16="http://schemas.microsoft.com/office/drawing/2014/main" id="{AD6B8CB7-6F52-4CBB-8119-571BEC0A51E7}"/>
              </a:ext>
            </a:extLst>
          </p:cNvPr>
          <p:cNvSpPr>
            <a:spLocks noChangeArrowheads="1"/>
          </p:cNvSpPr>
          <p:nvPr/>
        </p:nvSpPr>
        <p:spPr bwMode="auto">
          <a:xfrm>
            <a:off x="752475" y="3979690"/>
            <a:ext cx="11214100" cy="59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30000"/>
              </a:lnSpc>
              <a:buClrTx/>
              <a:buFontTx/>
              <a:buNone/>
            </a:pPr>
            <a:r>
              <a:rPr lang="zh-CN" altLang="en-US" sz="2801" dirty="0">
                <a:solidFill>
                  <a:srgbClr val="000000"/>
                </a:solidFill>
                <a:sym typeface="Symbol" panose="05050102010706020507" pitchFamily="18" charset="2"/>
              </a:rPr>
              <a:t>于是，</a:t>
            </a:r>
            <a:r>
              <a:rPr lang="en-US" altLang="zh-CN" sz="2801" dirty="0">
                <a:solidFill>
                  <a:srgbClr val="000000"/>
                </a:solidFill>
                <a:sym typeface="Symbol" panose="05050102010706020507" pitchFamily="18" charset="2"/>
              </a:rPr>
              <a:t>{N(t),t0}</a:t>
            </a:r>
            <a:r>
              <a:rPr lang="zh-CN" altLang="en-US" sz="2801" dirty="0">
                <a:solidFill>
                  <a:srgbClr val="000000"/>
                </a:solidFill>
                <a:sym typeface="Symbol" panose="05050102010706020507" pitchFamily="18" charset="2"/>
              </a:rPr>
              <a:t>是可列无限状态</a:t>
            </a:r>
            <a:r>
              <a:rPr lang="en-US" altLang="zh-CN" sz="2801" dirty="0">
                <a:solidFill>
                  <a:srgbClr val="000000"/>
                </a:solidFill>
                <a:sym typeface="Symbol" panose="05050102010706020507" pitchFamily="18" charset="2"/>
              </a:rPr>
              <a:t>E</a:t>
            </a:r>
            <a:r>
              <a:rPr lang="zh-CN" altLang="en-US" sz="2801" dirty="0">
                <a:solidFill>
                  <a:srgbClr val="000000"/>
                </a:solidFill>
                <a:sym typeface="Symbol" panose="05050102010706020507" pitchFamily="18" charset="2"/>
              </a:rPr>
              <a:t>＝</a:t>
            </a:r>
            <a:r>
              <a:rPr lang="en-US" altLang="zh-CN" sz="2801" dirty="0">
                <a:solidFill>
                  <a:srgbClr val="000000"/>
                </a:solidFill>
                <a:sym typeface="Symbol" panose="05050102010706020507" pitchFamily="18" charset="2"/>
              </a:rPr>
              <a:t>{0,1,2,…}</a:t>
            </a:r>
            <a:r>
              <a:rPr lang="zh-CN" altLang="en-US" sz="2801" dirty="0">
                <a:solidFill>
                  <a:srgbClr val="000000"/>
                </a:solidFill>
                <a:sym typeface="Symbol" panose="05050102010706020507" pitchFamily="18" charset="2"/>
              </a:rPr>
              <a:t>上的生灭过程，其参数为</a:t>
            </a:r>
          </a:p>
        </p:txBody>
      </p:sp>
      <p:graphicFrame>
        <p:nvGraphicFramePr>
          <p:cNvPr id="433158" name="Object 3">
            <a:extLst>
              <a:ext uri="{FF2B5EF4-FFF2-40B4-BE49-F238E27FC236}">
                <a16:creationId xmlns:a16="http://schemas.microsoft.com/office/drawing/2014/main" id="{2CA0D2EF-B566-484C-CBB8-248843BD5BC0}"/>
              </a:ext>
            </a:extLst>
          </p:cNvPr>
          <p:cNvGraphicFramePr>
            <a:graphicFrameLocks noChangeAspect="1"/>
          </p:cNvGraphicFramePr>
          <p:nvPr>
            <p:extLst>
              <p:ext uri="{D42A27DB-BD31-4B8C-83A1-F6EECF244321}">
                <p14:modId xmlns:p14="http://schemas.microsoft.com/office/powerpoint/2010/main" val="664896103"/>
              </p:ext>
            </p:extLst>
          </p:nvPr>
        </p:nvGraphicFramePr>
        <p:xfrm>
          <a:off x="1984375" y="4989455"/>
          <a:ext cx="2667617" cy="1232185"/>
        </p:xfrm>
        <a:graphic>
          <a:graphicData uri="http://schemas.openxmlformats.org/presentationml/2006/ole">
            <mc:AlternateContent xmlns:mc="http://schemas.openxmlformats.org/markup-compatibility/2006">
              <mc:Choice xmlns:v="urn:schemas-microsoft-com:vml" Requires="v">
                <p:oleObj spid="_x0000_s24579" name="Equation" r:id="rId6" imgW="1016000" imgH="469900" progId="Equation.3">
                  <p:embed/>
                </p:oleObj>
              </mc:Choice>
              <mc:Fallback>
                <p:oleObj name="Equation" r:id="rId6" imgW="1016000" imgH="469900" progId="Equation.3">
                  <p:embed/>
                  <p:pic>
                    <p:nvPicPr>
                      <p:cNvPr id="433158" name="Object 3">
                        <a:extLst>
                          <a:ext uri="{FF2B5EF4-FFF2-40B4-BE49-F238E27FC236}">
                            <a16:creationId xmlns:a16="http://schemas.microsoft.com/office/drawing/2014/main" id="{2CA0D2EF-B566-484C-CBB8-248843BD5B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4375" y="4989455"/>
                        <a:ext cx="2667617" cy="1232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33155">
                                            <p:txEl>
                                              <p:pRg st="0" end="0"/>
                                            </p:txEl>
                                          </p:spTgt>
                                        </p:tgtEl>
                                        <p:attrNameLst>
                                          <p:attrName>style.visibility</p:attrName>
                                        </p:attrNameLst>
                                      </p:cBhvr>
                                      <p:to>
                                        <p:strVal val="visible"/>
                                      </p:to>
                                    </p:set>
                                    <p:animEffect transition="in" filter="wipe(up)">
                                      <p:cBhvr>
                                        <p:cTn id="7" dur="500"/>
                                        <p:tgtEl>
                                          <p:spTgt spid="433155">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433156"/>
                                        </p:tgtEl>
                                        <p:attrNameLst>
                                          <p:attrName>style.visibility</p:attrName>
                                        </p:attrNameLst>
                                      </p:cBhvr>
                                      <p:to>
                                        <p:strVal val="visible"/>
                                      </p:to>
                                    </p:set>
                                    <p:animEffect transition="in" filter="wipe(up)">
                                      <p:cBhvr>
                                        <p:cTn id="11" dur="500"/>
                                        <p:tgtEl>
                                          <p:spTgt spid="4331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433157"/>
                                        </p:tgtEl>
                                        <p:attrNameLst>
                                          <p:attrName>style.visibility</p:attrName>
                                        </p:attrNameLst>
                                      </p:cBhvr>
                                      <p:to>
                                        <p:strVal val="visible"/>
                                      </p:to>
                                    </p:set>
                                    <p:animEffect transition="in" filter="wipe(up)">
                                      <p:cBhvr>
                                        <p:cTn id="16" dur="500"/>
                                        <p:tgtEl>
                                          <p:spTgt spid="433157"/>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433158"/>
                                        </p:tgtEl>
                                        <p:attrNameLst>
                                          <p:attrName>style.visibility</p:attrName>
                                        </p:attrNameLst>
                                      </p:cBhvr>
                                      <p:to>
                                        <p:strVal val="visible"/>
                                      </p:to>
                                    </p:set>
                                    <p:animEffect transition="in" filter="wipe(up)">
                                      <p:cBhvr>
                                        <p:cTn id="20" dur="500"/>
                                        <p:tgtEl>
                                          <p:spTgt spid="433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build="p" autoUpdateAnimBg="0" advAuto="0"/>
      <p:bldP spid="43315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D77A87DA-3DBA-84AB-95CF-559929B82851}"/>
              </a:ext>
            </a:extLst>
          </p:cNvPr>
          <p:cNvSpPr>
            <a:spLocks noGrp="1" noChangeArrowheads="1"/>
          </p:cNvSpPr>
          <p:nvPr>
            <p:ph type="title"/>
          </p:nvPr>
        </p:nvSpPr>
        <p:spPr/>
        <p:txBody>
          <a:bodyPr/>
          <a:lstStyle/>
          <a:p>
            <a:pPr algn="just" eaLnBrk="1" hangingPunct="1"/>
            <a:r>
              <a:rPr lang="zh-CN" altLang="en-US">
                <a:sym typeface="Symbol" panose="05050102010706020507" pitchFamily="18" charset="2"/>
              </a:rPr>
              <a:t>定理</a:t>
            </a:r>
            <a:endParaRPr lang="zh-CN" altLang="en-US"/>
          </a:p>
        </p:txBody>
      </p:sp>
      <p:sp>
        <p:nvSpPr>
          <p:cNvPr id="435203" name="Rectangle 3">
            <a:extLst>
              <a:ext uri="{FF2B5EF4-FFF2-40B4-BE49-F238E27FC236}">
                <a16:creationId xmlns:a16="http://schemas.microsoft.com/office/drawing/2014/main" id="{EB8E3245-DA44-BF89-F006-D1C376E04D31}"/>
              </a:ext>
            </a:extLst>
          </p:cNvPr>
          <p:cNvSpPr>
            <a:spLocks noGrp="1" noChangeArrowheads="1"/>
          </p:cNvSpPr>
          <p:nvPr>
            <p:ph idx="1"/>
          </p:nvPr>
        </p:nvSpPr>
        <p:spPr>
          <a:xfrm>
            <a:off x="984247" y="1620719"/>
            <a:ext cx="9308892" cy="1508474"/>
          </a:xfrm>
        </p:spPr>
        <p:txBody>
          <a:bodyPr/>
          <a:lstStyle/>
          <a:p>
            <a:pPr eaLnBrk="1" hangingPunct="1">
              <a:lnSpc>
                <a:spcPct val="150000"/>
              </a:lnSpc>
              <a:buClrTx/>
              <a:buFontTx/>
              <a:buNone/>
            </a:pPr>
            <a:r>
              <a:rPr lang="zh-CN" altLang="en-US" dirty="0">
                <a:sym typeface="Symbol" panose="05050102010706020507" pitchFamily="18" charset="2"/>
              </a:rPr>
              <a:t>令＝    ，</a:t>
            </a:r>
            <a:r>
              <a:rPr lang="en-US" altLang="zh-CN" dirty="0" err="1">
                <a:sym typeface="Symbol" panose="05050102010706020507" pitchFamily="18" charset="2"/>
              </a:rPr>
              <a:t>p</a:t>
            </a:r>
            <a:r>
              <a:rPr lang="en-US" altLang="zh-CN" baseline="-25000" dirty="0" err="1">
                <a:sym typeface="Symbol" panose="05050102010706020507" pitchFamily="18" charset="2"/>
              </a:rPr>
              <a:t>j</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P{N((t)=j}</a:t>
            </a:r>
            <a:r>
              <a:rPr lang="zh-CN" altLang="en-US" dirty="0">
                <a:sym typeface="Symbol" panose="05050102010706020507" pitchFamily="18" charset="2"/>
              </a:rPr>
              <a:t>，</a:t>
            </a:r>
            <a:r>
              <a:rPr lang="en-US" altLang="zh-CN" dirty="0" err="1">
                <a:sym typeface="Symbol" panose="05050102010706020507" pitchFamily="18" charset="2"/>
              </a:rPr>
              <a:t>p</a:t>
            </a:r>
            <a:r>
              <a:rPr lang="en-US" altLang="zh-CN" baseline="-25000" dirty="0" err="1">
                <a:sym typeface="Symbol" panose="05050102010706020507" pitchFamily="18" charset="2"/>
              </a:rPr>
              <a:t>j</a:t>
            </a:r>
            <a:r>
              <a:rPr lang="zh-CN" altLang="en-US" dirty="0">
                <a:sym typeface="Symbol" panose="05050102010706020507" pitchFamily="18" charset="2"/>
              </a:rPr>
              <a:t>＝               ，</a:t>
            </a:r>
            <a:r>
              <a:rPr lang="en-US" altLang="zh-CN" dirty="0">
                <a:sym typeface="Symbol" panose="05050102010706020507" pitchFamily="18" charset="2"/>
              </a:rPr>
              <a:t>j≥0</a:t>
            </a:r>
            <a:r>
              <a:rPr lang="zh-CN" altLang="en-US" dirty="0">
                <a:sym typeface="Symbol" panose="05050102010706020507" pitchFamily="18" charset="2"/>
              </a:rPr>
              <a:t>，则</a:t>
            </a:r>
          </a:p>
        </p:txBody>
      </p:sp>
      <p:graphicFrame>
        <p:nvGraphicFramePr>
          <p:cNvPr id="435204" name="Object 2">
            <a:extLst>
              <a:ext uri="{FF2B5EF4-FFF2-40B4-BE49-F238E27FC236}">
                <a16:creationId xmlns:a16="http://schemas.microsoft.com/office/drawing/2014/main" id="{3715E368-6A76-F196-FCDD-7E5ABA69FE30}"/>
              </a:ext>
            </a:extLst>
          </p:cNvPr>
          <p:cNvGraphicFramePr>
            <a:graphicFrameLocks noChangeAspect="1"/>
          </p:cNvGraphicFramePr>
          <p:nvPr>
            <p:extLst>
              <p:ext uri="{D42A27DB-BD31-4B8C-83A1-F6EECF244321}">
                <p14:modId xmlns:p14="http://schemas.microsoft.com/office/powerpoint/2010/main" val="519904635"/>
              </p:ext>
            </p:extLst>
          </p:nvPr>
        </p:nvGraphicFramePr>
        <p:xfrm>
          <a:off x="1886155" y="1544501"/>
          <a:ext cx="349331" cy="914612"/>
        </p:xfrm>
        <a:graphic>
          <a:graphicData uri="http://schemas.openxmlformats.org/presentationml/2006/ole">
            <mc:AlternateContent xmlns:mc="http://schemas.openxmlformats.org/markup-compatibility/2006">
              <mc:Choice xmlns:v="urn:schemas-microsoft-com:vml" Requires="v">
                <p:oleObj spid="_x0000_s25602" name="Equation" r:id="rId4" imgW="165028" imgH="431613" progId="Equation.3">
                  <p:embed/>
                </p:oleObj>
              </mc:Choice>
              <mc:Fallback>
                <p:oleObj name="Equation" r:id="rId4" imgW="165028" imgH="431613" progId="Equation.3">
                  <p:embed/>
                  <p:pic>
                    <p:nvPicPr>
                      <p:cNvPr id="435204" name="Object 2">
                        <a:extLst>
                          <a:ext uri="{FF2B5EF4-FFF2-40B4-BE49-F238E27FC236}">
                            <a16:creationId xmlns:a16="http://schemas.microsoft.com/office/drawing/2014/main" id="{3715E368-6A76-F196-FCDD-7E5ABA69FE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6155" y="1544501"/>
                        <a:ext cx="349331" cy="914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5205" name="Object 3">
            <a:extLst>
              <a:ext uri="{FF2B5EF4-FFF2-40B4-BE49-F238E27FC236}">
                <a16:creationId xmlns:a16="http://schemas.microsoft.com/office/drawing/2014/main" id="{D2F7217E-047F-F2C0-FEA8-6F09092DE4DC}"/>
              </a:ext>
            </a:extLst>
          </p:cNvPr>
          <p:cNvGraphicFramePr>
            <a:graphicFrameLocks noChangeAspect="1"/>
          </p:cNvGraphicFramePr>
          <p:nvPr>
            <p:extLst>
              <p:ext uri="{D42A27DB-BD31-4B8C-83A1-F6EECF244321}">
                <p14:modId xmlns:p14="http://schemas.microsoft.com/office/powerpoint/2010/main" val="3513412405"/>
              </p:ext>
            </p:extLst>
          </p:nvPr>
        </p:nvGraphicFramePr>
        <p:xfrm>
          <a:off x="6146404" y="1657240"/>
          <a:ext cx="1371918" cy="657377"/>
        </p:xfrm>
        <a:graphic>
          <a:graphicData uri="http://schemas.openxmlformats.org/presentationml/2006/ole">
            <mc:AlternateContent xmlns:mc="http://schemas.openxmlformats.org/markup-compatibility/2006">
              <mc:Choice xmlns:v="urn:schemas-microsoft-com:vml" Requires="v">
                <p:oleObj spid="_x0000_s25603" name="Equation" r:id="rId6" imgW="583947" imgH="279279" progId="Equation.3">
                  <p:embed/>
                </p:oleObj>
              </mc:Choice>
              <mc:Fallback>
                <p:oleObj name="Equation" r:id="rId6" imgW="583947" imgH="279279" progId="Equation.3">
                  <p:embed/>
                  <p:pic>
                    <p:nvPicPr>
                      <p:cNvPr id="435205" name="Object 3">
                        <a:extLst>
                          <a:ext uri="{FF2B5EF4-FFF2-40B4-BE49-F238E27FC236}">
                            <a16:creationId xmlns:a16="http://schemas.microsoft.com/office/drawing/2014/main" id="{D2F7217E-047F-F2C0-FEA8-6F09092DE4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6404" y="1657240"/>
                        <a:ext cx="1371918" cy="657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5206" name="Object 4">
            <a:extLst>
              <a:ext uri="{FF2B5EF4-FFF2-40B4-BE49-F238E27FC236}">
                <a16:creationId xmlns:a16="http://schemas.microsoft.com/office/drawing/2014/main" id="{4C72236F-4A1C-1514-5E50-2785FEF15048}"/>
              </a:ext>
            </a:extLst>
          </p:cNvPr>
          <p:cNvGraphicFramePr>
            <a:graphicFrameLocks noChangeAspect="1"/>
          </p:cNvGraphicFramePr>
          <p:nvPr>
            <p:extLst>
              <p:ext uri="{D42A27DB-BD31-4B8C-83A1-F6EECF244321}">
                <p14:modId xmlns:p14="http://schemas.microsoft.com/office/powerpoint/2010/main" val="2534995886"/>
              </p:ext>
            </p:extLst>
          </p:nvPr>
        </p:nvGraphicFramePr>
        <p:xfrm>
          <a:off x="1908386" y="3001564"/>
          <a:ext cx="6783370" cy="1059108"/>
        </p:xfrm>
        <a:graphic>
          <a:graphicData uri="http://schemas.openxmlformats.org/presentationml/2006/ole">
            <mc:AlternateContent xmlns:mc="http://schemas.openxmlformats.org/markup-compatibility/2006">
              <mc:Choice xmlns:v="urn:schemas-microsoft-com:vml" Requires="v">
                <p:oleObj spid="_x0000_s25604" name="Equation" r:id="rId8" imgW="2768600" imgH="431800" progId="Equation.3">
                  <p:embed/>
                </p:oleObj>
              </mc:Choice>
              <mc:Fallback>
                <p:oleObj name="Equation" r:id="rId8" imgW="2768600" imgH="431800" progId="Equation.3">
                  <p:embed/>
                  <p:pic>
                    <p:nvPicPr>
                      <p:cNvPr id="435206" name="Object 4">
                        <a:extLst>
                          <a:ext uri="{FF2B5EF4-FFF2-40B4-BE49-F238E27FC236}">
                            <a16:creationId xmlns:a16="http://schemas.microsoft.com/office/drawing/2014/main" id="{4C72236F-4A1C-1514-5E50-2785FEF1504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386" y="3001564"/>
                        <a:ext cx="6783370" cy="1059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5207" name="Object 5">
            <a:extLst>
              <a:ext uri="{FF2B5EF4-FFF2-40B4-BE49-F238E27FC236}">
                <a16:creationId xmlns:a16="http://schemas.microsoft.com/office/drawing/2014/main" id="{891DC3D6-0E9E-A8E0-2374-C08C1A0F9E67}"/>
              </a:ext>
            </a:extLst>
          </p:cNvPr>
          <p:cNvGraphicFramePr>
            <a:graphicFrameLocks noChangeAspect="1"/>
          </p:cNvGraphicFramePr>
          <p:nvPr>
            <p:extLst>
              <p:ext uri="{D42A27DB-BD31-4B8C-83A1-F6EECF244321}">
                <p14:modId xmlns:p14="http://schemas.microsoft.com/office/powerpoint/2010/main" val="3573001413"/>
              </p:ext>
            </p:extLst>
          </p:nvPr>
        </p:nvGraphicFramePr>
        <p:xfrm>
          <a:off x="1908387" y="4484632"/>
          <a:ext cx="4882693" cy="1090865"/>
        </p:xfrm>
        <a:graphic>
          <a:graphicData uri="http://schemas.openxmlformats.org/presentationml/2006/ole">
            <mc:AlternateContent xmlns:mc="http://schemas.openxmlformats.org/markup-compatibility/2006">
              <mc:Choice xmlns:v="urn:schemas-microsoft-com:vml" Requires="v">
                <p:oleObj spid="_x0000_s25605" name="Equation" r:id="rId10" imgW="1993900" imgH="444500" progId="Equation.3">
                  <p:embed/>
                </p:oleObj>
              </mc:Choice>
              <mc:Fallback>
                <p:oleObj name="Equation" r:id="rId10" imgW="1993900" imgH="444500" progId="Equation.3">
                  <p:embed/>
                  <p:pic>
                    <p:nvPicPr>
                      <p:cNvPr id="435207" name="Object 5">
                        <a:extLst>
                          <a:ext uri="{FF2B5EF4-FFF2-40B4-BE49-F238E27FC236}">
                            <a16:creationId xmlns:a16="http://schemas.microsoft.com/office/drawing/2014/main" id="{891DC3D6-0E9E-A8E0-2374-C08C1A0F9E6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8387" y="4484632"/>
                        <a:ext cx="4882693" cy="1090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435203">
                                            <p:txEl>
                                              <p:pRg st="0" end="0"/>
                                            </p:txEl>
                                          </p:spTgt>
                                        </p:tgtEl>
                                        <p:attrNameLst>
                                          <p:attrName>style.visibility</p:attrName>
                                        </p:attrNameLst>
                                      </p:cBhvr>
                                      <p:to>
                                        <p:strVal val="visible"/>
                                      </p:to>
                                    </p:set>
                                    <p:animEffect transition="in" filter="wipe(up)">
                                      <p:cBhvr>
                                        <p:cTn id="7" dur="500"/>
                                        <p:tgtEl>
                                          <p:spTgt spid="43520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35204"/>
                                        </p:tgtEl>
                                        <p:attrNameLst>
                                          <p:attrName>style.visibility</p:attrName>
                                        </p:attrNameLst>
                                      </p:cBhvr>
                                      <p:to>
                                        <p:strVal val="visible"/>
                                      </p:to>
                                    </p:set>
                                    <p:animEffect transition="in" filter="wipe(up)">
                                      <p:cBhvr>
                                        <p:cTn id="10" dur="500"/>
                                        <p:tgtEl>
                                          <p:spTgt spid="435204"/>
                                        </p:tgtEl>
                                      </p:cBhvr>
                                    </p:animEffect>
                                  </p:childTnLst>
                                </p:cTn>
                              </p:par>
                              <p:par>
                                <p:cTn id="11" presetID="22" presetClass="entr" presetSubtype="1" fill="hold" nodeType="withEffect">
                                  <p:stCondLst>
                                    <p:cond delay="0"/>
                                  </p:stCondLst>
                                  <p:childTnLst>
                                    <p:set>
                                      <p:cBhvr>
                                        <p:cTn id="12" dur="1" fill="hold">
                                          <p:stCondLst>
                                            <p:cond delay="0"/>
                                          </p:stCondLst>
                                        </p:cTn>
                                        <p:tgtEl>
                                          <p:spTgt spid="435205"/>
                                        </p:tgtEl>
                                        <p:attrNameLst>
                                          <p:attrName>style.visibility</p:attrName>
                                        </p:attrNameLst>
                                      </p:cBhvr>
                                      <p:to>
                                        <p:strVal val="visible"/>
                                      </p:to>
                                    </p:set>
                                    <p:animEffect transition="in" filter="wipe(up)">
                                      <p:cBhvr>
                                        <p:cTn id="13" dur="500"/>
                                        <p:tgtEl>
                                          <p:spTgt spid="435205"/>
                                        </p:tgtEl>
                                      </p:cBhvr>
                                    </p:animEffect>
                                  </p:childTnLst>
                                </p:cTn>
                              </p:par>
                            </p:childTnLst>
                          </p:cTn>
                        </p:par>
                        <p:par>
                          <p:cTn id="14" fill="hold" nodeType="afterGroup">
                            <p:stCondLst>
                              <p:cond delay="500"/>
                            </p:stCondLst>
                            <p:childTnLst>
                              <p:par>
                                <p:cTn id="15" presetID="22" presetClass="entr" presetSubtype="1" fill="hold" nodeType="afterEffect">
                                  <p:stCondLst>
                                    <p:cond delay="0"/>
                                  </p:stCondLst>
                                  <p:childTnLst>
                                    <p:set>
                                      <p:cBhvr>
                                        <p:cTn id="16" dur="1" fill="hold">
                                          <p:stCondLst>
                                            <p:cond delay="0"/>
                                          </p:stCondLst>
                                        </p:cTn>
                                        <p:tgtEl>
                                          <p:spTgt spid="435206"/>
                                        </p:tgtEl>
                                        <p:attrNameLst>
                                          <p:attrName>style.visibility</p:attrName>
                                        </p:attrNameLst>
                                      </p:cBhvr>
                                      <p:to>
                                        <p:strVal val="visible"/>
                                      </p:to>
                                    </p:set>
                                    <p:animEffect transition="in" filter="wipe(up)">
                                      <p:cBhvr>
                                        <p:cTn id="17" dur="500"/>
                                        <p:tgtEl>
                                          <p:spTgt spid="435206"/>
                                        </p:tgtEl>
                                      </p:cBhvr>
                                    </p:animEffect>
                                  </p:childTnLst>
                                </p:cTn>
                              </p:par>
                            </p:childTnLst>
                          </p:cTn>
                        </p:par>
                        <p:par>
                          <p:cTn id="18" fill="hold" nodeType="afterGroup">
                            <p:stCondLst>
                              <p:cond delay="1000"/>
                            </p:stCondLst>
                            <p:childTnLst>
                              <p:par>
                                <p:cTn id="19" presetID="22" presetClass="entr" presetSubtype="1" fill="hold" nodeType="afterEffect">
                                  <p:stCondLst>
                                    <p:cond delay="0"/>
                                  </p:stCondLst>
                                  <p:childTnLst>
                                    <p:set>
                                      <p:cBhvr>
                                        <p:cTn id="20" dur="1" fill="hold">
                                          <p:stCondLst>
                                            <p:cond delay="0"/>
                                          </p:stCondLst>
                                        </p:cTn>
                                        <p:tgtEl>
                                          <p:spTgt spid="435207"/>
                                        </p:tgtEl>
                                        <p:attrNameLst>
                                          <p:attrName>style.visibility</p:attrName>
                                        </p:attrNameLst>
                                      </p:cBhvr>
                                      <p:to>
                                        <p:strVal val="visible"/>
                                      </p:to>
                                    </p:set>
                                    <p:animEffect transition="in" filter="wipe(up)">
                                      <p:cBhvr>
                                        <p:cTn id="21" dur="500"/>
                                        <p:tgtEl>
                                          <p:spTgt spid="435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autoUpdateAnimBg="0" advAuto="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A735670-DF0C-0BBA-6F3B-4FF9AF6BD8CF}"/>
              </a:ext>
            </a:extLst>
          </p:cNvPr>
          <p:cNvSpPr>
            <a:spLocks noGrp="1" noChangeArrowheads="1"/>
          </p:cNvSpPr>
          <p:nvPr>
            <p:ph type="title"/>
          </p:nvPr>
        </p:nvSpPr>
        <p:spPr/>
        <p:txBody>
          <a:bodyPr/>
          <a:lstStyle/>
          <a:p>
            <a:pPr algn="just" eaLnBrk="1" hangingPunct="1"/>
            <a:r>
              <a:rPr lang="zh-CN" altLang="en-US">
                <a:sym typeface="Symbol" panose="05050102010706020507" pitchFamily="18" charset="2"/>
              </a:rPr>
              <a:t>证明</a:t>
            </a:r>
          </a:p>
        </p:txBody>
      </p:sp>
      <p:sp>
        <p:nvSpPr>
          <p:cNvPr id="437251" name="Rectangle 3">
            <a:extLst>
              <a:ext uri="{FF2B5EF4-FFF2-40B4-BE49-F238E27FC236}">
                <a16:creationId xmlns:a16="http://schemas.microsoft.com/office/drawing/2014/main" id="{AD674119-2D6D-0452-BD1A-6CF17281519E}"/>
              </a:ext>
            </a:extLst>
          </p:cNvPr>
          <p:cNvSpPr>
            <a:spLocks noGrp="1" noChangeArrowheads="1"/>
          </p:cNvSpPr>
          <p:nvPr>
            <p:ph idx="1"/>
          </p:nvPr>
        </p:nvSpPr>
        <p:spPr>
          <a:xfrm>
            <a:off x="774700" y="1320524"/>
            <a:ext cx="10896600" cy="1111507"/>
          </a:xfrm>
        </p:spPr>
        <p:txBody>
          <a:bodyPr/>
          <a:lstStyle/>
          <a:p>
            <a:pPr eaLnBrk="1" hangingPunct="1">
              <a:lnSpc>
                <a:spcPct val="130000"/>
              </a:lnSpc>
              <a:buClrTx/>
              <a:buFontTx/>
              <a:buNone/>
            </a:pPr>
            <a:r>
              <a:rPr lang="en-US" altLang="zh-CN" dirty="0">
                <a:solidFill>
                  <a:srgbClr val="CC00CC"/>
                </a:solidFill>
                <a:sym typeface="Symbol" panose="05050102010706020507" pitchFamily="18" charset="2"/>
              </a:rPr>
              <a:t>1</a:t>
            </a:r>
            <a:r>
              <a:rPr lang="zh-CN" altLang="en-US" dirty="0">
                <a:solidFill>
                  <a:srgbClr val="CC00CC"/>
                </a:solidFill>
                <a:sym typeface="Symbol" panose="05050102010706020507" pitchFamily="18" charset="2"/>
              </a:rPr>
              <a:t>）</a:t>
            </a:r>
            <a:r>
              <a:rPr lang="zh-CN" altLang="en-US" dirty="0">
                <a:sym typeface="Symbol" panose="05050102010706020507" pitchFamily="18" charset="2"/>
              </a:rPr>
              <a:t>此生灭过程的绝对分布</a:t>
            </a:r>
            <a:r>
              <a:rPr lang="en-US" altLang="zh-CN" dirty="0" err="1">
                <a:sym typeface="Symbol" panose="05050102010706020507" pitchFamily="18" charset="2"/>
              </a:rPr>
              <a:t>p</a:t>
            </a:r>
            <a:r>
              <a:rPr lang="en-US" altLang="zh-CN" baseline="-25000" dirty="0" err="1">
                <a:sym typeface="Symbol" panose="05050102010706020507" pitchFamily="18" charset="2"/>
              </a:rPr>
              <a:t>j</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P{N(t)=j}</a:t>
            </a:r>
            <a:r>
              <a:rPr lang="zh-CN" altLang="en-US" dirty="0">
                <a:sym typeface="Symbol" panose="05050102010706020507" pitchFamily="18" charset="2"/>
              </a:rPr>
              <a:t>，</a:t>
            </a:r>
            <a:r>
              <a:rPr lang="en-US" altLang="zh-CN" dirty="0">
                <a:sym typeface="Symbol" panose="05050102010706020507" pitchFamily="18" charset="2"/>
              </a:rPr>
              <a:t>j≥0</a:t>
            </a:r>
            <a:r>
              <a:rPr lang="zh-CN" altLang="en-US" dirty="0">
                <a:sym typeface="Symbol" panose="05050102010706020507" pitchFamily="18" charset="2"/>
              </a:rPr>
              <a:t>的福克－普朗克方程组为</a:t>
            </a:r>
          </a:p>
        </p:txBody>
      </p:sp>
      <p:graphicFrame>
        <p:nvGraphicFramePr>
          <p:cNvPr id="437252" name="Object 2">
            <a:extLst>
              <a:ext uri="{FF2B5EF4-FFF2-40B4-BE49-F238E27FC236}">
                <a16:creationId xmlns:a16="http://schemas.microsoft.com/office/drawing/2014/main" id="{AB0E5737-242B-CBFC-AC50-12AE0FF9F6D8}"/>
              </a:ext>
            </a:extLst>
          </p:cNvPr>
          <p:cNvGraphicFramePr>
            <a:graphicFrameLocks noChangeAspect="1"/>
          </p:cNvGraphicFramePr>
          <p:nvPr>
            <p:extLst>
              <p:ext uri="{D42A27DB-BD31-4B8C-83A1-F6EECF244321}">
                <p14:modId xmlns:p14="http://schemas.microsoft.com/office/powerpoint/2010/main" val="2611792504"/>
              </p:ext>
            </p:extLst>
          </p:nvPr>
        </p:nvGraphicFramePr>
        <p:xfrm>
          <a:off x="1374775" y="2090181"/>
          <a:ext cx="7393111" cy="1063871"/>
        </p:xfrm>
        <a:graphic>
          <a:graphicData uri="http://schemas.openxmlformats.org/presentationml/2006/ole">
            <mc:AlternateContent xmlns:mc="http://schemas.openxmlformats.org/markup-compatibility/2006">
              <mc:Choice xmlns:v="urn:schemas-microsoft-com:vml" Requires="v">
                <p:oleObj spid="_x0000_s26626" name="Equation" r:id="rId4" imgW="3441700" imgH="495300" progId="Equation.3">
                  <p:embed/>
                </p:oleObj>
              </mc:Choice>
              <mc:Fallback>
                <p:oleObj name="Equation" r:id="rId4" imgW="3441700" imgH="495300" progId="Equation.3">
                  <p:embed/>
                  <p:pic>
                    <p:nvPicPr>
                      <p:cNvPr id="437252" name="Object 2">
                        <a:extLst>
                          <a:ext uri="{FF2B5EF4-FFF2-40B4-BE49-F238E27FC236}">
                            <a16:creationId xmlns:a16="http://schemas.microsoft.com/office/drawing/2014/main" id="{AB0E5737-242B-CBFC-AC50-12AE0FF9F6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4775" y="2090181"/>
                        <a:ext cx="7393111" cy="10638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7253" name="Rectangle 5">
            <a:extLst>
              <a:ext uri="{FF2B5EF4-FFF2-40B4-BE49-F238E27FC236}">
                <a16:creationId xmlns:a16="http://schemas.microsoft.com/office/drawing/2014/main" id="{69F5D48E-A2EB-2130-6CD6-2605DD0D5F74}"/>
              </a:ext>
            </a:extLst>
          </p:cNvPr>
          <p:cNvSpPr>
            <a:spLocks noChangeArrowheads="1"/>
          </p:cNvSpPr>
          <p:nvPr/>
        </p:nvSpPr>
        <p:spPr bwMode="auto">
          <a:xfrm>
            <a:off x="1363765" y="3306870"/>
            <a:ext cx="1256004" cy="51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801" dirty="0">
                <a:solidFill>
                  <a:srgbClr val="000000"/>
                </a:solidFill>
                <a:sym typeface="Symbol" panose="05050102010706020507" pitchFamily="18" charset="2"/>
              </a:rPr>
              <a:t>解之得</a:t>
            </a:r>
          </a:p>
        </p:txBody>
      </p:sp>
      <p:graphicFrame>
        <p:nvGraphicFramePr>
          <p:cNvPr id="437254" name="Object 3">
            <a:extLst>
              <a:ext uri="{FF2B5EF4-FFF2-40B4-BE49-F238E27FC236}">
                <a16:creationId xmlns:a16="http://schemas.microsoft.com/office/drawing/2014/main" id="{B5E9FD4A-7131-159A-BD03-3754EAE94520}"/>
              </a:ext>
            </a:extLst>
          </p:cNvPr>
          <p:cNvGraphicFramePr>
            <a:graphicFrameLocks noChangeAspect="1"/>
          </p:cNvGraphicFramePr>
          <p:nvPr>
            <p:extLst>
              <p:ext uri="{D42A27DB-BD31-4B8C-83A1-F6EECF244321}">
                <p14:modId xmlns:p14="http://schemas.microsoft.com/office/powerpoint/2010/main" val="933217695"/>
              </p:ext>
            </p:extLst>
          </p:nvPr>
        </p:nvGraphicFramePr>
        <p:xfrm>
          <a:off x="1606710" y="3811505"/>
          <a:ext cx="6383227" cy="920963"/>
        </p:xfrm>
        <a:graphic>
          <a:graphicData uri="http://schemas.openxmlformats.org/presentationml/2006/ole">
            <mc:AlternateContent xmlns:mc="http://schemas.openxmlformats.org/markup-compatibility/2006">
              <mc:Choice xmlns:v="urn:schemas-microsoft-com:vml" Requires="v">
                <p:oleObj spid="_x0000_s26627" name="Equation" r:id="rId6" imgW="2997200" imgH="431800" progId="Equation.3">
                  <p:embed/>
                </p:oleObj>
              </mc:Choice>
              <mc:Fallback>
                <p:oleObj name="Equation" r:id="rId6" imgW="2997200" imgH="431800" progId="Equation.3">
                  <p:embed/>
                  <p:pic>
                    <p:nvPicPr>
                      <p:cNvPr id="437254" name="Object 3">
                        <a:extLst>
                          <a:ext uri="{FF2B5EF4-FFF2-40B4-BE49-F238E27FC236}">
                            <a16:creationId xmlns:a16="http://schemas.microsoft.com/office/drawing/2014/main" id="{B5E9FD4A-7131-159A-BD03-3754EAE945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6710" y="3811505"/>
                        <a:ext cx="6383227" cy="920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7255" name="Rectangle 7">
            <a:extLst>
              <a:ext uri="{FF2B5EF4-FFF2-40B4-BE49-F238E27FC236}">
                <a16:creationId xmlns:a16="http://schemas.microsoft.com/office/drawing/2014/main" id="{CC62D757-B89A-0C48-41A9-739006C46168}"/>
              </a:ext>
            </a:extLst>
          </p:cNvPr>
          <p:cNvSpPr>
            <a:spLocks noChangeArrowheads="1"/>
          </p:cNvSpPr>
          <p:nvPr/>
        </p:nvSpPr>
        <p:spPr bwMode="auto">
          <a:xfrm>
            <a:off x="917575" y="4860597"/>
            <a:ext cx="2148385" cy="519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801" dirty="0">
                <a:solidFill>
                  <a:srgbClr val="CC00CC"/>
                </a:solidFill>
                <a:sym typeface="Symbol" panose="05050102010706020507" pitchFamily="18" charset="2"/>
              </a:rPr>
              <a:t>2</a:t>
            </a:r>
            <a:r>
              <a:rPr lang="zh-CN" altLang="en-US" sz="2801" dirty="0">
                <a:solidFill>
                  <a:srgbClr val="CC00CC"/>
                </a:solidFill>
                <a:sym typeface="Symbol" panose="05050102010706020507" pitchFamily="18" charset="2"/>
              </a:rPr>
              <a:t>）</a:t>
            </a:r>
            <a:r>
              <a:rPr lang="zh-CN" altLang="en-US" sz="2801" dirty="0">
                <a:solidFill>
                  <a:srgbClr val="000000"/>
                </a:solidFill>
                <a:sym typeface="Symbol" panose="05050102010706020507" pitchFamily="18" charset="2"/>
              </a:rPr>
              <a:t>求极限得</a:t>
            </a:r>
          </a:p>
        </p:txBody>
      </p:sp>
      <p:graphicFrame>
        <p:nvGraphicFramePr>
          <p:cNvPr id="437256" name="Object 4">
            <a:extLst>
              <a:ext uri="{FF2B5EF4-FFF2-40B4-BE49-F238E27FC236}">
                <a16:creationId xmlns:a16="http://schemas.microsoft.com/office/drawing/2014/main" id="{DD82CB00-5882-4EAF-07AD-B248DB0DC1A5}"/>
              </a:ext>
            </a:extLst>
          </p:cNvPr>
          <p:cNvGraphicFramePr>
            <a:graphicFrameLocks noChangeAspect="1"/>
          </p:cNvGraphicFramePr>
          <p:nvPr>
            <p:extLst>
              <p:ext uri="{D42A27DB-BD31-4B8C-83A1-F6EECF244321}">
                <p14:modId xmlns:p14="http://schemas.microsoft.com/office/powerpoint/2010/main" val="2454543254"/>
              </p:ext>
            </p:extLst>
          </p:nvPr>
        </p:nvGraphicFramePr>
        <p:xfrm>
          <a:off x="1591742" y="5237103"/>
          <a:ext cx="6627759" cy="1405263"/>
        </p:xfrm>
        <a:graphic>
          <a:graphicData uri="http://schemas.openxmlformats.org/presentationml/2006/ole">
            <mc:AlternateContent xmlns:mc="http://schemas.openxmlformats.org/markup-compatibility/2006">
              <mc:Choice xmlns:v="urn:schemas-microsoft-com:vml" Requires="v">
                <p:oleObj spid="_x0000_s26628" name="Equation" r:id="rId8" imgW="3238500" imgH="685800" progId="Equation.3">
                  <p:embed/>
                </p:oleObj>
              </mc:Choice>
              <mc:Fallback>
                <p:oleObj name="Equation" r:id="rId8" imgW="3238500" imgH="685800" progId="Equation.3">
                  <p:embed/>
                  <p:pic>
                    <p:nvPicPr>
                      <p:cNvPr id="437256" name="Object 4">
                        <a:extLst>
                          <a:ext uri="{FF2B5EF4-FFF2-40B4-BE49-F238E27FC236}">
                            <a16:creationId xmlns:a16="http://schemas.microsoft.com/office/drawing/2014/main" id="{DD82CB00-5882-4EAF-07AD-B248DB0DC1A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91742" y="5237103"/>
                        <a:ext cx="6627759" cy="140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37251">
                                            <p:txEl>
                                              <p:pRg st="0" end="0"/>
                                            </p:txEl>
                                          </p:spTgt>
                                        </p:tgtEl>
                                        <p:attrNameLst>
                                          <p:attrName>style.visibility</p:attrName>
                                        </p:attrNameLst>
                                      </p:cBhvr>
                                      <p:to>
                                        <p:strVal val="visible"/>
                                      </p:to>
                                    </p:set>
                                    <p:anim calcmode="lin" valueType="num">
                                      <p:cBhvr additive="base">
                                        <p:cTn id="7" dur="500" fill="hold"/>
                                        <p:tgtEl>
                                          <p:spTgt spid="437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725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437252"/>
                                        </p:tgtEl>
                                        <p:attrNameLst>
                                          <p:attrName>style.visibility</p:attrName>
                                        </p:attrNameLst>
                                      </p:cBhvr>
                                      <p:to>
                                        <p:strVal val="visible"/>
                                      </p:to>
                                    </p:set>
                                    <p:animEffect transition="in" filter="wipe(up)">
                                      <p:cBhvr>
                                        <p:cTn id="12" dur="500"/>
                                        <p:tgtEl>
                                          <p:spTgt spid="4372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37253"/>
                                        </p:tgtEl>
                                        <p:attrNameLst>
                                          <p:attrName>style.visibility</p:attrName>
                                        </p:attrNameLst>
                                      </p:cBhvr>
                                      <p:to>
                                        <p:strVal val="visible"/>
                                      </p:to>
                                    </p:set>
                                    <p:animEffect transition="in" filter="wipe(up)">
                                      <p:cBhvr>
                                        <p:cTn id="17" dur="500"/>
                                        <p:tgtEl>
                                          <p:spTgt spid="437253"/>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437254"/>
                                        </p:tgtEl>
                                        <p:attrNameLst>
                                          <p:attrName>style.visibility</p:attrName>
                                        </p:attrNameLst>
                                      </p:cBhvr>
                                      <p:to>
                                        <p:strVal val="visible"/>
                                      </p:to>
                                    </p:set>
                                    <p:animEffect transition="in" filter="wipe(up)">
                                      <p:cBhvr>
                                        <p:cTn id="21" dur="500"/>
                                        <p:tgtEl>
                                          <p:spTgt spid="43725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437255"/>
                                        </p:tgtEl>
                                        <p:attrNameLst>
                                          <p:attrName>style.visibility</p:attrName>
                                        </p:attrNameLst>
                                      </p:cBhvr>
                                      <p:to>
                                        <p:strVal val="visible"/>
                                      </p:to>
                                    </p:set>
                                    <p:anim calcmode="lin" valueType="num">
                                      <p:cBhvr additive="base">
                                        <p:cTn id="26" dur="500" fill="hold"/>
                                        <p:tgtEl>
                                          <p:spTgt spid="437255"/>
                                        </p:tgtEl>
                                        <p:attrNameLst>
                                          <p:attrName>ppt_x</p:attrName>
                                        </p:attrNameLst>
                                      </p:cBhvr>
                                      <p:tavLst>
                                        <p:tav tm="0">
                                          <p:val>
                                            <p:strVal val="0-#ppt_w/2"/>
                                          </p:val>
                                        </p:tav>
                                        <p:tav tm="100000">
                                          <p:val>
                                            <p:strVal val="#ppt_x"/>
                                          </p:val>
                                        </p:tav>
                                      </p:tavLst>
                                    </p:anim>
                                    <p:anim calcmode="lin" valueType="num">
                                      <p:cBhvr additive="base">
                                        <p:cTn id="27" dur="500" fill="hold"/>
                                        <p:tgtEl>
                                          <p:spTgt spid="437255"/>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500"/>
                            </p:stCondLst>
                            <p:childTnLst>
                              <p:par>
                                <p:cTn id="29" presetID="2" presetClass="entr" presetSubtype="8" fill="hold" nodeType="afterEffect">
                                  <p:stCondLst>
                                    <p:cond delay="0"/>
                                  </p:stCondLst>
                                  <p:childTnLst>
                                    <p:set>
                                      <p:cBhvr>
                                        <p:cTn id="30" dur="1" fill="hold">
                                          <p:stCondLst>
                                            <p:cond delay="0"/>
                                          </p:stCondLst>
                                        </p:cTn>
                                        <p:tgtEl>
                                          <p:spTgt spid="437256"/>
                                        </p:tgtEl>
                                        <p:attrNameLst>
                                          <p:attrName>style.visibility</p:attrName>
                                        </p:attrNameLst>
                                      </p:cBhvr>
                                      <p:to>
                                        <p:strVal val="visible"/>
                                      </p:to>
                                    </p:set>
                                    <p:anim calcmode="lin" valueType="num">
                                      <p:cBhvr additive="base">
                                        <p:cTn id="31" dur="500" fill="hold"/>
                                        <p:tgtEl>
                                          <p:spTgt spid="437256"/>
                                        </p:tgtEl>
                                        <p:attrNameLst>
                                          <p:attrName>ppt_x</p:attrName>
                                        </p:attrNameLst>
                                      </p:cBhvr>
                                      <p:tavLst>
                                        <p:tav tm="0">
                                          <p:val>
                                            <p:strVal val="0-#ppt_w/2"/>
                                          </p:val>
                                        </p:tav>
                                        <p:tav tm="100000">
                                          <p:val>
                                            <p:strVal val="#ppt_x"/>
                                          </p:val>
                                        </p:tav>
                                      </p:tavLst>
                                    </p:anim>
                                    <p:anim calcmode="lin" valueType="num">
                                      <p:cBhvr additive="base">
                                        <p:cTn id="32" dur="500" fill="hold"/>
                                        <p:tgtEl>
                                          <p:spTgt spid="4372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1" grpId="0" build="p"/>
      <p:bldP spid="437253" grpId="0" autoUpdateAnimBg="0"/>
      <p:bldP spid="43725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92ED2AE-1A8E-C9AE-16D0-801AA4C2FF95}"/>
              </a:ext>
            </a:extLst>
          </p:cNvPr>
          <p:cNvSpPr>
            <a:spLocks noGrp="1" noChangeArrowheads="1"/>
          </p:cNvSpPr>
          <p:nvPr>
            <p:ph type="title"/>
          </p:nvPr>
        </p:nvSpPr>
        <p:spPr/>
        <p:txBody>
          <a:bodyPr/>
          <a:lstStyle/>
          <a:p>
            <a:pPr algn="l" eaLnBrk="1" hangingPunct="1"/>
            <a:r>
              <a:rPr lang="zh-CN" altLang="en-US">
                <a:sym typeface="Symbol" panose="05050102010706020507" pitchFamily="18" charset="2"/>
              </a:rPr>
              <a:t>利用生灭过程的极限定理求</a:t>
            </a:r>
            <a:r>
              <a:rPr lang="en-US" altLang="zh-CN">
                <a:sym typeface="Symbol" panose="05050102010706020507" pitchFamily="18" charset="2"/>
              </a:rPr>
              <a:t>p</a:t>
            </a:r>
            <a:r>
              <a:rPr lang="en-US" altLang="zh-CN" baseline="-25000">
                <a:sym typeface="Symbol" panose="05050102010706020507" pitchFamily="18" charset="2"/>
              </a:rPr>
              <a:t>j</a:t>
            </a:r>
            <a:endParaRPr lang="en-US" altLang="zh-CN">
              <a:sym typeface="Symbol" panose="05050102010706020507" pitchFamily="18" charset="2"/>
            </a:endParaRPr>
          </a:p>
        </p:txBody>
      </p:sp>
      <p:sp>
        <p:nvSpPr>
          <p:cNvPr id="439299" name="Rectangle 3">
            <a:extLst>
              <a:ext uri="{FF2B5EF4-FFF2-40B4-BE49-F238E27FC236}">
                <a16:creationId xmlns:a16="http://schemas.microsoft.com/office/drawing/2014/main" id="{261E1323-9724-D8E3-510E-E0DE147E0E35}"/>
              </a:ext>
            </a:extLst>
          </p:cNvPr>
          <p:cNvSpPr>
            <a:spLocks noGrp="1" noChangeArrowheads="1"/>
          </p:cNvSpPr>
          <p:nvPr>
            <p:ph idx="1"/>
          </p:nvPr>
        </p:nvSpPr>
        <p:spPr>
          <a:xfrm>
            <a:off x="774699" y="1053268"/>
            <a:ext cx="6848475" cy="531936"/>
          </a:xfrm>
        </p:spPr>
        <p:txBody>
          <a:bodyPr>
            <a:normAutofit/>
          </a:bodyPr>
          <a:lstStyle/>
          <a:p>
            <a:pPr eaLnBrk="1" hangingPunct="1">
              <a:lnSpc>
                <a:spcPct val="100000"/>
              </a:lnSpc>
              <a:buClrTx/>
              <a:buFontTx/>
              <a:buNone/>
            </a:pPr>
            <a:r>
              <a:rPr lang="zh-CN" altLang="en-US">
                <a:sym typeface="Symbol" panose="05050102010706020507" pitchFamily="18" charset="2"/>
              </a:rPr>
              <a:t>因为</a:t>
            </a:r>
          </a:p>
        </p:txBody>
      </p:sp>
      <p:graphicFrame>
        <p:nvGraphicFramePr>
          <p:cNvPr id="439300" name="Object 2">
            <a:extLst>
              <a:ext uri="{FF2B5EF4-FFF2-40B4-BE49-F238E27FC236}">
                <a16:creationId xmlns:a16="http://schemas.microsoft.com/office/drawing/2014/main" id="{908A7309-0F6C-7D26-606B-66BEB6F4DA6A}"/>
              </a:ext>
            </a:extLst>
          </p:cNvPr>
          <p:cNvGraphicFramePr>
            <a:graphicFrameLocks noChangeAspect="1"/>
          </p:cNvGraphicFramePr>
          <p:nvPr>
            <p:extLst>
              <p:ext uri="{D42A27DB-BD31-4B8C-83A1-F6EECF244321}">
                <p14:modId xmlns:p14="http://schemas.microsoft.com/office/powerpoint/2010/main" val="2057133774"/>
              </p:ext>
            </p:extLst>
          </p:nvPr>
        </p:nvGraphicFramePr>
        <p:xfrm>
          <a:off x="1351096" y="4465596"/>
          <a:ext cx="6476912" cy="2157911"/>
        </p:xfrm>
        <a:graphic>
          <a:graphicData uri="http://schemas.openxmlformats.org/presentationml/2006/ole">
            <mc:AlternateContent xmlns:mc="http://schemas.openxmlformats.org/markup-compatibility/2006">
              <mc:Choice xmlns:v="urn:schemas-microsoft-com:vml" Requires="v">
                <p:oleObj spid="_x0000_s27650" name="Equation" r:id="rId4" imgW="7514640" imgH="2425680" progId="Equation.3">
                  <p:embed/>
                </p:oleObj>
              </mc:Choice>
              <mc:Fallback>
                <p:oleObj name="Equation" r:id="rId4" imgW="7514640" imgH="2425680" progId="Equation.3">
                  <p:embed/>
                  <p:pic>
                    <p:nvPicPr>
                      <p:cNvPr id="439300" name="Object 2">
                        <a:extLst>
                          <a:ext uri="{FF2B5EF4-FFF2-40B4-BE49-F238E27FC236}">
                            <a16:creationId xmlns:a16="http://schemas.microsoft.com/office/drawing/2014/main" id="{908A7309-0F6C-7D26-606B-66BEB6F4DA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1096" y="4465596"/>
                        <a:ext cx="6476912" cy="2157911"/>
                      </a:xfrm>
                      <a:prstGeom prst="rect">
                        <a:avLst/>
                      </a:prstGeom>
                      <a:noFill/>
                      <a:ln>
                        <a:noFill/>
                      </a:ln>
                      <a:effectLst/>
                      <a:extLst>
                        <a:ext uri="{909E8E84-426E-40DD-AFC4-6F175D3DCCD1}">
                          <a14:hiddenFill xmlns:a14="http://schemas.microsoft.com/office/drawing/2010/main">
                            <a:solidFill>
                              <a:srgbClr val="96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9301" name="Object 3">
            <a:extLst>
              <a:ext uri="{FF2B5EF4-FFF2-40B4-BE49-F238E27FC236}">
                <a16:creationId xmlns:a16="http://schemas.microsoft.com/office/drawing/2014/main" id="{4939A841-9338-D726-4D57-3CBDEE626C36}"/>
              </a:ext>
            </a:extLst>
          </p:cNvPr>
          <p:cNvGraphicFramePr>
            <a:graphicFrameLocks noChangeAspect="1"/>
          </p:cNvGraphicFramePr>
          <p:nvPr>
            <p:extLst>
              <p:ext uri="{D42A27DB-BD31-4B8C-83A1-F6EECF244321}">
                <p14:modId xmlns:p14="http://schemas.microsoft.com/office/powerpoint/2010/main" val="3669966376"/>
              </p:ext>
            </p:extLst>
          </p:nvPr>
        </p:nvGraphicFramePr>
        <p:xfrm>
          <a:off x="990651" y="1634428"/>
          <a:ext cx="2827991" cy="798698"/>
        </p:xfrm>
        <a:graphic>
          <a:graphicData uri="http://schemas.openxmlformats.org/presentationml/2006/ole">
            <mc:AlternateContent xmlns:mc="http://schemas.openxmlformats.org/markup-compatibility/2006">
              <mc:Choice xmlns:v="urn:schemas-microsoft-com:vml" Requires="v">
                <p:oleObj spid="_x0000_s27651" name="公式" r:id="rId6" imgW="1663700" imgH="469900" progId="Equation.3">
                  <p:embed/>
                </p:oleObj>
              </mc:Choice>
              <mc:Fallback>
                <p:oleObj name="公式" r:id="rId6" imgW="1663700" imgH="469900" progId="Equation.3">
                  <p:embed/>
                  <p:pic>
                    <p:nvPicPr>
                      <p:cNvPr id="439301" name="Object 3">
                        <a:extLst>
                          <a:ext uri="{FF2B5EF4-FFF2-40B4-BE49-F238E27FC236}">
                            <a16:creationId xmlns:a16="http://schemas.microsoft.com/office/drawing/2014/main" id="{4939A841-9338-D726-4D57-3CBDEE626C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51" y="1634428"/>
                        <a:ext cx="2827991" cy="798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9302" name="Object 4">
            <a:extLst>
              <a:ext uri="{FF2B5EF4-FFF2-40B4-BE49-F238E27FC236}">
                <a16:creationId xmlns:a16="http://schemas.microsoft.com/office/drawing/2014/main" id="{334E9600-512D-8F06-CE83-1E449AA67A16}"/>
              </a:ext>
            </a:extLst>
          </p:cNvPr>
          <p:cNvGraphicFramePr>
            <a:graphicFrameLocks noChangeAspect="1"/>
          </p:cNvGraphicFramePr>
          <p:nvPr>
            <p:extLst>
              <p:ext uri="{D42A27DB-BD31-4B8C-83A1-F6EECF244321}">
                <p14:modId xmlns:p14="http://schemas.microsoft.com/office/powerpoint/2010/main" val="2038458123"/>
              </p:ext>
            </p:extLst>
          </p:nvPr>
        </p:nvGraphicFramePr>
        <p:xfrm>
          <a:off x="990650" y="2569681"/>
          <a:ext cx="3021711" cy="927315"/>
        </p:xfrm>
        <a:graphic>
          <a:graphicData uri="http://schemas.openxmlformats.org/presentationml/2006/ole">
            <mc:AlternateContent xmlns:mc="http://schemas.openxmlformats.org/markup-compatibility/2006">
              <mc:Choice xmlns:v="urn:schemas-microsoft-com:vml" Requires="v">
                <p:oleObj spid="_x0000_s27652" name="公式" r:id="rId8" imgW="1777229" imgH="545863" progId="Equation.3">
                  <p:embed/>
                </p:oleObj>
              </mc:Choice>
              <mc:Fallback>
                <p:oleObj name="公式" r:id="rId8" imgW="1777229" imgH="545863" progId="Equation.3">
                  <p:embed/>
                  <p:pic>
                    <p:nvPicPr>
                      <p:cNvPr id="439302" name="Object 4">
                        <a:extLst>
                          <a:ext uri="{FF2B5EF4-FFF2-40B4-BE49-F238E27FC236}">
                            <a16:creationId xmlns:a16="http://schemas.microsoft.com/office/drawing/2014/main" id="{334E9600-512D-8F06-CE83-1E449AA67A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50" y="2569681"/>
                        <a:ext cx="3021711" cy="927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9303" name="Rectangle 7">
            <a:extLst>
              <a:ext uri="{FF2B5EF4-FFF2-40B4-BE49-F238E27FC236}">
                <a16:creationId xmlns:a16="http://schemas.microsoft.com/office/drawing/2014/main" id="{9DC47E68-A1CC-A93F-577B-E074DBB25483}"/>
              </a:ext>
            </a:extLst>
          </p:cNvPr>
          <p:cNvSpPr>
            <a:spLocks noChangeArrowheads="1"/>
          </p:cNvSpPr>
          <p:nvPr/>
        </p:nvSpPr>
        <p:spPr bwMode="auto">
          <a:xfrm>
            <a:off x="989856" y="3832552"/>
            <a:ext cx="7778962" cy="36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dirty="0">
                <a:solidFill>
                  <a:srgbClr val="000000"/>
                </a:solidFill>
                <a:latin typeface="+mn-ea"/>
                <a:ea typeface="+mn-ea"/>
                <a:sym typeface="Symbol" panose="05050102010706020507" pitchFamily="18" charset="2"/>
              </a:rPr>
              <a:t>所以平稳分布</a:t>
            </a:r>
            <a:r>
              <a:rPr lang="en-US" altLang="zh-CN" sz="2400" dirty="0">
                <a:solidFill>
                  <a:srgbClr val="000000"/>
                </a:solidFill>
                <a:latin typeface="+mn-ea"/>
                <a:ea typeface="+mn-ea"/>
                <a:sym typeface="Symbol" panose="05050102010706020507" pitchFamily="18" charset="2"/>
              </a:rPr>
              <a:t>{</a:t>
            </a:r>
            <a:r>
              <a:rPr lang="en-US" altLang="zh-CN" sz="2400" dirty="0" err="1">
                <a:solidFill>
                  <a:srgbClr val="000000"/>
                </a:solidFill>
                <a:latin typeface="+mn-ea"/>
                <a:ea typeface="+mn-ea"/>
                <a:sym typeface="Symbol" panose="05050102010706020507" pitchFamily="18" charset="2"/>
              </a:rPr>
              <a:t>p</a:t>
            </a:r>
            <a:r>
              <a:rPr lang="en-US" altLang="zh-CN" sz="2400" baseline="-25000" dirty="0" err="1">
                <a:solidFill>
                  <a:srgbClr val="000000"/>
                </a:solidFill>
                <a:latin typeface="+mn-ea"/>
                <a:ea typeface="+mn-ea"/>
                <a:sym typeface="Symbol" panose="05050102010706020507" pitchFamily="18" charset="2"/>
              </a:rPr>
              <a:t>j</a:t>
            </a:r>
            <a:r>
              <a:rPr lang="zh-CN" altLang="en-US" sz="2400" dirty="0">
                <a:solidFill>
                  <a:srgbClr val="000000"/>
                </a:solidFill>
                <a:latin typeface="+mn-ea"/>
                <a:ea typeface="+mn-ea"/>
                <a:sym typeface="Symbol" panose="05050102010706020507" pitchFamily="18" charset="2"/>
              </a:rPr>
              <a:t>，</a:t>
            </a:r>
            <a:r>
              <a:rPr lang="en-US" altLang="zh-CN" sz="2400" dirty="0">
                <a:solidFill>
                  <a:srgbClr val="000000"/>
                </a:solidFill>
                <a:latin typeface="+mn-ea"/>
                <a:ea typeface="+mn-ea"/>
                <a:sym typeface="Symbol" panose="05050102010706020507" pitchFamily="18" charset="2"/>
              </a:rPr>
              <a:t>j0}</a:t>
            </a:r>
            <a:r>
              <a:rPr lang="zh-CN" altLang="en-US" sz="2400" dirty="0">
                <a:solidFill>
                  <a:srgbClr val="000000"/>
                </a:solidFill>
                <a:latin typeface="+mn-ea"/>
                <a:ea typeface="+mn-ea"/>
                <a:sym typeface="Symbol" panose="05050102010706020507" pitchFamily="18" charset="2"/>
              </a:rPr>
              <a:t>存在，且初始条件无关，</a:t>
            </a:r>
          </a:p>
        </p:txBody>
      </p:sp>
      <p:graphicFrame>
        <p:nvGraphicFramePr>
          <p:cNvPr id="439304" name="Object 5">
            <a:extLst>
              <a:ext uri="{FF2B5EF4-FFF2-40B4-BE49-F238E27FC236}">
                <a16:creationId xmlns:a16="http://schemas.microsoft.com/office/drawing/2014/main" id="{9FB26C7E-3B14-A7E6-F5B9-E5F0A9901218}"/>
              </a:ext>
            </a:extLst>
          </p:cNvPr>
          <p:cNvGraphicFramePr>
            <a:graphicFrameLocks noChangeAspect="1"/>
          </p:cNvGraphicFramePr>
          <p:nvPr>
            <p:extLst>
              <p:ext uri="{D42A27DB-BD31-4B8C-83A1-F6EECF244321}">
                <p14:modId xmlns:p14="http://schemas.microsoft.com/office/powerpoint/2010/main" val="2744760629"/>
              </p:ext>
            </p:extLst>
          </p:nvPr>
        </p:nvGraphicFramePr>
        <p:xfrm>
          <a:off x="4047295" y="2590324"/>
          <a:ext cx="2094398" cy="886030"/>
        </p:xfrm>
        <a:graphic>
          <a:graphicData uri="http://schemas.openxmlformats.org/presentationml/2006/ole">
            <mc:AlternateContent xmlns:mc="http://schemas.openxmlformats.org/markup-compatibility/2006">
              <mc:Choice xmlns:v="urn:schemas-microsoft-com:vml" Requires="v">
                <p:oleObj spid="_x0000_s27653" name="公式" r:id="rId10" imgW="1231366" imgH="520474" progId="Equation.3">
                  <p:embed/>
                </p:oleObj>
              </mc:Choice>
              <mc:Fallback>
                <p:oleObj name="公式" r:id="rId10" imgW="1231366" imgH="520474" progId="Equation.3">
                  <p:embed/>
                  <p:pic>
                    <p:nvPicPr>
                      <p:cNvPr id="439304" name="Object 5">
                        <a:extLst>
                          <a:ext uri="{FF2B5EF4-FFF2-40B4-BE49-F238E27FC236}">
                            <a16:creationId xmlns:a16="http://schemas.microsoft.com/office/drawing/2014/main" id="{9FB26C7E-3B14-A7E6-F5B9-E5F0A99012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47295" y="2590324"/>
                        <a:ext cx="2094398" cy="8860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9305" name="Object 6">
            <a:extLst>
              <a:ext uri="{FF2B5EF4-FFF2-40B4-BE49-F238E27FC236}">
                <a16:creationId xmlns:a16="http://schemas.microsoft.com/office/drawing/2014/main" id="{971CACF2-8441-63BE-7BF5-69F6B20ADC0F}"/>
              </a:ext>
            </a:extLst>
          </p:cNvPr>
          <p:cNvGraphicFramePr>
            <a:graphicFrameLocks noChangeAspect="1"/>
          </p:cNvGraphicFramePr>
          <p:nvPr>
            <p:extLst>
              <p:ext uri="{D42A27DB-BD31-4B8C-83A1-F6EECF244321}">
                <p14:modId xmlns:p14="http://schemas.microsoft.com/office/powerpoint/2010/main" val="823751665"/>
              </p:ext>
            </p:extLst>
          </p:nvPr>
        </p:nvGraphicFramePr>
        <p:xfrm>
          <a:off x="3909150" y="1861493"/>
          <a:ext cx="970187" cy="344567"/>
        </p:xfrm>
        <a:graphic>
          <a:graphicData uri="http://schemas.openxmlformats.org/presentationml/2006/ole">
            <mc:AlternateContent xmlns:mc="http://schemas.openxmlformats.org/markup-compatibility/2006">
              <mc:Choice xmlns:v="urn:schemas-microsoft-com:vml" Requires="v">
                <p:oleObj spid="_x0000_s27654" name="公式" r:id="rId12" imgW="571252" imgH="203112" progId="Equation.3">
                  <p:embed/>
                </p:oleObj>
              </mc:Choice>
              <mc:Fallback>
                <p:oleObj name="公式" r:id="rId12" imgW="571252" imgH="203112" progId="Equation.3">
                  <p:embed/>
                  <p:pic>
                    <p:nvPicPr>
                      <p:cNvPr id="439305" name="Object 6">
                        <a:extLst>
                          <a:ext uri="{FF2B5EF4-FFF2-40B4-BE49-F238E27FC236}">
                            <a16:creationId xmlns:a16="http://schemas.microsoft.com/office/drawing/2014/main" id="{971CACF2-8441-63BE-7BF5-69F6B20ADC0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09150" y="1861493"/>
                        <a:ext cx="970187" cy="3445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9307" name="Object 7">
            <a:extLst>
              <a:ext uri="{FF2B5EF4-FFF2-40B4-BE49-F238E27FC236}">
                <a16:creationId xmlns:a16="http://schemas.microsoft.com/office/drawing/2014/main" id="{AA10340C-FFB8-AACF-D0B4-AB3B8918EA96}"/>
              </a:ext>
            </a:extLst>
          </p:cNvPr>
          <p:cNvGraphicFramePr>
            <a:graphicFrameLocks noChangeAspect="1"/>
          </p:cNvGraphicFramePr>
          <p:nvPr>
            <p:extLst>
              <p:ext uri="{D42A27DB-BD31-4B8C-83A1-F6EECF244321}">
                <p14:modId xmlns:p14="http://schemas.microsoft.com/office/powerpoint/2010/main" val="613578662"/>
              </p:ext>
            </p:extLst>
          </p:nvPr>
        </p:nvGraphicFramePr>
        <p:xfrm>
          <a:off x="6176626" y="2655426"/>
          <a:ext cx="2008652" cy="755825"/>
        </p:xfrm>
        <a:graphic>
          <a:graphicData uri="http://schemas.openxmlformats.org/presentationml/2006/ole">
            <mc:AlternateContent xmlns:mc="http://schemas.openxmlformats.org/markup-compatibility/2006">
              <mc:Choice xmlns:v="urn:schemas-microsoft-com:vml" Requires="v">
                <p:oleObj spid="_x0000_s27655" name="公式" r:id="rId14" imgW="1180588" imgH="444307" progId="Equation.3">
                  <p:embed/>
                </p:oleObj>
              </mc:Choice>
              <mc:Fallback>
                <p:oleObj name="公式" r:id="rId14" imgW="1180588" imgH="444307" progId="Equation.3">
                  <p:embed/>
                  <p:pic>
                    <p:nvPicPr>
                      <p:cNvPr id="439307" name="Object 7">
                        <a:extLst>
                          <a:ext uri="{FF2B5EF4-FFF2-40B4-BE49-F238E27FC236}">
                            <a16:creationId xmlns:a16="http://schemas.microsoft.com/office/drawing/2014/main" id="{AA10340C-FFB8-AACF-D0B4-AB3B8918EA9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76626" y="2655426"/>
                        <a:ext cx="2008652" cy="75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 calcmode="lin" valueType="num">
                                      <p:cBhvr additive="base">
                                        <p:cTn id="7" dur="500" fill="hold"/>
                                        <p:tgtEl>
                                          <p:spTgt spid="439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929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39301"/>
                                        </p:tgtEl>
                                        <p:attrNameLst>
                                          <p:attrName>style.visibility</p:attrName>
                                        </p:attrNameLst>
                                      </p:cBhvr>
                                      <p:to>
                                        <p:strVal val="visible"/>
                                      </p:to>
                                    </p:set>
                                    <p:anim calcmode="lin" valueType="num">
                                      <p:cBhvr additive="base">
                                        <p:cTn id="12" dur="500" fill="hold"/>
                                        <p:tgtEl>
                                          <p:spTgt spid="439301"/>
                                        </p:tgtEl>
                                        <p:attrNameLst>
                                          <p:attrName>ppt_x</p:attrName>
                                        </p:attrNameLst>
                                      </p:cBhvr>
                                      <p:tavLst>
                                        <p:tav tm="0">
                                          <p:val>
                                            <p:strVal val="#ppt_x"/>
                                          </p:val>
                                        </p:tav>
                                        <p:tav tm="100000">
                                          <p:val>
                                            <p:strVal val="#ppt_x"/>
                                          </p:val>
                                        </p:tav>
                                      </p:tavLst>
                                    </p:anim>
                                    <p:anim calcmode="lin" valueType="num">
                                      <p:cBhvr additive="base">
                                        <p:cTn id="13" dur="500" fill="hold"/>
                                        <p:tgtEl>
                                          <p:spTgt spid="439301"/>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439302"/>
                                        </p:tgtEl>
                                        <p:attrNameLst>
                                          <p:attrName>style.visibility</p:attrName>
                                        </p:attrNameLst>
                                      </p:cBhvr>
                                      <p:to>
                                        <p:strVal val="visible"/>
                                      </p:to>
                                    </p:set>
                                    <p:anim calcmode="lin" valueType="num">
                                      <p:cBhvr additive="base">
                                        <p:cTn id="17" dur="500" fill="hold"/>
                                        <p:tgtEl>
                                          <p:spTgt spid="439302"/>
                                        </p:tgtEl>
                                        <p:attrNameLst>
                                          <p:attrName>ppt_x</p:attrName>
                                        </p:attrNameLst>
                                      </p:cBhvr>
                                      <p:tavLst>
                                        <p:tav tm="0">
                                          <p:val>
                                            <p:strVal val="#ppt_x"/>
                                          </p:val>
                                        </p:tav>
                                        <p:tav tm="100000">
                                          <p:val>
                                            <p:strVal val="#ppt_x"/>
                                          </p:val>
                                        </p:tav>
                                      </p:tavLst>
                                    </p:anim>
                                    <p:anim calcmode="lin" valueType="num">
                                      <p:cBhvr additive="base">
                                        <p:cTn id="18" dur="500" fill="hold"/>
                                        <p:tgtEl>
                                          <p:spTgt spid="43930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39305"/>
                                        </p:tgtEl>
                                        <p:attrNameLst>
                                          <p:attrName>style.visibility</p:attrName>
                                        </p:attrNameLst>
                                      </p:cBhvr>
                                      <p:to>
                                        <p:strVal val="visible"/>
                                      </p:to>
                                    </p:set>
                                    <p:anim calcmode="lin" valueType="num">
                                      <p:cBhvr additive="base">
                                        <p:cTn id="23" dur="500" fill="hold"/>
                                        <p:tgtEl>
                                          <p:spTgt spid="439305"/>
                                        </p:tgtEl>
                                        <p:attrNameLst>
                                          <p:attrName>ppt_x</p:attrName>
                                        </p:attrNameLst>
                                      </p:cBhvr>
                                      <p:tavLst>
                                        <p:tav tm="0">
                                          <p:val>
                                            <p:strVal val="#ppt_x"/>
                                          </p:val>
                                        </p:tav>
                                        <p:tav tm="100000">
                                          <p:val>
                                            <p:strVal val="#ppt_x"/>
                                          </p:val>
                                        </p:tav>
                                      </p:tavLst>
                                    </p:anim>
                                    <p:anim calcmode="lin" valueType="num">
                                      <p:cBhvr additive="base">
                                        <p:cTn id="24" dur="500" fill="hold"/>
                                        <p:tgtEl>
                                          <p:spTgt spid="439305"/>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39304"/>
                                        </p:tgtEl>
                                        <p:attrNameLst>
                                          <p:attrName>style.visibility</p:attrName>
                                        </p:attrNameLst>
                                      </p:cBhvr>
                                      <p:to>
                                        <p:strVal val="visible"/>
                                      </p:to>
                                    </p:set>
                                    <p:anim calcmode="lin" valueType="num">
                                      <p:cBhvr additive="base">
                                        <p:cTn id="29" dur="500" fill="hold"/>
                                        <p:tgtEl>
                                          <p:spTgt spid="439304"/>
                                        </p:tgtEl>
                                        <p:attrNameLst>
                                          <p:attrName>ppt_x</p:attrName>
                                        </p:attrNameLst>
                                      </p:cBhvr>
                                      <p:tavLst>
                                        <p:tav tm="0">
                                          <p:val>
                                            <p:strVal val="#ppt_x"/>
                                          </p:val>
                                        </p:tav>
                                        <p:tav tm="100000">
                                          <p:val>
                                            <p:strVal val="#ppt_x"/>
                                          </p:val>
                                        </p:tav>
                                      </p:tavLst>
                                    </p:anim>
                                    <p:anim calcmode="lin" valueType="num">
                                      <p:cBhvr additive="base">
                                        <p:cTn id="30" dur="500" fill="hold"/>
                                        <p:tgtEl>
                                          <p:spTgt spid="43930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39303"/>
                                        </p:tgtEl>
                                        <p:attrNameLst>
                                          <p:attrName>style.visibility</p:attrName>
                                        </p:attrNameLst>
                                      </p:cBhvr>
                                      <p:to>
                                        <p:strVal val="visible"/>
                                      </p:to>
                                    </p:set>
                                    <p:anim calcmode="lin" valueType="num">
                                      <p:cBhvr additive="base">
                                        <p:cTn id="35" dur="500" fill="hold"/>
                                        <p:tgtEl>
                                          <p:spTgt spid="439303"/>
                                        </p:tgtEl>
                                        <p:attrNameLst>
                                          <p:attrName>ppt_x</p:attrName>
                                        </p:attrNameLst>
                                      </p:cBhvr>
                                      <p:tavLst>
                                        <p:tav tm="0">
                                          <p:val>
                                            <p:strVal val="#ppt_x"/>
                                          </p:val>
                                        </p:tav>
                                        <p:tav tm="100000">
                                          <p:val>
                                            <p:strVal val="#ppt_x"/>
                                          </p:val>
                                        </p:tav>
                                      </p:tavLst>
                                    </p:anim>
                                    <p:anim calcmode="lin" valueType="num">
                                      <p:cBhvr additive="base">
                                        <p:cTn id="36" dur="500" fill="hold"/>
                                        <p:tgtEl>
                                          <p:spTgt spid="439303"/>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500"/>
                            </p:stCondLst>
                            <p:childTnLst>
                              <p:par>
                                <p:cTn id="38" presetID="4" presetClass="entr" presetSubtype="32" fill="hold" nodeType="afterEffect">
                                  <p:stCondLst>
                                    <p:cond delay="0"/>
                                  </p:stCondLst>
                                  <p:childTnLst>
                                    <p:set>
                                      <p:cBhvr>
                                        <p:cTn id="39" dur="1" fill="hold">
                                          <p:stCondLst>
                                            <p:cond delay="0"/>
                                          </p:stCondLst>
                                        </p:cTn>
                                        <p:tgtEl>
                                          <p:spTgt spid="439300"/>
                                        </p:tgtEl>
                                        <p:attrNameLst>
                                          <p:attrName>style.visibility</p:attrName>
                                        </p:attrNameLst>
                                      </p:cBhvr>
                                      <p:to>
                                        <p:strVal val="visible"/>
                                      </p:to>
                                    </p:set>
                                    <p:animEffect transition="in" filter="box(out)">
                                      <p:cBhvr>
                                        <p:cTn id="40" dur="500"/>
                                        <p:tgtEl>
                                          <p:spTgt spid="43930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439307"/>
                                        </p:tgtEl>
                                        <p:attrNameLst>
                                          <p:attrName>style.visibility</p:attrName>
                                        </p:attrNameLst>
                                      </p:cBhvr>
                                      <p:to>
                                        <p:strVal val="visible"/>
                                      </p:to>
                                    </p:set>
                                    <p:anim calcmode="lin" valueType="num">
                                      <p:cBhvr additive="base">
                                        <p:cTn id="45" dur="500" fill="hold"/>
                                        <p:tgtEl>
                                          <p:spTgt spid="439307"/>
                                        </p:tgtEl>
                                        <p:attrNameLst>
                                          <p:attrName>ppt_x</p:attrName>
                                        </p:attrNameLst>
                                      </p:cBhvr>
                                      <p:tavLst>
                                        <p:tav tm="0">
                                          <p:val>
                                            <p:strVal val="#ppt_x"/>
                                          </p:val>
                                        </p:tav>
                                        <p:tav tm="100000">
                                          <p:val>
                                            <p:strVal val="#ppt_x"/>
                                          </p:val>
                                        </p:tav>
                                      </p:tavLst>
                                    </p:anim>
                                    <p:anim calcmode="lin" valueType="num">
                                      <p:cBhvr additive="base">
                                        <p:cTn id="46" dur="500" fill="hold"/>
                                        <p:tgtEl>
                                          <p:spTgt spid="439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build="p"/>
      <p:bldP spid="439303"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FB064D4-EA04-9B53-0565-7854CD02BC5D}"/>
              </a:ext>
            </a:extLst>
          </p:cNvPr>
          <p:cNvSpPr>
            <a:spLocks noGrp="1" noChangeArrowheads="1"/>
          </p:cNvSpPr>
          <p:nvPr>
            <p:ph type="title"/>
          </p:nvPr>
        </p:nvSpPr>
        <p:spPr/>
        <p:txBody>
          <a:bodyPr/>
          <a:lstStyle/>
          <a:p>
            <a:pPr eaLnBrk="1" hangingPunct="1"/>
            <a:r>
              <a:rPr lang="zh-CN" altLang="en-US"/>
              <a:t>结论</a:t>
            </a:r>
          </a:p>
        </p:txBody>
      </p:sp>
      <p:sp>
        <p:nvSpPr>
          <p:cNvPr id="441347" name="Rectangle 3">
            <a:extLst>
              <a:ext uri="{FF2B5EF4-FFF2-40B4-BE49-F238E27FC236}">
                <a16:creationId xmlns:a16="http://schemas.microsoft.com/office/drawing/2014/main" id="{DE8A70CA-7448-58D2-19FC-7DD5A74C9481}"/>
              </a:ext>
            </a:extLst>
          </p:cNvPr>
          <p:cNvSpPr>
            <a:spLocks noGrp="1" noChangeArrowheads="1"/>
          </p:cNvSpPr>
          <p:nvPr>
            <p:ph idx="1"/>
          </p:nvPr>
        </p:nvSpPr>
        <p:spPr>
          <a:xfrm>
            <a:off x="975631" y="1269036"/>
            <a:ext cx="9820275" cy="716129"/>
          </a:xfrm>
        </p:spPr>
        <p:txBody>
          <a:bodyPr/>
          <a:lstStyle/>
          <a:p>
            <a:pPr eaLnBrk="1" hangingPunct="1">
              <a:lnSpc>
                <a:spcPct val="150000"/>
              </a:lnSpc>
              <a:buFont typeface="Wingdings" panose="05000000000000000000" pitchFamily="2" charset="2"/>
              <a:buNone/>
            </a:pPr>
            <a:r>
              <a:rPr lang="zh-CN" altLang="en-US" dirty="0"/>
              <a:t>对于</a:t>
            </a:r>
            <a:r>
              <a:rPr lang="en-US" altLang="zh-CN" dirty="0"/>
              <a:t>M/M/</a:t>
            </a:r>
            <a:r>
              <a:rPr lang="en-US" altLang="zh-CN" dirty="0">
                <a:sym typeface="Symbol" panose="05050102010706020507" pitchFamily="18" charset="2"/>
              </a:rPr>
              <a:t></a:t>
            </a:r>
            <a:r>
              <a:rPr lang="zh-CN" altLang="en-US" dirty="0">
                <a:sym typeface="Symbol" panose="05050102010706020507" pitchFamily="18" charset="2"/>
              </a:rPr>
              <a:t>排队系统，因为有足够多的服务台，所以</a:t>
            </a:r>
          </a:p>
        </p:txBody>
      </p:sp>
      <p:graphicFrame>
        <p:nvGraphicFramePr>
          <p:cNvPr id="441348" name="Object 2">
            <a:extLst>
              <a:ext uri="{FF2B5EF4-FFF2-40B4-BE49-F238E27FC236}">
                <a16:creationId xmlns:a16="http://schemas.microsoft.com/office/drawing/2014/main" id="{3C14BB47-59E4-DFCA-DBE6-90500D4AEF7E}"/>
              </a:ext>
            </a:extLst>
          </p:cNvPr>
          <p:cNvGraphicFramePr>
            <a:graphicFrameLocks noChangeAspect="1"/>
          </p:cNvGraphicFramePr>
          <p:nvPr>
            <p:extLst>
              <p:ext uri="{D42A27DB-BD31-4B8C-83A1-F6EECF244321}">
                <p14:modId xmlns:p14="http://schemas.microsoft.com/office/powerpoint/2010/main" val="2649856417"/>
              </p:ext>
            </p:extLst>
          </p:nvPr>
        </p:nvGraphicFramePr>
        <p:xfrm>
          <a:off x="2441575" y="2033591"/>
          <a:ext cx="5354289" cy="1028938"/>
        </p:xfrm>
        <a:graphic>
          <a:graphicData uri="http://schemas.openxmlformats.org/presentationml/2006/ole">
            <mc:AlternateContent xmlns:mc="http://schemas.openxmlformats.org/markup-compatibility/2006">
              <mc:Choice xmlns:v="urn:schemas-microsoft-com:vml" Requires="v">
                <p:oleObj spid="_x0000_s28674" name="公式" r:id="rId4" imgW="4633200" imgH="812880" progId="Equation.3">
                  <p:embed/>
                </p:oleObj>
              </mc:Choice>
              <mc:Fallback>
                <p:oleObj name="公式" r:id="rId4" imgW="4633200" imgH="812880" progId="Equation.3">
                  <p:embed/>
                  <p:pic>
                    <p:nvPicPr>
                      <p:cNvPr id="441348" name="Object 2">
                        <a:extLst>
                          <a:ext uri="{FF2B5EF4-FFF2-40B4-BE49-F238E27FC236}">
                            <a16:creationId xmlns:a16="http://schemas.microsoft.com/office/drawing/2014/main" id="{3C14BB47-59E4-DFCA-DBE6-90500D4AEF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1575" y="2033591"/>
                        <a:ext cx="5354289" cy="102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349" name="Rectangle 5">
            <a:extLst>
              <a:ext uri="{FF2B5EF4-FFF2-40B4-BE49-F238E27FC236}">
                <a16:creationId xmlns:a16="http://schemas.microsoft.com/office/drawing/2014/main" id="{3358D2A0-D77D-7818-42D0-448898B70A6A}"/>
              </a:ext>
            </a:extLst>
          </p:cNvPr>
          <p:cNvSpPr>
            <a:spLocks noChangeArrowheads="1"/>
          </p:cNvSpPr>
          <p:nvPr/>
        </p:nvSpPr>
        <p:spPr bwMode="auto">
          <a:xfrm>
            <a:off x="1090703" y="2293861"/>
            <a:ext cx="1676788"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dirty="0">
                <a:solidFill>
                  <a:srgbClr val="000000"/>
                </a:solidFill>
                <a:latin typeface="+mn-ea"/>
                <a:ea typeface="+mn-ea"/>
              </a:rPr>
              <a:t>平均队长</a:t>
            </a:r>
          </a:p>
        </p:txBody>
      </p:sp>
      <p:graphicFrame>
        <p:nvGraphicFramePr>
          <p:cNvPr id="441350" name="Object 3">
            <a:extLst>
              <a:ext uri="{FF2B5EF4-FFF2-40B4-BE49-F238E27FC236}">
                <a16:creationId xmlns:a16="http://schemas.microsoft.com/office/drawing/2014/main" id="{D04D62C0-57E7-E408-2623-CD3D308038CE}"/>
              </a:ext>
            </a:extLst>
          </p:cNvPr>
          <p:cNvGraphicFramePr>
            <a:graphicFrameLocks noChangeAspect="1"/>
          </p:cNvGraphicFramePr>
          <p:nvPr>
            <p:extLst>
              <p:ext uri="{D42A27DB-BD31-4B8C-83A1-F6EECF244321}">
                <p14:modId xmlns:p14="http://schemas.microsoft.com/office/powerpoint/2010/main" val="2631163579"/>
              </p:ext>
            </p:extLst>
          </p:nvPr>
        </p:nvGraphicFramePr>
        <p:xfrm>
          <a:off x="3058623" y="3181620"/>
          <a:ext cx="1059107" cy="543051"/>
        </p:xfrm>
        <a:graphic>
          <a:graphicData uri="http://schemas.openxmlformats.org/presentationml/2006/ole">
            <mc:AlternateContent xmlns:mc="http://schemas.openxmlformats.org/markup-compatibility/2006">
              <mc:Choice xmlns:v="urn:schemas-microsoft-com:vml" Requires="v">
                <p:oleObj spid="_x0000_s28675" name="Equation" r:id="rId6" imgW="825120" imgH="368280" progId="Equation.3">
                  <p:embed/>
                </p:oleObj>
              </mc:Choice>
              <mc:Fallback>
                <p:oleObj name="Equation" r:id="rId6" imgW="825120" imgH="368280" progId="Equation.3">
                  <p:embed/>
                  <p:pic>
                    <p:nvPicPr>
                      <p:cNvPr id="441350" name="Object 3">
                        <a:extLst>
                          <a:ext uri="{FF2B5EF4-FFF2-40B4-BE49-F238E27FC236}">
                            <a16:creationId xmlns:a16="http://schemas.microsoft.com/office/drawing/2014/main" id="{D04D62C0-57E7-E408-2623-CD3D308038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8623" y="3181620"/>
                        <a:ext cx="1059107" cy="5430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351" name="Rectangle 7">
            <a:extLst>
              <a:ext uri="{FF2B5EF4-FFF2-40B4-BE49-F238E27FC236}">
                <a16:creationId xmlns:a16="http://schemas.microsoft.com/office/drawing/2014/main" id="{5BB14D09-7FE6-2C94-A53C-7D1380335EAA}"/>
              </a:ext>
            </a:extLst>
          </p:cNvPr>
          <p:cNvSpPr>
            <a:spLocks noChangeArrowheads="1"/>
          </p:cNvSpPr>
          <p:nvPr/>
        </p:nvSpPr>
        <p:spPr bwMode="auto">
          <a:xfrm>
            <a:off x="1149213" y="3243327"/>
            <a:ext cx="2438964"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dirty="0">
                <a:solidFill>
                  <a:srgbClr val="000000"/>
                </a:solidFill>
                <a:latin typeface="+mn-ea"/>
                <a:ea typeface="+mn-ea"/>
              </a:rPr>
              <a:t>平均等待队长</a:t>
            </a:r>
          </a:p>
        </p:txBody>
      </p:sp>
      <p:sp>
        <p:nvSpPr>
          <p:cNvPr id="441352" name="Rectangle 8">
            <a:extLst>
              <a:ext uri="{FF2B5EF4-FFF2-40B4-BE49-F238E27FC236}">
                <a16:creationId xmlns:a16="http://schemas.microsoft.com/office/drawing/2014/main" id="{AE652931-1437-CCE9-66AF-7FF11FD76508}"/>
              </a:ext>
            </a:extLst>
          </p:cNvPr>
          <p:cNvSpPr>
            <a:spLocks noChangeArrowheads="1"/>
          </p:cNvSpPr>
          <p:nvPr/>
        </p:nvSpPr>
        <p:spPr bwMode="auto">
          <a:xfrm>
            <a:off x="1173503" y="4192793"/>
            <a:ext cx="2438964"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dirty="0">
                <a:solidFill>
                  <a:srgbClr val="000000"/>
                </a:solidFill>
                <a:latin typeface="+mn-ea"/>
                <a:ea typeface="+mn-ea"/>
              </a:rPr>
              <a:t>平均等待时间</a:t>
            </a:r>
          </a:p>
        </p:txBody>
      </p:sp>
      <p:graphicFrame>
        <p:nvGraphicFramePr>
          <p:cNvPr id="441353" name="Object 4">
            <a:extLst>
              <a:ext uri="{FF2B5EF4-FFF2-40B4-BE49-F238E27FC236}">
                <a16:creationId xmlns:a16="http://schemas.microsoft.com/office/drawing/2014/main" id="{BBFBB9CE-69EC-81A9-8A01-8C5BF1A600E8}"/>
              </a:ext>
            </a:extLst>
          </p:cNvPr>
          <p:cNvGraphicFramePr>
            <a:graphicFrameLocks noChangeAspect="1"/>
          </p:cNvGraphicFramePr>
          <p:nvPr>
            <p:extLst>
              <p:ext uri="{D42A27DB-BD31-4B8C-83A1-F6EECF244321}">
                <p14:modId xmlns:p14="http://schemas.microsoft.com/office/powerpoint/2010/main" val="1581644561"/>
              </p:ext>
            </p:extLst>
          </p:nvPr>
        </p:nvGraphicFramePr>
        <p:xfrm>
          <a:off x="3058623" y="4206096"/>
          <a:ext cx="1143265" cy="544638"/>
        </p:xfrm>
        <a:graphic>
          <a:graphicData uri="http://schemas.openxmlformats.org/presentationml/2006/ole">
            <mc:AlternateContent xmlns:mc="http://schemas.openxmlformats.org/markup-compatibility/2006">
              <mc:Choice xmlns:v="urn:schemas-microsoft-com:vml" Requires="v">
                <p:oleObj spid="_x0000_s28676" name="Equation" r:id="rId8" imgW="901080" imgH="368280" progId="Equation.3">
                  <p:embed/>
                </p:oleObj>
              </mc:Choice>
              <mc:Fallback>
                <p:oleObj name="Equation" r:id="rId8" imgW="901080" imgH="368280" progId="Equation.3">
                  <p:embed/>
                  <p:pic>
                    <p:nvPicPr>
                      <p:cNvPr id="441353" name="Object 4">
                        <a:extLst>
                          <a:ext uri="{FF2B5EF4-FFF2-40B4-BE49-F238E27FC236}">
                            <a16:creationId xmlns:a16="http://schemas.microsoft.com/office/drawing/2014/main" id="{BBFBB9CE-69EC-81A9-8A01-8C5BF1A600E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8623" y="4206096"/>
                        <a:ext cx="1143265" cy="54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1354" name="Rectangle 10">
            <a:extLst>
              <a:ext uri="{FF2B5EF4-FFF2-40B4-BE49-F238E27FC236}">
                <a16:creationId xmlns:a16="http://schemas.microsoft.com/office/drawing/2014/main" id="{946EEF06-02FB-90AA-AC97-6512BA2EC365}"/>
              </a:ext>
            </a:extLst>
          </p:cNvPr>
          <p:cNvSpPr>
            <a:spLocks noChangeArrowheads="1"/>
          </p:cNvSpPr>
          <p:nvPr/>
        </p:nvSpPr>
        <p:spPr bwMode="auto">
          <a:xfrm>
            <a:off x="1305617" y="5132823"/>
            <a:ext cx="3506011" cy="405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Font typeface="Wingdings" panose="05000000000000000000" pitchFamily="2" charset="2"/>
              <a:buNone/>
            </a:pPr>
            <a:r>
              <a:rPr lang="zh-CN" altLang="en-US" sz="2400" dirty="0">
                <a:solidFill>
                  <a:srgbClr val="000000"/>
                </a:solidFill>
                <a:latin typeface="+mn-ea"/>
                <a:ea typeface="+mn-ea"/>
              </a:rPr>
              <a:t>逗留时间＝服务时间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41347">
                                            <p:txEl>
                                              <p:pRg st="0" end="0"/>
                                            </p:txEl>
                                          </p:spTgt>
                                        </p:tgtEl>
                                        <p:attrNameLst>
                                          <p:attrName>style.visibility</p:attrName>
                                        </p:attrNameLst>
                                      </p:cBhvr>
                                      <p:to>
                                        <p:strVal val="visible"/>
                                      </p:to>
                                    </p:set>
                                    <p:anim calcmode="lin" valueType="num">
                                      <p:cBhvr additive="base">
                                        <p:cTn id="7" dur="500" fill="hold"/>
                                        <p:tgtEl>
                                          <p:spTgt spid="441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134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441349"/>
                                        </p:tgtEl>
                                        <p:attrNameLst>
                                          <p:attrName>style.visibility</p:attrName>
                                        </p:attrNameLst>
                                      </p:cBhvr>
                                      <p:to>
                                        <p:strVal val="visible"/>
                                      </p:to>
                                    </p:set>
                                    <p:anim calcmode="lin" valueType="num">
                                      <p:cBhvr additive="base">
                                        <p:cTn id="12" dur="500" fill="hold"/>
                                        <p:tgtEl>
                                          <p:spTgt spid="441349"/>
                                        </p:tgtEl>
                                        <p:attrNameLst>
                                          <p:attrName>ppt_x</p:attrName>
                                        </p:attrNameLst>
                                      </p:cBhvr>
                                      <p:tavLst>
                                        <p:tav tm="0">
                                          <p:val>
                                            <p:strVal val="0-#ppt_w/2"/>
                                          </p:val>
                                        </p:tav>
                                        <p:tav tm="100000">
                                          <p:val>
                                            <p:strVal val="#ppt_x"/>
                                          </p:val>
                                        </p:tav>
                                      </p:tavLst>
                                    </p:anim>
                                    <p:anim calcmode="lin" valueType="num">
                                      <p:cBhvr additive="base">
                                        <p:cTn id="13" dur="500" fill="hold"/>
                                        <p:tgtEl>
                                          <p:spTgt spid="44134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nodeType="afterEffect">
                                  <p:stCondLst>
                                    <p:cond delay="0"/>
                                  </p:stCondLst>
                                  <p:childTnLst>
                                    <p:set>
                                      <p:cBhvr>
                                        <p:cTn id="16" dur="1" fill="hold">
                                          <p:stCondLst>
                                            <p:cond delay="0"/>
                                          </p:stCondLst>
                                        </p:cTn>
                                        <p:tgtEl>
                                          <p:spTgt spid="441348"/>
                                        </p:tgtEl>
                                        <p:attrNameLst>
                                          <p:attrName>style.visibility</p:attrName>
                                        </p:attrNameLst>
                                      </p:cBhvr>
                                      <p:to>
                                        <p:strVal val="visible"/>
                                      </p:to>
                                    </p:set>
                                    <p:anim calcmode="lin" valueType="num">
                                      <p:cBhvr additive="base">
                                        <p:cTn id="17" dur="500" fill="hold"/>
                                        <p:tgtEl>
                                          <p:spTgt spid="441348"/>
                                        </p:tgtEl>
                                        <p:attrNameLst>
                                          <p:attrName>ppt_x</p:attrName>
                                        </p:attrNameLst>
                                      </p:cBhvr>
                                      <p:tavLst>
                                        <p:tav tm="0">
                                          <p:val>
                                            <p:strVal val="1+#ppt_w/2"/>
                                          </p:val>
                                        </p:tav>
                                        <p:tav tm="100000">
                                          <p:val>
                                            <p:strVal val="#ppt_x"/>
                                          </p:val>
                                        </p:tav>
                                      </p:tavLst>
                                    </p:anim>
                                    <p:anim calcmode="lin" valueType="num">
                                      <p:cBhvr additive="base">
                                        <p:cTn id="18" dur="500" fill="hold"/>
                                        <p:tgtEl>
                                          <p:spTgt spid="441348"/>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441351"/>
                                        </p:tgtEl>
                                        <p:attrNameLst>
                                          <p:attrName>style.visibility</p:attrName>
                                        </p:attrNameLst>
                                      </p:cBhvr>
                                      <p:to>
                                        <p:strVal val="visible"/>
                                      </p:to>
                                    </p:set>
                                    <p:anim calcmode="lin" valueType="num">
                                      <p:cBhvr additive="base">
                                        <p:cTn id="22" dur="500" fill="hold"/>
                                        <p:tgtEl>
                                          <p:spTgt spid="441351"/>
                                        </p:tgtEl>
                                        <p:attrNameLst>
                                          <p:attrName>ppt_x</p:attrName>
                                        </p:attrNameLst>
                                      </p:cBhvr>
                                      <p:tavLst>
                                        <p:tav tm="0">
                                          <p:val>
                                            <p:strVal val="0-#ppt_w/2"/>
                                          </p:val>
                                        </p:tav>
                                        <p:tav tm="100000">
                                          <p:val>
                                            <p:strVal val="#ppt_x"/>
                                          </p:val>
                                        </p:tav>
                                      </p:tavLst>
                                    </p:anim>
                                    <p:anim calcmode="lin" valueType="num">
                                      <p:cBhvr additive="base">
                                        <p:cTn id="23" dur="500" fill="hold"/>
                                        <p:tgtEl>
                                          <p:spTgt spid="441351"/>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2" fill="hold" nodeType="afterEffect">
                                  <p:stCondLst>
                                    <p:cond delay="0"/>
                                  </p:stCondLst>
                                  <p:childTnLst>
                                    <p:set>
                                      <p:cBhvr>
                                        <p:cTn id="26" dur="1" fill="hold">
                                          <p:stCondLst>
                                            <p:cond delay="0"/>
                                          </p:stCondLst>
                                        </p:cTn>
                                        <p:tgtEl>
                                          <p:spTgt spid="441350"/>
                                        </p:tgtEl>
                                        <p:attrNameLst>
                                          <p:attrName>style.visibility</p:attrName>
                                        </p:attrNameLst>
                                      </p:cBhvr>
                                      <p:to>
                                        <p:strVal val="visible"/>
                                      </p:to>
                                    </p:set>
                                    <p:anim calcmode="lin" valueType="num">
                                      <p:cBhvr additive="base">
                                        <p:cTn id="27" dur="500" fill="hold"/>
                                        <p:tgtEl>
                                          <p:spTgt spid="441350"/>
                                        </p:tgtEl>
                                        <p:attrNameLst>
                                          <p:attrName>ppt_x</p:attrName>
                                        </p:attrNameLst>
                                      </p:cBhvr>
                                      <p:tavLst>
                                        <p:tav tm="0">
                                          <p:val>
                                            <p:strVal val="1+#ppt_w/2"/>
                                          </p:val>
                                        </p:tav>
                                        <p:tav tm="100000">
                                          <p:val>
                                            <p:strVal val="#ppt_x"/>
                                          </p:val>
                                        </p:tav>
                                      </p:tavLst>
                                    </p:anim>
                                    <p:anim calcmode="lin" valueType="num">
                                      <p:cBhvr additive="base">
                                        <p:cTn id="28" dur="500" fill="hold"/>
                                        <p:tgtEl>
                                          <p:spTgt spid="441350"/>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nodeType="afterEffect">
                                  <p:stCondLst>
                                    <p:cond delay="0"/>
                                  </p:stCondLst>
                                  <p:childTnLst>
                                    <p:set>
                                      <p:cBhvr>
                                        <p:cTn id="31" dur="1" fill="hold">
                                          <p:stCondLst>
                                            <p:cond delay="0"/>
                                          </p:stCondLst>
                                        </p:cTn>
                                        <p:tgtEl>
                                          <p:spTgt spid="441352"/>
                                        </p:tgtEl>
                                        <p:attrNameLst>
                                          <p:attrName>style.visibility</p:attrName>
                                        </p:attrNameLst>
                                      </p:cBhvr>
                                      <p:to>
                                        <p:strVal val="visible"/>
                                      </p:to>
                                    </p:set>
                                    <p:anim calcmode="lin" valueType="num">
                                      <p:cBhvr additive="base">
                                        <p:cTn id="32" dur="500" fill="hold"/>
                                        <p:tgtEl>
                                          <p:spTgt spid="441352"/>
                                        </p:tgtEl>
                                        <p:attrNameLst>
                                          <p:attrName>ppt_x</p:attrName>
                                        </p:attrNameLst>
                                      </p:cBhvr>
                                      <p:tavLst>
                                        <p:tav tm="0">
                                          <p:val>
                                            <p:strVal val="0-#ppt_w/2"/>
                                          </p:val>
                                        </p:tav>
                                        <p:tav tm="100000">
                                          <p:val>
                                            <p:strVal val="#ppt_x"/>
                                          </p:val>
                                        </p:tav>
                                      </p:tavLst>
                                    </p:anim>
                                    <p:anim calcmode="lin" valueType="num">
                                      <p:cBhvr additive="base">
                                        <p:cTn id="33" dur="500" fill="hold"/>
                                        <p:tgtEl>
                                          <p:spTgt spid="441352"/>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2" fill="hold" nodeType="afterEffect">
                                  <p:stCondLst>
                                    <p:cond delay="0"/>
                                  </p:stCondLst>
                                  <p:childTnLst>
                                    <p:set>
                                      <p:cBhvr>
                                        <p:cTn id="36" dur="1" fill="hold">
                                          <p:stCondLst>
                                            <p:cond delay="0"/>
                                          </p:stCondLst>
                                        </p:cTn>
                                        <p:tgtEl>
                                          <p:spTgt spid="441353"/>
                                        </p:tgtEl>
                                        <p:attrNameLst>
                                          <p:attrName>style.visibility</p:attrName>
                                        </p:attrNameLst>
                                      </p:cBhvr>
                                      <p:to>
                                        <p:strVal val="visible"/>
                                      </p:to>
                                    </p:set>
                                    <p:anim calcmode="lin" valueType="num">
                                      <p:cBhvr additive="base">
                                        <p:cTn id="37" dur="500" fill="hold"/>
                                        <p:tgtEl>
                                          <p:spTgt spid="441353"/>
                                        </p:tgtEl>
                                        <p:attrNameLst>
                                          <p:attrName>ppt_x</p:attrName>
                                        </p:attrNameLst>
                                      </p:cBhvr>
                                      <p:tavLst>
                                        <p:tav tm="0">
                                          <p:val>
                                            <p:strVal val="1+#ppt_w/2"/>
                                          </p:val>
                                        </p:tav>
                                        <p:tav tm="100000">
                                          <p:val>
                                            <p:strVal val="#ppt_x"/>
                                          </p:val>
                                        </p:tav>
                                      </p:tavLst>
                                    </p:anim>
                                    <p:anim calcmode="lin" valueType="num">
                                      <p:cBhvr additive="base">
                                        <p:cTn id="38" dur="500" fill="hold"/>
                                        <p:tgtEl>
                                          <p:spTgt spid="441353"/>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4" fill="hold" nodeType="afterEffect">
                                  <p:stCondLst>
                                    <p:cond delay="0"/>
                                  </p:stCondLst>
                                  <p:childTnLst>
                                    <p:set>
                                      <p:cBhvr>
                                        <p:cTn id="41" dur="1" fill="hold">
                                          <p:stCondLst>
                                            <p:cond delay="0"/>
                                          </p:stCondLst>
                                        </p:cTn>
                                        <p:tgtEl>
                                          <p:spTgt spid="441354"/>
                                        </p:tgtEl>
                                        <p:attrNameLst>
                                          <p:attrName>style.visibility</p:attrName>
                                        </p:attrNameLst>
                                      </p:cBhvr>
                                      <p:to>
                                        <p:strVal val="visible"/>
                                      </p:to>
                                    </p:set>
                                    <p:anim calcmode="lin" valueType="num">
                                      <p:cBhvr additive="base">
                                        <p:cTn id="42" dur="500" fill="hold"/>
                                        <p:tgtEl>
                                          <p:spTgt spid="441354"/>
                                        </p:tgtEl>
                                        <p:attrNameLst>
                                          <p:attrName>ppt_x</p:attrName>
                                        </p:attrNameLst>
                                      </p:cBhvr>
                                      <p:tavLst>
                                        <p:tav tm="0">
                                          <p:val>
                                            <p:strVal val="#ppt_x"/>
                                          </p:val>
                                        </p:tav>
                                        <p:tav tm="100000">
                                          <p:val>
                                            <p:strVal val="#ppt_x"/>
                                          </p:val>
                                        </p:tav>
                                      </p:tavLst>
                                    </p:anim>
                                    <p:anim calcmode="lin" valueType="num">
                                      <p:cBhvr additive="base">
                                        <p:cTn id="43" dur="500" fill="hold"/>
                                        <p:tgtEl>
                                          <p:spTgt spid="4413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47" grpId="0" build="p" autoUpdateAnimBg="0" advAuto="0"/>
      <p:bldP spid="441349" grpId="0" autoUpdateAnimBg="0"/>
      <p:bldP spid="441351" grpId="0" autoUpdateAnimBg="0"/>
      <p:bldP spid="441352" grpId="0" autoUpdateAnimBg="0"/>
      <p:bldP spid="44135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3FE91279-4A61-EFD7-69D3-9315A9E968EE}"/>
              </a:ext>
            </a:extLst>
          </p:cNvPr>
          <p:cNvSpPr>
            <a:spLocks noGrp="1" noChangeArrowheads="1"/>
          </p:cNvSpPr>
          <p:nvPr>
            <p:ph type="title"/>
          </p:nvPr>
        </p:nvSpPr>
        <p:spPr/>
        <p:txBody>
          <a:bodyPr/>
          <a:lstStyle/>
          <a:p>
            <a:pPr algn="l" eaLnBrk="1" hangingPunct="1"/>
            <a:r>
              <a:rPr lang="zh-CN" altLang="en-US"/>
              <a:t>例</a:t>
            </a:r>
          </a:p>
        </p:txBody>
      </p:sp>
      <p:sp>
        <p:nvSpPr>
          <p:cNvPr id="443396" name="Rectangle 4">
            <a:extLst>
              <a:ext uri="{FF2B5EF4-FFF2-40B4-BE49-F238E27FC236}">
                <a16:creationId xmlns:a16="http://schemas.microsoft.com/office/drawing/2014/main" id="{7380C8EC-C1DA-C424-37B3-7AEC0F40137A}"/>
              </a:ext>
            </a:extLst>
          </p:cNvPr>
          <p:cNvSpPr>
            <a:spLocks noChangeArrowheads="1"/>
          </p:cNvSpPr>
          <p:nvPr/>
        </p:nvSpPr>
        <p:spPr bwMode="auto">
          <a:xfrm>
            <a:off x="521153" y="1372394"/>
            <a:ext cx="11156043" cy="16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algn="just">
              <a:lnSpc>
                <a:spcPct val="150000"/>
              </a:lnSpc>
              <a:buNone/>
            </a:pPr>
            <a:r>
              <a:rPr lang="zh-CN" altLang="en-US" sz="2400" dirty="0">
                <a:latin typeface="+mn-ea"/>
                <a:ea typeface="+mn-ea"/>
              </a:rPr>
              <a:t>某航空港的飞机以泊松流到达，平均每天到达</a:t>
            </a:r>
            <a:r>
              <a:rPr lang="en-US" altLang="zh-CN" sz="2400" dirty="0">
                <a:solidFill>
                  <a:srgbClr val="000000"/>
                </a:solidFill>
                <a:latin typeface="+mn-ea"/>
                <a:ea typeface="+mn-ea"/>
              </a:rPr>
              <a:t>6</a:t>
            </a:r>
            <a:r>
              <a:rPr lang="zh-CN" altLang="en-US" sz="2400" dirty="0">
                <a:solidFill>
                  <a:srgbClr val="000000"/>
                </a:solidFill>
                <a:latin typeface="+mn-ea"/>
                <a:ea typeface="+mn-ea"/>
              </a:rPr>
              <a:t>架运输货机。设每个装卸小组装卸每架飞机的时间服从负指数分布，平均每天装卸</a:t>
            </a:r>
            <a:r>
              <a:rPr lang="en-US" altLang="zh-CN" sz="2400" dirty="0">
                <a:solidFill>
                  <a:srgbClr val="000000"/>
                </a:solidFill>
                <a:latin typeface="+mn-ea"/>
                <a:ea typeface="+mn-ea"/>
              </a:rPr>
              <a:t>2</a:t>
            </a:r>
            <a:r>
              <a:rPr lang="zh-CN" altLang="en-US" sz="2400" dirty="0">
                <a:solidFill>
                  <a:srgbClr val="000000"/>
                </a:solidFill>
                <a:latin typeface="+mn-ea"/>
                <a:ea typeface="+mn-ea"/>
              </a:rPr>
              <a:t>架飞机。若飞机留港时间过长，会造成机场拥挤，延误其它飞机的起降，因此必须组成若干个装卸小组作业。求：</a:t>
            </a:r>
          </a:p>
        </p:txBody>
      </p:sp>
      <p:sp>
        <p:nvSpPr>
          <p:cNvPr id="443397" name="Rectangle 5">
            <a:extLst>
              <a:ext uri="{FF2B5EF4-FFF2-40B4-BE49-F238E27FC236}">
                <a16:creationId xmlns:a16="http://schemas.microsoft.com/office/drawing/2014/main" id="{84DA9F78-0D48-CDFF-F7E8-8373DAD23C98}"/>
              </a:ext>
            </a:extLst>
          </p:cNvPr>
          <p:cNvSpPr>
            <a:spLocks noChangeArrowheads="1"/>
          </p:cNvSpPr>
          <p:nvPr/>
        </p:nvSpPr>
        <p:spPr bwMode="auto">
          <a:xfrm>
            <a:off x="524328" y="3129418"/>
            <a:ext cx="9863749" cy="168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
                <a:srgbClr val="CC00CC"/>
              </a:buClr>
              <a:buFont typeface="Wingdings" panose="05000000000000000000" pitchFamily="2" charset="2"/>
              <a:buAutoNum type="arabicParenR"/>
            </a:pPr>
            <a:r>
              <a:rPr lang="zh-CN" altLang="en-US" sz="2400" dirty="0">
                <a:solidFill>
                  <a:srgbClr val="000000"/>
                </a:solidFill>
                <a:latin typeface="+mn-ea"/>
                <a:ea typeface="+mn-ea"/>
              </a:rPr>
              <a:t>平均有多少个装卸小组在作业？</a:t>
            </a:r>
          </a:p>
          <a:p>
            <a:pPr eaLnBrk="1" hangingPunct="1">
              <a:lnSpc>
                <a:spcPct val="150000"/>
              </a:lnSpc>
              <a:buClr>
                <a:srgbClr val="CC00CC"/>
              </a:buClr>
              <a:buFont typeface="Wingdings" panose="05000000000000000000" pitchFamily="2" charset="2"/>
              <a:buAutoNum type="arabicParenR"/>
            </a:pPr>
            <a:r>
              <a:rPr lang="zh-CN" altLang="en-US" sz="2400" dirty="0">
                <a:solidFill>
                  <a:srgbClr val="000000"/>
                </a:solidFill>
                <a:latin typeface="+mn-ea"/>
                <a:ea typeface="+mn-ea"/>
              </a:rPr>
              <a:t>为了使拥挤的概率小于</a:t>
            </a:r>
            <a:r>
              <a:rPr lang="en-US" altLang="zh-CN" sz="2400" dirty="0">
                <a:solidFill>
                  <a:srgbClr val="000000"/>
                </a:solidFill>
                <a:latin typeface="+mn-ea"/>
                <a:ea typeface="+mn-ea"/>
              </a:rPr>
              <a:t>0.05</a:t>
            </a:r>
            <a:r>
              <a:rPr lang="zh-CN" altLang="en-US" sz="2400" dirty="0">
                <a:solidFill>
                  <a:srgbClr val="000000"/>
                </a:solidFill>
                <a:latin typeface="+mn-ea"/>
                <a:ea typeface="+mn-ea"/>
              </a:rPr>
              <a:t>，至少应配备多少个装卸小组？</a:t>
            </a:r>
          </a:p>
          <a:p>
            <a:pPr eaLnBrk="1" hangingPunct="1">
              <a:lnSpc>
                <a:spcPct val="150000"/>
              </a:lnSpc>
              <a:buClr>
                <a:srgbClr val="CC00CC"/>
              </a:buClr>
              <a:buFont typeface="Wingdings" panose="05000000000000000000" pitchFamily="2" charset="2"/>
              <a:buAutoNum type="arabicParenR"/>
            </a:pPr>
            <a:r>
              <a:rPr lang="zh-CN" altLang="en-US" sz="2400" dirty="0">
                <a:solidFill>
                  <a:srgbClr val="000000"/>
                </a:solidFill>
                <a:latin typeface="+mn-ea"/>
                <a:ea typeface="+mn-ea"/>
              </a:rPr>
              <a:t>需要多于</a:t>
            </a:r>
            <a:r>
              <a:rPr lang="en-US" altLang="zh-CN" sz="2400" dirty="0">
                <a:solidFill>
                  <a:srgbClr val="000000"/>
                </a:solidFill>
                <a:latin typeface="+mn-ea"/>
                <a:ea typeface="+mn-ea"/>
              </a:rPr>
              <a:t>10</a:t>
            </a:r>
            <a:r>
              <a:rPr lang="zh-CN" altLang="en-US" sz="2400" dirty="0">
                <a:solidFill>
                  <a:srgbClr val="000000"/>
                </a:solidFill>
                <a:latin typeface="+mn-ea"/>
                <a:ea typeface="+mn-ea"/>
              </a:rPr>
              <a:t>个装卸小组的概率是多少？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nodeType="afterEffect">
                                  <p:stCondLst>
                                    <p:cond delay="0"/>
                                  </p:stCondLst>
                                  <p:childTnLst>
                                    <p:set>
                                      <p:cBhvr>
                                        <p:cTn id="6" dur="1" fill="hold">
                                          <p:stCondLst>
                                            <p:cond delay="0"/>
                                          </p:stCondLst>
                                        </p:cTn>
                                        <p:tgtEl>
                                          <p:spTgt spid="443396"/>
                                        </p:tgtEl>
                                        <p:attrNameLst>
                                          <p:attrName>style.visibility</p:attrName>
                                        </p:attrNameLst>
                                      </p:cBhvr>
                                      <p:to>
                                        <p:strVal val="visible"/>
                                      </p:to>
                                    </p:set>
                                    <p:anim calcmode="lin" valueType="num">
                                      <p:cBhvr additive="base">
                                        <p:cTn id="7" dur="500" fill="hold"/>
                                        <p:tgtEl>
                                          <p:spTgt spid="443396"/>
                                        </p:tgtEl>
                                        <p:attrNameLst>
                                          <p:attrName>ppt_x</p:attrName>
                                        </p:attrNameLst>
                                      </p:cBhvr>
                                      <p:tavLst>
                                        <p:tav tm="0">
                                          <p:val>
                                            <p:strVal val="#ppt_x"/>
                                          </p:val>
                                        </p:tav>
                                        <p:tav tm="100000">
                                          <p:val>
                                            <p:strVal val="#ppt_x"/>
                                          </p:val>
                                        </p:tav>
                                      </p:tavLst>
                                    </p:anim>
                                    <p:anim calcmode="lin" valueType="num">
                                      <p:cBhvr additive="base">
                                        <p:cTn id="8" dur="500" fill="hold"/>
                                        <p:tgtEl>
                                          <p:spTgt spid="44339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43397">
                                            <p:txEl>
                                              <p:pRg st="0" end="0"/>
                                            </p:txEl>
                                          </p:spTgt>
                                        </p:tgtEl>
                                        <p:attrNameLst>
                                          <p:attrName>style.visibility</p:attrName>
                                        </p:attrNameLst>
                                      </p:cBhvr>
                                      <p:to>
                                        <p:strVal val="visible"/>
                                      </p:to>
                                    </p:set>
                                    <p:anim calcmode="lin" valueType="num">
                                      <p:cBhvr additive="base">
                                        <p:cTn id="12" dur="500" fill="hold"/>
                                        <p:tgtEl>
                                          <p:spTgt spid="44339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43397">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443397">
                                            <p:txEl>
                                              <p:pRg st="1" end="1"/>
                                            </p:txEl>
                                          </p:spTgt>
                                        </p:tgtEl>
                                        <p:attrNameLst>
                                          <p:attrName>style.visibility</p:attrName>
                                        </p:attrNameLst>
                                      </p:cBhvr>
                                      <p:to>
                                        <p:strVal val="visible"/>
                                      </p:to>
                                    </p:set>
                                    <p:anim calcmode="lin" valueType="num">
                                      <p:cBhvr additive="base">
                                        <p:cTn id="17" dur="500" fill="hold"/>
                                        <p:tgtEl>
                                          <p:spTgt spid="44339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3397">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443397">
                                            <p:txEl>
                                              <p:pRg st="2" end="2"/>
                                            </p:txEl>
                                          </p:spTgt>
                                        </p:tgtEl>
                                        <p:attrNameLst>
                                          <p:attrName>style.visibility</p:attrName>
                                        </p:attrNameLst>
                                      </p:cBhvr>
                                      <p:to>
                                        <p:strVal val="visible"/>
                                      </p:to>
                                    </p:set>
                                    <p:anim calcmode="lin" valueType="num">
                                      <p:cBhvr additive="base">
                                        <p:cTn id="22" dur="500" fill="hold"/>
                                        <p:tgtEl>
                                          <p:spTgt spid="443397">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4339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p:bldP spid="443397"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0F441A9-89E5-2221-B062-0E7E0DFE9FCF}"/>
              </a:ext>
            </a:extLst>
          </p:cNvPr>
          <p:cNvSpPr>
            <a:spLocks noGrp="1" noChangeArrowheads="1"/>
          </p:cNvSpPr>
          <p:nvPr>
            <p:ph type="title"/>
          </p:nvPr>
        </p:nvSpPr>
        <p:spPr/>
        <p:txBody>
          <a:bodyPr/>
          <a:lstStyle/>
          <a:p>
            <a:pPr algn="l" eaLnBrk="1" hangingPunct="1"/>
            <a:r>
              <a:rPr lang="zh-CN" altLang="en-US"/>
              <a:t>解</a:t>
            </a:r>
          </a:p>
        </p:txBody>
      </p:sp>
      <p:sp>
        <p:nvSpPr>
          <p:cNvPr id="445443" name="Rectangle 3">
            <a:extLst>
              <a:ext uri="{FF2B5EF4-FFF2-40B4-BE49-F238E27FC236}">
                <a16:creationId xmlns:a16="http://schemas.microsoft.com/office/drawing/2014/main" id="{4A0C3429-6581-7050-A621-E48992689817}"/>
              </a:ext>
            </a:extLst>
          </p:cNvPr>
          <p:cNvSpPr>
            <a:spLocks noGrp="1" noChangeArrowheads="1"/>
          </p:cNvSpPr>
          <p:nvPr>
            <p:ph idx="1"/>
          </p:nvPr>
        </p:nvSpPr>
        <p:spPr>
          <a:xfrm>
            <a:off x="993775" y="1296194"/>
            <a:ext cx="10439400" cy="2216663"/>
          </a:xfrm>
        </p:spPr>
        <p:txBody>
          <a:bodyPr/>
          <a:lstStyle/>
          <a:p>
            <a:pPr eaLnBrk="1" hangingPunct="1">
              <a:buFont typeface="Wingdings" panose="05000000000000000000" pitchFamily="2" charset="2"/>
              <a:buNone/>
            </a:pPr>
            <a:r>
              <a:rPr lang="zh-CN" altLang="en-US" dirty="0"/>
              <a:t>把该系统看成是</a:t>
            </a:r>
            <a:r>
              <a:rPr lang="en-US" altLang="zh-CN" dirty="0"/>
              <a:t>M/M/</a:t>
            </a:r>
            <a:r>
              <a:rPr lang="en-US" altLang="zh-CN" dirty="0">
                <a:sym typeface="Symbol" panose="05050102010706020507" pitchFamily="18" charset="2"/>
              </a:rPr>
              <a:t></a:t>
            </a:r>
            <a:r>
              <a:rPr lang="zh-CN" altLang="en-US" dirty="0">
                <a:sym typeface="Symbol" panose="05050102010706020507" pitchFamily="18" charset="2"/>
              </a:rPr>
              <a:t>排队系统，＝</a:t>
            </a:r>
            <a:r>
              <a:rPr lang="en-US" altLang="zh-CN" dirty="0">
                <a:sym typeface="Symbol" panose="05050102010706020507" pitchFamily="18" charset="2"/>
              </a:rPr>
              <a:t>6(</a:t>
            </a:r>
            <a:r>
              <a:rPr lang="zh-CN" altLang="en-US" dirty="0">
                <a:sym typeface="Symbol" panose="05050102010706020507" pitchFamily="18" charset="2"/>
              </a:rPr>
              <a:t>架</a:t>
            </a:r>
            <a:r>
              <a:rPr lang="en-US" altLang="zh-CN" dirty="0">
                <a:sym typeface="Symbol" panose="05050102010706020507" pitchFamily="18" charset="2"/>
              </a:rPr>
              <a:t>/</a:t>
            </a:r>
            <a:r>
              <a:rPr lang="zh-CN" altLang="en-US" dirty="0">
                <a:sym typeface="Symbol" panose="05050102010706020507" pitchFamily="18" charset="2"/>
              </a:rPr>
              <a:t>天</a:t>
            </a:r>
            <a:r>
              <a:rPr lang="en-US" altLang="zh-CN" dirty="0">
                <a:sym typeface="Symbol" panose="05050102010706020507" pitchFamily="18" charset="2"/>
              </a:rPr>
              <a:t>)</a:t>
            </a:r>
            <a:r>
              <a:rPr lang="zh-CN" altLang="en-US" dirty="0">
                <a:sym typeface="Symbol" panose="05050102010706020507" pitchFamily="18" charset="2"/>
              </a:rPr>
              <a:t>， ＝</a:t>
            </a:r>
            <a:r>
              <a:rPr lang="en-US" altLang="zh-CN" dirty="0">
                <a:sym typeface="Symbol" panose="05050102010706020507" pitchFamily="18" charset="2"/>
              </a:rPr>
              <a:t>2(</a:t>
            </a:r>
            <a:r>
              <a:rPr lang="zh-CN" altLang="en-US" dirty="0">
                <a:sym typeface="Symbol" panose="05050102010706020507" pitchFamily="18" charset="2"/>
              </a:rPr>
              <a:t>架</a:t>
            </a:r>
            <a:r>
              <a:rPr lang="en-US" altLang="zh-CN" dirty="0">
                <a:sym typeface="Symbol" panose="05050102010706020507" pitchFamily="18" charset="2"/>
              </a:rPr>
              <a:t>/</a:t>
            </a:r>
            <a:r>
              <a:rPr lang="zh-CN" altLang="en-US" dirty="0">
                <a:sym typeface="Symbol" panose="05050102010706020507" pitchFamily="18" charset="2"/>
              </a:rPr>
              <a:t>天</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3</a:t>
            </a:r>
            <a:r>
              <a:rPr lang="zh-CN" altLang="en-US" dirty="0">
                <a:sym typeface="Symbol" panose="05050102010706020507" pitchFamily="18" charset="2"/>
              </a:rPr>
              <a:t>。</a:t>
            </a:r>
          </a:p>
        </p:txBody>
      </p:sp>
      <p:sp>
        <p:nvSpPr>
          <p:cNvPr id="445444" name="Rectangle 4">
            <a:extLst>
              <a:ext uri="{FF2B5EF4-FFF2-40B4-BE49-F238E27FC236}">
                <a16:creationId xmlns:a16="http://schemas.microsoft.com/office/drawing/2014/main" id="{16B43507-00C4-045A-2B06-5AF0DE9970C4}"/>
              </a:ext>
            </a:extLst>
          </p:cNvPr>
          <p:cNvSpPr>
            <a:spLocks noChangeArrowheads="1"/>
          </p:cNvSpPr>
          <p:nvPr/>
        </p:nvSpPr>
        <p:spPr bwMode="auto">
          <a:xfrm>
            <a:off x="993775" y="2141196"/>
            <a:ext cx="7875823" cy="56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 typeface="Wingdings" panose="05000000000000000000" pitchFamily="2" charset="2"/>
              <a:buAutoNum type="arabicParenR"/>
            </a:pPr>
            <a:r>
              <a:rPr lang="en-US" altLang="zh-CN" sz="2801" dirty="0">
                <a:solidFill>
                  <a:srgbClr val="000000"/>
                </a:solidFill>
              </a:rPr>
              <a:t>  </a:t>
            </a:r>
          </a:p>
        </p:txBody>
      </p:sp>
      <p:graphicFrame>
        <p:nvGraphicFramePr>
          <p:cNvPr id="445445" name="Object 2">
            <a:extLst>
              <a:ext uri="{FF2B5EF4-FFF2-40B4-BE49-F238E27FC236}">
                <a16:creationId xmlns:a16="http://schemas.microsoft.com/office/drawing/2014/main" id="{0BD1A729-9A7F-6650-3F24-58D8AE37BD68}"/>
              </a:ext>
            </a:extLst>
          </p:cNvPr>
          <p:cNvGraphicFramePr>
            <a:graphicFrameLocks noChangeAspect="1"/>
          </p:cNvGraphicFramePr>
          <p:nvPr>
            <p:extLst>
              <p:ext uri="{D42A27DB-BD31-4B8C-83A1-F6EECF244321}">
                <p14:modId xmlns:p14="http://schemas.microsoft.com/office/powerpoint/2010/main" val="453143282"/>
              </p:ext>
            </p:extLst>
          </p:nvPr>
        </p:nvGraphicFramePr>
        <p:xfrm>
          <a:off x="1527175" y="2172647"/>
          <a:ext cx="1613273" cy="614504"/>
        </p:xfrm>
        <a:graphic>
          <a:graphicData uri="http://schemas.openxmlformats.org/presentationml/2006/ole">
            <mc:AlternateContent xmlns:mc="http://schemas.openxmlformats.org/markup-compatibility/2006">
              <mc:Choice xmlns:v="urn:schemas-microsoft-com:vml" Requires="v">
                <p:oleObj spid="_x0000_s29698" name="Equation" r:id="rId4" imgW="634725" imgH="241195" progId="Equation.3">
                  <p:embed/>
                </p:oleObj>
              </mc:Choice>
              <mc:Fallback>
                <p:oleObj name="Equation" r:id="rId4" imgW="634725" imgH="241195" progId="Equation.3">
                  <p:embed/>
                  <p:pic>
                    <p:nvPicPr>
                      <p:cNvPr id="445445" name="Object 2">
                        <a:extLst>
                          <a:ext uri="{FF2B5EF4-FFF2-40B4-BE49-F238E27FC236}">
                            <a16:creationId xmlns:a16="http://schemas.microsoft.com/office/drawing/2014/main" id="{0BD1A729-9A7F-6650-3F24-58D8AE37BD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175" y="2172647"/>
                        <a:ext cx="1613273" cy="614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5446" name="Rectangle 6">
            <a:extLst>
              <a:ext uri="{FF2B5EF4-FFF2-40B4-BE49-F238E27FC236}">
                <a16:creationId xmlns:a16="http://schemas.microsoft.com/office/drawing/2014/main" id="{99EFEAC2-B726-E7EA-CDAB-D30AC1B24E9D}"/>
              </a:ext>
            </a:extLst>
          </p:cNvPr>
          <p:cNvSpPr>
            <a:spLocks noChangeArrowheads="1"/>
          </p:cNvSpPr>
          <p:nvPr/>
        </p:nvSpPr>
        <p:spPr bwMode="auto">
          <a:xfrm>
            <a:off x="917557" y="3049200"/>
            <a:ext cx="7875823"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
                <a:srgbClr val="CC00CC"/>
              </a:buClr>
              <a:buFont typeface="Wingdings" panose="05000000000000000000" pitchFamily="2" charset="2"/>
              <a:buAutoNum type="arabicParenR" startAt="2"/>
            </a:pPr>
            <a:r>
              <a:rPr lang="zh-CN" altLang="en-US" sz="2400" dirty="0">
                <a:solidFill>
                  <a:srgbClr val="000000"/>
                </a:solidFill>
                <a:latin typeface="+mn-ea"/>
                <a:ea typeface="+mn-ea"/>
              </a:rPr>
              <a:t>当装卸小组个数小于飞机架数时，即认为发生拥挤。因此，若设装卸小组个数为</a:t>
            </a:r>
            <a:r>
              <a:rPr lang="en-US" altLang="zh-CN" sz="2400" dirty="0">
                <a:solidFill>
                  <a:srgbClr val="000000"/>
                </a:solidFill>
                <a:latin typeface="+mn-ea"/>
                <a:ea typeface="+mn-ea"/>
              </a:rPr>
              <a:t>k</a:t>
            </a:r>
            <a:r>
              <a:rPr lang="zh-CN" altLang="en-US" sz="2400" dirty="0">
                <a:solidFill>
                  <a:srgbClr val="000000"/>
                </a:solidFill>
                <a:latin typeface="+mn-ea"/>
                <a:ea typeface="+mn-ea"/>
              </a:rPr>
              <a:t>，则系统达到平衡时应有</a:t>
            </a:r>
            <a:endParaRPr lang="zh-CN" altLang="en-US" sz="2400" dirty="0">
              <a:solidFill>
                <a:srgbClr val="000000"/>
              </a:solidFill>
              <a:latin typeface="+mn-ea"/>
              <a:ea typeface="+mn-ea"/>
              <a:sym typeface="Symbol" panose="05050102010706020507" pitchFamily="18" charset="2"/>
            </a:endParaRPr>
          </a:p>
        </p:txBody>
      </p:sp>
      <p:sp>
        <p:nvSpPr>
          <p:cNvPr id="445447" name="Rectangle 7">
            <a:extLst>
              <a:ext uri="{FF2B5EF4-FFF2-40B4-BE49-F238E27FC236}">
                <a16:creationId xmlns:a16="http://schemas.microsoft.com/office/drawing/2014/main" id="{1D05E3D5-FE18-2903-70F5-95574A926DA7}"/>
              </a:ext>
            </a:extLst>
          </p:cNvPr>
          <p:cNvSpPr>
            <a:spLocks noChangeArrowheads="1"/>
          </p:cNvSpPr>
          <p:nvPr/>
        </p:nvSpPr>
        <p:spPr bwMode="auto">
          <a:xfrm>
            <a:off x="2184109" y="4423291"/>
            <a:ext cx="2515182" cy="51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en-US" altLang="zh-CN" sz="2801" dirty="0">
                <a:solidFill>
                  <a:srgbClr val="000000"/>
                </a:solidFill>
              </a:rPr>
              <a:t>P{</a:t>
            </a:r>
            <a:r>
              <a:rPr lang="en-US" altLang="zh-CN" sz="2801" dirty="0" err="1">
                <a:solidFill>
                  <a:srgbClr val="000000"/>
                </a:solidFill>
              </a:rPr>
              <a:t>N</a:t>
            </a:r>
            <a:r>
              <a:rPr lang="en-US" altLang="zh-CN" sz="2801" dirty="0" err="1">
                <a:solidFill>
                  <a:srgbClr val="000000"/>
                </a:solidFill>
                <a:sym typeface="Symbol" panose="05050102010706020507" pitchFamily="18" charset="2"/>
              </a:rPr>
              <a:t>k</a:t>
            </a:r>
            <a:r>
              <a:rPr lang="en-US" altLang="zh-CN" sz="2801" dirty="0">
                <a:solidFill>
                  <a:srgbClr val="000000"/>
                </a:solidFill>
              </a:rPr>
              <a:t>} </a:t>
            </a:r>
            <a:r>
              <a:rPr lang="en-US" altLang="zh-CN" sz="2801" dirty="0">
                <a:solidFill>
                  <a:srgbClr val="000000"/>
                </a:solidFill>
                <a:sym typeface="Symbol" panose="05050102010706020507" pitchFamily="18" charset="2"/>
              </a:rPr>
              <a:t>0.05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anim calcmode="lin" valueType="num">
                                      <p:cBhvr additive="base">
                                        <p:cTn id="7" dur="500" fill="hold"/>
                                        <p:tgtEl>
                                          <p:spTgt spid="445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544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445444"/>
                                        </p:tgtEl>
                                        <p:attrNameLst>
                                          <p:attrName>style.visibility</p:attrName>
                                        </p:attrNameLst>
                                      </p:cBhvr>
                                      <p:to>
                                        <p:strVal val="visible"/>
                                      </p:to>
                                    </p:set>
                                    <p:anim calcmode="lin" valueType="num">
                                      <p:cBhvr additive="base">
                                        <p:cTn id="13" dur="500" fill="hold"/>
                                        <p:tgtEl>
                                          <p:spTgt spid="445444"/>
                                        </p:tgtEl>
                                        <p:attrNameLst>
                                          <p:attrName>ppt_x</p:attrName>
                                        </p:attrNameLst>
                                      </p:cBhvr>
                                      <p:tavLst>
                                        <p:tav tm="0">
                                          <p:val>
                                            <p:strVal val="#ppt_x"/>
                                          </p:val>
                                        </p:tav>
                                        <p:tav tm="100000">
                                          <p:val>
                                            <p:strVal val="#ppt_x"/>
                                          </p:val>
                                        </p:tav>
                                      </p:tavLst>
                                    </p:anim>
                                    <p:anim calcmode="lin" valueType="num">
                                      <p:cBhvr additive="base">
                                        <p:cTn id="14" dur="500" fill="hold"/>
                                        <p:tgtEl>
                                          <p:spTgt spid="445444"/>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0"/>
                                  </p:stCondLst>
                                  <p:childTnLst>
                                    <p:set>
                                      <p:cBhvr>
                                        <p:cTn id="16" dur="1" fill="hold">
                                          <p:stCondLst>
                                            <p:cond delay="0"/>
                                          </p:stCondLst>
                                        </p:cTn>
                                        <p:tgtEl>
                                          <p:spTgt spid="445445"/>
                                        </p:tgtEl>
                                        <p:attrNameLst>
                                          <p:attrName>style.visibility</p:attrName>
                                        </p:attrNameLst>
                                      </p:cBhvr>
                                      <p:to>
                                        <p:strVal val="visible"/>
                                      </p:to>
                                    </p:set>
                                    <p:anim calcmode="lin" valueType="num">
                                      <p:cBhvr additive="base">
                                        <p:cTn id="17" dur="500" fill="hold"/>
                                        <p:tgtEl>
                                          <p:spTgt spid="445445"/>
                                        </p:tgtEl>
                                        <p:attrNameLst>
                                          <p:attrName>ppt_x</p:attrName>
                                        </p:attrNameLst>
                                      </p:cBhvr>
                                      <p:tavLst>
                                        <p:tav tm="0">
                                          <p:val>
                                            <p:strVal val="#ppt_x"/>
                                          </p:val>
                                        </p:tav>
                                        <p:tav tm="100000">
                                          <p:val>
                                            <p:strVal val="#ppt_x"/>
                                          </p:val>
                                        </p:tav>
                                      </p:tavLst>
                                    </p:anim>
                                    <p:anim calcmode="lin" valueType="num">
                                      <p:cBhvr additive="base">
                                        <p:cTn id="18" dur="500" fill="hold"/>
                                        <p:tgtEl>
                                          <p:spTgt spid="445445"/>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445446"/>
                                        </p:tgtEl>
                                        <p:attrNameLst>
                                          <p:attrName>style.visibility</p:attrName>
                                        </p:attrNameLst>
                                      </p:cBhvr>
                                      <p:to>
                                        <p:strVal val="visible"/>
                                      </p:to>
                                    </p:set>
                                    <p:anim calcmode="lin" valueType="num">
                                      <p:cBhvr additive="base">
                                        <p:cTn id="23" dur="500" fill="hold"/>
                                        <p:tgtEl>
                                          <p:spTgt spid="445446"/>
                                        </p:tgtEl>
                                        <p:attrNameLst>
                                          <p:attrName>ppt_x</p:attrName>
                                        </p:attrNameLst>
                                      </p:cBhvr>
                                      <p:tavLst>
                                        <p:tav tm="0">
                                          <p:val>
                                            <p:strVal val="#ppt_x"/>
                                          </p:val>
                                        </p:tav>
                                        <p:tav tm="100000">
                                          <p:val>
                                            <p:strVal val="#ppt_x"/>
                                          </p:val>
                                        </p:tav>
                                      </p:tavLst>
                                    </p:anim>
                                    <p:anim calcmode="lin" valueType="num">
                                      <p:cBhvr additive="base">
                                        <p:cTn id="24" dur="500" fill="hold"/>
                                        <p:tgtEl>
                                          <p:spTgt spid="445446"/>
                                        </p:tgtEl>
                                        <p:attrNameLst>
                                          <p:attrName>ppt_y</p:attrName>
                                        </p:attrNameLst>
                                      </p:cBhvr>
                                      <p:tavLst>
                                        <p:tav tm="0">
                                          <p:val>
                                            <p:strVal val="0-#ppt_h/2"/>
                                          </p:val>
                                        </p:tav>
                                        <p:tav tm="100000">
                                          <p:val>
                                            <p:strVal val="#ppt_y"/>
                                          </p:val>
                                        </p:tav>
                                      </p:tavLst>
                                    </p:anim>
                                  </p:childTnLst>
                                </p:cTn>
                              </p:par>
                            </p:childTnLst>
                          </p:cTn>
                        </p:par>
                        <p:par>
                          <p:cTn id="25" fill="hold" nodeType="afterGroup">
                            <p:stCondLst>
                              <p:cond delay="500"/>
                            </p:stCondLst>
                            <p:childTnLst>
                              <p:par>
                                <p:cTn id="26" presetID="2" presetClass="entr" presetSubtype="1" fill="hold" nodeType="afterEffect">
                                  <p:stCondLst>
                                    <p:cond delay="0"/>
                                  </p:stCondLst>
                                  <p:childTnLst>
                                    <p:set>
                                      <p:cBhvr>
                                        <p:cTn id="27" dur="1" fill="hold">
                                          <p:stCondLst>
                                            <p:cond delay="0"/>
                                          </p:stCondLst>
                                        </p:cTn>
                                        <p:tgtEl>
                                          <p:spTgt spid="445447"/>
                                        </p:tgtEl>
                                        <p:attrNameLst>
                                          <p:attrName>style.visibility</p:attrName>
                                        </p:attrNameLst>
                                      </p:cBhvr>
                                      <p:to>
                                        <p:strVal val="visible"/>
                                      </p:to>
                                    </p:set>
                                    <p:anim calcmode="lin" valueType="num">
                                      <p:cBhvr additive="base">
                                        <p:cTn id="28" dur="500" fill="hold"/>
                                        <p:tgtEl>
                                          <p:spTgt spid="445447"/>
                                        </p:tgtEl>
                                        <p:attrNameLst>
                                          <p:attrName>ppt_x</p:attrName>
                                        </p:attrNameLst>
                                      </p:cBhvr>
                                      <p:tavLst>
                                        <p:tav tm="0">
                                          <p:val>
                                            <p:strVal val="#ppt_x"/>
                                          </p:val>
                                        </p:tav>
                                        <p:tav tm="100000">
                                          <p:val>
                                            <p:strVal val="#ppt_x"/>
                                          </p:val>
                                        </p:tav>
                                      </p:tavLst>
                                    </p:anim>
                                    <p:anim calcmode="lin" valueType="num">
                                      <p:cBhvr additive="base">
                                        <p:cTn id="29" dur="500" fill="hold"/>
                                        <p:tgtEl>
                                          <p:spTgt spid="4454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autoUpdateAnimBg="0" advAuto="0"/>
      <p:bldP spid="445444" grpId="0" autoUpdateAnimBg="0"/>
      <p:bldP spid="445446" grpId="0" autoUpdateAnimBg="0"/>
      <p:bldP spid="44544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a:extLst>
              <a:ext uri="{FF2B5EF4-FFF2-40B4-BE49-F238E27FC236}">
                <a16:creationId xmlns:a16="http://schemas.microsoft.com/office/drawing/2014/main" id="{40A62E2F-C564-D2A4-E8EF-D2A074A14009}"/>
              </a:ext>
            </a:extLst>
          </p:cNvPr>
          <p:cNvSpPr>
            <a:spLocks noGrp="1" noChangeArrowheads="1"/>
          </p:cNvSpPr>
          <p:nvPr>
            <p:ph type="body" idx="1"/>
          </p:nvPr>
        </p:nvSpPr>
        <p:spPr>
          <a:xfrm>
            <a:off x="366078" y="1189419"/>
            <a:ext cx="7563013" cy="4755663"/>
          </a:xfrm>
        </p:spPr>
        <p:txBody>
          <a:bodyPr>
            <a:normAutofit/>
          </a:bodyPr>
          <a:lstStyle/>
          <a:p>
            <a:pPr>
              <a:lnSpc>
                <a:spcPct val="105000"/>
              </a:lnSpc>
              <a:spcBef>
                <a:spcPts val="1200"/>
              </a:spcBef>
              <a:buFont typeface="Wingdings" panose="05000000000000000000" pitchFamily="2" charset="2"/>
              <a:buChar char="Ø"/>
            </a:pPr>
            <a:r>
              <a:rPr lang="zh-CN" altLang="en-US" dirty="0">
                <a:solidFill>
                  <a:srgbClr val="0000FF"/>
                </a:solidFill>
              </a:rPr>
              <a:t>无限源的简单排队系统</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a:lnSpc>
                <a:spcPct val="110000"/>
              </a:lnSpc>
              <a:spcBef>
                <a:spcPts val="1200"/>
              </a:spcBef>
              <a:buClr>
                <a:srgbClr val="FF0000"/>
              </a:buClr>
              <a:buFontTx/>
              <a:buChar char="•"/>
            </a:pPr>
            <a:r>
              <a:rPr lang="zh-CN" altLang="en-US" dirty="0">
                <a:solidFill>
                  <a:srgbClr val="CC00CC"/>
                </a:solidFill>
              </a:rPr>
              <a:t>问题的引入</a:t>
            </a:r>
          </a:p>
          <a:p>
            <a:pPr lvl="1">
              <a:lnSpc>
                <a:spcPct val="110000"/>
              </a:lnSpc>
              <a:spcBef>
                <a:spcPts val="1200"/>
              </a:spcBef>
              <a:buClr>
                <a:srgbClr val="FF0000"/>
              </a:buClr>
              <a:buFontTx/>
              <a:buChar char="•"/>
            </a:pPr>
            <a:r>
              <a:rPr lang="zh-CN" altLang="en-US" dirty="0">
                <a:solidFill>
                  <a:srgbClr val="CC00CC"/>
                </a:solidFill>
              </a:rPr>
              <a:t>队长</a:t>
            </a:r>
          </a:p>
          <a:p>
            <a:pPr lvl="1">
              <a:lnSpc>
                <a:spcPct val="110000"/>
              </a:lnSpc>
              <a:spcBef>
                <a:spcPts val="1200"/>
              </a:spcBef>
              <a:buClr>
                <a:srgbClr val="FF0000"/>
              </a:buClr>
              <a:buFontTx/>
              <a:buChar char="•"/>
            </a:pPr>
            <a:r>
              <a:rPr lang="zh-CN" altLang="en-US" dirty="0">
                <a:solidFill>
                  <a:srgbClr val="CC00CC"/>
                </a:solidFill>
              </a:rPr>
              <a:t>等待时间与逗留时间</a:t>
            </a:r>
            <a:endParaRPr lang="en-US" altLang="zh-CN" dirty="0">
              <a:solidFill>
                <a:srgbClr val="CC00CC"/>
              </a:solidFill>
            </a:endParaRPr>
          </a:p>
        </p:txBody>
      </p:sp>
      <p:sp>
        <p:nvSpPr>
          <p:cNvPr id="7173" name="Rectangle 2">
            <a:extLst>
              <a:ext uri="{FF2B5EF4-FFF2-40B4-BE49-F238E27FC236}">
                <a16:creationId xmlns:a16="http://schemas.microsoft.com/office/drawing/2014/main" id="{34963E6F-6E5D-CE7D-B3C0-DB0DEBFC36A4}"/>
              </a:ext>
            </a:extLst>
          </p:cNvPr>
          <p:cNvSpPr>
            <a:spLocks noGrp="1" noChangeArrowheads="1"/>
          </p:cNvSpPr>
          <p:nvPr>
            <p:ph type="title"/>
          </p:nvPr>
        </p:nvSpPr>
        <p:spPr/>
        <p:txBody>
          <a:bodyPr/>
          <a:lstStyle/>
          <a:p>
            <a:pPr eaLnBrk="1" hangingPunct="1"/>
            <a:r>
              <a:rPr lang="zh-CN" altLang="en-US"/>
              <a:t>上一讲内容回顾</a:t>
            </a:r>
          </a:p>
        </p:txBody>
      </p:sp>
      <p:grpSp>
        <p:nvGrpSpPr>
          <p:cNvPr id="3" name="组合 30">
            <a:extLst>
              <a:ext uri="{FF2B5EF4-FFF2-40B4-BE49-F238E27FC236}">
                <a16:creationId xmlns:a16="http://schemas.microsoft.com/office/drawing/2014/main" id="{89808B81-C756-6923-AD9E-1F17B6EE6006}"/>
              </a:ext>
            </a:extLst>
          </p:cNvPr>
          <p:cNvGrpSpPr>
            <a:grpSpLocks/>
          </p:cNvGrpSpPr>
          <p:nvPr/>
        </p:nvGrpSpPr>
        <p:grpSpPr bwMode="auto">
          <a:xfrm>
            <a:off x="1831975" y="3688216"/>
            <a:ext cx="6626170" cy="2664442"/>
            <a:chOff x="1187624" y="3878935"/>
            <a:chExt cx="6624736" cy="2663825"/>
          </a:xfrm>
          <a:solidFill>
            <a:srgbClr val="00B050"/>
          </a:solidFill>
        </p:grpSpPr>
        <p:sp>
          <p:nvSpPr>
            <p:cNvPr id="7186" name="矩形标注 13">
              <a:extLst>
                <a:ext uri="{FF2B5EF4-FFF2-40B4-BE49-F238E27FC236}">
                  <a16:creationId xmlns:a16="http://schemas.microsoft.com/office/drawing/2014/main" id="{D05E22D9-142E-6107-B539-62B35C41447E}"/>
                </a:ext>
              </a:extLst>
            </p:cNvPr>
            <p:cNvSpPr>
              <a:spLocks noChangeArrowheads="1"/>
            </p:cNvSpPr>
            <p:nvPr/>
          </p:nvSpPr>
          <p:spPr bwMode="auto">
            <a:xfrm>
              <a:off x="1187624" y="3878935"/>
              <a:ext cx="6624736" cy="2663825"/>
            </a:xfrm>
            <a:prstGeom prst="wedgeRectCallout">
              <a:avLst>
                <a:gd name="adj1" fmla="val -24921"/>
                <a:gd name="adj2" fmla="val -55708"/>
              </a:avLst>
            </a:prstGeom>
            <a:grpFill/>
            <a:ln w="9525" algn="ctr">
              <a:solidFill>
                <a:srgbClr val="0000FF"/>
              </a:solidFill>
              <a:round/>
              <a:headEnd/>
              <a:tailEnd/>
            </a:ln>
          </p:spPr>
          <p:txBody>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dirty="0"/>
                <a:t>等待时间分布函数：</a:t>
              </a:r>
              <a:r>
                <a:rPr lang="en-US" altLang="zh-CN" sz="2400" dirty="0" err="1"/>
                <a:t>W</a:t>
              </a:r>
              <a:r>
                <a:rPr lang="en-US" altLang="zh-CN" sz="2400" baseline="-25000" dirty="0" err="1"/>
                <a:t>q</a:t>
              </a:r>
              <a:r>
                <a:rPr lang="en-US" altLang="zh-CN" sz="2400" dirty="0"/>
                <a:t>(t)=1-</a:t>
              </a:r>
              <a:r>
                <a:rPr lang="zh-CN" altLang="en-US" sz="2400" dirty="0">
                  <a:sym typeface="Symbol" panose="05050102010706020507" pitchFamily="18" charset="2"/>
                </a:rPr>
                <a:t></a:t>
              </a:r>
              <a:r>
                <a:rPr lang="en-US" altLang="zh-CN" sz="2400" dirty="0">
                  <a:sym typeface="Symbol" panose="05050102010706020507" pitchFamily="18" charset="2"/>
                </a:rPr>
                <a:t>e</a:t>
              </a:r>
              <a:r>
                <a:rPr lang="en-US" altLang="zh-CN" sz="2400" baseline="30000" dirty="0">
                  <a:sym typeface="Symbol" panose="05050102010706020507" pitchFamily="18" charset="2"/>
                </a:rPr>
                <a:t>-(1-)t</a:t>
              </a:r>
              <a:r>
                <a:rPr lang="zh-CN" altLang="en-US" sz="2400" dirty="0">
                  <a:sym typeface="Symbol" panose="05050102010706020507" pitchFamily="18" charset="2"/>
                </a:rPr>
                <a:t>，</a:t>
              </a:r>
              <a:r>
                <a:rPr lang="en-US" altLang="zh-CN" sz="2400" dirty="0">
                  <a:sym typeface="Symbol" panose="05050102010706020507" pitchFamily="18" charset="2"/>
                </a:rPr>
                <a:t>t0,</a:t>
              </a:r>
              <a:r>
                <a:rPr lang="zh-CN" altLang="en-US" sz="2400" dirty="0">
                  <a:sym typeface="Symbol" panose="05050102010706020507" pitchFamily="18" charset="2"/>
                </a:rPr>
                <a:t> </a:t>
              </a:r>
              <a:r>
                <a:rPr lang="en-US" altLang="zh-CN" sz="2400" dirty="0">
                  <a:sym typeface="Symbol" panose="05050102010706020507" pitchFamily="18" charset="2"/>
                </a:rPr>
                <a:t>&lt;1</a:t>
              </a:r>
            </a:p>
            <a:p>
              <a:pPr>
                <a:spcBef>
                  <a:spcPts val="1200"/>
                </a:spcBef>
                <a:buClrTx/>
                <a:buNone/>
              </a:pPr>
              <a:r>
                <a:rPr lang="zh-CN" altLang="en-US" sz="2400" dirty="0"/>
                <a:t>平均等待时间：</a:t>
              </a:r>
              <a:endParaRPr lang="en-US" altLang="zh-CN" sz="2400" dirty="0"/>
            </a:p>
            <a:p>
              <a:pPr>
                <a:spcBef>
                  <a:spcPts val="1800"/>
                </a:spcBef>
                <a:buClrTx/>
                <a:buNone/>
              </a:pPr>
              <a:r>
                <a:rPr lang="zh-CN" altLang="en-US" sz="2400" dirty="0"/>
                <a:t>逗留时间分布函数：</a:t>
              </a:r>
              <a:endParaRPr lang="en-US" altLang="zh-CN" sz="2400" dirty="0"/>
            </a:p>
            <a:p>
              <a:pPr>
                <a:spcBef>
                  <a:spcPts val="1800"/>
                </a:spcBef>
                <a:buClrTx/>
                <a:buNone/>
              </a:pPr>
              <a:r>
                <a:rPr lang="zh-CN" altLang="en-US" sz="2400" dirty="0"/>
                <a:t>平均逗留时间：</a:t>
              </a:r>
              <a:endParaRPr lang="en-US" altLang="zh-CN" sz="2400" dirty="0">
                <a:sym typeface="Symbol" panose="05050102010706020507" pitchFamily="18" charset="2"/>
              </a:endParaRPr>
            </a:p>
          </p:txBody>
        </p:sp>
        <p:graphicFrame>
          <p:nvGraphicFramePr>
            <p:cNvPr id="7187" name="Object 5">
              <a:extLst>
                <a:ext uri="{FF2B5EF4-FFF2-40B4-BE49-F238E27FC236}">
                  <a16:creationId xmlns:a16="http://schemas.microsoft.com/office/drawing/2014/main" id="{CF4364FB-E2DB-EFA9-6275-636BD827060C}"/>
                </a:ext>
              </a:extLst>
            </p:cNvPr>
            <p:cNvGraphicFramePr>
              <a:graphicFrameLocks noChangeAspect="1"/>
            </p:cNvGraphicFramePr>
            <p:nvPr/>
          </p:nvGraphicFramePr>
          <p:xfrm>
            <a:off x="3419872" y="4365104"/>
            <a:ext cx="3567825" cy="782500"/>
          </p:xfrm>
          <a:graphic>
            <a:graphicData uri="http://schemas.openxmlformats.org/presentationml/2006/ole">
              <mc:AlternateContent xmlns:mc="http://schemas.openxmlformats.org/markup-compatibility/2006">
                <mc:Choice xmlns:v="urn:schemas-microsoft-com:vml" Requires="v">
                  <p:oleObj spid="_x0000_s2050" name="Equation" r:id="rId4" imgW="1968500" imgH="431800" progId="Equation.3">
                    <p:embed/>
                  </p:oleObj>
                </mc:Choice>
                <mc:Fallback>
                  <p:oleObj name="Equation" r:id="rId4" imgW="1968500" imgH="431800" progId="Equation.3">
                    <p:embed/>
                    <p:pic>
                      <p:nvPicPr>
                        <p:cNvPr id="7187" name="Object 5">
                          <a:extLst>
                            <a:ext uri="{FF2B5EF4-FFF2-40B4-BE49-F238E27FC236}">
                              <a16:creationId xmlns:a16="http://schemas.microsoft.com/office/drawing/2014/main" id="{CF4364FB-E2DB-EFA9-6275-636BD82706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4365104"/>
                          <a:ext cx="3567825" cy="78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8" name="Object 10">
              <a:extLst>
                <a:ext uri="{FF2B5EF4-FFF2-40B4-BE49-F238E27FC236}">
                  <a16:creationId xmlns:a16="http://schemas.microsoft.com/office/drawing/2014/main" id="{2360CEF3-13A0-D8F2-DD0B-EB4FE835788C}"/>
                </a:ext>
              </a:extLst>
            </p:cNvPr>
            <p:cNvGraphicFramePr>
              <a:graphicFrameLocks noChangeAspect="1"/>
            </p:cNvGraphicFramePr>
            <p:nvPr/>
          </p:nvGraphicFramePr>
          <p:xfrm>
            <a:off x="3995936" y="5174608"/>
            <a:ext cx="3164518" cy="458706"/>
          </p:xfrm>
          <a:graphic>
            <a:graphicData uri="http://schemas.openxmlformats.org/presentationml/2006/ole">
              <mc:AlternateContent xmlns:mc="http://schemas.openxmlformats.org/markup-compatibility/2006">
                <mc:Choice xmlns:v="urn:schemas-microsoft-com:vml" Requires="v">
                  <p:oleObj spid="_x0000_s2051" name="Equation" r:id="rId6" imgW="1574800" imgH="228600" progId="Equation.DSMT4">
                    <p:embed/>
                  </p:oleObj>
                </mc:Choice>
                <mc:Fallback>
                  <p:oleObj name="Equation" r:id="rId6" imgW="1574800" imgH="228600" progId="Equation.DSMT4">
                    <p:embed/>
                    <p:pic>
                      <p:nvPicPr>
                        <p:cNvPr id="7188" name="Object 10">
                          <a:extLst>
                            <a:ext uri="{FF2B5EF4-FFF2-40B4-BE49-F238E27FC236}">
                              <a16:creationId xmlns:a16="http://schemas.microsoft.com/office/drawing/2014/main" id="{2360CEF3-13A0-D8F2-DD0B-EB4FE83578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936" y="5174608"/>
                          <a:ext cx="3164518" cy="4587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9" name="Object 8">
              <a:extLst>
                <a:ext uri="{FF2B5EF4-FFF2-40B4-BE49-F238E27FC236}">
                  <a16:creationId xmlns:a16="http://schemas.microsoft.com/office/drawing/2014/main" id="{FCC76270-9191-5E29-FD2D-52D638738EEA}"/>
                </a:ext>
              </a:extLst>
            </p:cNvPr>
            <p:cNvGraphicFramePr>
              <a:graphicFrameLocks noChangeAspect="1"/>
            </p:cNvGraphicFramePr>
            <p:nvPr/>
          </p:nvGraphicFramePr>
          <p:xfrm>
            <a:off x="3526044" y="5719761"/>
            <a:ext cx="3566236" cy="782499"/>
          </p:xfrm>
          <a:graphic>
            <a:graphicData uri="http://schemas.openxmlformats.org/presentationml/2006/ole">
              <mc:AlternateContent xmlns:mc="http://schemas.openxmlformats.org/markup-compatibility/2006">
                <mc:Choice xmlns:v="urn:schemas-microsoft-com:vml" Requires="v">
                  <p:oleObj spid="_x0000_s2052" name="Equation" r:id="rId8" imgW="1968500" imgH="431800" progId="Equation.DSMT4">
                    <p:embed/>
                  </p:oleObj>
                </mc:Choice>
                <mc:Fallback>
                  <p:oleObj name="Equation" r:id="rId8" imgW="1968500" imgH="431800" progId="Equation.DSMT4">
                    <p:embed/>
                    <p:pic>
                      <p:nvPicPr>
                        <p:cNvPr id="7189" name="Object 8">
                          <a:extLst>
                            <a:ext uri="{FF2B5EF4-FFF2-40B4-BE49-F238E27FC236}">
                              <a16:creationId xmlns:a16="http://schemas.microsoft.com/office/drawing/2014/main" id="{FCC76270-9191-5E29-FD2D-52D638738EE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26044" y="5719761"/>
                          <a:ext cx="3566236" cy="782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057176172"/>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5507">
                                            <p:txEl>
                                              <p:pRg st="1" end="1"/>
                                            </p:txEl>
                                          </p:spTgt>
                                        </p:tgtEl>
                                        <p:attrNameLst>
                                          <p:attrName>style.visibility</p:attrName>
                                        </p:attrNameLst>
                                      </p:cBhvr>
                                      <p:to>
                                        <p:strVal val="visible"/>
                                      </p:to>
                                    </p:set>
                                    <p:anim calcmode="lin" valueType="num">
                                      <p:cBhvr additive="base">
                                        <p:cTn id="13"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5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05507">
                                            <p:txEl>
                                              <p:pRg st="2" end="2"/>
                                            </p:txEl>
                                          </p:spTgt>
                                        </p:tgtEl>
                                        <p:attrNameLst>
                                          <p:attrName>style.visibility</p:attrName>
                                        </p:attrNameLst>
                                      </p:cBhvr>
                                      <p:to>
                                        <p:strVal val="visible"/>
                                      </p:to>
                                    </p:set>
                                    <p:anim calcmode="lin" valueType="num">
                                      <p:cBhvr additive="base">
                                        <p:cTn id="19" dur="500" fill="hold"/>
                                        <p:tgtEl>
                                          <p:spTgt spid="405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5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05507">
                                            <p:txEl>
                                              <p:pRg st="3" end="3"/>
                                            </p:txEl>
                                          </p:spTgt>
                                        </p:tgtEl>
                                        <p:attrNameLst>
                                          <p:attrName>style.visibility</p:attrName>
                                        </p:attrNameLst>
                                      </p:cBhvr>
                                      <p:to>
                                        <p:strVal val="visible"/>
                                      </p:to>
                                    </p:set>
                                    <p:anim calcmode="lin" valueType="num">
                                      <p:cBhvr additive="base">
                                        <p:cTn id="25" dur="500" fill="hold"/>
                                        <p:tgtEl>
                                          <p:spTgt spid="4055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55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34" dur="1000" fill="hold"/>
                                        <p:tgtEl>
                                          <p:spTgt spid="3"/>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xit" presetSubtype="4" fill="hold" nodeType="clickEffect">
                                  <p:stCondLst>
                                    <p:cond delay="0"/>
                                  </p:stCondLst>
                                  <p:childTnLst>
                                    <p:anim calcmode="lin" valueType="num">
                                      <p:cBhvr additive="base">
                                        <p:cTn id="42" dur="500"/>
                                        <p:tgtEl>
                                          <p:spTgt spid="3"/>
                                        </p:tgtEl>
                                        <p:attrNameLst>
                                          <p:attrName>ppt_x</p:attrName>
                                        </p:attrNameLst>
                                      </p:cBhvr>
                                      <p:tavLst>
                                        <p:tav tm="0">
                                          <p:val>
                                            <p:strVal val="ppt_x"/>
                                          </p:val>
                                        </p:tav>
                                        <p:tav tm="100000">
                                          <p:val>
                                            <p:strVal val="ppt_x"/>
                                          </p:val>
                                        </p:tav>
                                      </p:tavLst>
                                    </p:anim>
                                    <p:anim calcmode="lin" valueType="num">
                                      <p:cBhvr additive="base">
                                        <p:cTn id="43" dur="500"/>
                                        <p:tgtEl>
                                          <p:spTgt spid="3"/>
                                        </p:tgtEl>
                                        <p:attrNameLst>
                                          <p:attrName>ppt_y</p:attrName>
                                        </p:attrNameLst>
                                      </p:cBhvr>
                                      <p:tavLst>
                                        <p:tav tm="0">
                                          <p:val>
                                            <p:strVal val="ppt_y"/>
                                          </p:val>
                                        </p:tav>
                                        <p:tav tm="100000">
                                          <p:val>
                                            <p:strVal val="1+ppt_h/2"/>
                                          </p:val>
                                        </p:tav>
                                      </p:tavLst>
                                    </p:anim>
                                    <p:set>
                                      <p:cBhvr>
                                        <p:cTn id="44"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1BB2627-A897-5B73-145B-8B8EF69CB08D}"/>
              </a:ext>
            </a:extLst>
          </p:cNvPr>
          <p:cNvSpPr>
            <a:spLocks noGrp="1" noChangeArrowheads="1"/>
          </p:cNvSpPr>
          <p:nvPr>
            <p:ph type="title"/>
          </p:nvPr>
        </p:nvSpPr>
        <p:spPr/>
        <p:txBody>
          <a:bodyPr/>
          <a:lstStyle/>
          <a:p>
            <a:pPr algn="l" eaLnBrk="1" hangingPunct="1"/>
            <a:r>
              <a:rPr lang="zh-CN" altLang="en-US"/>
              <a:t>解</a:t>
            </a:r>
            <a:r>
              <a:rPr lang="en-US" altLang="zh-CN"/>
              <a:t>(</a:t>
            </a:r>
            <a:r>
              <a:rPr lang="zh-CN" altLang="en-US"/>
              <a:t>续</a:t>
            </a:r>
            <a:r>
              <a:rPr lang="en-US" altLang="zh-CN"/>
              <a:t>)</a:t>
            </a:r>
          </a:p>
        </p:txBody>
      </p:sp>
      <p:sp>
        <p:nvSpPr>
          <p:cNvPr id="447491" name="Rectangle 3">
            <a:extLst>
              <a:ext uri="{FF2B5EF4-FFF2-40B4-BE49-F238E27FC236}">
                <a16:creationId xmlns:a16="http://schemas.microsoft.com/office/drawing/2014/main" id="{49B2CD99-6A90-BAFA-E544-2AC58CF32FE0}"/>
              </a:ext>
            </a:extLst>
          </p:cNvPr>
          <p:cNvSpPr>
            <a:spLocks noGrp="1" noChangeArrowheads="1"/>
          </p:cNvSpPr>
          <p:nvPr>
            <p:ph idx="1"/>
          </p:nvPr>
        </p:nvSpPr>
        <p:spPr>
          <a:xfrm>
            <a:off x="891295" y="954855"/>
            <a:ext cx="6884279" cy="625621"/>
          </a:xfrm>
        </p:spPr>
        <p:txBody>
          <a:bodyPr>
            <a:normAutofit/>
          </a:bodyPr>
          <a:lstStyle/>
          <a:p>
            <a:pPr algn="just" eaLnBrk="1" hangingPunct="1">
              <a:buFont typeface="Wingdings" panose="05000000000000000000" pitchFamily="2" charset="2"/>
              <a:buNone/>
            </a:pPr>
            <a:r>
              <a:rPr lang="zh-CN" altLang="en-US">
                <a:sym typeface="Symbol" panose="05050102010706020507" pitchFamily="18" charset="2"/>
              </a:rPr>
              <a:t>但</a:t>
            </a:r>
          </a:p>
        </p:txBody>
      </p:sp>
      <p:graphicFrame>
        <p:nvGraphicFramePr>
          <p:cNvPr id="447492" name="Object 2">
            <a:extLst>
              <a:ext uri="{FF2B5EF4-FFF2-40B4-BE49-F238E27FC236}">
                <a16:creationId xmlns:a16="http://schemas.microsoft.com/office/drawing/2014/main" id="{15C0DF0F-9D28-4F9A-2F09-6209C81CA148}"/>
              </a:ext>
            </a:extLst>
          </p:cNvPr>
          <p:cNvGraphicFramePr>
            <a:graphicFrameLocks noChangeAspect="1"/>
          </p:cNvGraphicFramePr>
          <p:nvPr>
            <p:extLst>
              <p:ext uri="{D42A27DB-BD31-4B8C-83A1-F6EECF244321}">
                <p14:modId xmlns:p14="http://schemas.microsoft.com/office/powerpoint/2010/main" val="3760067746"/>
              </p:ext>
            </p:extLst>
          </p:nvPr>
        </p:nvGraphicFramePr>
        <p:xfrm>
          <a:off x="1251743" y="1434392"/>
          <a:ext cx="7347062" cy="982889"/>
        </p:xfrm>
        <a:graphic>
          <a:graphicData uri="http://schemas.openxmlformats.org/presentationml/2006/ole">
            <mc:AlternateContent xmlns:mc="http://schemas.openxmlformats.org/markup-compatibility/2006">
              <mc:Choice xmlns:v="urn:schemas-microsoft-com:vml" Requires="v">
                <p:oleObj spid="_x0000_s30722" name="Equation" r:id="rId4" imgW="3416300" imgH="457200" progId="Equation.3">
                  <p:embed/>
                </p:oleObj>
              </mc:Choice>
              <mc:Fallback>
                <p:oleObj name="Equation" r:id="rId4" imgW="3416300" imgH="457200" progId="Equation.3">
                  <p:embed/>
                  <p:pic>
                    <p:nvPicPr>
                      <p:cNvPr id="447492" name="Object 2">
                        <a:extLst>
                          <a:ext uri="{FF2B5EF4-FFF2-40B4-BE49-F238E27FC236}">
                            <a16:creationId xmlns:a16="http://schemas.microsoft.com/office/drawing/2014/main" id="{15C0DF0F-9D28-4F9A-2F09-6209C81CA1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1743" y="1434392"/>
                        <a:ext cx="7347062" cy="9828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7493" name="Object 3">
            <a:extLst>
              <a:ext uri="{FF2B5EF4-FFF2-40B4-BE49-F238E27FC236}">
                <a16:creationId xmlns:a16="http://schemas.microsoft.com/office/drawing/2014/main" id="{041336C3-9B50-D91C-2836-2ABB8C880296}"/>
              </a:ext>
            </a:extLst>
          </p:cNvPr>
          <p:cNvGraphicFramePr>
            <a:graphicFrameLocks noChangeAspect="1"/>
          </p:cNvGraphicFramePr>
          <p:nvPr>
            <p:extLst>
              <p:ext uri="{D42A27DB-BD31-4B8C-83A1-F6EECF244321}">
                <p14:modId xmlns:p14="http://schemas.microsoft.com/office/powerpoint/2010/main" val="2914271724"/>
              </p:ext>
            </p:extLst>
          </p:nvPr>
        </p:nvGraphicFramePr>
        <p:xfrm>
          <a:off x="1308906" y="2490324"/>
          <a:ext cx="4311060" cy="436664"/>
        </p:xfrm>
        <a:graphic>
          <a:graphicData uri="http://schemas.openxmlformats.org/presentationml/2006/ole">
            <mc:AlternateContent xmlns:mc="http://schemas.openxmlformats.org/markup-compatibility/2006">
              <mc:Choice xmlns:v="urn:schemas-microsoft-com:vml" Requires="v">
                <p:oleObj spid="_x0000_s30723" name="Equation" r:id="rId6" imgW="2005729" imgH="203112" progId="Equation.DSMT4">
                  <p:embed/>
                </p:oleObj>
              </mc:Choice>
              <mc:Fallback>
                <p:oleObj name="Equation" r:id="rId6" imgW="2005729" imgH="203112" progId="Equation.DSMT4">
                  <p:embed/>
                  <p:pic>
                    <p:nvPicPr>
                      <p:cNvPr id="447493" name="Object 3">
                        <a:extLst>
                          <a:ext uri="{FF2B5EF4-FFF2-40B4-BE49-F238E27FC236}">
                            <a16:creationId xmlns:a16="http://schemas.microsoft.com/office/drawing/2014/main" id="{041336C3-9B50-D91C-2836-2ABB8C8802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8906" y="2490324"/>
                        <a:ext cx="4311060" cy="436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7494" name="Rectangle 6">
            <a:extLst>
              <a:ext uri="{FF2B5EF4-FFF2-40B4-BE49-F238E27FC236}">
                <a16:creationId xmlns:a16="http://schemas.microsoft.com/office/drawing/2014/main" id="{282738BA-1BE7-722C-F9BD-B0A5988DAA83}"/>
              </a:ext>
            </a:extLst>
          </p:cNvPr>
          <p:cNvSpPr>
            <a:spLocks noChangeArrowheads="1"/>
          </p:cNvSpPr>
          <p:nvPr/>
        </p:nvSpPr>
        <p:spPr bwMode="auto">
          <a:xfrm>
            <a:off x="1227925" y="3813017"/>
            <a:ext cx="1648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00000"/>
              </a:lnSpc>
              <a:buClrTx/>
              <a:buFontTx/>
              <a:buNone/>
            </a:pPr>
            <a:r>
              <a:rPr lang="zh-CN" altLang="en-US" sz="2400">
                <a:solidFill>
                  <a:srgbClr val="000000"/>
                </a:solidFill>
                <a:latin typeface="+mn-ea"/>
                <a:ea typeface="+mn-ea"/>
              </a:rPr>
              <a:t>所以</a:t>
            </a:r>
            <a:r>
              <a:rPr lang="en-US" altLang="zh-CN" sz="2400">
                <a:solidFill>
                  <a:srgbClr val="000000"/>
                </a:solidFill>
                <a:latin typeface="+mn-ea"/>
                <a:ea typeface="+mn-ea"/>
              </a:rPr>
              <a:t>k</a:t>
            </a:r>
            <a:r>
              <a:rPr lang="en-US" altLang="zh-CN" sz="2400">
                <a:solidFill>
                  <a:srgbClr val="000000"/>
                </a:solidFill>
                <a:latin typeface="+mn-ea"/>
                <a:ea typeface="+mn-ea"/>
                <a:sym typeface="Symbol" panose="05050102010706020507" pitchFamily="18" charset="2"/>
              </a:rPr>
              <a:t>7</a:t>
            </a:r>
            <a:r>
              <a:rPr lang="zh-CN" altLang="en-US" sz="2400">
                <a:solidFill>
                  <a:srgbClr val="000000"/>
                </a:solidFill>
                <a:latin typeface="+mn-ea"/>
                <a:ea typeface="+mn-ea"/>
                <a:sym typeface="Symbol" panose="05050102010706020507" pitchFamily="18" charset="2"/>
              </a:rPr>
              <a:t>。</a:t>
            </a:r>
          </a:p>
        </p:txBody>
      </p:sp>
      <p:sp>
        <p:nvSpPr>
          <p:cNvPr id="447495" name="Rectangle 7">
            <a:extLst>
              <a:ext uri="{FF2B5EF4-FFF2-40B4-BE49-F238E27FC236}">
                <a16:creationId xmlns:a16="http://schemas.microsoft.com/office/drawing/2014/main" id="{6022BE0E-92B0-FE91-C10F-518AC6A75EA5}"/>
              </a:ext>
            </a:extLst>
          </p:cNvPr>
          <p:cNvSpPr>
            <a:spLocks noChangeArrowheads="1"/>
          </p:cNvSpPr>
          <p:nvPr/>
        </p:nvSpPr>
        <p:spPr bwMode="auto">
          <a:xfrm>
            <a:off x="847270" y="4565851"/>
            <a:ext cx="7875823" cy="49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
                <a:srgbClr val="CC00CC"/>
              </a:buClr>
              <a:buFont typeface="Wingdings" panose="05000000000000000000" pitchFamily="2" charset="2"/>
              <a:buAutoNum type="arabicParenR" startAt="3"/>
            </a:pPr>
            <a:r>
              <a:rPr lang="en-US" altLang="zh-CN" sz="2400" dirty="0">
                <a:solidFill>
                  <a:srgbClr val="000000"/>
                </a:solidFill>
                <a:latin typeface="+mn-ea"/>
                <a:ea typeface="+mn-ea"/>
              </a:rPr>
              <a:t>  </a:t>
            </a:r>
          </a:p>
        </p:txBody>
      </p:sp>
      <p:graphicFrame>
        <p:nvGraphicFramePr>
          <p:cNvPr id="447496" name="Object 4">
            <a:extLst>
              <a:ext uri="{FF2B5EF4-FFF2-40B4-BE49-F238E27FC236}">
                <a16:creationId xmlns:a16="http://schemas.microsoft.com/office/drawing/2014/main" id="{03900F85-1EAC-F74B-A198-4D50764B9CA5}"/>
              </a:ext>
            </a:extLst>
          </p:cNvPr>
          <p:cNvGraphicFramePr>
            <a:graphicFrameLocks noChangeAspect="1"/>
          </p:cNvGraphicFramePr>
          <p:nvPr>
            <p:extLst>
              <p:ext uri="{D42A27DB-BD31-4B8C-83A1-F6EECF244321}">
                <p14:modId xmlns:p14="http://schemas.microsoft.com/office/powerpoint/2010/main" val="1689750811"/>
              </p:ext>
            </p:extLst>
          </p:nvPr>
        </p:nvGraphicFramePr>
        <p:xfrm>
          <a:off x="1333170" y="4338602"/>
          <a:ext cx="4784245" cy="982890"/>
        </p:xfrm>
        <a:graphic>
          <a:graphicData uri="http://schemas.openxmlformats.org/presentationml/2006/ole">
            <mc:AlternateContent xmlns:mc="http://schemas.openxmlformats.org/markup-compatibility/2006">
              <mc:Choice xmlns:v="urn:schemas-microsoft-com:vml" Requires="v">
                <p:oleObj spid="_x0000_s30724" name="Equation" r:id="rId8" imgW="2222500" imgH="457200" progId="Equation.3">
                  <p:embed/>
                </p:oleObj>
              </mc:Choice>
              <mc:Fallback>
                <p:oleObj name="Equation" r:id="rId8" imgW="2222500" imgH="457200" progId="Equation.3">
                  <p:embed/>
                  <p:pic>
                    <p:nvPicPr>
                      <p:cNvPr id="447496" name="Object 4">
                        <a:extLst>
                          <a:ext uri="{FF2B5EF4-FFF2-40B4-BE49-F238E27FC236}">
                            <a16:creationId xmlns:a16="http://schemas.microsoft.com/office/drawing/2014/main" id="{03900F85-1EAC-F74B-A198-4D50764B9CA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3170" y="4338602"/>
                        <a:ext cx="4784245" cy="9828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7497" name="Rectangle 9">
            <a:extLst>
              <a:ext uri="{FF2B5EF4-FFF2-40B4-BE49-F238E27FC236}">
                <a16:creationId xmlns:a16="http://schemas.microsoft.com/office/drawing/2014/main" id="{8B7EBAC7-9DC9-8E71-B003-2D0B624517F1}"/>
              </a:ext>
            </a:extLst>
          </p:cNvPr>
          <p:cNvSpPr>
            <a:spLocks noChangeArrowheads="1"/>
          </p:cNvSpPr>
          <p:nvPr/>
        </p:nvSpPr>
        <p:spPr bwMode="auto">
          <a:xfrm>
            <a:off x="985282" y="5482729"/>
            <a:ext cx="10894208"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lnSpc>
                <a:spcPct val="150000"/>
              </a:lnSpc>
              <a:buClrTx/>
              <a:buFontTx/>
              <a:buNone/>
            </a:pPr>
            <a:r>
              <a:rPr lang="zh-CN" altLang="en-US" sz="2400" dirty="0">
                <a:solidFill>
                  <a:srgbClr val="000000"/>
                </a:solidFill>
                <a:latin typeface="+mn-ea"/>
                <a:ea typeface="+mn-ea"/>
              </a:rPr>
              <a:t>即同时需要多于</a:t>
            </a:r>
            <a:r>
              <a:rPr lang="en-US" altLang="zh-CN" sz="2400" dirty="0">
                <a:solidFill>
                  <a:srgbClr val="000000"/>
                </a:solidFill>
                <a:latin typeface="+mn-ea"/>
                <a:ea typeface="+mn-ea"/>
              </a:rPr>
              <a:t>10</a:t>
            </a:r>
            <a:r>
              <a:rPr lang="zh-CN" altLang="en-US" sz="2400" dirty="0">
                <a:solidFill>
                  <a:srgbClr val="000000"/>
                </a:solidFill>
                <a:latin typeface="+mn-ea"/>
                <a:ea typeface="+mn-ea"/>
              </a:rPr>
              <a:t>个装卸小组的概率约为十万分之一，所以无需准备无穷个装卸小组。</a:t>
            </a:r>
          </a:p>
        </p:txBody>
      </p:sp>
      <p:graphicFrame>
        <p:nvGraphicFramePr>
          <p:cNvPr id="15" name="Object 3">
            <a:extLst>
              <a:ext uri="{FF2B5EF4-FFF2-40B4-BE49-F238E27FC236}">
                <a16:creationId xmlns:a16="http://schemas.microsoft.com/office/drawing/2014/main" id="{7C9C2BF5-6AEB-3BF6-E9EC-178A0A6758A2}"/>
              </a:ext>
            </a:extLst>
          </p:cNvPr>
          <p:cNvGraphicFramePr>
            <a:graphicFrameLocks noChangeAspect="1"/>
          </p:cNvGraphicFramePr>
          <p:nvPr>
            <p:extLst>
              <p:ext uri="{D42A27DB-BD31-4B8C-83A1-F6EECF244321}">
                <p14:modId xmlns:p14="http://schemas.microsoft.com/office/powerpoint/2010/main" val="1288545540"/>
              </p:ext>
            </p:extLst>
          </p:nvPr>
        </p:nvGraphicFramePr>
        <p:xfrm>
          <a:off x="2568085" y="2958745"/>
          <a:ext cx="4503192" cy="900320"/>
        </p:xfrm>
        <a:graphic>
          <a:graphicData uri="http://schemas.openxmlformats.org/presentationml/2006/ole">
            <mc:AlternateContent xmlns:mc="http://schemas.openxmlformats.org/markup-compatibility/2006">
              <mc:Choice xmlns:v="urn:schemas-microsoft-com:vml" Requires="v">
                <p:oleObj spid="_x0000_s30725" name="Equation" r:id="rId10" imgW="2095500" imgH="419100" progId="Equation.DSMT4">
                  <p:embed/>
                </p:oleObj>
              </mc:Choice>
              <mc:Fallback>
                <p:oleObj name="Equation" r:id="rId10" imgW="2095500" imgH="419100" progId="Equation.DSMT4">
                  <p:embed/>
                  <p:pic>
                    <p:nvPicPr>
                      <p:cNvPr id="15" name="Object 3">
                        <a:extLst>
                          <a:ext uri="{FF2B5EF4-FFF2-40B4-BE49-F238E27FC236}">
                            <a16:creationId xmlns:a16="http://schemas.microsoft.com/office/drawing/2014/main" id="{7C9C2BF5-6AEB-3BF6-E9EC-178A0A6758A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68085" y="2958745"/>
                        <a:ext cx="4503192" cy="900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447491">
                                            <p:txEl>
                                              <p:pRg st="0" end="0"/>
                                            </p:txEl>
                                          </p:spTgt>
                                        </p:tgtEl>
                                        <p:attrNameLst>
                                          <p:attrName>style.visibility</p:attrName>
                                        </p:attrNameLst>
                                      </p:cBhvr>
                                      <p:to>
                                        <p:strVal val="visible"/>
                                      </p:to>
                                    </p:set>
                                    <p:anim calcmode="lin" valueType="num">
                                      <p:cBhvr additive="base">
                                        <p:cTn id="7" dur="500" fill="hold"/>
                                        <p:tgtEl>
                                          <p:spTgt spid="447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749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447492"/>
                                        </p:tgtEl>
                                        <p:attrNameLst>
                                          <p:attrName>style.visibility</p:attrName>
                                        </p:attrNameLst>
                                      </p:cBhvr>
                                      <p:to>
                                        <p:strVal val="visible"/>
                                      </p:to>
                                    </p:set>
                                    <p:anim calcmode="lin" valueType="num">
                                      <p:cBhvr additive="base">
                                        <p:cTn id="13" dur="500" fill="hold"/>
                                        <p:tgtEl>
                                          <p:spTgt spid="447492"/>
                                        </p:tgtEl>
                                        <p:attrNameLst>
                                          <p:attrName>ppt_x</p:attrName>
                                        </p:attrNameLst>
                                      </p:cBhvr>
                                      <p:tavLst>
                                        <p:tav tm="0">
                                          <p:val>
                                            <p:strVal val="#ppt_x"/>
                                          </p:val>
                                        </p:tav>
                                        <p:tav tm="100000">
                                          <p:val>
                                            <p:strVal val="#ppt_x"/>
                                          </p:val>
                                        </p:tav>
                                      </p:tavLst>
                                    </p:anim>
                                    <p:anim calcmode="lin" valueType="num">
                                      <p:cBhvr additive="base">
                                        <p:cTn id="14" dur="500" fill="hold"/>
                                        <p:tgtEl>
                                          <p:spTgt spid="447492"/>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447493"/>
                                        </p:tgtEl>
                                        <p:attrNameLst>
                                          <p:attrName>style.visibility</p:attrName>
                                        </p:attrNameLst>
                                      </p:cBhvr>
                                      <p:to>
                                        <p:strVal val="visible"/>
                                      </p:to>
                                    </p:set>
                                    <p:anim calcmode="lin" valueType="num">
                                      <p:cBhvr additive="base">
                                        <p:cTn id="19" dur="500" fill="hold"/>
                                        <p:tgtEl>
                                          <p:spTgt spid="447493"/>
                                        </p:tgtEl>
                                        <p:attrNameLst>
                                          <p:attrName>ppt_x</p:attrName>
                                        </p:attrNameLst>
                                      </p:cBhvr>
                                      <p:tavLst>
                                        <p:tav tm="0">
                                          <p:val>
                                            <p:strVal val="#ppt_x"/>
                                          </p:val>
                                        </p:tav>
                                        <p:tav tm="100000">
                                          <p:val>
                                            <p:strVal val="#ppt_x"/>
                                          </p:val>
                                        </p:tav>
                                      </p:tavLst>
                                    </p:anim>
                                    <p:anim calcmode="lin" valueType="num">
                                      <p:cBhvr additive="base">
                                        <p:cTn id="20" dur="500" fill="hold"/>
                                        <p:tgtEl>
                                          <p:spTgt spid="447493"/>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nodeType="clickEffect">
                                  <p:stCondLst>
                                    <p:cond delay="0"/>
                                  </p:stCondLst>
                                  <p:childTnLst>
                                    <p:set>
                                      <p:cBhvr>
                                        <p:cTn id="30" dur="1" fill="hold">
                                          <p:stCondLst>
                                            <p:cond delay="0"/>
                                          </p:stCondLst>
                                        </p:cTn>
                                        <p:tgtEl>
                                          <p:spTgt spid="447494"/>
                                        </p:tgtEl>
                                        <p:attrNameLst>
                                          <p:attrName>style.visibility</p:attrName>
                                        </p:attrNameLst>
                                      </p:cBhvr>
                                      <p:to>
                                        <p:strVal val="visible"/>
                                      </p:to>
                                    </p:set>
                                    <p:anim calcmode="lin" valueType="num">
                                      <p:cBhvr additive="base">
                                        <p:cTn id="31" dur="500" fill="hold"/>
                                        <p:tgtEl>
                                          <p:spTgt spid="447494"/>
                                        </p:tgtEl>
                                        <p:attrNameLst>
                                          <p:attrName>ppt_x</p:attrName>
                                        </p:attrNameLst>
                                      </p:cBhvr>
                                      <p:tavLst>
                                        <p:tav tm="0">
                                          <p:val>
                                            <p:strVal val="#ppt_x"/>
                                          </p:val>
                                        </p:tav>
                                        <p:tav tm="100000">
                                          <p:val>
                                            <p:strVal val="#ppt_x"/>
                                          </p:val>
                                        </p:tav>
                                      </p:tavLst>
                                    </p:anim>
                                    <p:anim calcmode="lin" valueType="num">
                                      <p:cBhvr additive="base">
                                        <p:cTn id="32" dur="500" fill="hold"/>
                                        <p:tgtEl>
                                          <p:spTgt spid="447494"/>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nodeType="clickEffect">
                                  <p:stCondLst>
                                    <p:cond delay="0"/>
                                  </p:stCondLst>
                                  <p:childTnLst>
                                    <p:set>
                                      <p:cBhvr>
                                        <p:cTn id="36" dur="1" fill="hold">
                                          <p:stCondLst>
                                            <p:cond delay="0"/>
                                          </p:stCondLst>
                                        </p:cTn>
                                        <p:tgtEl>
                                          <p:spTgt spid="447495"/>
                                        </p:tgtEl>
                                        <p:attrNameLst>
                                          <p:attrName>style.visibility</p:attrName>
                                        </p:attrNameLst>
                                      </p:cBhvr>
                                      <p:to>
                                        <p:strVal val="visible"/>
                                      </p:to>
                                    </p:set>
                                    <p:anim calcmode="lin" valueType="num">
                                      <p:cBhvr additive="base">
                                        <p:cTn id="37" dur="500" fill="hold"/>
                                        <p:tgtEl>
                                          <p:spTgt spid="447495"/>
                                        </p:tgtEl>
                                        <p:attrNameLst>
                                          <p:attrName>ppt_x</p:attrName>
                                        </p:attrNameLst>
                                      </p:cBhvr>
                                      <p:tavLst>
                                        <p:tav tm="0">
                                          <p:val>
                                            <p:strVal val="#ppt_x"/>
                                          </p:val>
                                        </p:tav>
                                        <p:tav tm="100000">
                                          <p:val>
                                            <p:strVal val="#ppt_x"/>
                                          </p:val>
                                        </p:tav>
                                      </p:tavLst>
                                    </p:anim>
                                    <p:anim calcmode="lin" valueType="num">
                                      <p:cBhvr additive="base">
                                        <p:cTn id="38" dur="500" fill="hold"/>
                                        <p:tgtEl>
                                          <p:spTgt spid="447495"/>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500"/>
                            </p:stCondLst>
                            <p:childTnLst>
                              <p:par>
                                <p:cTn id="40" presetID="2" presetClass="entr" presetSubtype="1" fill="hold" nodeType="afterEffect">
                                  <p:stCondLst>
                                    <p:cond delay="0"/>
                                  </p:stCondLst>
                                  <p:childTnLst>
                                    <p:set>
                                      <p:cBhvr>
                                        <p:cTn id="41" dur="1" fill="hold">
                                          <p:stCondLst>
                                            <p:cond delay="0"/>
                                          </p:stCondLst>
                                        </p:cTn>
                                        <p:tgtEl>
                                          <p:spTgt spid="447496"/>
                                        </p:tgtEl>
                                        <p:attrNameLst>
                                          <p:attrName>style.visibility</p:attrName>
                                        </p:attrNameLst>
                                      </p:cBhvr>
                                      <p:to>
                                        <p:strVal val="visible"/>
                                      </p:to>
                                    </p:set>
                                    <p:anim calcmode="lin" valueType="num">
                                      <p:cBhvr additive="base">
                                        <p:cTn id="42" dur="500" fill="hold"/>
                                        <p:tgtEl>
                                          <p:spTgt spid="447496"/>
                                        </p:tgtEl>
                                        <p:attrNameLst>
                                          <p:attrName>ppt_x</p:attrName>
                                        </p:attrNameLst>
                                      </p:cBhvr>
                                      <p:tavLst>
                                        <p:tav tm="0">
                                          <p:val>
                                            <p:strVal val="#ppt_x"/>
                                          </p:val>
                                        </p:tav>
                                        <p:tav tm="100000">
                                          <p:val>
                                            <p:strVal val="#ppt_x"/>
                                          </p:val>
                                        </p:tav>
                                      </p:tavLst>
                                    </p:anim>
                                    <p:anim calcmode="lin" valueType="num">
                                      <p:cBhvr additive="base">
                                        <p:cTn id="43" dur="500" fill="hold"/>
                                        <p:tgtEl>
                                          <p:spTgt spid="447496"/>
                                        </p:tgtEl>
                                        <p:attrNameLst>
                                          <p:attrName>ppt_y</p:attrName>
                                        </p:attrNameLst>
                                      </p:cBhvr>
                                      <p:tavLst>
                                        <p:tav tm="0">
                                          <p:val>
                                            <p:strVal val="0-#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1" fill="hold" nodeType="clickEffect">
                                  <p:stCondLst>
                                    <p:cond delay="0"/>
                                  </p:stCondLst>
                                  <p:childTnLst>
                                    <p:set>
                                      <p:cBhvr>
                                        <p:cTn id="47" dur="1" fill="hold">
                                          <p:stCondLst>
                                            <p:cond delay="0"/>
                                          </p:stCondLst>
                                        </p:cTn>
                                        <p:tgtEl>
                                          <p:spTgt spid="447497"/>
                                        </p:tgtEl>
                                        <p:attrNameLst>
                                          <p:attrName>style.visibility</p:attrName>
                                        </p:attrNameLst>
                                      </p:cBhvr>
                                      <p:to>
                                        <p:strVal val="visible"/>
                                      </p:to>
                                    </p:set>
                                    <p:anim calcmode="lin" valueType="num">
                                      <p:cBhvr additive="base">
                                        <p:cTn id="48" dur="500" fill="hold"/>
                                        <p:tgtEl>
                                          <p:spTgt spid="447497"/>
                                        </p:tgtEl>
                                        <p:attrNameLst>
                                          <p:attrName>ppt_x</p:attrName>
                                        </p:attrNameLst>
                                      </p:cBhvr>
                                      <p:tavLst>
                                        <p:tav tm="0">
                                          <p:val>
                                            <p:strVal val="#ppt_x"/>
                                          </p:val>
                                        </p:tav>
                                        <p:tav tm="100000">
                                          <p:val>
                                            <p:strVal val="#ppt_x"/>
                                          </p:val>
                                        </p:tav>
                                      </p:tavLst>
                                    </p:anim>
                                    <p:anim calcmode="lin" valueType="num">
                                      <p:cBhvr additive="base">
                                        <p:cTn id="49" dur="500" fill="hold"/>
                                        <p:tgtEl>
                                          <p:spTgt spid="44749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1" grpId="0" build="p" autoUpdateAnimBg="0" advAuto="0"/>
      <p:bldP spid="447494" grpId="0" autoUpdateAnimBg="0"/>
      <p:bldP spid="447495" grpId="0" autoUpdateAnimBg="0"/>
      <p:bldP spid="44749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a:extLst>
              <a:ext uri="{FF2B5EF4-FFF2-40B4-BE49-F238E27FC236}">
                <a16:creationId xmlns:a16="http://schemas.microsoft.com/office/drawing/2014/main" id="{3E83F45F-E1F0-05A1-D6C8-1B22AB992BFF}"/>
              </a:ext>
            </a:extLst>
          </p:cNvPr>
          <p:cNvSpPr>
            <a:spLocks noGrp="1" noChangeArrowheads="1"/>
          </p:cNvSpPr>
          <p:nvPr>
            <p:ph type="title"/>
          </p:nvPr>
        </p:nvSpPr>
        <p:spPr/>
        <p:txBody>
          <a:bodyPr/>
          <a:lstStyle/>
          <a:p>
            <a:pPr eaLnBrk="1" hangingPunct="1"/>
            <a:r>
              <a:rPr lang="zh-CN" altLang="en-US"/>
              <a:t>本讲主要内容</a:t>
            </a:r>
          </a:p>
        </p:txBody>
      </p:sp>
      <p:sp>
        <p:nvSpPr>
          <p:cNvPr id="411651" name="Rectangle 3">
            <a:extLst>
              <a:ext uri="{FF2B5EF4-FFF2-40B4-BE49-F238E27FC236}">
                <a16:creationId xmlns:a16="http://schemas.microsoft.com/office/drawing/2014/main" id="{1807A8BC-6951-43ED-DCDB-252EA3ABBE16}"/>
              </a:ext>
            </a:extLst>
          </p:cNvPr>
          <p:cNvSpPr>
            <a:spLocks noGrp="1" noChangeArrowheads="1"/>
          </p:cNvSpPr>
          <p:nvPr>
            <p:ph type="body" idx="1"/>
          </p:nvPr>
        </p:nvSpPr>
        <p:spPr>
          <a:xfrm>
            <a:off x="536575" y="949628"/>
            <a:ext cx="8534400" cy="5985366"/>
          </a:xfrm>
        </p:spPr>
        <p:txBody>
          <a:bodyPr>
            <a:normAutofit fontScale="85000" lnSpcReduction="20000"/>
          </a:bodyPr>
          <a:lstStyle/>
          <a:p>
            <a:pPr>
              <a:spcBef>
                <a:spcPts val="300"/>
              </a:spcBef>
              <a:buFont typeface="Wingdings" panose="05000000000000000000" pitchFamily="2" charset="2"/>
              <a:buChar char="Ø"/>
            </a:pPr>
            <a:r>
              <a:rPr lang="zh-CN" altLang="en-US" dirty="0">
                <a:solidFill>
                  <a:srgbClr val="0000FF"/>
                </a:solidFill>
              </a:rPr>
              <a:t>具有可变输入率的</a:t>
            </a:r>
            <a:r>
              <a:rPr lang="en-US" altLang="zh-CN" dirty="0">
                <a:solidFill>
                  <a:srgbClr val="0000FF"/>
                </a:solidFill>
              </a:rPr>
              <a:t>M/M/1/</a:t>
            </a:r>
            <a:r>
              <a:rPr lang="en-US" altLang="zh-CN" dirty="0">
                <a:solidFill>
                  <a:srgbClr val="0000FF"/>
                </a:solidFill>
                <a:sym typeface="Symbol" panose="05050102010706020507" pitchFamily="18" charset="2"/>
              </a:rPr>
              <a:t></a:t>
            </a:r>
          </a:p>
          <a:p>
            <a:pPr lvl="1">
              <a:spcBef>
                <a:spcPts val="300"/>
              </a:spcBef>
              <a:buClr>
                <a:srgbClr val="FF0000"/>
              </a:buClr>
              <a:buFontTx/>
              <a:buChar char="•"/>
            </a:pPr>
            <a:r>
              <a:rPr lang="zh-CN" altLang="en-US" dirty="0">
                <a:solidFill>
                  <a:srgbClr val="CC00CC"/>
                </a:solidFill>
              </a:rPr>
              <a:t>问题的引入</a:t>
            </a:r>
          </a:p>
          <a:p>
            <a:pPr lvl="1">
              <a:spcBef>
                <a:spcPts val="300"/>
              </a:spcBef>
              <a:buClr>
                <a:srgbClr val="FF0000"/>
              </a:buClr>
              <a:buFontTx/>
              <a:buChar char="•"/>
            </a:pPr>
            <a:r>
              <a:rPr lang="zh-CN" altLang="en-US" dirty="0">
                <a:solidFill>
                  <a:srgbClr val="CC00CC"/>
                </a:solidFill>
              </a:rPr>
              <a:t>队长</a:t>
            </a:r>
          </a:p>
          <a:p>
            <a:pPr lvl="1">
              <a:spcBef>
                <a:spcPts val="300"/>
              </a:spcBef>
              <a:buClr>
                <a:srgbClr val="FF0000"/>
              </a:buClr>
              <a:buFontTx/>
              <a:buChar char="•"/>
            </a:pPr>
            <a:r>
              <a:rPr lang="zh-CN" altLang="en-US" dirty="0">
                <a:solidFill>
                  <a:srgbClr val="CC00CC"/>
                </a:solidFill>
              </a:rPr>
              <a:t>等待时间与逗留时间</a:t>
            </a:r>
          </a:p>
          <a:p>
            <a:pPr lvl="1">
              <a:spcBef>
                <a:spcPts val="300"/>
              </a:spcBef>
              <a:buClr>
                <a:srgbClr val="FF0000"/>
              </a:buClr>
              <a:buFontTx/>
              <a:buChar char="•"/>
            </a:pPr>
            <a:r>
              <a:rPr lang="en-US" altLang="zh-CN" dirty="0">
                <a:solidFill>
                  <a:srgbClr val="CC00CC"/>
                </a:solidFill>
              </a:rPr>
              <a:t>Little</a:t>
            </a:r>
            <a:r>
              <a:rPr lang="zh-CN" altLang="en-US" dirty="0">
                <a:solidFill>
                  <a:srgbClr val="CC00CC"/>
                </a:solidFill>
              </a:rPr>
              <a:t>公式</a:t>
            </a:r>
          </a:p>
          <a:p>
            <a:pPr>
              <a:spcBef>
                <a:spcPts val="300"/>
              </a:spcBef>
              <a:buFont typeface="Wingdings" panose="05000000000000000000" pitchFamily="2" charset="2"/>
              <a:buChar char="Ø"/>
            </a:pPr>
            <a:r>
              <a:rPr lang="zh-CN" altLang="en-US" dirty="0">
                <a:solidFill>
                  <a:srgbClr val="0000FF"/>
                </a:solidFill>
              </a:rPr>
              <a:t>具有可变服务率的</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a:spcBef>
                <a:spcPts val="300"/>
              </a:spcBef>
              <a:buClr>
                <a:srgbClr val="FF0000"/>
              </a:buClr>
              <a:buFontTx/>
              <a:buChar char="•"/>
            </a:pPr>
            <a:r>
              <a:rPr lang="zh-CN" altLang="en-US" dirty="0">
                <a:solidFill>
                  <a:srgbClr val="CC00CC"/>
                </a:solidFill>
              </a:rPr>
              <a:t>问题的引入</a:t>
            </a:r>
          </a:p>
          <a:p>
            <a:pPr lvl="1">
              <a:spcBef>
                <a:spcPts val="300"/>
              </a:spcBef>
              <a:buClr>
                <a:srgbClr val="FF0000"/>
              </a:buClr>
              <a:buFontTx/>
              <a:buChar char="•"/>
            </a:pPr>
            <a:r>
              <a:rPr lang="zh-CN" altLang="en-US" dirty="0">
                <a:solidFill>
                  <a:srgbClr val="CC00CC"/>
                </a:solidFill>
              </a:rPr>
              <a:t>队长</a:t>
            </a:r>
          </a:p>
          <a:p>
            <a:pPr lvl="1">
              <a:spcBef>
                <a:spcPts val="300"/>
              </a:spcBef>
              <a:buClr>
                <a:srgbClr val="FF0000"/>
              </a:buClr>
              <a:buFontTx/>
              <a:buChar char="•"/>
            </a:pPr>
            <a:r>
              <a:rPr lang="zh-CN" altLang="en-US" dirty="0">
                <a:solidFill>
                  <a:srgbClr val="CC00CC"/>
                </a:solidFill>
              </a:rPr>
              <a:t>等待时间与逗留时间</a:t>
            </a:r>
            <a:endParaRPr lang="en-US" altLang="zh-CN" dirty="0">
              <a:solidFill>
                <a:srgbClr val="CC00CC"/>
              </a:solidFill>
            </a:endParaRPr>
          </a:p>
          <a:p>
            <a:pPr eaLnBrk="1" hangingPunct="1">
              <a:buClr>
                <a:srgbClr val="CC00CC"/>
              </a:buClr>
              <a:buFont typeface="Wingdings" panose="05000000000000000000" pitchFamily="2" charset="2"/>
              <a:buChar char="Ø"/>
            </a:pPr>
            <a:r>
              <a:rPr lang="en-US" altLang="zh-CN" dirty="0">
                <a:solidFill>
                  <a:srgbClr val="0000FF"/>
                </a:solidFill>
              </a:rPr>
              <a:t>M/M/</a:t>
            </a:r>
            <a:r>
              <a:rPr lang="en-US" altLang="zh-CN"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排队系统</a:t>
            </a:r>
          </a:p>
          <a:p>
            <a:pPr lvl="1">
              <a:spcBef>
                <a:spcPts val="300"/>
              </a:spcBef>
              <a:buClr>
                <a:srgbClr val="FF0000"/>
              </a:buClr>
              <a:buFontTx/>
              <a:buChar char="•"/>
            </a:pPr>
            <a:r>
              <a:rPr lang="zh-CN" altLang="en-US" dirty="0">
                <a:solidFill>
                  <a:srgbClr val="CC00CC"/>
                </a:solidFill>
              </a:rPr>
              <a:t>问题的引入</a:t>
            </a:r>
          </a:p>
          <a:p>
            <a:pPr lvl="1">
              <a:spcBef>
                <a:spcPts val="300"/>
              </a:spcBef>
              <a:buClr>
                <a:srgbClr val="FF0000"/>
              </a:buClr>
              <a:buFontTx/>
              <a:buChar char="•"/>
            </a:pPr>
            <a:r>
              <a:rPr lang="zh-CN" altLang="en-US" dirty="0">
                <a:solidFill>
                  <a:srgbClr val="CC00CC"/>
                </a:solidFill>
              </a:rPr>
              <a:t>队长</a:t>
            </a:r>
          </a:p>
          <a:p>
            <a:pPr lvl="1">
              <a:spcBef>
                <a:spcPts val="300"/>
              </a:spcBef>
              <a:buClr>
                <a:srgbClr val="FF0000"/>
              </a:buClr>
              <a:buFontTx/>
              <a:buChar char="•"/>
            </a:pPr>
            <a:r>
              <a:rPr lang="zh-CN" altLang="en-US" dirty="0">
                <a:solidFill>
                  <a:srgbClr val="CC00CC"/>
                </a:solidFill>
              </a:rPr>
              <a:t>等待时间与逗留时间</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1651">
                                            <p:txEl>
                                              <p:pRg st="1" end="1"/>
                                            </p:txEl>
                                          </p:spTgt>
                                        </p:tgtEl>
                                        <p:attrNameLst>
                                          <p:attrName>style.visibility</p:attrName>
                                        </p:attrNameLst>
                                      </p:cBhvr>
                                      <p:to>
                                        <p:strVal val="visible"/>
                                      </p:to>
                                    </p:set>
                                    <p:anim calcmode="lin" valueType="num">
                                      <p:cBhvr additive="base">
                                        <p:cTn id="11"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16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1651">
                                            <p:txEl>
                                              <p:pRg st="2" end="2"/>
                                            </p:txEl>
                                          </p:spTgt>
                                        </p:tgtEl>
                                        <p:attrNameLst>
                                          <p:attrName>style.visibility</p:attrName>
                                        </p:attrNameLst>
                                      </p:cBhvr>
                                      <p:to>
                                        <p:strVal val="visible"/>
                                      </p:to>
                                    </p:set>
                                    <p:anim calcmode="lin" valueType="num">
                                      <p:cBhvr additive="base">
                                        <p:cTn id="15"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16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1651">
                                            <p:txEl>
                                              <p:pRg st="3" end="3"/>
                                            </p:txEl>
                                          </p:spTgt>
                                        </p:tgtEl>
                                        <p:attrNameLst>
                                          <p:attrName>style.visibility</p:attrName>
                                        </p:attrNameLst>
                                      </p:cBhvr>
                                      <p:to>
                                        <p:strVal val="visible"/>
                                      </p:to>
                                    </p:set>
                                    <p:anim calcmode="lin" valueType="num">
                                      <p:cBhvr additive="base">
                                        <p:cTn id="19"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165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11651">
                                            <p:txEl>
                                              <p:pRg st="4" end="4"/>
                                            </p:txEl>
                                          </p:spTgt>
                                        </p:tgtEl>
                                        <p:attrNameLst>
                                          <p:attrName>style.visibility</p:attrName>
                                        </p:attrNameLst>
                                      </p:cBhvr>
                                      <p:to>
                                        <p:strVal val="visible"/>
                                      </p:to>
                                    </p:set>
                                    <p:anim calcmode="lin" valueType="num">
                                      <p:cBhvr additive="base">
                                        <p:cTn id="23"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1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11651">
                                            <p:txEl>
                                              <p:pRg st="5" end="5"/>
                                            </p:txEl>
                                          </p:spTgt>
                                        </p:tgtEl>
                                        <p:attrNameLst>
                                          <p:attrName>style.visibility</p:attrName>
                                        </p:attrNameLst>
                                      </p:cBhvr>
                                      <p:to>
                                        <p:strVal val="visible"/>
                                      </p:to>
                                    </p:set>
                                    <p:anim calcmode="lin" valueType="num">
                                      <p:cBhvr additive="base">
                                        <p:cTn id="29"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165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11651">
                                            <p:txEl>
                                              <p:pRg st="6" end="6"/>
                                            </p:txEl>
                                          </p:spTgt>
                                        </p:tgtEl>
                                        <p:attrNameLst>
                                          <p:attrName>style.visibility</p:attrName>
                                        </p:attrNameLst>
                                      </p:cBhvr>
                                      <p:to>
                                        <p:strVal val="visible"/>
                                      </p:to>
                                    </p:set>
                                    <p:anim calcmode="lin" valueType="num">
                                      <p:cBhvr additive="base">
                                        <p:cTn id="33" dur="500" fill="hold"/>
                                        <p:tgtEl>
                                          <p:spTgt spid="41165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165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11651">
                                            <p:txEl>
                                              <p:pRg st="7" end="7"/>
                                            </p:txEl>
                                          </p:spTgt>
                                        </p:tgtEl>
                                        <p:attrNameLst>
                                          <p:attrName>style.visibility</p:attrName>
                                        </p:attrNameLst>
                                      </p:cBhvr>
                                      <p:to>
                                        <p:strVal val="visible"/>
                                      </p:to>
                                    </p:set>
                                    <p:anim calcmode="lin" valueType="num">
                                      <p:cBhvr additive="base">
                                        <p:cTn id="37" dur="500" fill="hold"/>
                                        <p:tgtEl>
                                          <p:spTgt spid="41165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165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11651">
                                            <p:txEl>
                                              <p:pRg st="8" end="8"/>
                                            </p:txEl>
                                          </p:spTgt>
                                        </p:tgtEl>
                                        <p:attrNameLst>
                                          <p:attrName>style.visibility</p:attrName>
                                        </p:attrNameLst>
                                      </p:cBhvr>
                                      <p:to>
                                        <p:strVal val="visible"/>
                                      </p:to>
                                    </p:set>
                                    <p:anim calcmode="lin" valueType="num">
                                      <p:cBhvr additive="base">
                                        <p:cTn id="41" dur="500" fill="hold"/>
                                        <p:tgtEl>
                                          <p:spTgt spid="41165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165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411651">
                                            <p:txEl>
                                              <p:pRg st="9" end="9"/>
                                            </p:txEl>
                                          </p:spTgt>
                                        </p:tgtEl>
                                        <p:attrNameLst>
                                          <p:attrName>style.visibility</p:attrName>
                                        </p:attrNameLst>
                                      </p:cBhvr>
                                      <p:to>
                                        <p:strVal val="visible"/>
                                      </p:to>
                                    </p:set>
                                    <p:anim calcmode="lin" valueType="num">
                                      <p:cBhvr additive="base">
                                        <p:cTn id="47" dur="500" fill="hold"/>
                                        <p:tgtEl>
                                          <p:spTgt spid="41165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1651">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11651">
                                            <p:txEl>
                                              <p:pRg st="10" end="10"/>
                                            </p:txEl>
                                          </p:spTgt>
                                        </p:tgtEl>
                                        <p:attrNameLst>
                                          <p:attrName>style.visibility</p:attrName>
                                        </p:attrNameLst>
                                      </p:cBhvr>
                                      <p:to>
                                        <p:strVal val="visible"/>
                                      </p:to>
                                    </p:set>
                                    <p:anim calcmode="lin" valueType="num">
                                      <p:cBhvr additive="base">
                                        <p:cTn id="51" dur="500" fill="hold"/>
                                        <p:tgtEl>
                                          <p:spTgt spid="411651">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11651">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11651">
                                            <p:txEl>
                                              <p:pRg st="11" end="11"/>
                                            </p:txEl>
                                          </p:spTgt>
                                        </p:tgtEl>
                                        <p:attrNameLst>
                                          <p:attrName>style.visibility</p:attrName>
                                        </p:attrNameLst>
                                      </p:cBhvr>
                                      <p:to>
                                        <p:strVal val="visible"/>
                                      </p:to>
                                    </p:set>
                                    <p:anim calcmode="lin" valueType="num">
                                      <p:cBhvr additive="base">
                                        <p:cTn id="55" dur="500" fill="hold"/>
                                        <p:tgtEl>
                                          <p:spTgt spid="411651">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11651">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11651">
                                            <p:txEl>
                                              <p:pRg st="12" end="12"/>
                                            </p:txEl>
                                          </p:spTgt>
                                        </p:tgtEl>
                                        <p:attrNameLst>
                                          <p:attrName>style.visibility</p:attrName>
                                        </p:attrNameLst>
                                      </p:cBhvr>
                                      <p:to>
                                        <p:strVal val="visible"/>
                                      </p:to>
                                    </p:set>
                                    <p:anim calcmode="lin" valueType="num">
                                      <p:cBhvr additive="base">
                                        <p:cTn id="59" dur="500" fill="hold"/>
                                        <p:tgtEl>
                                          <p:spTgt spid="411651">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116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a:extLst>
              <a:ext uri="{FF2B5EF4-FFF2-40B4-BE49-F238E27FC236}">
                <a16:creationId xmlns:a16="http://schemas.microsoft.com/office/drawing/2014/main" id="{53DEAB67-510D-7DC0-AA40-90839365C603}"/>
              </a:ext>
            </a:extLst>
          </p:cNvPr>
          <p:cNvSpPr>
            <a:spLocks noGrp="1" noChangeArrowheads="1"/>
          </p:cNvSpPr>
          <p:nvPr>
            <p:ph type="title"/>
          </p:nvPr>
        </p:nvSpPr>
        <p:spPr/>
        <p:txBody>
          <a:bodyPr/>
          <a:lstStyle/>
          <a:p>
            <a:pPr eaLnBrk="1" hangingPunct="1"/>
            <a:r>
              <a:rPr lang="zh-CN" altLang="en-US"/>
              <a:t>下一讲内容预告</a:t>
            </a:r>
          </a:p>
        </p:txBody>
      </p:sp>
      <p:sp>
        <p:nvSpPr>
          <p:cNvPr id="307203" name="Rectangle 3">
            <a:extLst>
              <a:ext uri="{FF2B5EF4-FFF2-40B4-BE49-F238E27FC236}">
                <a16:creationId xmlns:a16="http://schemas.microsoft.com/office/drawing/2014/main" id="{7C0545B9-AE05-569B-E10A-B10B9FD7A81A}"/>
              </a:ext>
            </a:extLst>
          </p:cNvPr>
          <p:cNvSpPr>
            <a:spLocks noGrp="1" noChangeArrowheads="1"/>
          </p:cNvSpPr>
          <p:nvPr>
            <p:ph type="body" idx="1"/>
          </p:nvPr>
        </p:nvSpPr>
        <p:spPr>
          <a:xfrm>
            <a:off x="612775" y="1067594"/>
            <a:ext cx="7561425" cy="5303477"/>
          </a:xfrm>
        </p:spPr>
        <p:txBody>
          <a:bodyPr>
            <a:normAutofit/>
          </a:bodyPr>
          <a:lstStyle/>
          <a:p>
            <a:pPr eaLnBrk="1" hangingPunct="1">
              <a:buClr>
                <a:srgbClr val="CC00CC"/>
              </a:buClr>
              <a:buFont typeface="Wingdings" panose="05000000000000000000" pitchFamily="2" charset="2"/>
              <a:buChar char="Ø"/>
            </a:pPr>
            <a:r>
              <a:rPr lang="en-US" altLang="zh-CN" dirty="0">
                <a:solidFill>
                  <a:srgbClr val="0000FF"/>
                </a:solidFill>
              </a:rPr>
              <a:t>M/M/c/</a:t>
            </a:r>
            <a:r>
              <a:rPr lang="en-US" altLang="zh-CN"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排队系统</a:t>
            </a:r>
            <a:endParaRPr lang="zh-CN" altLang="en-US" dirty="0">
              <a:solidFill>
                <a:srgbClr val="0000FF"/>
              </a:solidFill>
            </a:endParaRPr>
          </a:p>
          <a:p>
            <a:pPr lvl="1" eaLnBrk="1" hangingPunct="1">
              <a:buClr>
                <a:srgbClr val="FF0000"/>
              </a:buClr>
              <a:buFontTx/>
              <a:buChar char="•"/>
            </a:pPr>
            <a:r>
              <a:rPr lang="zh-CN" altLang="en-US" dirty="0">
                <a:solidFill>
                  <a:srgbClr val="CC00CC"/>
                </a:solidFill>
              </a:rPr>
              <a:t>问题的引入</a:t>
            </a:r>
          </a:p>
          <a:p>
            <a:pPr lvl="1" eaLnBrk="1" hangingPunct="1">
              <a:buClr>
                <a:srgbClr val="FF0000"/>
              </a:buClr>
              <a:buFontTx/>
              <a:buChar char="•"/>
            </a:pPr>
            <a:r>
              <a:rPr lang="zh-CN" altLang="en-US" dirty="0">
                <a:solidFill>
                  <a:srgbClr val="CC00CC"/>
                </a:solidFill>
              </a:rPr>
              <a:t>队长</a:t>
            </a:r>
          </a:p>
          <a:p>
            <a:pPr lvl="1" eaLnBrk="1" hangingPunct="1">
              <a:buClr>
                <a:srgbClr val="FF0000"/>
              </a:buClr>
              <a:buFontTx/>
              <a:buChar char="•"/>
            </a:pPr>
            <a:r>
              <a:rPr lang="zh-CN" altLang="en-US" dirty="0">
                <a:solidFill>
                  <a:srgbClr val="CC00CC"/>
                </a:solidFill>
              </a:rPr>
              <a:t>等待时间与逗留时间</a:t>
            </a:r>
          </a:p>
          <a:p>
            <a:pPr lvl="1" eaLnBrk="1" hangingPunct="1">
              <a:buClr>
                <a:srgbClr val="FF0000"/>
              </a:buClr>
              <a:buFontTx/>
              <a:buChar char="•"/>
            </a:pPr>
            <a:r>
              <a:rPr lang="zh-CN" altLang="en-US" dirty="0">
                <a:solidFill>
                  <a:srgbClr val="CC00CC"/>
                </a:solidFill>
              </a:rPr>
              <a:t>输出过程</a:t>
            </a:r>
            <a:endParaRPr lang="en-US" altLang="zh-CN" dirty="0">
              <a:solidFill>
                <a:srgbClr val="CC00CC"/>
              </a:solidFill>
            </a:endParaRPr>
          </a:p>
          <a:p>
            <a:pPr eaLnBrk="1" hangingPunct="1">
              <a:buClr>
                <a:srgbClr val="CC00CC"/>
              </a:buClr>
              <a:buFont typeface="Wingdings" panose="05000000000000000000" pitchFamily="2" charset="2"/>
              <a:buChar char="Ø"/>
            </a:pPr>
            <a:r>
              <a:rPr lang="en-US" altLang="zh-CN" dirty="0">
                <a:solidFill>
                  <a:srgbClr val="0000FF"/>
                </a:solidFill>
              </a:rPr>
              <a:t>M/M/c/</a:t>
            </a:r>
            <a:r>
              <a:rPr lang="en-US" altLang="zh-CN" dirty="0">
                <a:solidFill>
                  <a:srgbClr val="0000FF"/>
                </a:solidFill>
                <a:sym typeface="Symbol" panose="05050102010706020507" pitchFamily="18" charset="2"/>
              </a:rPr>
              <a:t>K</a:t>
            </a:r>
            <a:r>
              <a:rPr lang="zh-CN" altLang="en-US" dirty="0">
                <a:solidFill>
                  <a:srgbClr val="0000FF"/>
                </a:solidFill>
                <a:sym typeface="Symbol" panose="05050102010706020507" pitchFamily="18" charset="2"/>
              </a:rPr>
              <a:t>混合制排队系统</a:t>
            </a:r>
          </a:p>
          <a:p>
            <a:pPr lvl="1" eaLnBrk="1" hangingPunct="1">
              <a:buClr>
                <a:srgbClr val="FF0000"/>
              </a:buClr>
              <a:buFontTx/>
              <a:buChar char="•"/>
            </a:pPr>
            <a:r>
              <a:rPr lang="zh-CN" altLang="en-US" dirty="0">
                <a:solidFill>
                  <a:srgbClr val="CC00CC"/>
                </a:solidFill>
              </a:rPr>
              <a:t>问题的引入</a:t>
            </a:r>
          </a:p>
          <a:p>
            <a:pPr lvl="1" eaLnBrk="1" hangingPunct="1">
              <a:buClr>
                <a:srgbClr val="FF0000"/>
              </a:buClr>
              <a:buFontTx/>
              <a:buChar char="•"/>
            </a:pPr>
            <a:r>
              <a:rPr lang="zh-CN" altLang="en-US" dirty="0">
                <a:solidFill>
                  <a:srgbClr val="CC00CC"/>
                </a:solidFill>
              </a:rPr>
              <a:t>队长</a:t>
            </a:r>
          </a:p>
          <a:p>
            <a:pPr lvl="1" eaLnBrk="1" hangingPunct="1">
              <a:buClr>
                <a:srgbClr val="FF0000"/>
              </a:buClr>
              <a:buFontTx/>
              <a:buChar char="•"/>
            </a:pPr>
            <a:r>
              <a:rPr lang="zh-CN" altLang="en-US" dirty="0">
                <a:solidFill>
                  <a:srgbClr val="CC00CC"/>
                </a:solidFill>
              </a:rPr>
              <a:t>等待时间与逗留时间</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 calcmode="lin" valueType="num">
                                      <p:cBhvr additive="base">
                                        <p:cTn id="7" dur="500" fill="hold"/>
                                        <p:tgtEl>
                                          <p:spTgt spid="307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203">
                                            <p:txEl>
                                              <p:pRg st="1" end="1"/>
                                            </p:txEl>
                                          </p:spTgt>
                                        </p:tgtEl>
                                        <p:attrNameLst>
                                          <p:attrName>style.visibility</p:attrName>
                                        </p:attrNameLst>
                                      </p:cBhvr>
                                      <p:to>
                                        <p:strVal val="visible"/>
                                      </p:to>
                                    </p:set>
                                    <p:anim calcmode="lin" valueType="num">
                                      <p:cBhvr additive="base">
                                        <p:cTn id="11" dur="500" fill="hold"/>
                                        <p:tgtEl>
                                          <p:spTgt spid="3072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20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203">
                                            <p:txEl>
                                              <p:pRg st="2" end="2"/>
                                            </p:txEl>
                                          </p:spTgt>
                                        </p:tgtEl>
                                        <p:attrNameLst>
                                          <p:attrName>style.visibility</p:attrName>
                                        </p:attrNameLst>
                                      </p:cBhvr>
                                      <p:to>
                                        <p:strVal val="visible"/>
                                      </p:to>
                                    </p:set>
                                    <p:anim calcmode="lin" valueType="num">
                                      <p:cBhvr additive="base">
                                        <p:cTn id="15" dur="500" fill="hold"/>
                                        <p:tgtEl>
                                          <p:spTgt spid="30720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20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7203">
                                            <p:txEl>
                                              <p:pRg st="3" end="3"/>
                                            </p:txEl>
                                          </p:spTgt>
                                        </p:tgtEl>
                                        <p:attrNameLst>
                                          <p:attrName>style.visibility</p:attrName>
                                        </p:attrNameLst>
                                      </p:cBhvr>
                                      <p:to>
                                        <p:strVal val="visible"/>
                                      </p:to>
                                    </p:set>
                                    <p:anim calcmode="lin" valueType="num">
                                      <p:cBhvr additive="base">
                                        <p:cTn id="19" dur="500" fill="hold"/>
                                        <p:tgtEl>
                                          <p:spTgt spid="30720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0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07203">
                                            <p:txEl>
                                              <p:pRg st="4" end="4"/>
                                            </p:txEl>
                                          </p:spTgt>
                                        </p:tgtEl>
                                        <p:attrNameLst>
                                          <p:attrName>style.visibility</p:attrName>
                                        </p:attrNameLst>
                                      </p:cBhvr>
                                      <p:to>
                                        <p:strVal val="visible"/>
                                      </p:to>
                                    </p:set>
                                    <p:anim calcmode="lin" valueType="num">
                                      <p:cBhvr additive="base">
                                        <p:cTn id="23" dur="500" fill="hold"/>
                                        <p:tgtEl>
                                          <p:spTgt spid="30720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2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07203">
                                            <p:txEl>
                                              <p:pRg st="5" end="5"/>
                                            </p:txEl>
                                          </p:spTgt>
                                        </p:tgtEl>
                                        <p:attrNameLst>
                                          <p:attrName>style.visibility</p:attrName>
                                        </p:attrNameLst>
                                      </p:cBhvr>
                                      <p:to>
                                        <p:strVal val="visible"/>
                                      </p:to>
                                    </p:set>
                                    <p:anim calcmode="lin" valueType="num">
                                      <p:cBhvr additive="base">
                                        <p:cTn id="29" dur="500" fill="hold"/>
                                        <p:tgtEl>
                                          <p:spTgt spid="30720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20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07203">
                                            <p:txEl>
                                              <p:pRg st="6" end="6"/>
                                            </p:txEl>
                                          </p:spTgt>
                                        </p:tgtEl>
                                        <p:attrNameLst>
                                          <p:attrName>style.visibility</p:attrName>
                                        </p:attrNameLst>
                                      </p:cBhvr>
                                      <p:to>
                                        <p:strVal val="visible"/>
                                      </p:to>
                                    </p:set>
                                    <p:anim calcmode="lin" valueType="num">
                                      <p:cBhvr additive="base">
                                        <p:cTn id="33" dur="500" fill="hold"/>
                                        <p:tgtEl>
                                          <p:spTgt spid="30720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720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7203">
                                            <p:txEl>
                                              <p:pRg st="7" end="7"/>
                                            </p:txEl>
                                          </p:spTgt>
                                        </p:tgtEl>
                                        <p:attrNameLst>
                                          <p:attrName>style.visibility</p:attrName>
                                        </p:attrNameLst>
                                      </p:cBhvr>
                                      <p:to>
                                        <p:strVal val="visible"/>
                                      </p:to>
                                    </p:set>
                                    <p:anim calcmode="lin" valueType="num">
                                      <p:cBhvr additive="base">
                                        <p:cTn id="37" dur="500" fill="hold"/>
                                        <p:tgtEl>
                                          <p:spTgt spid="30720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20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203">
                                            <p:txEl>
                                              <p:pRg st="8" end="8"/>
                                            </p:txEl>
                                          </p:spTgt>
                                        </p:tgtEl>
                                        <p:attrNameLst>
                                          <p:attrName>style.visibility</p:attrName>
                                        </p:attrNameLst>
                                      </p:cBhvr>
                                      <p:to>
                                        <p:strVal val="visible"/>
                                      </p:to>
                                    </p:set>
                                    <p:anim calcmode="lin" valueType="num">
                                      <p:cBhvr additive="base">
                                        <p:cTn id="41" dur="500" fill="hold"/>
                                        <p:tgtEl>
                                          <p:spTgt spid="30720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0720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8F6924F3-2194-D542-5372-936950592E30}"/>
              </a:ext>
            </a:extLst>
          </p:cNvPr>
          <p:cNvSpPr>
            <a:spLocks noGrp="1" noChangeArrowheads="1"/>
          </p:cNvSpPr>
          <p:nvPr>
            <p:ph type="body" idx="1"/>
          </p:nvPr>
        </p:nvSpPr>
        <p:spPr>
          <a:xfrm>
            <a:off x="688975" y="991394"/>
            <a:ext cx="10363200" cy="5278071"/>
          </a:xfrm>
        </p:spPr>
        <p:txBody>
          <a:bodyPr>
            <a:normAutofit lnSpcReduction="10000"/>
          </a:bodyPr>
          <a:lstStyle/>
          <a:p>
            <a:pPr marL="457291" indent="-457291">
              <a:buClr>
                <a:srgbClr val="CC00CC"/>
              </a:buClr>
              <a:buFont typeface="Wingdings" panose="05000000000000000000" pitchFamily="2" charset="2"/>
              <a:buChar char="v"/>
            </a:pPr>
            <a:r>
              <a:rPr lang="zh-CN" altLang="en-US" dirty="0"/>
              <a:t>顾客到达为参数</a:t>
            </a:r>
            <a:r>
              <a:rPr lang="zh-CN" altLang="en-US" dirty="0">
                <a:sym typeface="Symbol" panose="05050102010706020507" pitchFamily="18" charset="2"/>
              </a:rPr>
              <a:t></a:t>
            </a:r>
            <a:r>
              <a:rPr lang="en-US" altLang="zh-CN" dirty="0">
                <a:sym typeface="Symbol" panose="05050102010706020507" pitchFamily="18" charset="2"/>
              </a:rPr>
              <a:t>(&gt;0)</a:t>
            </a:r>
            <a:r>
              <a:rPr lang="zh-CN" altLang="en-US" dirty="0"/>
              <a:t>的泊松过程 ；</a:t>
            </a:r>
          </a:p>
          <a:p>
            <a:pPr marL="457291" indent="-457291">
              <a:buClr>
                <a:srgbClr val="CC00CC"/>
              </a:buClr>
              <a:buFont typeface="Wingdings" panose="05000000000000000000" pitchFamily="2" charset="2"/>
              <a:buChar char="v"/>
            </a:pPr>
            <a:r>
              <a:rPr lang="zh-CN" altLang="en-US" dirty="0"/>
              <a:t>顾客到达看到队长为</a:t>
            </a:r>
            <a:r>
              <a:rPr lang="en-US" altLang="zh-CN" dirty="0"/>
              <a:t>k</a:t>
            </a:r>
            <a:r>
              <a:rPr lang="zh-CN" altLang="en-US" dirty="0"/>
              <a:t>时，进入系统的概率为</a:t>
            </a:r>
            <a:r>
              <a:rPr lang="en-US" altLang="zh-CN" dirty="0" err="1"/>
              <a:t>a</a:t>
            </a:r>
            <a:r>
              <a:rPr lang="en-US" altLang="zh-CN" baseline="-25000" dirty="0" err="1"/>
              <a:t>k</a:t>
            </a:r>
            <a:r>
              <a:rPr lang="en-US" altLang="zh-CN" dirty="0"/>
              <a:t>(0</a:t>
            </a:r>
            <a:r>
              <a:rPr lang="zh-CN" altLang="en-US" dirty="0"/>
              <a:t>＜</a:t>
            </a:r>
            <a:r>
              <a:rPr lang="en-US" altLang="zh-CN" dirty="0" err="1"/>
              <a:t>a</a:t>
            </a:r>
            <a:r>
              <a:rPr lang="en-US" altLang="zh-CN" baseline="-25000" dirty="0" err="1"/>
              <a:t>k</a:t>
            </a:r>
            <a:r>
              <a:rPr lang="zh-CN" altLang="en-US" dirty="0"/>
              <a:t>＜</a:t>
            </a:r>
            <a:r>
              <a:rPr lang="en-US" altLang="zh-CN" dirty="0"/>
              <a:t>1)</a:t>
            </a:r>
            <a:r>
              <a:rPr lang="zh-CN" altLang="en-US" dirty="0"/>
              <a:t>，</a:t>
            </a:r>
            <a:r>
              <a:rPr lang="en-US" altLang="zh-CN" dirty="0"/>
              <a:t>1</a:t>
            </a:r>
            <a:r>
              <a:rPr lang="zh-CN" altLang="en-US" dirty="0"/>
              <a:t>＝</a:t>
            </a:r>
            <a:r>
              <a:rPr lang="en-US" altLang="zh-CN" dirty="0"/>
              <a:t>a</a:t>
            </a:r>
            <a:r>
              <a:rPr lang="en-US" altLang="zh-CN" baseline="-25000" dirty="0"/>
              <a:t>0</a:t>
            </a:r>
            <a:r>
              <a:rPr lang="zh-CN" altLang="en-US" dirty="0"/>
              <a:t>＞</a:t>
            </a:r>
            <a:r>
              <a:rPr lang="en-US" altLang="zh-CN" dirty="0"/>
              <a:t>a</a:t>
            </a:r>
            <a:r>
              <a:rPr lang="en-US" altLang="zh-CN" baseline="-25000" dirty="0"/>
              <a:t>1</a:t>
            </a:r>
            <a:r>
              <a:rPr lang="zh-CN" altLang="en-US" dirty="0"/>
              <a:t>＞</a:t>
            </a:r>
            <a:r>
              <a:rPr lang="en-US" altLang="zh-CN" dirty="0"/>
              <a:t>…</a:t>
            </a:r>
            <a:r>
              <a:rPr lang="zh-CN" altLang="en-US" dirty="0"/>
              <a:t>＞</a:t>
            </a:r>
            <a:r>
              <a:rPr lang="en-US" altLang="zh-CN" dirty="0"/>
              <a:t>a</a:t>
            </a:r>
            <a:r>
              <a:rPr lang="en-US" altLang="zh-CN" baseline="-25000" dirty="0"/>
              <a:t>k</a:t>
            </a:r>
            <a:r>
              <a:rPr lang="en-US" altLang="zh-CN" dirty="0"/>
              <a:t>→0(k→</a:t>
            </a:r>
            <a:r>
              <a:rPr lang="en-US" altLang="zh-CN" dirty="0">
                <a:sym typeface="Symbol" panose="05050102010706020507" pitchFamily="18" charset="2"/>
              </a:rPr>
              <a:t></a:t>
            </a:r>
            <a:r>
              <a:rPr lang="en-US" altLang="zh-CN" dirty="0"/>
              <a:t>)</a:t>
            </a:r>
            <a:r>
              <a:rPr lang="zh-CN" altLang="en-US" dirty="0"/>
              <a:t>，即排队越长进入的可能性越小</a:t>
            </a:r>
            <a:r>
              <a:rPr lang="en-US" altLang="zh-CN" dirty="0"/>
              <a:t>(</a:t>
            </a:r>
            <a:r>
              <a:rPr lang="zh-CN" altLang="en-US" dirty="0"/>
              <a:t>令</a:t>
            </a:r>
            <a:r>
              <a:rPr lang="en-US" altLang="zh-CN" dirty="0" err="1"/>
              <a:t>a</a:t>
            </a:r>
            <a:r>
              <a:rPr lang="en-US" altLang="zh-CN" baseline="-25000" dirty="0" err="1"/>
              <a:t>k</a:t>
            </a:r>
            <a:r>
              <a:rPr lang="zh-CN" altLang="en-US" dirty="0"/>
              <a:t>＝        </a:t>
            </a:r>
            <a:r>
              <a:rPr lang="en-US" altLang="zh-CN" dirty="0"/>
              <a:t>)</a:t>
            </a:r>
            <a:r>
              <a:rPr lang="zh-CN" altLang="en-US" dirty="0"/>
              <a:t>；</a:t>
            </a:r>
          </a:p>
          <a:p>
            <a:pPr marL="457291" indent="-457291">
              <a:buClr>
                <a:srgbClr val="CC00CC"/>
              </a:buClr>
              <a:buFont typeface="Wingdings" panose="05000000000000000000" pitchFamily="2" charset="2"/>
              <a:buChar char="v"/>
            </a:pPr>
            <a:r>
              <a:rPr lang="zh-CN" altLang="en-US" dirty="0"/>
              <a:t>顾客所需的服务时间序列</a:t>
            </a:r>
            <a:r>
              <a:rPr lang="en-US" altLang="zh-CN" dirty="0"/>
              <a:t>{</a:t>
            </a:r>
            <a:r>
              <a:rPr lang="en-US" altLang="zh-CN" dirty="0">
                <a:sym typeface="Symbol" panose="05050102010706020507" pitchFamily="18" charset="2"/>
              </a:rPr>
              <a:t></a:t>
            </a:r>
            <a:r>
              <a:rPr lang="en-US" altLang="zh-CN" baseline="-25000" dirty="0">
                <a:sym typeface="Symbol" panose="05050102010706020507" pitchFamily="18" charset="2"/>
              </a:rPr>
              <a:t>n</a:t>
            </a:r>
            <a:r>
              <a:rPr lang="en-US" altLang="zh-CN" dirty="0">
                <a:sym typeface="Symbol" panose="05050102010706020507" pitchFamily="18" charset="2"/>
              </a:rPr>
              <a:t>,n</a:t>
            </a:r>
            <a:r>
              <a:rPr lang="en-US" altLang="zh-CN" sz="2000" dirty="0"/>
              <a:t>≥</a:t>
            </a:r>
            <a:r>
              <a:rPr lang="en-US" altLang="zh-CN" dirty="0">
                <a:sym typeface="Symbol" panose="05050102010706020507" pitchFamily="18" charset="2"/>
              </a:rPr>
              <a:t>1</a:t>
            </a:r>
            <a:r>
              <a:rPr lang="en-US" altLang="zh-CN" dirty="0"/>
              <a:t>}</a:t>
            </a:r>
            <a:r>
              <a:rPr lang="zh-CN" altLang="en-US" dirty="0"/>
              <a:t>独立、服从负指数分布，具有两个服务率</a:t>
            </a:r>
            <a:r>
              <a:rPr lang="zh-CN" altLang="en-US" dirty="0">
                <a:sym typeface="Symbol" panose="05050102010706020507" pitchFamily="18" charset="2"/>
              </a:rPr>
              <a:t></a:t>
            </a:r>
            <a:r>
              <a:rPr lang="en-US" altLang="zh-CN" baseline="-25000" dirty="0">
                <a:sym typeface="Symbol" panose="05050102010706020507" pitchFamily="18" charset="2"/>
              </a:rPr>
              <a:t>1</a:t>
            </a:r>
            <a:r>
              <a:rPr lang="zh-CN" altLang="en-US" dirty="0">
                <a:sym typeface="Symbol" panose="05050102010706020507" pitchFamily="18" charset="2"/>
              </a:rPr>
              <a:t>、</a:t>
            </a:r>
            <a:r>
              <a:rPr lang="en-US" altLang="zh-CN" baseline="-25000" dirty="0">
                <a:sym typeface="Symbol" panose="05050102010706020507" pitchFamily="18" charset="2"/>
              </a:rPr>
              <a:t>2</a:t>
            </a:r>
            <a:r>
              <a:rPr lang="en-US" altLang="zh-CN" dirty="0">
                <a:sym typeface="Symbol" panose="05050102010706020507" pitchFamily="18" charset="2"/>
              </a:rPr>
              <a:t>(0</a:t>
            </a:r>
            <a:r>
              <a:rPr lang="zh-CN" altLang="en-US" sz="2000" dirty="0"/>
              <a:t>＜</a:t>
            </a:r>
            <a:r>
              <a:rPr lang="zh-CN" altLang="en-US" dirty="0">
                <a:sym typeface="Symbol" panose="05050102010706020507" pitchFamily="18" charset="2"/>
              </a:rPr>
              <a:t></a:t>
            </a:r>
            <a:r>
              <a:rPr lang="en-US" altLang="zh-CN" baseline="-25000" dirty="0">
                <a:sym typeface="Symbol" panose="05050102010706020507" pitchFamily="18" charset="2"/>
              </a:rPr>
              <a:t>1</a:t>
            </a:r>
            <a:r>
              <a:rPr lang="zh-CN" altLang="en-US" sz="2000" dirty="0"/>
              <a:t>＜</a:t>
            </a:r>
            <a:r>
              <a:rPr lang="zh-CN" altLang="en-US" dirty="0">
                <a:sym typeface="Symbol" panose="05050102010706020507" pitchFamily="18" charset="2"/>
              </a:rPr>
              <a:t></a:t>
            </a:r>
            <a:r>
              <a:rPr lang="en-US" altLang="zh-CN" baseline="-25000" dirty="0">
                <a:sym typeface="Symbol" panose="05050102010706020507" pitchFamily="18" charset="2"/>
              </a:rPr>
              <a:t>2</a:t>
            </a:r>
            <a:r>
              <a:rPr lang="en-US" altLang="zh-CN" dirty="0">
                <a:sym typeface="Symbol" panose="05050102010706020507" pitchFamily="18" charset="2"/>
              </a:rPr>
              <a:t>)</a:t>
            </a:r>
            <a:r>
              <a:rPr lang="zh-CN" altLang="en-US" dirty="0">
                <a:sym typeface="Symbol" panose="05050102010706020507" pitchFamily="18" charset="2"/>
              </a:rPr>
              <a:t>，当对长</a:t>
            </a:r>
            <a:r>
              <a:rPr lang="zh-CN" altLang="en-US" sz="2000" dirty="0"/>
              <a:t>＜</a:t>
            </a:r>
            <a:r>
              <a:rPr lang="en-US" altLang="zh-CN" dirty="0">
                <a:sym typeface="Symbol" panose="05050102010706020507" pitchFamily="18" charset="2"/>
              </a:rPr>
              <a:t>m</a:t>
            </a:r>
            <a:r>
              <a:rPr lang="zh-CN" altLang="en-US" dirty="0">
                <a:sym typeface="Symbol" panose="05050102010706020507" pitchFamily="18" charset="2"/>
              </a:rPr>
              <a:t>（</a:t>
            </a:r>
            <a:r>
              <a:rPr lang="en-US" altLang="zh-CN" dirty="0">
                <a:sym typeface="Symbol" panose="05050102010706020507" pitchFamily="18" charset="2"/>
              </a:rPr>
              <a:t>m</a:t>
            </a:r>
            <a:r>
              <a:rPr lang="zh-CN" altLang="en-US" dirty="0">
                <a:sym typeface="Symbol" panose="05050102010706020507" pitchFamily="18" charset="2"/>
              </a:rPr>
              <a:t>是一个固定的正整数）时，服务员用速率</a:t>
            </a:r>
            <a:r>
              <a:rPr lang="en-US" altLang="zh-CN" baseline="-25000" dirty="0">
                <a:sym typeface="Symbol" panose="05050102010706020507" pitchFamily="18" charset="2"/>
              </a:rPr>
              <a:t>1</a:t>
            </a:r>
            <a:r>
              <a:rPr lang="zh-CN" altLang="en-US" dirty="0">
                <a:sym typeface="Symbol" panose="05050102010706020507" pitchFamily="18" charset="2"/>
              </a:rPr>
              <a:t>工作，当对长</a:t>
            </a:r>
            <a:r>
              <a:rPr lang="zh-CN" altLang="en-US" sz="2000" dirty="0"/>
              <a:t>≥</a:t>
            </a:r>
            <a:r>
              <a:rPr lang="en-US" altLang="zh-CN" dirty="0">
                <a:sym typeface="Symbol" panose="05050102010706020507" pitchFamily="18" charset="2"/>
              </a:rPr>
              <a:t>m</a:t>
            </a:r>
            <a:r>
              <a:rPr lang="zh-CN" altLang="en-US" dirty="0">
                <a:sym typeface="Symbol" panose="05050102010706020507" pitchFamily="18" charset="2"/>
              </a:rPr>
              <a:t>时，服务员用速率</a:t>
            </a:r>
            <a:r>
              <a:rPr lang="en-US" altLang="zh-CN" baseline="-25000" dirty="0">
                <a:sym typeface="Symbol" panose="05050102010706020507" pitchFamily="18" charset="2"/>
              </a:rPr>
              <a:t>2</a:t>
            </a:r>
            <a:r>
              <a:rPr lang="zh-CN" altLang="en-US" dirty="0">
                <a:sym typeface="Symbol" panose="05050102010706020507" pitchFamily="18" charset="2"/>
              </a:rPr>
              <a:t>工作；</a:t>
            </a:r>
          </a:p>
          <a:p>
            <a:pPr marL="457291" indent="-457291">
              <a:buClr>
                <a:srgbClr val="CC00CC"/>
              </a:buClr>
              <a:buFont typeface="Wingdings" panose="05000000000000000000" pitchFamily="2" charset="2"/>
              <a:buChar char="v"/>
            </a:pPr>
            <a:r>
              <a:rPr lang="zh-CN" altLang="en-US" dirty="0"/>
              <a:t>系统中只有一个服务台；</a:t>
            </a:r>
          </a:p>
          <a:p>
            <a:pPr marL="457291" indent="-457291">
              <a:buClr>
                <a:srgbClr val="CC00CC"/>
              </a:buClr>
              <a:buFont typeface="Wingdings" panose="05000000000000000000" pitchFamily="2" charset="2"/>
              <a:buChar char="v"/>
            </a:pPr>
            <a:r>
              <a:rPr lang="zh-CN" altLang="en-US" dirty="0"/>
              <a:t>容量为无穷大，而且到达过程与服务过程彼此独立。</a:t>
            </a:r>
            <a:endParaRPr lang="en-US" altLang="zh-CN" dirty="0"/>
          </a:p>
          <a:p>
            <a:pPr marL="457291" indent="-457291">
              <a:buClr>
                <a:srgbClr val="CC00CC"/>
              </a:buClr>
              <a:buFont typeface="Wingdings" panose="05000000000000000000" pitchFamily="2" charset="2"/>
              <a:buChar char="v"/>
            </a:pPr>
            <a:r>
              <a:rPr lang="zh-CN" altLang="en-US" dirty="0"/>
              <a:t>讨论队长、等待队长的极限分布，以及平均队长、平均等待队长、平均等待时间和平均逗留时间</a:t>
            </a:r>
          </a:p>
        </p:txBody>
      </p:sp>
      <p:sp>
        <p:nvSpPr>
          <p:cNvPr id="82949" name="Rectangle 3">
            <a:extLst>
              <a:ext uri="{FF2B5EF4-FFF2-40B4-BE49-F238E27FC236}">
                <a16:creationId xmlns:a16="http://schemas.microsoft.com/office/drawing/2014/main" id="{9FBAB0A8-9B9E-CC6B-BD04-70631993DB61}"/>
              </a:ext>
            </a:extLst>
          </p:cNvPr>
          <p:cNvSpPr>
            <a:spLocks noGrp="1" noChangeArrowheads="1"/>
          </p:cNvSpPr>
          <p:nvPr>
            <p:ph type="title"/>
          </p:nvPr>
        </p:nvSpPr>
        <p:spPr>
          <a:xfrm>
            <a:off x="993775" y="210394"/>
            <a:ext cx="7469329" cy="678020"/>
          </a:xfrm>
        </p:spPr>
        <p:txBody>
          <a:bodyPr/>
          <a:lstStyle/>
          <a:p>
            <a:r>
              <a:rPr lang="zh-CN" altLang="en-US" dirty="0">
                <a:latin typeface="黑体" panose="02010609060101010101" pitchFamily="49" charset="-122"/>
              </a:rPr>
              <a:t>本节习题</a:t>
            </a:r>
          </a:p>
        </p:txBody>
      </p:sp>
      <p:graphicFrame>
        <p:nvGraphicFramePr>
          <p:cNvPr id="260100" name="Object 4">
            <a:extLst>
              <a:ext uri="{FF2B5EF4-FFF2-40B4-BE49-F238E27FC236}">
                <a16:creationId xmlns:a16="http://schemas.microsoft.com/office/drawing/2014/main" id="{3922277B-0E72-7781-E5FA-9F2AC8B92299}"/>
              </a:ext>
            </a:extLst>
          </p:cNvPr>
          <p:cNvGraphicFramePr>
            <a:graphicFrameLocks noChangeAspect="1"/>
          </p:cNvGraphicFramePr>
          <p:nvPr/>
        </p:nvGraphicFramePr>
        <p:xfrm>
          <a:off x="5851468" y="2350044"/>
          <a:ext cx="622444" cy="685959"/>
        </p:xfrm>
        <a:graphic>
          <a:graphicData uri="http://schemas.openxmlformats.org/presentationml/2006/ole">
            <mc:AlternateContent xmlns:mc="http://schemas.openxmlformats.org/markup-compatibility/2006">
              <mc:Choice xmlns:v="urn:schemas-microsoft-com:vml" Requires="v">
                <p:oleObj spid="_x0000_s31746" name="Equation" r:id="rId4" imgW="368140" imgH="406224" progId="Equation.3">
                  <p:embed/>
                </p:oleObj>
              </mc:Choice>
              <mc:Fallback>
                <p:oleObj name="Equation" r:id="rId4" imgW="368140" imgH="406224" progId="Equation.3">
                  <p:embed/>
                  <p:pic>
                    <p:nvPicPr>
                      <p:cNvPr id="260100" name="Object 4">
                        <a:extLst>
                          <a:ext uri="{FF2B5EF4-FFF2-40B4-BE49-F238E27FC236}">
                            <a16:creationId xmlns:a16="http://schemas.microsoft.com/office/drawing/2014/main" id="{3922277B-0E72-7781-E5FA-9F2AC8B922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1468" y="2350044"/>
                        <a:ext cx="622444" cy="6859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95266">
                                            <p:txEl>
                                              <p:pRg st="0" end="0"/>
                                            </p:txEl>
                                          </p:spTgt>
                                        </p:tgtEl>
                                        <p:attrNameLst>
                                          <p:attrName>style.visibility</p:attrName>
                                        </p:attrNameLst>
                                      </p:cBhvr>
                                      <p:to>
                                        <p:strVal val="visible"/>
                                      </p:to>
                                    </p:set>
                                    <p:anim calcmode="lin" valueType="num">
                                      <p:cBhvr additive="base">
                                        <p:cTn id="7" dur="500" fill="hold"/>
                                        <p:tgtEl>
                                          <p:spTgt spid="3952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5266">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395266">
                                            <p:txEl>
                                              <p:pRg st="1" end="1"/>
                                            </p:txEl>
                                          </p:spTgt>
                                        </p:tgtEl>
                                        <p:attrNameLst>
                                          <p:attrName>style.visibility</p:attrName>
                                        </p:attrNameLst>
                                      </p:cBhvr>
                                      <p:to>
                                        <p:strVal val="visible"/>
                                      </p:to>
                                    </p:set>
                                    <p:anim calcmode="lin" valueType="num">
                                      <p:cBhvr additive="base">
                                        <p:cTn id="12" dur="500" fill="hold"/>
                                        <p:tgtEl>
                                          <p:spTgt spid="39526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95266">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395266">
                                            <p:txEl>
                                              <p:pRg st="2" end="2"/>
                                            </p:txEl>
                                          </p:spTgt>
                                        </p:tgtEl>
                                        <p:attrNameLst>
                                          <p:attrName>style.visibility</p:attrName>
                                        </p:attrNameLst>
                                      </p:cBhvr>
                                      <p:to>
                                        <p:strVal val="visible"/>
                                      </p:to>
                                    </p:set>
                                    <p:anim calcmode="lin" valueType="num">
                                      <p:cBhvr additive="base">
                                        <p:cTn id="17" dur="500" fill="hold"/>
                                        <p:tgtEl>
                                          <p:spTgt spid="39526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95266">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395266">
                                            <p:txEl>
                                              <p:pRg st="3" end="3"/>
                                            </p:txEl>
                                          </p:spTgt>
                                        </p:tgtEl>
                                        <p:attrNameLst>
                                          <p:attrName>style.visibility</p:attrName>
                                        </p:attrNameLst>
                                      </p:cBhvr>
                                      <p:to>
                                        <p:strVal val="visible"/>
                                      </p:to>
                                    </p:set>
                                    <p:anim calcmode="lin" valueType="num">
                                      <p:cBhvr additive="base">
                                        <p:cTn id="22" dur="500" fill="hold"/>
                                        <p:tgtEl>
                                          <p:spTgt spid="39526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95266">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nodeType="afterEffect">
                                  <p:stCondLst>
                                    <p:cond delay="0"/>
                                  </p:stCondLst>
                                  <p:childTnLst>
                                    <p:set>
                                      <p:cBhvr>
                                        <p:cTn id="26" dur="1" fill="hold">
                                          <p:stCondLst>
                                            <p:cond delay="0"/>
                                          </p:stCondLst>
                                        </p:cTn>
                                        <p:tgtEl>
                                          <p:spTgt spid="395266">
                                            <p:txEl>
                                              <p:pRg st="4" end="4"/>
                                            </p:txEl>
                                          </p:spTgt>
                                        </p:tgtEl>
                                        <p:attrNameLst>
                                          <p:attrName>style.visibility</p:attrName>
                                        </p:attrNameLst>
                                      </p:cBhvr>
                                      <p:to>
                                        <p:strVal val="visible"/>
                                      </p:to>
                                    </p:set>
                                    <p:anim calcmode="lin" valueType="num">
                                      <p:cBhvr additive="base">
                                        <p:cTn id="27" dur="500" fill="hold"/>
                                        <p:tgtEl>
                                          <p:spTgt spid="39526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95266">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nodeType="afterEffect">
                                  <p:stCondLst>
                                    <p:cond delay="0"/>
                                  </p:stCondLst>
                                  <p:childTnLst>
                                    <p:set>
                                      <p:cBhvr>
                                        <p:cTn id="31" dur="1" fill="hold">
                                          <p:stCondLst>
                                            <p:cond delay="0"/>
                                          </p:stCondLst>
                                        </p:cTn>
                                        <p:tgtEl>
                                          <p:spTgt spid="395266">
                                            <p:txEl>
                                              <p:pRg st="5" end="5"/>
                                            </p:txEl>
                                          </p:spTgt>
                                        </p:tgtEl>
                                        <p:attrNameLst>
                                          <p:attrName>style.visibility</p:attrName>
                                        </p:attrNameLst>
                                      </p:cBhvr>
                                      <p:to>
                                        <p:strVal val="visible"/>
                                      </p:to>
                                    </p:set>
                                    <p:anim calcmode="lin" valueType="num">
                                      <p:cBhvr additive="base">
                                        <p:cTn id="32" dur="500" fill="hold"/>
                                        <p:tgtEl>
                                          <p:spTgt spid="39526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95266">
                                            <p:txEl>
                                              <p:pRg st="5" end="5"/>
                                            </p:txEl>
                                          </p:spTgt>
                                        </p:tgtEl>
                                        <p:attrNameLst>
                                          <p:attrName>ppt_y</p:attrName>
                                        </p:attrNameLst>
                                      </p:cBhvr>
                                      <p:tavLst>
                                        <p:tav tm="0">
                                          <p:val>
                                            <p:strVal val="#ppt_y"/>
                                          </p:val>
                                        </p:tav>
                                        <p:tav tm="100000">
                                          <p:val>
                                            <p:strVal val="#ppt_y"/>
                                          </p:val>
                                        </p:tav>
                                      </p:tavLst>
                                    </p:anim>
                                  </p:childTnLst>
                                </p:cTn>
                              </p:par>
                              <p:par>
                                <p:cTn id="34" presetID="1" presetClass="entr" presetSubtype="0" fill="hold" nodeType="withEffect">
                                  <p:stCondLst>
                                    <p:cond delay="0"/>
                                  </p:stCondLst>
                                  <p:childTnLst>
                                    <p:set>
                                      <p:cBhvr>
                                        <p:cTn id="35" dur="1" fill="hold">
                                          <p:stCondLst>
                                            <p:cond delay="499"/>
                                          </p:stCondLst>
                                        </p:cTn>
                                        <p:tgtEl>
                                          <p:spTgt spid="260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6" grpId="0" build="p" autoUpdateAnimBg="0"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a:extLst>
              <a:ext uri="{FF2B5EF4-FFF2-40B4-BE49-F238E27FC236}">
                <a16:creationId xmlns:a16="http://schemas.microsoft.com/office/drawing/2014/main" id="{40A62E2F-C564-D2A4-E8EF-D2A074A14009}"/>
              </a:ext>
            </a:extLst>
          </p:cNvPr>
          <p:cNvSpPr>
            <a:spLocks noGrp="1" noChangeArrowheads="1"/>
          </p:cNvSpPr>
          <p:nvPr>
            <p:ph type="body" idx="1"/>
          </p:nvPr>
        </p:nvSpPr>
        <p:spPr>
          <a:xfrm>
            <a:off x="366078" y="1189419"/>
            <a:ext cx="7563013" cy="4755663"/>
          </a:xfrm>
        </p:spPr>
        <p:txBody>
          <a:bodyPr>
            <a:normAutofit/>
          </a:bodyPr>
          <a:lstStyle/>
          <a:p>
            <a:pPr>
              <a:lnSpc>
                <a:spcPct val="105000"/>
              </a:lnSpc>
              <a:spcBef>
                <a:spcPts val="1200"/>
              </a:spcBef>
              <a:buFont typeface="Wingdings" panose="05000000000000000000" pitchFamily="2" charset="2"/>
              <a:buChar char="Ø"/>
            </a:pPr>
            <a:r>
              <a:rPr lang="zh-CN" altLang="en-US" dirty="0">
                <a:solidFill>
                  <a:srgbClr val="0000FF"/>
                </a:solidFill>
              </a:rPr>
              <a:t>无限源的简单排队系统</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a:lnSpc>
                <a:spcPct val="110000"/>
              </a:lnSpc>
              <a:spcBef>
                <a:spcPts val="1200"/>
              </a:spcBef>
              <a:buClr>
                <a:srgbClr val="FF0000"/>
              </a:buClr>
              <a:buFontTx/>
              <a:buChar char="•"/>
            </a:pPr>
            <a:r>
              <a:rPr lang="zh-CN" altLang="en-US" dirty="0">
                <a:solidFill>
                  <a:srgbClr val="CC00CC"/>
                </a:solidFill>
              </a:rPr>
              <a:t>问题的引入</a:t>
            </a:r>
          </a:p>
          <a:p>
            <a:pPr lvl="1">
              <a:lnSpc>
                <a:spcPct val="110000"/>
              </a:lnSpc>
              <a:spcBef>
                <a:spcPts val="1200"/>
              </a:spcBef>
              <a:buClr>
                <a:srgbClr val="FF0000"/>
              </a:buClr>
              <a:buFontTx/>
              <a:buChar char="•"/>
            </a:pPr>
            <a:r>
              <a:rPr lang="zh-CN" altLang="en-US" dirty="0">
                <a:solidFill>
                  <a:srgbClr val="CC00CC"/>
                </a:solidFill>
              </a:rPr>
              <a:t>队长</a:t>
            </a:r>
          </a:p>
          <a:p>
            <a:pPr lvl="1">
              <a:lnSpc>
                <a:spcPct val="110000"/>
              </a:lnSpc>
              <a:spcBef>
                <a:spcPts val="1200"/>
              </a:spcBef>
              <a:buClr>
                <a:srgbClr val="FF0000"/>
              </a:buClr>
              <a:buFontTx/>
              <a:buChar char="•"/>
            </a:pPr>
            <a:r>
              <a:rPr lang="zh-CN" altLang="en-US" dirty="0">
                <a:solidFill>
                  <a:srgbClr val="CC00CC"/>
                </a:solidFill>
              </a:rPr>
              <a:t>等待时间与逗留时间</a:t>
            </a:r>
            <a:endParaRPr lang="en-US" altLang="zh-CN" dirty="0">
              <a:solidFill>
                <a:srgbClr val="CC00CC"/>
              </a:solidFill>
            </a:endParaRPr>
          </a:p>
          <a:p>
            <a:pPr lvl="1">
              <a:lnSpc>
                <a:spcPct val="110000"/>
              </a:lnSpc>
              <a:spcBef>
                <a:spcPts val="1200"/>
              </a:spcBef>
              <a:buClr>
                <a:srgbClr val="FF0000"/>
              </a:buClr>
              <a:buFontTx/>
              <a:buChar char="•"/>
            </a:pPr>
            <a:r>
              <a:rPr lang="en-US" altLang="zh-CN" dirty="0">
                <a:solidFill>
                  <a:srgbClr val="CC00CC"/>
                </a:solidFill>
              </a:rPr>
              <a:t>Little</a:t>
            </a:r>
            <a:r>
              <a:rPr lang="zh-CN" altLang="en-US" dirty="0">
                <a:solidFill>
                  <a:srgbClr val="CC00CC"/>
                </a:solidFill>
              </a:rPr>
              <a:t>公式</a:t>
            </a:r>
          </a:p>
        </p:txBody>
      </p:sp>
      <p:sp>
        <p:nvSpPr>
          <p:cNvPr id="7173" name="Rectangle 2">
            <a:extLst>
              <a:ext uri="{FF2B5EF4-FFF2-40B4-BE49-F238E27FC236}">
                <a16:creationId xmlns:a16="http://schemas.microsoft.com/office/drawing/2014/main" id="{34963E6F-6E5D-CE7D-B3C0-DB0DEBFC36A4}"/>
              </a:ext>
            </a:extLst>
          </p:cNvPr>
          <p:cNvSpPr>
            <a:spLocks noGrp="1" noChangeArrowheads="1"/>
          </p:cNvSpPr>
          <p:nvPr>
            <p:ph type="title"/>
          </p:nvPr>
        </p:nvSpPr>
        <p:spPr/>
        <p:txBody>
          <a:bodyPr/>
          <a:lstStyle/>
          <a:p>
            <a:pPr eaLnBrk="1" hangingPunct="1"/>
            <a:r>
              <a:rPr lang="zh-CN" altLang="en-US"/>
              <a:t>上一讲内容回顾</a:t>
            </a:r>
          </a:p>
        </p:txBody>
      </p:sp>
      <p:graphicFrame>
        <p:nvGraphicFramePr>
          <p:cNvPr id="6" name="对象 5">
            <a:extLst>
              <a:ext uri="{FF2B5EF4-FFF2-40B4-BE49-F238E27FC236}">
                <a16:creationId xmlns:a16="http://schemas.microsoft.com/office/drawing/2014/main" id="{BEA5B435-08A7-5BB2-5531-8F06FF941B55}"/>
              </a:ext>
            </a:extLst>
          </p:cNvPr>
          <p:cNvGraphicFramePr>
            <a:graphicFrameLocks noChangeAspect="1"/>
          </p:cNvGraphicFramePr>
          <p:nvPr>
            <p:extLst>
              <p:ext uri="{D42A27DB-BD31-4B8C-83A1-F6EECF244321}">
                <p14:modId xmlns:p14="http://schemas.microsoft.com/office/powerpoint/2010/main" val="1973692360"/>
              </p:ext>
            </p:extLst>
          </p:nvPr>
        </p:nvGraphicFramePr>
        <p:xfrm>
          <a:off x="1679576" y="4191794"/>
          <a:ext cx="4267200" cy="636896"/>
        </p:xfrm>
        <a:graphic>
          <a:graphicData uri="http://schemas.openxmlformats.org/presentationml/2006/ole">
            <mc:AlternateContent xmlns:mc="http://schemas.openxmlformats.org/markup-compatibility/2006">
              <mc:Choice xmlns:v="urn:schemas-microsoft-com:vml" Requires="v">
                <p:oleObj spid="_x0000_s3074" name="Equation" r:id="rId4" imgW="3300480" imgH="406440" progId="Equation.3">
                  <p:embed/>
                </p:oleObj>
              </mc:Choice>
              <mc:Fallback>
                <p:oleObj name="Equation" r:id="rId4" imgW="3300480" imgH="406440" progId="Equation.3">
                  <p:embed/>
                  <p:pic>
                    <p:nvPicPr>
                      <p:cNvPr id="6" name="对象 5">
                        <a:extLst>
                          <a:ext uri="{FF2B5EF4-FFF2-40B4-BE49-F238E27FC236}">
                            <a16:creationId xmlns:a16="http://schemas.microsoft.com/office/drawing/2014/main" id="{BEA5B435-08A7-5BB2-5531-8F06FF941B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9576" y="4191794"/>
                        <a:ext cx="4267200" cy="63689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31376077"/>
      </p:ext>
    </p:extLst>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5507">
                                            <p:txEl>
                                              <p:pRg st="1" end="1"/>
                                            </p:txEl>
                                          </p:spTgt>
                                        </p:tgtEl>
                                        <p:attrNameLst>
                                          <p:attrName>style.visibility</p:attrName>
                                        </p:attrNameLst>
                                      </p:cBhvr>
                                      <p:to>
                                        <p:strVal val="visible"/>
                                      </p:to>
                                    </p:set>
                                    <p:anim calcmode="lin" valueType="num">
                                      <p:cBhvr additive="base">
                                        <p:cTn id="13"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5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05507">
                                            <p:txEl>
                                              <p:pRg st="2" end="2"/>
                                            </p:txEl>
                                          </p:spTgt>
                                        </p:tgtEl>
                                        <p:attrNameLst>
                                          <p:attrName>style.visibility</p:attrName>
                                        </p:attrNameLst>
                                      </p:cBhvr>
                                      <p:to>
                                        <p:strVal val="visible"/>
                                      </p:to>
                                    </p:set>
                                    <p:anim calcmode="lin" valueType="num">
                                      <p:cBhvr additive="base">
                                        <p:cTn id="19" dur="500" fill="hold"/>
                                        <p:tgtEl>
                                          <p:spTgt spid="405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5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05507">
                                            <p:txEl>
                                              <p:pRg st="3" end="3"/>
                                            </p:txEl>
                                          </p:spTgt>
                                        </p:tgtEl>
                                        <p:attrNameLst>
                                          <p:attrName>style.visibility</p:attrName>
                                        </p:attrNameLst>
                                      </p:cBhvr>
                                      <p:to>
                                        <p:strVal val="visible"/>
                                      </p:to>
                                    </p:set>
                                    <p:anim calcmode="lin" valueType="num">
                                      <p:cBhvr additive="base">
                                        <p:cTn id="25" dur="500" fill="hold"/>
                                        <p:tgtEl>
                                          <p:spTgt spid="4055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55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05507">
                                            <p:txEl>
                                              <p:pRg st="4" end="4"/>
                                            </p:txEl>
                                          </p:spTgt>
                                        </p:tgtEl>
                                        <p:attrNameLst>
                                          <p:attrName>style.visibility</p:attrName>
                                        </p:attrNameLst>
                                      </p:cBhvr>
                                      <p:to>
                                        <p:strVal val="visible"/>
                                      </p:to>
                                    </p:set>
                                    <p:anim calcmode="lin" valueType="num">
                                      <p:cBhvr additive="base">
                                        <p:cTn id="31" dur="500" fill="hold"/>
                                        <p:tgtEl>
                                          <p:spTgt spid="4055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55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5"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1000" fill="hold"/>
                                        <p:tgtEl>
                                          <p:spTgt spid="6"/>
                                        </p:tgtEl>
                                        <p:attrNameLst>
                                          <p:attrName>ppt_w</p:attrName>
                                        </p:attrNameLst>
                                      </p:cBhvr>
                                      <p:tavLst>
                                        <p:tav tm="0">
                                          <p:val>
                                            <p:fltVal val="0"/>
                                          </p:val>
                                        </p:tav>
                                        <p:tav tm="100000">
                                          <p:val>
                                            <p:strVal val="#ppt_w"/>
                                          </p:val>
                                        </p:tav>
                                      </p:tavLst>
                                    </p:anim>
                                    <p:anim calcmode="lin" valueType="num">
                                      <p:cBhvr>
                                        <p:cTn id="38" dur="1000" fill="hold"/>
                                        <p:tgtEl>
                                          <p:spTgt spid="6"/>
                                        </p:tgtEl>
                                        <p:attrNameLst>
                                          <p:attrName>ppt_h</p:attrName>
                                        </p:attrNameLst>
                                      </p:cBhvr>
                                      <p:tavLst>
                                        <p:tav tm="0">
                                          <p:val>
                                            <p:fltVal val="0"/>
                                          </p:val>
                                        </p:tav>
                                        <p:tav tm="100000">
                                          <p:val>
                                            <p:strVal val="#ppt_h"/>
                                          </p:val>
                                        </p:tav>
                                      </p:tavLst>
                                    </p:anim>
                                    <p:anim calcmode="lin" valueType="num">
                                      <p:cBhvr>
                                        <p:cTn id="3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xit" presetSubtype="12" fill="hold" nodeType="clickEffect">
                                  <p:stCondLst>
                                    <p:cond delay="0"/>
                                  </p:stCondLst>
                                  <p:childTnLst>
                                    <p:animEffect transition="out" filter="strips(downLeft)">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a:extLst>
              <a:ext uri="{FF2B5EF4-FFF2-40B4-BE49-F238E27FC236}">
                <a16:creationId xmlns:a16="http://schemas.microsoft.com/office/drawing/2014/main" id="{40A62E2F-C564-D2A4-E8EF-D2A074A14009}"/>
              </a:ext>
            </a:extLst>
          </p:cNvPr>
          <p:cNvSpPr>
            <a:spLocks noGrp="1" noChangeArrowheads="1"/>
          </p:cNvSpPr>
          <p:nvPr>
            <p:ph type="body" idx="1"/>
          </p:nvPr>
        </p:nvSpPr>
        <p:spPr>
          <a:xfrm>
            <a:off x="366078" y="1189419"/>
            <a:ext cx="7563013" cy="4755663"/>
          </a:xfrm>
        </p:spPr>
        <p:txBody>
          <a:bodyPr>
            <a:normAutofit/>
          </a:bodyPr>
          <a:lstStyle/>
          <a:p>
            <a:pPr>
              <a:lnSpc>
                <a:spcPct val="105000"/>
              </a:lnSpc>
              <a:spcBef>
                <a:spcPts val="1200"/>
              </a:spcBef>
              <a:buFont typeface="Wingdings" panose="05000000000000000000" pitchFamily="2" charset="2"/>
              <a:buChar char="Ø"/>
            </a:pPr>
            <a:r>
              <a:rPr lang="zh-CN" altLang="en-US" dirty="0">
                <a:solidFill>
                  <a:srgbClr val="0000FF"/>
                </a:solidFill>
              </a:rPr>
              <a:t>无限源的简单排队系统</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a:lnSpc>
                <a:spcPct val="110000"/>
              </a:lnSpc>
              <a:spcBef>
                <a:spcPts val="1200"/>
              </a:spcBef>
              <a:buClr>
                <a:srgbClr val="FF0000"/>
              </a:buClr>
              <a:buFontTx/>
              <a:buChar char="•"/>
            </a:pPr>
            <a:r>
              <a:rPr lang="zh-CN" altLang="en-US" dirty="0">
                <a:solidFill>
                  <a:srgbClr val="CC00CC"/>
                </a:solidFill>
              </a:rPr>
              <a:t>问题的引入</a:t>
            </a:r>
          </a:p>
          <a:p>
            <a:pPr lvl="1">
              <a:lnSpc>
                <a:spcPct val="110000"/>
              </a:lnSpc>
              <a:spcBef>
                <a:spcPts val="1200"/>
              </a:spcBef>
              <a:buClr>
                <a:srgbClr val="FF0000"/>
              </a:buClr>
              <a:buFontTx/>
              <a:buChar char="•"/>
            </a:pPr>
            <a:r>
              <a:rPr lang="zh-CN" altLang="en-US" dirty="0">
                <a:solidFill>
                  <a:srgbClr val="CC00CC"/>
                </a:solidFill>
              </a:rPr>
              <a:t>队长</a:t>
            </a:r>
          </a:p>
          <a:p>
            <a:pPr lvl="1">
              <a:lnSpc>
                <a:spcPct val="110000"/>
              </a:lnSpc>
              <a:spcBef>
                <a:spcPts val="1200"/>
              </a:spcBef>
              <a:buClr>
                <a:srgbClr val="FF0000"/>
              </a:buClr>
              <a:buFontTx/>
              <a:buChar char="•"/>
            </a:pPr>
            <a:r>
              <a:rPr lang="zh-CN" altLang="en-US" dirty="0">
                <a:solidFill>
                  <a:srgbClr val="CC00CC"/>
                </a:solidFill>
              </a:rPr>
              <a:t>等待时间与逗留时间</a:t>
            </a:r>
            <a:endParaRPr lang="en-US" altLang="zh-CN" dirty="0">
              <a:solidFill>
                <a:srgbClr val="CC00CC"/>
              </a:solidFill>
            </a:endParaRPr>
          </a:p>
          <a:p>
            <a:pPr lvl="1">
              <a:lnSpc>
                <a:spcPct val="110000"/>
              </a:lnSpc>
              <a:spcBef>
                <a:spcPts val="1200"/>
              </a:spcBef>
              <a:buClr>
                <a:srgbClr val="FF0000"/>
              </a:buClr>
              <a:buFontTx/>
              <a:buChar char="•"/>
            </a:pPr>
            <a:r>
              <a:rPr lang="en-US" altLang="zh-CN" dirty="0">
                <a:solidFill>
                  <a:srgbClr val="CC00CC"/>
                </a:solidFill>
              </a:rPr>
              <a:t>Little</a:t>
            </a:r>
            <a:r>
              <a:rPr lang="zh-CN" altLang="en-US" dirty="0">
                <a:solidFill>
                  <a:srgbClr val="CC00CC"/>
                </a:solidFill>
              </a:rPr>
              <a:t>公式</a:t>
            </a:r>
          </a:p>
          <a:p>
            <a:pPr lvl="1">
              <a:lnSpc>
                <a:spcPct val="110000"/>
              </a:lnSpc>
              <a:spcBef>
                <a:spcPts val="1200"/>
              </a:spcBef>
              <a:buClr>
                <a:srgbClr val="FF0000"/>
              </a:buClr>
              <a:buFontTx/>
              <a:buChar char="•"/>
            </a:pPr>
            <a:r>
              <a:rPr lang="zh-CN" altLang="en-US" dirty="0">
                <a:solidFill>
                  <a:srgbClr val="CC00CC"/>
                </a:solidFill>
              </a:rPr>
              <a:t>忙期</a:t>
            </a:r>
          </a:p>
          <a:p>
            <a:pPr lvl="1">
              <a:lnSpc>
                <a:spcPct val="110000"/>
              </a:lnSpc>
              <a:spcBef>
                <a:spcPts val="1200"/>
              </a:spcBef>
              <a:buClr>
                <a:srgbClr val="FF0000"/>
              </a:buClr>
              <a:buFontTx/>
              <a:buChar char="•"/>
            </a:pPr>
            <a:r>
              <a:rPr lang="zh-CN" altLang="en-US" dirty="0">
                <a:solidFill>
                  <a:srgbClr val="CC00CC"/>
                </a:solidFill>
              </a:rPr>
              <a:t>输出过程</a:t>
            </a:r>
          </a:p>
        </p:txBody>
      </p:sp>
      <p:sp>
        <p:nvSpPr>
          <p:cNvPr id="7173" name="Rectangle 2">
            <a:extLst>
              <a:ext uri="{FF2B5EF4-FFF2-40B4-BE49-F238E27FC236}">
                <a16:creationId xmlns:a16="http://schemas.microsoft.com/office/drawing/2014/main" id="{34963E6F-6E5D-CE7D-B3C0-DB0DEBFC36A4}"/>
              </a:ext>
            </a:extLst>
          </p:cNvPr>
          <p:cNvSpPr>
            <a:spLocks noGrp="1" noChangeArrowheads="1"/>
          </p:cNvSpPr>
          <p:nvPr>
            <p:ph type="title"/>
          </p:nvPr>
        </p:nvSpPr>
        <p:spPr/>
        <p:txBody>
          <a:bodyPr/>
          <a:lstStyle/>
          <a:p>
            <a:pPr eaLnBrk="1" hangingPunct="1"/>
            <a:r>
              <a:rPr lang="zh-CN" altLang="en-US"/>
              <a:t>上一讲内容回顾</a:t>
            </a:r>
          </a:p>
        </p:txBody>
      </p:sp>
      <p:grpSp>
        <p:nvGrpSpPr>
          <p:cNvPr id="13" name="组合 12">
            <a:extLst>
              <a:ext uri="{FF2B5EF4-FFF2-40B4-BE49-F238E27FC236}">
                <a16:creationId xmlns:a16="http://schemas.microsoft.com/office/drawing/2014/main" id="{5E3E3782-5027-3ED0-B9C8-6908AA11AA4C}"/>
              </a:ext>
            </a:extLst>
          </p:cNvPr>
          <p:cNvGrpSpPr>
            <a:grpSpLocks/>
          </p:cNvGrpSpPr>
          <p:nvPr/>
        </p:nvGrpSpPr>
        <p:grpSpPr bwMode="auto">
          <a:xfrm>
            <a:off x="4956175" y="1829594"/>
            <a:ext cx="7418517" cy="4285655"/>
            <a:chOff x="1043608" y="1952625"/>
            <a:chExt cx="7416824" cy="4284687"/>
          </a:xfrm>
          <a:solidFill>
            <a:srgbClr val="00B050"/>
          </a:solidFill>
        </p:grpSpPr>
        <p:sp>
          <p:nvSpPr>
            <p:cNvPr id="7180" name="矩形标注 13">
              <a:extLst>
                <a:ext uri="{FF2B5EF4-FFF2-40B4-BE49-F238E27FC236}">
                  <a16:creationId xmlns:a16="http://schemas.microsoft.com/office/drawing/2014/main" id="{BBF55411-4122-D11A-E4BE-39B4B689E5A5}"/>
                </a:ext>
              </a:extLst>
            </p:cNvPr>
            <p:cNvSpPr>
              <a:spLocks noChangeArrowheads="1"/>
            </p:cNvSpPr>
            <p:nvPr/>
          </p:nvSpPr>
          <p:spPr bwMode="auto">
            <a:xfrm>
              <a:off x="1043608" y="1952625"/>
              <a:ext cx="7416824" cy="4284663"/>
            </a:xfrm>
            <a:prstGeom prst="wedgeRectCallout">
              <a:avLst>
                <a:gd name="adj1" fmla="val -84711"/>
                <a:gd name="adj2" fmla="val 3843"/>
              </a:avLst>
            </a:prstGeom>
            <a:grpFill/>
            <a:ln w="9525" algn="ctr">
              <a:solidFill>
                <a:srgbClr val="0000FF"/>
              </a:solidFill>
              <a:round/>
              <a:headEnd/>
              <a:tailEnd/>
            </a:ln>
          </p:spPr>
          <p:txBody>
            <a:bodyPr/>
            <a:lstStyle>
              <a:lvl1pPr>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20000"/>
                </a:lnSpc>
                <a:buClr>
                  <a:srgbClr val="00FF00"/>
                </a:buClr>
                <a:buAutoNum type="arabicParenR"/>
                <a:defRPr kumimoji="1" sz="2800"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cs typeface="宋体" panose="02010600030101010101" pitchFamily="2" charset="-122"/>
                </a:defRPr>
              </a:lvl9pPr>
            </a:lstStyle>
            <a:p>
              <a:pPr eaLnBrk="1" hangingPunct="1">
                <a:buClrTx/>
                <a:buFontTx/>
                <a:buNone/>
              </a:pPr>
              <a:r>
                <a:rPr lang="zh-CN" altLang="en-US" sz="2400" dirty="0"/>
                <a:t>忙期长度的概率密度</a:t>
              </a:r>
              <a:endParaRPr lang="en-US" altLang="zh-CN" sz="2400" dirty="0"/>
            </a:p>
            <a:p>
              <a:pPr>
                <a:spcBef>
                  <a:spcPts val="6001"/>
                </a:spcBef>
                <a:buClrTx/>
                <a:buNone/>
              </a:pPr>
              <a:r>
                <a:rPr lang="zh-CN" altLang="en-US" sz="2400" dirty="0"/>
                <a:t>忙期长度的分布函数</a:t>
              </a:r>
              <a:endParaRPr lang="en-US" altLang="zh-CN" sz="2400" dirty="0"/>
            </a:p>
            <a:p>
              <a:pPr>
                <a:spcBef>
                  <a:spcPts val="6001"/>
                </a:spcBef>
                <a:buClrTx/>
                <a:buNone/>
              </a:pPr>
              <a:r>
                <a:rPr lang="zh-CN" altLang="en-US" sz="2400" dirty="0"/>
                <a:t>平均忙期长度              一个忙期中所服务的平均顾客数</a:t>
              </a:r>
            </a:p>
            <a:p>
              <a:pPr>
                <a:spcBef>
                  <a:spcPts val="6001"/>
                </a:spcBef>
                <a:buClrTx/>
                <a:buNone/>
              </a:pPr>
              <a:endParaRPr lang="zh-CN" altLang="en-US" sz="2400" dirty="0"/>
            </a:p>
            <a:p>
              <a:pPr>
                <a:spcBef>
                  <a:spcPts val="6001"/>
                </a:spcBef>
                <a:buClrTx/>
                <a:buNone/>
              </a:pPr>
              <a:endParaRPr lang="zh-CN" altLang="en-US" sz="2400" dirty="0"/>
            </a:p>
            <a:p>
              <a:pPr eaLnBrk="1" hangingPunct="1">
                <a:buClrTx/>
                <a:buFontTx/>
                <a:buNone/>
              </a:pPr>
              <a:endParaRPr lang="en-US" altLang="zh-CN" sz="2400" dirty="0"/>
            </a:p>
          </p:txBody>
        </p:sp>
        <p:graphicFrame>
          <p:nvGraphicFramePr>
            <p:cNvPr id="7181" name="对象 7">
              <a:extLst>
                <a:ext uri="{FF2B5EF4-FFF2-40B4-BE49-F238E27FC236}">
                  <a16:creationId xmlns:a16="http://schemas.microsoft.com/office/drawing/2014/main" id="{4409495E-18D7-5B92-727C-B10F06ED502A}"/>
                </a:ext>
              </a:extLst>
            </p:cNvPr>
            <p:cNvGraphicFramePr>
              <a:graphicFrameLocks noChangeAspect="1"/>
            </p:cNvGraphicFramePr>
            <p:nvPr>
              <p:extLst>
                <p:ext uri="{D42A27DB-BD31-4B8C-83A1-F6EECF244321}">
                  <p14:modId xmlns:p14="http://schemas.microsoft.com/office/powerpoint/2010/main" val="3808476679"/>
                </p:ext>
              </p:extLst>
            </p:nvPr>
          </p:nvGraphicFramePr>
          <p:xfrm>
            <a:off x="1475656" y="2441575"/>
            <a:ext cx="3489325" cy="842963"/>
          </p:xfrm>
          <a:graphic>
            <a:graphicData uri="http://schemas.openxmlformats.org/presentationml/2006/ole">
              <mc:AlternateContent xmlns:mc="http://schemas.openxmlformats.org/markup-compatibility/2006">
                <mc:Choice xmlns:v="urn:schemas-microsoft-com:vml" Requires="v">
                  <p:oleObj spid="_x0000_s4098" name="Equation" r:id="rId4" imgW="1841500" imgH="444500" progId="Equation.3">
                    <p:embed/>
                  </p:oleObj>
                </mc:Choice>
                <mc:Fallback>
                  <p:oleObj name="Equation" r:id="rId4" imgW="1841500" imgH="444500" progId="Equation.3">
                    <p:embed/>
                    <p:pic>
                      <p:nvPicPr>
                        <p:cNvPr id="7181" name="对象 7">
                          <a:extLst>
                            <a:ext uri="{FF2B5EF4-FFF2-40B4-BE49-F238E27FC236}">
                              <a16:creationId xmlns:a16="http://schemas.microsoft.com/office/drawing/2014/main" id="{4409495E-18D7-5B92-727C-B10F06ED50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2441575"/>
                          <a:ext cx="3489325"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2" name="对象 8">
              <a:extLst>
                <a:ext uri="{FF2B5EF4-FFF2-40B4-BE49-F238E27FC236}">
                  <a16:creationId xmlns:a16="http://schemas.microsoft.com/office/drawing/2014/main" id="{FEC5C93C-8185-6314-799F-0A55838E2C64}"/>
                </a:ext>
              </a:extLst>
            </p:cNvPr>
            <p:cNvGraphicFramePr>
              <a:graphicFrameLocks noChangeAspect="1"/>
            </p:cNvGraphicFramePr>
            <p:nvPr/>
          </p:nvGraphicFramePr>
          <p:xfrm>
            <a:off x="5684378" y="2152651"/>
            <a:ext cx="2478088" cy="1131887"/>
          </p:xfrm>
          <a:graphic>
            <a:graphicData uri="http://schemas.openxmlformats.org/presentationml/2006/ole">
              <mc:AlternateContent xmlns:mc="http://schemas.openxmlformats.org/markup-compatibility/2006">
                <mc:Choice xmlns:v="urn:schemas-microsoft-com:vml" Requires="v">
                  <p:oleObj spid="_x0000_s4099" name="Equation" r:id="rId6" imgW="1308100" imgH="596900" progId="Equation.3">
                    <p:embed/>
                  </p:oleObj>
                </mc:Choice>
                <mc:Fallback>
                  <p:oleObj name="Equation" r:id="rId6" imgW="1308100" imgH="596900" progId="Equation.3">
                    <p:embed/>
                    <p:pic>
                      <p:nvPicPr>
                        <p:cNvPr id="7182" name="对象 8">
                          <a:extLst>
                            <a:ext uri="{FF2B5EF4-FFF2-40B4-BE49-F238E27FC236}">
                              <a16:creationId xmlns:a16="http://schemas.microsoft.com/office/drawing/2014/main" id="{FEC5C93C-8185-6314-799F-0A55838E2C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4378" y="2152651"/>
                          <a:ext cx="2478088" cy="113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3" name="对象 9">
              <a:extLst>
                <a:ext uri="{FF2B5EF4-FFF2-40B4-BE49-F238E27FC236}">
                  <a16:creationId xmlns:a16="http://schemas.microsoft.com/office/drawing/2014/main" id="{62950ED8-3414-419C-846A-A4251FB9837D}"/>
                </a:ext>
              </a:extLst>
            </p:cNvPr>
            <p:cNvGraphicFramePr>
              <a:graphicFrameLocks noChangeAspect="1"/>
            </p:cNvGraphicFramePr>
            <p:nvPr/>
          </p:nvGraphicFramePr>
          <p:xfrm>
            <a:off x="1876264" y="3645024"/>
            <a:ext cx="5751512" cy="842962"/>
          </p:xfrm>
          <a:graphic>
            <a:graphicData uri="http://schemas.openxmlformats.org/presentationml/2006/ole">
              <mc:AlternateContent xmlns:mc="http://schemas.openxmlformats.org/markup-compatibility/2006">
                <mc:Choice xmlns:v="urn:schemas-microsoft-com:vml" Requires="v">
                  <p:oleObj spid="_x0000_s4100" name="Equation" r:id="rId8" imgW="3035300" imgH="444500" progId="Equation.3">
                    <p:embed/>
                  </p:oleObj>
                </mc:Choice>
                <mc:Fallback>
                  <p:oleObj name="Equation" r:id="rId8" imgW="3035300" imgH="444500" progId="Equation.3">
                    <p:embed/>
                    <p:pic>
                      <p:nvPicPr>
                        <p:cNvPr id="7183" name="对象 9">
                          <a:extLst>
                            <a:ext uri="{FF2B5EF4-FFF2-40B4-BE49-F238E27FC236}">
                              <a16:creationId xmlns:a16="http://schemas.microsoft.com/office/drawing/2014/main" id="{62950ED8-3414-419C-846A-A4251FB983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6264" y="3645024"/>
                          <a:ext cx="5751512" cy="84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4" name="对象 10">
              <a:extLst>
                <a:ext uri="{FF2B5EF4-FFF2-40B4-BE49-F238E27FC236}">
                  <a16:creationId xmlns:a16="http://schemas.microsoft.com/office/drawing/2014/main" id="{132BADD9-FF0C-D27F-0E0E-51E4CFE9B9B8}"/>
                </a:ext>
              </a:extLst>
            </p:cNvPr>
            <p:cNvGraphicFramePr>
              <a:graphicFrameLocks noChangeAspect="1"/>
            </p:cNvGraphicFramePr>
            <p:nvPr/>
          </p:nvGraphicFramePr>
          <p:xfrm>
            <a:off x="1259632" y="4703216"/>
            <a:ext cx="2773363" cy="1462088"/>
          </p:xfrm>
          <a:graphic>
            <a:graphicData uri="http://schemas.openxmlformats.org/presentationml/2006/ole">
              <mc:AlternateContent xmlns:mc="http://schemas.openxmlformats.org/markup-compatibility/2006">
                <mc:Choice xmlns:v="urn:schemas-microsoft-com:vml" Requires="v">
                  <p:oleObj spid="_x0000_s4101" name="Equation" r:id="rId10" imgW="1205977" imgH="634725" progId="Equation.3">
                    <p:embed/>
                  </p:oleObj>
                </mc:Choice>
                <mc:Fallback>
                  <p:oleObj name="Equation" r:id="rId10" imgW="1205977" imgH="634725" progId="Equation.3">
                    <p:embed/>
                    <p:pic>
                      <p:nvPicPr>
                        <p:cNvPr id="7184" name="对象 10">
                          <a:extLst>
                            <a:ext uri="{FF2B5EF4-FFF2-40B4-BE49-F238E27FC236}">
                              <a16:creationId xmlns:a16="http://schemas.microsoft.com/office/drawing/2014/main" id="{132BADD9-FF0C-D27F-0E0E-51E4CFE9B9B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9632" y="4703216"/>
                          <a:ext cx="2773363" cy="146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5" name="对象 11">
              <a:extLst>
                <a:ext uri="{FF2B5EF4-FFF2-40B4-BE49-F238E27FC236}">
                  <a16:creationId xmlns:a16="http://schemas.microsoft.com/office/drawing/2014/main" id="{AFE4DB8E-FAD1-0422-E42A-E627EC533EDE}"/>
                </a:ext>
              </a:extLst>
            </p:cNvPr>
            <p:cNvGraphicFramePr>
              <a:graphicFrameLocks noChangeAspect="1"/>
            </p:cNvGraphicFramePr>
            <p:nvPr/>
          </p:nvGraphicFramePr>
          <p:xfrm>
            <a:off x="5148064" y="4775224"/>
            <a:ext cx="3063875" cy="1462088"/>
          </p:xfrm>
          <a:graphic>
            <a:graphicData uri="http://schemas.openxmlformats.org/presentationml/2006/ole">
              <mc:AlternateContent xmlns:mc="http://schemas.openxmlformats.org/markup-compatibility/2006">
                <mc:Choice xmlns:v="urn:schemas-microsoft-com:vml" Requires="v">
                  <p:oleObj spid="_x0000_s4102" name="Equation" r:id="rId12" imgW="1333500" imgH="635000" progId="Equation.3">
                    <p:embed/>
                  </p:oleObj>
                </mc:Choice>
                <mc:Fallback>
                  <p:oleObj name="Equation" r:id="rId12" imgW="1333500" imgH="635000" progId="Equation.3">
                    <p:embed/>
                    <p:pic>
                      <p:nvPicPr>
                        <p:cNvPr id="7185" name="对象 11">
                          <a:extLst>
                            <a:ext uri="{FF2B5EF4-FFF2-40B4-BE49-F238E27FC236}">
                              <a16:creationId xmlns:a16="http://schemas.microsoft.com/office/drawing/2014/main" id="{AFE4DB8E-FAD1-0422-E42A-E627EC533ED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48064" y="4775224"/>
                          <a:ext cx="3063875" cy="1462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5507">
                                            <p:txEl>
                                              <p:pRg st="0" end="0"/>
                                            </p:txEl>
                                          </p:spTgt>
                                        </p:tgtEl>
                                        <p:attrNameLst>
                                          <p:attrName>style.visibility</p:attrName>
                                        </p:attrNameLst>
                                      </p:cBhvr>
                                      <p:to>
                                        <p:strVal val="visible"/>
                                      </p:to>
                                    </p:set>
                                    <p:anim calcmode="lin" valueType="num">
                                      <p:cBhvr additive="base">
                                        <p:cTn id="7"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5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5507">
                                            <p:txEl>
                                              <p:pRg st="1" end="1"/>
                                            </p:txEl>
                                          </p:spTgt>
                                        </p:tgtEl>
                                        <p:attrNameLst>
                                          <p:attrName>style.visibility</p:attrName>
                                        </p:attrNameLst>
                                      </p:cBhvr>
                                      <p:to>
                                        <p:strVal val="visible"/>
                                      </p:to>
                                    </p:set>
                                    <p:anim calcmode="lin" valueType="num">
                                      <p:cBhvr additive="base">
                                        <p:cTn id="13" dur="500" fill="hold"/>
                                        <p:tgtEl>
                                          <p:spTgt spid="405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5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05507">
                                            <p:txEl>
                                              <p:pRg st="2" end="2"/>
                                            </p:txEl>
                                          </p:spTgt>
                                        </p:tgtEl>
                                        <p:attrNameLst>
                                          <p:attrName>style.visibility</p:attrName>
                                        </p:attrNameLst>
                                      </p:cBhvr>
                                      <p:to>
                                        <p:strVal val="visible"/>
                                      </p:to>
                                    </p:set>
                                    <p:anim calcmode="lin" valueType="num">
                                      <p:cBhvr additive="base">
                                        <p:cTn id="19" dur="500" fill="hold"/>
                                        <p:tgtEl>
                                          <p:spTgt spid="405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5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05507">
                                            <p:txEl>
                                              <p:pRg st="3" end="3"/>
                                            </p:txEl>
                                          </p:spTgt>
                                        </p:tgtEl>
                                        <p:attrNameLst>
                                          <p:attrName>style.visibility</p:attrName>
                                        </p:attrNameLst>
                                      </p:cBhvr>
                                      <p:to>
                                        <p:strVal val="visible"/>
                                      </p:to>
                                    </p:set>
                                    <p:anim calcmode="lin" valueType="num">
                                      <p:cBhvr additive="base">
                                        <p:cTn id="25" dur="500" fill="hold"/>
                                        <p:tgtEl>
                                          <p:spTgt spid="4055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55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05507">
                                            <p:txEl>
                                              <p:pRg st="4" end="4"/>
                                            </p:txEl>
                                          </p:spTgt>
                                        </p:tgtEl>
                                        <p:attrNameLst>
                                          <p:attrName>style.visibility</p:attrName>
                                        </p:attrNameLst>
                                      </p:cBhvr>
                                      <p:to>
                                        <p:strVal val="visible"/>
                                      </p:to>
                                    </p:set>
                                    <p:anim calcmode="lin" valueType="num">
                                      <p:cBhvr additive="base">
                                        <p:cTn id="31" dur="500" fill="hold"/>
                                        <p:tgtEl>
                                          <p:spTgt spid="4055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55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05507">
                                            <p:txEl>
                                              <p:pRg st="5" end="5"/>
                                            </p:txEl>
                                          </p:spTgt>
                                        </p:tgtEl>
                                        <p:attrNameLst>
                                          <p:attrName>style.visibility</p:attrName>
                                        </p:attrNameLst>
                                      </p:cBhvr>
                                      <p:to>
                                        <p:strVal val="visible"/>
                                      </p:to>
                                    </p:set>
                                    <p:anim calcmode="lin" valueType="num">
                                      <p:cBhvr additive="base">
                                        <p:cTn id="37" dur="500" fill="hold"/>
                                        <p:tgtEl>
                                          <p:spTgt spid="40550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55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4" fill="hold" nodeType="clickEffect">
                                  <p:stCondLst>
                                    <p:cond delay="0"/>
                                  </p:stCondLst>
                                  <p:childTnLst>
                                    <p:anim calcmode="lin" valueType="num">
                                      <p:cBhvr additive="base">
                                        <p:cTn id="48" dur="500"/>
                                        <p:tgtEl>
                                          <p:spTgt spid="13"/>
                                        </p:tgtEl>
                                        <p:attrNameLst>
                                          <p:attrName>ppt_x</p:attrName>
                                        </p:attrNameLst>
                                      </p:cBhvr>
                                      <p:tavLst>
                                        <p:tav tm="0">
                                          <p:val>
                                            <p:strVal val="ppt_x"/>
                                          </p:val>
                                        </p:tav>
                                        <p:tav tm="100000">
                                          <p:val>
                                            <p:strVal val="ppt_x"/>
                                          </p:val>
                                        </p:tav>
                                      </p:tavLst>
                                    </p:anim>
                                    <p:anim calcmode="lin" valueType="num">
                                      <p:cBhvr additive="base">
                                        <p:cTn id="49" dur="500"/>
                                        <p:tgtEl>
                                          <p:spTgt spid="13"/>
                                        </p:tgtEl>
                                        <p:attrNameLst>
                                          <p:attrName>ppt_y</p:attrName>
                                        </p:attrNameLst>
                                      </p:cBhvr>
                                      <p:tavLst>
                                        <p:tav tm="0">
                                          <p:val>
                                            <p:strVal val="ppt_y"/>
                                          </p:val>
                                        </p:tav>
                                        <p:tav tm="100000">
                                          <p:val>
                                            <p:strVal val="1+ppt_h/2"/>
                                          </p:val>
                                        </p:tav>
                                      </p:tavLst>
                                    </p:anim>
                                    <p:set>
                                      <p:cBhvr>
                                        <p:cTn id="50" dur="1" fill="hold">
                                          <p:stCondLst>
                                            <p:cond delay="499"/>
                                          </p:stCondLst>
                                        </p:cTn>
                                        <p:tgtEl>
                                          <p:spTgt spid="13"/>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405507">
                                            <p:txEl>
                                              <p:pRg st="6" end="6"/>
                                            </p:txEl>
                                          </p:spTgt>
                                        </p:tgtEl>
                                        <p:attrNameLst>
                                          <p:attrName>style.visibility</p:attrName>
                                        </p:attrNameLst>
                                      </p:cBhvr>
                                      <p:to>
                                        <p:strVal val="visible"/>
                                      </p:to>
                                    </p:set>
                                    <p:anim calcmode="lin" valueType="num">
                                      <p:cBhvr additive="base">
                                        <p:cTn id="55" dur="500" fill="hold"/>
                                        <p:tgtEl>
                                          <p:spTgt spid="405507">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055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277A9E21-9F69-3E77-78CC-40F4F49C5D18}"/>
              </a:ext>
            </a:extLst>
          </p:cNvPr>
          <p:cNvSpPr>
            <a:spLocks noGrp="1" noChangeArrowheads="1"/>
          </p:cNvSpPr>
          <p:nvPr>
            <p:ph type="title"/>
          </p:nvPr>
        </p:nvSpPr>
        <p:spPr/>
        <p:txBody>
          <a:bodyPr/>
          <a:lstStyle/>
          <a:p>
            <a:pPr eaLnBrk="1" hangingPunct="1"/>
            <a:r>
              <a:rPr lang="zh-CN" altLang="en-US" dirty="0"/>
              <a:t>本讲主要内容</a:t>
            </a:r>
          </a:p>
        </p:txBody>
      </p:sp>
      <p:sp>
        <p:nvSpPr>
          <p:cNvPr id="411651" name="Rectangle 3">
            <a:extLst>
              <a:ext uri="{FF2B5EF4-FFF2-40B4-BE49-F238E27FC236}">
                <a16:creationId xmlns:a16="http://schemas.microsoft.com/office/drawing/2014/main" id="{6F32355C-74E7-50D1-72A6-7F679D4906D1}"/>
              </a:ext>
            </a:extLst>
          </p:cNvPr>
          <p:cNvSpPr>
            <a:spLocks noGrp="1" noChangeArrowheads="1"/>
          </p:cNvSpPr>
          <p:nvPr>
            <p:ph type="body" idx="1"/>
          </p:nvPr>
        </p:nvSpPr>
        <p:spPr>
          <a:xfrm>
            <a:off x="536575" y="915988"/>
            <a:ext cx="10366058" cy="5943600"/>
          </a:xfrm>
        </p:spPr>
        <p:txBody>
          <a:bodyPr>
            <a:normAutofit fontScale="85000" lnSpcReduction="20000"/>
          </a:bodyPr>
          <a:lstStyle/>
          <a:p>
            <a:pPr>
              <a:spcBef>
                <a:spcPts val="300"/>
              </a:spcBef>
              <a:buFont typeface="Wingdings" panose="05000000000000000000" pitchFamily="2" charset="2"/>
              <a:buChar char="Ø"/>
            </a:pPr>
            <a:r>
              <a:rPr lang="zh-CN" altLang="en-US" dirty="0">
                <a:solidFill>
                  <a:srgbClr val="0000FF"/>
                </a:solidFill>
              </a:rPr>
              <a:t>具有可变输入率的</a:t>
            </a:r>
            <a:r>
              <a:rPr lang="en-US" altLang="zh-CN" dirty="0">
                <a:solidFill>
                  <a:srgbClr val="0000FF"/>
                </a:solidFill>
              </a:rPr>
              <a:t>M/M/1/</a:t>
            </a:r>
            <a:r>
              <a:rPr lang="en-US" altLang="zh-CN" dirty="0">
                <a:solidFill>
                  <a:srgbClr val="0000FF"/>
                </a:solidFill>
                <a:sym typeface="Symbol" panose="05050102010706020507" pitchFamily="18" charset="2"/>
              </a:rPr>
              <a:t></a:t>
            </a:r>
          </a:p>
          <a:p>
            <a:pPr lvl="1">
              <a:spcBef>
                <a:spcPts val="300"/>
              </a:spcBef>
              <a:buClr>
                <a:srgbClr val="FF0000"/>
              </a:buClr>
              <a:buFontTx/>
              <a:buChar char="•"/>
            </a:pPr>
            <a:r>
              <a:rPr lang="zh-CN" altLang="en-US" dirty="0">
                <a:solidFill>
                  <a:srgbClr val="CC00CC"/>
                </a:solidFill>
              </a:rPr>
              <a:t>问题的引入</a:t>
            </a:r>
          </a:p>
          <a:p>
            <a:pPr lvl="1">
              <a:spcBef>
                <a:spcPts val="300"/>
              </a:spcBef>
              <a:buClr>
                <a:srgbClr val="FF0000"/>
              </a:buClr>
              <a:buFontTx/>
              <a:buChar char="•"/>
            </a:pPr>
            <a:r>
              <a:rPr lang="zh-CN" altLang="en-US" dirty="0">
                <a:solidFill>
                  <a:srgbClr val="CC00CC"/>
                </a:solidFill>
              </a:rPr>
              <a:t>队长</a:t>
            </a:r>
          </a:p>
          <a:p>
            <a:pPr lvl="1">
              <a:spcBef>
                <a:spcPts val="300"/>
              </a:spcBef>
              <a:buClr>
                <a:srgbClr val="FF0000"/>
              </a:buClr>
              <a:buFontTx/>
              <a:buChar char="•"/>
            </a:pPr>
            <a:r>
              <a:rPr lang="zh-CN" altLang="en-US" dirty="0">
                <a:solidFill>
                  <a:srgbClr val="CC00CC"/>
                </a:solidFill>
              </a:rPr>
              <a:t>等待时间与逗留时间</a:t>
            </a:r>
          </a:p>
          <a:p>
            <a:pPr lvl="1">
              <a:spcBef>
                <a:spcPts val="300"/>
              </a:spcBef>
              <a:buClr>
                <a:srgbClr val="FF0000"/>
              </a:buClr>
              <a:buFontTx/>
              <a:buChar char="•"/>
            </a:pPr>
            <a:r>
              <a:rPr lang="en-US" altLang="zh-CN" dirty="0">
                <a:solidFill>
                  <a:srgbClr val="CC00CC"/>
                </a:solidFill>
              </a:rPr>
              <a:t>Little</a:t>
            </a:r>
            <a:r>
              <a:rPr lang="zh-CN" altLang="en-US" dirty="0">
                <a:solidFill>
                  <a:srgbClr val="CC00CC"/>
                </a:solidFill>
              </a:rPr>
              <a:t>公式</a:t>
            </a:r>
          </a:p>
          <a:p>
            <a:pPr>
              <a:spcBef>
                <a:spcPts val="300"/>
              </a:spcBef>
              <a:buFont typeface="Wingdings" panose="05000000000000000000" pitchFamily="2" charset="2"/>
              <a:buChar char="Ø"/>
            </a:pPr>
            <a:r>
              <a:rPr lang="zh-CN" altLang="en-US" dirty="0">
                <a:solidFill>
                  <a:srgbClr val="0000FF"/>
                </a:solidFill>
              </a:rPr>
              <a:t>具有可变服务率的</a:t>
            </a:r>
            <a:r>
              <a:rPr lang="en-US" altLang="zh-CN" dirty="0">
                <a:solidFill>
                  <a:srgbClr val="0000FF"/>
                </a:solidFill>
              </a:rPr>
              <a:t>M/M/1/</a:t>
            </a:r>
            <a:r>
              <a:rPr lang="en-US" altLang="zh-CN" dirty="0">
                <a:solidFill>
                  <a:srgbClr val="0000FF"/>
                </a:solidFill>
                <a:sym typeface="Symbol" panose="05050102010706020507" pitchFamily="18" charset="2"/>
              </a:rPr>
              <a:t></a:t>
            </a:r>
            <a:endParaRPr lang="en-US" altLang="zh-CN" dirty="0">
              <a:solidFill>
                <a:srgbClr val="0000FF"/>
              </a:solidFill>
            </a:endParaRPr>
          </a:p>
          <a:p>
            <a:pPr lvl="1">
              <a:spcBef>
                <a:spcPts val="300"/>
              </a:spcBef>
              <a:buClr>
                <a:srgbClr val="FF0000"/>
              </a:buClr>
              <a:buFontTx/>
              <a:buChar char="•"/>
            </a:pPr>
            <a:r>
              <a:rPr lang="zh-CN" altLang="en-US" dirty="0">
                <a:solidFill>
                  <a:srgbClr val="CC00CC"/>
                </a:solidFill>
              </a:rPr>
              <a:t>问题的引入</a:t>
            </a:r>
          </a:p>
          <a:p>
            <a:pPr lvl="1">
              <a:spcBef>
                <a:spcPts val="300"/>
              </a:spcBef>
              <a:buClr>
                <a:srgbClr val="FF0000"/>
              </a:buClr>
              <a:buFontTx/>
              <a:buChar char="•"/>
            </a:pPr>
            <a:r>
              <a:rPr lang="zh-CN" altLang="en-US" dirty="0">
                <a:solidFill>
                  <a:srgbClr val="CC00CC"/>
                </a:solidFill>
              </a:rPr>
              <a:t>队长</a:t>
            </a:r>
          </a:p>
          <a:p>
            <a:pPr lvl="1">
              <a:spcBef>
                <a:spcPts val="300"/>
              </a:spcBef>
              <a:buClr>
                <a:srgbClr val="FF0000"/>
              </a:buClr>
              <a:buFontTx/>
              <a:buChar char="•"/>
            </a:pPr>
            <a:r>
              <a:rPr lang="zh-CN" altLang="en-US" dirty="0">
                <a:solidFill>
                  <a:srgbClr val="CC00CC"/>
                </a:solidFill>
              </a:rPr>
              <a:t>等待时间与逗留时间</a:t>
            </a:r>
            <a:endParaRPr lang="en-US" altLang="zh-CN" dirty="0">
              <a:solidFill>
                <a:srgbClr val="CC00CC"/>
              </a:solidFill>
            </a:endParaRPr>
          </a:p>
          <a:p>
            <a:pPr eaLnBrk="1" hangingPunct="1">
              <a:buClr>
                <a:srgbClr val="CC00CC"/>
              </a:buClr>
              <a:buFont typeface="Wingdings" panose="05000000000000000000" pitchFamily="2" charset="2"/>
              <a:buChar char="Ø"/>
            </a:pPr>
            <a:r>
              <a:rPr lang="en-US" altLang="zh-CN" dirty="0">
                <a:solidFill>
                  <a:srgbClr val="0000FF"/>
                </a:solidFill>
              </a:rPr>
              <a:t>M/M/</a:t>
            </a:r>
            <a:r>
              <a:rPr lang="en-US" altLang="zh-CN" dirty="0">
                <a:solidFill>
                  <a:srgbClr val="0000FF"/>
                </a:solidFill>
                <a:sym typeface="Symbol" panose="05050102010706020507" pitchFamily="18" charset="2"/>
              </a:rPr>
              <a:t></a:t>
            </a:r>
            <a:r>
              <a:rPr lang="zh-CN" altLang="en-US" dirty="0">
                <a:solidFill>
                  <a:srgbClr val="0000FF"/>
                </a:solidFill>
                <a:sym typeface="Symbol" panose="05050102010706020507" pitchFamily="18" charset="2"/>
              </a:rPr>
              <a:t>排队系统</a:t>
            </a:r>
          </a:p>
          <a:p>
            <a:pPr lvl="1">
              <a:spcBef>
                <a:spcPts val="300"/>
              </a:spcBef>
              <a:buClr>
                <a:srgbClr val="FF0000"/>
              </a:buClr>
              <a:buFontTx/>
              <a:buChar char="•"/>
            </a:pPr>
            <a:r>
              <a:rPr lang="zh-CN" altLang="en-US" dirty="0">
                <a:solidFill>
                  <a:srgbClr val="CC00CC"/>
                </a:solidFill>
              </a:rPr>
              <a:t>问题的引入</a:t>
            </a:r>
          </a:p>
          <a:p>
            <a:pPr lvl="1">
              <a:spcBef>
                <a:spcPts val="300"/>
              </a:spcBef>
              <a:buClr>
                <a:srgbClr val="FF0000"/>
              </a:buClr>
              <a:buFontTx/>
              <a:buChar char="•"/>
            </a:pPr>
            <a:r>
              <a:rPr lang="zh-CN" altLang="en-US" dirty="0">
                <a:solidFill>
                  <a:srgbClr val="CC00CC"/>
                </a:solidFill>
              </a:rPr>
              <a:t>队长</a:t>
            </a:r>
          </a:p>
          <a:p>
            <a:pPr lvl="1">
              <a:spcBef>
                <a:spcPts val="300"/>
              </a:spcBef>
              <a:buClr>
                <a:srgbClr val="FF0000"/>
              </a:buClr>
              <a:buFontTx/>
              <a:buChar char="•"/>
            </a:pPr>
            <a:r>
              <a:rPr lang="zh-CN" altLang="en-US" dirty="0">
                <a:solidFill>
                  <a:srgbClr val="CC00CC"/>
                </a:solidFill>
              </a:rPr>
              <a:t>等待时间与逗留时间</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1651">
                                            <p:txEl>
                                              <p:pRg st="1" end="1"/>
                                            </p:txEl>
                                          </p:spTgt>
                                        </p:tgtEl>
                                        <p:attrNameLst>
                                          <p:attrName>style.visibility</p:attrName>
                                        </p:attrNameLst>
                                      </p:cBhvr>
                                      <p:to>
                                        <p:strVal val="visible"/>
                                      </p:to>
                                    </p:set>
                                    <p:anim calcmode="lin" valueType="num">
                                      <p:cBhvr additive="base">
                                        <p:cTn id="11"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16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1651">
                                            <p:txEl>
                                              <p:pRg st="2" end="2"/>
                                            </p:txEl>
                                          </p:spTgt>
                                        </p:tgtEl>
                                        <p:attrNameLst>
                                          <p:attrName>style.visibility</p:attrName>
                                        </p:attrNameLst>
                                      </p:cBhvr>
                                      <p:to>
                                        <p:strVal val="visible"/>
                                      </p:to>
                                    </p:set>
                                    <p:anim calcmode="lin" valueType="num">
                                      <p:cBhvr additive="base">
                                        <p:cTn id="15"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16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1651">
                                            <p:txEl>
                                              <p:pRg st="3" end="3"/>
                                            </p:txEl>
                                          </p:spTgt>
                                        </p:tgtEl>
                                        <p:attrNameLst>
                                          <p:attrName>style.visibility</p:attrName>
                                        </p:attrNameLst>
                                      </p:cBhvr>
                                      <p:to>
                                        <p:strVal val="visible"/>
                                      </p:to>
                                    </p:set>
                                    <p:anim calcmode="lin" valueType="num">
                                      <p:cBhvr additive="base">
                                        <p:cTn id="19"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165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11651">
                                            <p:txEl>
                                              <p:pRg st="4" end="4"/>
                                            </p:txEl>
                                          </p:spTgt>
                                        </p:tgtEl>
                                        <p:attrNameLst>
                                          <p:attrName>style.visibility</p:attrName>
                                        </p:attrNameLst>
                                      </p:cBhvr>
                                      <p:to>
                                        <p:strVal val="visible"/>
                                      </p:to>
                                    </p:set>
                                    <p:anim calcmode="lin" valueType="num">
                                      <p:cBhvr additive="base">
                                        <p:cTn id="23"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11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11651">
                                            <p:txEl>
                                              <p:pRg st="5" end="5"/>
                                            </p:txEl>
                                          </p:spTgt>
                                        </p:tgtEl>
                                        <p:attrNameLst>
                                          <p:attrName>style.visibility</p:attrName>
                                        </p:attrNameLst>
                                      </p:cBhvr>
                                      <p:to>
                                        <p:strVal val="visible"/>
                                      </p:to>
                                    </p:set>
                                    <p:anim calcmode="lin" valueType="num">
                                      <p:cBhvr additive="base">
                                        <p:cTn id="29" dur="500" fill="hold"/>
                                        <p:tgtEl>
                                          <p:spTgt spid="41165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165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11651">
                                            <p:txEl>
                                              <p:pRg st="6" end="6"/>
                                            </p:txEl>
                                          </p:spTgt>
                                        </p:tgtEl>
                                        <p:attrNameLst>
                                          <p:attrName>style.visibility</p:attrName>
                                        </p:attrNameLst>
                                      </p:cBhvr>
                                      <p:to>
                                        <p:strVal val="visible"/>
                                      </p:to>
                                    </p:set>
                                    <p:anim calcmode="lin" valueType="num">
                                      <p:cBhvr additive="base">
                                        <p:cTn id="33" dur="500" fill="hold"/>
                                        <p:tgtEl>
                                          <p:spTgt spid="41165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165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11651">
                                            <p:txEl>
                                              <p:pRg st="7" end="7"/>
                                            </p:txEl>
                                          </p:spTgt>
                                        </p:tgtEl>
                                        <p:attrNameLst>
                                          <p:attrName>style.visibility</p:attrName>
                                        </p:attrNameLst>
                                      </p:cBhvr>
                                      <p:to>
                                        <p:strVal val="visible"/>
                                      </p:to>
                                    </p:set>
                                    <p:anim calcmode="lin" valueType="num">
                                      <p:cBhvr additive="base">
                                        <p:cTn id="37" dur="500" fill="hold"/>
                                        <p:tgtEl>
                                          <p:spTgt spid="41165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165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11651">
                                            <p:txEl>
                                              <p:pRg st="8" end="8"/>
                                            </p:txEl>
                                          </p:spTgt>
                                        </p:tgtEl>
                                        <p:attrNameLst>
                                          <p:attrName>style.visibility</p:attrName>
                                        </p:attrNameLst>
                                      </p:cBhvr>
                                      <p:to>
                                        <p:strVal val="visible"/>
                                      </p:to>
                                    </p:set>
                                    <p:anim calcmode="lin" valueType="num">
                                      <p:cBhvr additive="base">
                                        <p:cTn id="41" dur="500" fill="hold"/>
                                        <p:tgtEl>
                                          <p:spTgt spid="41165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165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411651">
                                            <p:txEl>
                                              <p:pRg st="9" end="9"/>
                                            </p:txEl>
                                          </p:spTgt>
                                        </p:tgtEl>
                                        <p:attrNameLst>
                                          <p:attrName>style.visibility</p:attrName>
                                        </p:attrNameLst>
                                      </p:cBhvr>
                                      <p:to>
                                        <p:strVal val="visible"/>
                                      </p:to>
                                    </p:set>
                                    <p:anim calcmode="lin" valueType="num">
                                      <p:cBhvr additive="base">
                                        <p:cTn id="47" dur="500" fill="hold"/>
                                        <p:tgtEl>
                                          <p:spTgt spid="41165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1651">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11651">
                                            <p:txEl>
                                              <p:pRg st="10" end="10"/>
                                            </p:txEl>
                                          </p:spTgt>
                                        </p:tgtEl>
                                        <p:attrNameLst>
                                          <p:attrName>style.visibility</p:attrName>
                                        </p:attrNameLst>
                                      </p:cBhvr>
                                      <p:to>
                                        <p:strVal val="visible"/>
                                      </p:to>
                                    </p:set>
                                    <p:anim calcmode="lin" valueType="num">
                                      <p:cBhvr additive="base">
                                        <p:cTn id="51" dur="500" fill="hold"/>
                                        <p:tgtEl>
                                          <p:spTgt spid="411651">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11651">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11651">
                                            <p:txEl>
                                              <p:pRg st="11" end="11"/>
                                            </p:txEl>
                                          </p:spTgt>
                                        </p:tgtEl>
                                        <p:attrNameLst>
                                          <p:attrName>style.visibility</p:attrName>
                                        </p:attrNameLst>
                                      </p:cBhvr>
                                      <p:to>
                                        <p:strVal val="visible"/>
                                      </p:to>
                                    </p:set>
                                    <p:anim calcmode="lin" valueType="num">
                                      <p:cBhvr additive="base">
                                        <p:cTn id="55" dur="500" fill="hold"/>
                                        <p:tgtEl>
                                          <p:spTgt spid="411651">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11651">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11651">
                                            <p:txEl>
                                              <p:pRg st="12" end="12"/>
                                            </p:txEl>
                                          </p:spTgt>
                                        </p:tgtEl>
                                        <p:attrNameLst>
                                          <p:attrName>style.visibility</p:attrName>
                                        </p:attrNameLst>
                                      </p:cBhvr>
                                      <p:to>
                                        <p:strVal val="visible"/>
                                      </p:to>
                                    </p:set>
                                    <p:anim calcmode="lin" valueType="num">
                                      <p:cBhvr additive="base">
                                        <p:cTn id="59" dur="500" fill="hold"/>
                                        <p:tgtEl>
                                          <p:spTgt spid="411651">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116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1"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F2DEC8FB-15E5-2C5D-C842-93995CC371AA}"/>
              </a:ext>
            </a:extLst>
          </p:cNvPr>
          <p:cNvSpPr>
            <a:spLocks noGrp="1" noChangeArrowheads="1"/>
          </p:cNvSpPr>
          <p:nvPr>
            <p:ph type="title"/>
          </p:nvPr>
        </p:nvSpPr>
        <p:spPr>
          <a:xfrm>
            <a:off x="765175" y="229394"/>
            <a:ext cx="7850417" cy="609741"/>
          </a:xfrm>
        </p:spPr>
        <p:txBody>
          <a:bodyPr/>
          <a:lstStyle/>
          <a:p>
            <a:pPr eaLnBrk="1" hangingPunct="1"/>
            <a:r>
              <a:rPr lang="en-US" altLang="zh-CN" dirty="0"/>
              <a:t>§8.2 </a:t>
            </a:r>
            <a:r>
              <a:rPr lang="zh-CN" altLang="en-US" dirty="0"/>
              <a:t>具有可变输入率的</a:t>
            </a:r>
            <a:r>
              <a:rPr lang="en-US" altLang="zh-CN" dirty="0"/>
              <a:t>M/M/1/</a:t>
            </a:r>
            <a:r>
              <a:rPr lang="en-US" altLang="zh-CN" dirty="0">
                <a:sym typeface="Symbol" panose="05050102010706020507" pitchFamily="18" charset="2"/>
              </a:rPr>
              <a:t></a:t>
            </a:r>
          </a:p>
        </p:txBody>
      </p:sp>
      <p:sp>
        <p:nvSpPr>
          <p:cNvPr id="259075" name="Rectangle 3">
            <a:extLst>
              <a:ext uri="{FF2B5EF4-FFF2-40B4-BE49-F238E27FC236}">
                <a16:creationId xmlns:a16="http://schemas.microsoft.com/office/drawing/2014/main" id="{5C12332A-D18E-B9DE-930C-DA80F59D0B43}"/>
              </a:ext>
            </a:extLst>
          </p:cNvPr>
          <p:cNvSpPr>
            <a:spLocks noGrp="1" noChangeArrowheads="1"/>
          </p:cNvSpPr>
          <p:nvPr>
            <p:ph type="body" idx="1"/>
          </p:nvPr>
        </p:nvSpPr>
        <p:spPr>
          <a:xfrm>
            <a:off x="612775" y="1143265"/>
            <a:ext cx="10820399" cy="5339999"/>
          </a:xfrm>
        </p:spPr>
        <p:txBody>
          <a:bodyPr/>
          <a:lstStyle/>
          <a:p>
            <a:pPr marL="0" indent="719282" algn="just">
              <a:buClr>
                <a:srgbClr val="CC00CC"/>
              </a:buClr>
              <a:buNone/>
            </a:pPr>
            <a:r>
              <a:rPr lang="zh-CN" altLang="en-US" dirty="0">
                <a:latin typeface="黑体" panose="02010609060101010101" pitchFamily="49" charset="-122"/>
              </a:rPr>
              <a:t>在实际中，尽管顾客源源不断到达，但并不一定进入排队系统接受服务。常见的一种现象就是到达的顾客看到系统空闲或者等待的顾客不多则进入系统接受服务，看到前面排着长对时则产生犹豫，考虑是否排队接受服务，这样，如果排队人数少时进入系统接受服务的可能性就大，排队人数多则进入系统接受服务的可能性就小。顾客进入系统接受服务的可能性大小可用一概率表示，一般情况下是队长的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iterate type="wd">
                                    <p:tmPct val="10000"/>
                                  </p:iterate>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wipe(left)">
                                      <p:cBhvr>
                                        <p:cTn id="7" dur="500"/>
                                        <p:tgtEl>
                                          <p:spTgt spid="2590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D3A0D164-F1A2-58BC-4615-12EC75388F65}"/>
              </a:ext>
            </a:extLst>
          </p:cNvPr>
          <p:cNvSpPr>
            <a:spLocks noGrp="1" noChangeArrowheads="1"/>
          </p:cNvSpPr>
          <p:nvPr>
            <p:ph type="title"/>
          </p:nvPr>
        </p:nvSpPr>
        <p:spPr>
          <a:xfrm>
            <a:off x="722839" y="246328"/>
            <a:ext cx="7850417" cy="609741"/>
          </a:xfrm>
        </p:spPr>
        <p:txBody>
          <a:bodyPr/>
          <a:lstStyle/>
          <a:p>
            <a:pPr eaLnBrk="1" hangingPunct="1"/>
            <a:r>
              <a:rPr lang="en-US" altLang="zh-CN" dirty="0"/>
              <a:t>1.</a:t>
            </a:r>
            <a:r>
              <a:rPr lang="zh-CN" altLang="en-US" dirty="0"/>
              <a:t>问题的叙述</a:t>
            </a:r>
            <a:endParaRPr lang="zh-CN" altLang="en-US" dirty="0">
              <a:sym typeface="Symbol" panose="05050102010706020507" pitchFamily="18" charset="2"/>
            </a:endParaRPr>
          </a:p>
        </p:txBody>
      </p:sp>
      <p:sp>
        <p:nvSpPr>
          <p:cNvPr id="260099" name="Rectangle 3">
            <a:extLst>
              <a:ext uri="{FF2B5EF4-FFF2-40B4-BE49-F238E27FC236}">
                <a16:creationId xmlns:a16="http://schemas.microsoft.com/office/drawing/2014/main" id="{D48BC349-0DAC-3630-E0FA-FD86E3114D10}"/>
              </a:ext>
            </a:extLst>
          </p:cNvPr>
          <p:cNvSpPr>
            <a:spLocks noGrp="1" noChangeArrowheads="1"/>
          </p:cNvSpPr>
          <p:nvPr>
            <p:ph type="body" idx="1"/>
          </p:nvPr>
        </p:nvSpPr>
        <p:spPr>
          <a:xfrm>
            <a:off x="536575" y="1143265"/>
            <a:ext cx="11277599" cy="5387635"/>
          </a:xfrm>
        </p:spPr>
        <p:txBody>
          <a:bodyPr/>
          <a:lstStyle/>
          <a:p>
            <a:pPr marL="457291" indent="-457291">
              <a:buClr>
                <a:srgbClr val="CC00CC"/>
              </a:buClr>
              <a:buFont typeface="Wingdings" panose="05000000000000000000" pitchFamily="2" charset="2"/>
              <a:buChar char="v"/>
            </a:pPr>
            <a:r>
              <a:rPr lang="zh-CN" altLang="en-US" dirty="0"/>
              <a:t>顾客到达为参数</a:t>
            </a:r>
            <a:r>
              <a:rPr lang="zh-CN" altLang="en-US" dirty="0">
                <a:sym typeface="Symbol" panose="05050102010706020507" pitchFamily="18" charset="2"/>
              </a:rPr>
              <a:t></a:t>
            </a:r>
            <a:r>
              <a:rPr lang="en-US" altLang="zh-CN" dirty="0">
                <a:sym typeface="Symbol" panose="05050102010706020507" pitchFamily="18" charset="2"/>
              </a:rPr>
              <a:t>(&gt;0)</a:t>
            </a:r>
            <a:r>
              <a:rPr lang="zh-CN" altLang="en-US" dirty="0"/>
              <a:t>的泊松过程 ；</a:t>
            </a:r>
          </a:p>
          <a:p>
            <a:pPr marL="457291" indent="-457291">
              <a:buClr>
                <a:srgbClr val="CC00CC"/>
              </a:buClr>
              <a:buFont typeface="Wingdings" panose="05000000000000000000" pitchFamily="2" charset="2"/>
              <a:buChar char="v"/>
            </a:pPr>
            <a:r>
              <a:rPr lang="zh-CN" altLang="en-US" dirty="0">
                <a:solidFill>
                  <a:srgbClr val="C00000"/>
                </a:solidFill>
              </a:rPr>
              <a:t>顾客到达看到队长为</a:t>
            </a:r>
            <a:r>
              <a:rPr lang="en-US" altLang="zh-CN" dirty="0">
                <a:solidFill>
                  <a:srgbClr val="C00000"/>
                </a:solidFill>
              </a:rPr>
              <a:t>k</a:t>
            </a:r>
            <a:r>
              <a:rPr lang="zh-CN" altLang="en-US" dirty="0">
                <a:solidFill>
                  <a:srgbClr val="C00000"/>
                </a:solidFill>
              </a:rPr>
              <a:t>时，进入系统的概率为</a:t>
            </a:r>
            <a:r>
              <a:rPr lang="en-US" altLang="zh-CN" dirty="0" err="1">
                <a:solidFill>
                  <a:srgbClr val="C00000"/>
                </a:solidFill>
              </a:rPr>
              <a:t>a</a:t>
            </a:r>
            <a:r>
              <a:rPr lang="en-US" altLang="zh-CN" baseline="-25000" dirty="0" err="1">
                <a:solidFill>
                  <a:srgbClr val="C00000"/>
                </a:solidFill>
              </a:rPr>
              <a:t>k</a:t>
            </a:r>
            <a:r>
              <a:rPr lang="en-US" altLang="zh-CN" dirty="0">
                <a:solidFill>
                  <a:srgbClr val="C00000"/>
                </a:solidFill>
              </a:rPr>
              <a:t>(0</a:t>
            </a:r>
            <a:r>
              <a:rPr lang="zh-CN" altLang="en-US" dirty="0">
                <a:solidFill>
                  <a:srgbClr val="C00000"/>
                </a:solidFill>
              </a:rPr>
              <a:t>＜</a:t>
            </a:r>
            <a:r>
              <a:rPr lang="en-US" altLang="zh-CN" dirty="0" err="1">
                <a:solidFill>
                  <a:srgbClr val="C00000"/>
                </a:solidFill>
              </a:rPr>
              <a:t>a</a:t>
            </a:r>
            <a:r>
              <a:rPr lang="en-US" altLang="zh-CN" baseline="-25000" dirty="0" err="1">
                <a:solidFill>
                  <a:srgbClr val="C00000"/>
                </a:solidFill>
              </a:rPr>
              <a:t>k</a:t>
            </a:r>
            <a:r>
              <a:rPr lang="zh-CN" altLang="en-US" dirty="0">
                <a:solidFill>
                  <a:srgbClr val="C00000"/>
                </a:solidFill>
              </a:rPr>
              <a:t>＜</a:t>
            </a:r>
            <a:r>
              <a:rPr lang="en-US" altLang="zh-CN" dirty="0">
                <a:solidFill>
                  <a:srgbClr val="C00000"/>
                </a:solidFill>
              </a:rPr>
              <a:t>1)</a:t>
            </a:r>
            <a:r>
              <a:rPr lang="zh-CN" altLang="en-US" dirty="0">
                <a:solidFill>
                  <a:srgbClr val="C00000"/>
                </a:solidFill>
              </a:rPr>
              <a:t>，</a:t>
            </a:r>
            <a:r>
              <a:rPr lang="en-US" altLang="zh-CN" dirty="0">
                <a:solidFill>
                  <a:srgbClr val="C00000"/>
                </a:solidFill>
              </a:rPr>
              <a:t>1</a:t>
            </a:r>
            <a:r>
              <a:rPr lang="zh-CN" altLang="en-US" dirty="0">
                <a:solidFill>
                  <a:srgbClr val="C00000"/>
                </a:solidFill>
              </a:rPr>
              <a:t>＝</a:t>
            </a:r>
            <a:r>
              <a:rPr lang="en-US" altLang="zh-CN" dirty="0">
                <a:solidFill>
                  <a:srgbClr val="C00000"/>
                </a:solidFill>
              </a:rPr>
              <a:t>a</a:t>
            </a:r>
            <a:r>
              <a:rPr lang="en-US" altLang="zh-CN" baseline="-25000" dirty="0">
                <a:solidFill>
                  <a:srgbClr val="C00000"/>
                </a:solidFill>
              </a:rPr>
              <a:t>0</a:t>
            </a:r>
            <a:r>
              <a:rPr lang="zh-CN" altLang="en-US" dirty="0">
                <a:solidFill>
                  <a:srgbClr val="C00000"/>
                </a:solidFill>
              </a:rPr>
              <a:t>＞</a:t>
            </a:r>
            <a:r>
              <a:rPr lang="en-US" altLang="zh-CN" dirty="0">
                <a:solidFill>
                  <a:srgbClr val="C00000"/>
                </a:solidFill>
              </a:rPr>
              <a:t>a</a:t>
            </a:r>
            <a:r>
              <a:rPr lang="en-US" altLang="zh-CN" baseline="-25000" dirty="0">
                <a:solidFill>
                  <a:srgbClr val="C00000"/>
                </a:solidFill>
              </a:rPr>
              <a:t>1</a:t>
            </a:r>
            <a:r>
              <a:rPr lang="zh-CN" altLang="en-US" dirty="0">
                <a:solidFill>
                  <a:srgbClr val="C00000"/>
                </a:solidFill>
              </a:rPr>
              <a:t>＞</a:t>
            </a:r>
            <a:r>
              <a:rPr lang="en-US" altLang="zh-CN" dirty="0">
                <a:solidFill>
                  <a:srgbClr val="C00000"/>
                </a:solidFill>
              </a:rPr>
              <a:t>…</a:t>
            </a:r>
            <a:r>
              <a:rPr lang="zh-CN" altLang="en-US" dirty="0">
                <a:solidFill>
                  <a:srgbClr val="C00000"/>
                </a:solidFill>
              </a:rPr>
              <a:t>＞</a:t>
            </a:r>
            <a:r>
              <a:rPr lang="en-US" altLang="zh-CN" dirty="0">
                <a:solidFill>
                  <a:srgbClr val="C00000"/>
                </a:solidFill>
              </a:rPr>
              <a:t>a</a:t>
            </a:r>
            <a:r>
              <a:rPr lang="en-US" altLang="zh-CN" baseline="-25000" dirty="0">
                <a:solidFill>
                  <a:srgbClr val="C00000"/>
                </a:solidFill>
              </a:rPr>
              <a:t>k</a:t>
            </a:r>
            <a:r>
              <a:rPr lang="en-US" altLang="zh-CN" dirty="0">
                <a:solidFill>
                  <a:srgbClr val="C00000"/>
                </a:solidFill>
              </a:rPr>
              <a:t>→0(k→</a:t>
            </a:r>
            <a:r>
              <a:rPr lang="en-US" altLang="zh-CN" dirty="0">
                <a:solidFill>
                  <a:srgbClr val="C00000"/>
                </a:solidFill>
                <a:sym typeface="Symbol" panose="05050102010706020507" pitchFamily="18" charset="2"/>
              </a:rPr>
              <a:t></a:t>
            </a:r>
            <a:r>
              <a:rPr lang="en-US" altLang="zh-CN" dirty="0">
                <a:solidFill>
                  <a:srgbClr val="C00000"/>
                </a:solidFill>
              </a:rPr>
              <a:t>)</a:t>
            </a:r>
            <a:r>
              <a:rPr lang="zh-CN" altLang="en-US" dirty="0">
                <a:solidFill>
                  <a:srgbClr val="C00000"/>
                </a:solidFill>
              </a:rPr>
              <a:t>，即排队越长进入的可能性越小</a:t>
            </a:r>
            <a:r>
              <a:rPr lang="en-US" altLang="zh-CN" dirty="0">
                <a:solidFill>
                  <a:srgbClr val="C00000"/>
                </a:solidFill>
              </a:rPr>
              <a:t>(</a:t>
            </a:r>
            <a:r>
              <a:rPr lang="zh-CN" altLang="en-US" dirty="0">
                <a:solidFill>
                  <a:srgbClr val="C00000"/>
                </a:solidFill>
              </a:rPr>
              <a:t>令</a:t>
            </a:r>
            <a:r>
              <a:rPr lang="en-US" altLang="zh-CN" dirty="0" err="1">
                <a:solidFill>
                  <a:srgbClr val="C00000"/>
                </a:solidFill>
              </a:rPr>
              <a:t>a</a:t>
            </a:r>
            <a:r>
              <a:rPr lang="en-US" altLang="zh-CN" baseline="-25000" dirty="0" err="1">
                <a:solidFill>
                  <a:srgbClr val="C00000"/>
                </a:solidFill>
              </a:rPr>
              <a:t>k</a:t>
            </a:r>
            <a:r>
              <a:rPr lang="zh-CN" altLang="en-US" dirty="0">
                <a:solidFill>
                  <a:srgbClr val="C00000"/>
                </a:solidFill>
              </a:rPr>
              <a:t>＝      </a:t>
            </a:r>
            <a:r>
              <a:rPr lang="en-US" altLang="zh-CN" dirty="0">
                <a:solidFill>
                  <a:srgbClr val="C00000"/>
                </a:solidFill>
              </a:rPr>
              <a:t>)</a:t>
            </a:r>
            <a:r>
              <a:rPr lang="zh-CN" altLang="en-US" dirty="0">
                <a:solidFill>
                  <a:srgbClr val="C00000"/>
                </a:solidFill>
              </a:rPr>
              <a:t>；</a:t>
            </a:r>
          </a:p>
          <a:p>
            <a:pPr marL="457291" indent="-457291">
              <a:buClr>
                <a:srgbClr val="CC00CC"/>
              </a:buClr>
              <a:buFont typeface="Wingdings" panose="05000000000000000000" pitchFamily="2" charset="2"/>
              <a:buChar char="v"/>
            </a:pPr>
            <a:r>
              <a:rPr lang="zh-CN" altLang="en-US" dirty="0"/>
              <a:t>顾客所需的服务时间序列</a:t>
            </a:r>
            <a:r>
              <a:rPr lang="en-US" altLang="zh-CN" dirty="0"/>
              <a:t>{</a:t>
            </a:r>
            <a:r>
              <a:rPr lang="en-US" altLang="zh-CN" dirty="0">
                <a:sym typeface="Symbol" panose="05050102010706020507" pitchFamily="18" charset="2"/>
              </a:rPr>
              <a:t></a:t>
            </a:r>
            <a:r>
              <a:rPr lang="en-US" altLang="zh-CN" baseline="-25000" dirty="0">
                <a:sym typeface="Symbol" panose="05050102010706020507" pitchFamily="18" charset="2"/>
              </a:rPr>
              <a:t>n</a:t>
            </a:r>
            <a:r>
              <a:rPr lang="en-US" altLang="zh-CN" dirty="0">
                <a:sym typeface="Symbol" panose="05050102010706020507" pitchFamily="18" charset="2"/>
              </a:rPr>
              <a:t>,n1</a:t>
            </a:r>
            <a:r>
              <a:rPr lang="en-US" altLang="zh-CN" dirty="0"/>
              <a:t>}</a:t>
            </a:r>
            <a:r>
              <a:rPr lang="zh-CN" altLang="en-US" dirty="0"/>
              <a:t>独立、服从参数为</a:t>
            </a:r>
            <a:r>
              <a:rPr lang="zh-CN" altLang="en-US" dirty="0">
                <a:sym typeface="Symbol" panose="05050102010706020507" pitchFamily="18" charset="2"/>
              </a:rPr>
              <a:t></a:t>
            </a:r>
            <a:r>
              <a:rPr lang="en-US" altLang="zh-CN" dirty="0">
                <a:sym typeface="Symbol" panose="05050102010706020507" pitchFamily="18" charset="2"/>
              </a:rPr>
              <a:t>(&gt;0)</a:t>
            </a:r>
            <a:r>
              <a:rPr lang="zh-CN" altLang="en-US" dirty="0"/>
              <a:t>的负指数分布；</a:t>
            </a:r>
          </a:p>
          <a:p>
            <a:pPr marL="457291" indent="-457291">
              <a:buClr>
                <a:srgbClr val="CC00CC"/>
              </a:buClr>
              <a:buFont typeface="Wingdings" panose="05000000000000000000" pitchFamily="2" charset="2"/>
              <a:buChar char="v"/>
            </a:pPr>
            <a:r>
              <a:rPr lang="zh-CN" altLang="en-US" dirty="0"/>
              <a:t>系统中只有一个服务台；</a:t>
            </a:r>
          </a:p>
          <a:p>
            <a:pPr marL="457291" indent="-457291">
              <a:buClr>
                <a:srgbClr val="CC00CC"/>
              </a:buClr>
              <a:buFont typeface="Wingdings" panose="05000000000000000000" pitchFamily="2" charset="2"/>
              <a:buChar char="v"/>
            </a:pPr>
            <a:r>
              <a:rPr lang="zh-CN" altLang="en-US" dirty="0"/>
              <a:t>容量为无穷大，而且到达过程与服务过程彼此独立。</a:t>
            </a:r>
          </a:p>
        </p:txBody>
      </p:sp>
      <p:graphicFrame>
        <p:nvGraphicFramePr>
          <p:cNvPr id="260100" name="Object 4">
            <a:extLst>
              <a:ext uri="{FF2B5EF4-FFF2-40B4-BE49-F238E27FC236}">
                <a16:creationId xmlns:a16="http://schemas.microsoft.com/office/drawing/2014/main" id="{1039EDD2-E14C-B969-C34E-0A7B48FCE603}"/>
              </a:ext>
            </a:extLst>
          </p:cNvPr>
          <p:cNvGraphicFramePr>
            <a:graphicFrameLocks noChangeAspect="1"/>
          </p:cNvGraphicFramePr>
          <p:nvPr>
            <p:extLst>
              <p:ext uri="{D42A27DB-BD31-4B8C-83A1-F6EECF244321}">
                <p14:modId xmlns:p14="http://schemas.microsoft.com/office/powerpoint/2010/main" val="3191688910"/>
              </p:ext>
            </p:extLst>
          </p:nvPr>
        </p:nvGraphicFramePr>
        <p:xfrm>
          <a:off x="8080375" y="2210594"/>
          <a:ext cx="622444" cy="685959"/>
        </p:xfrm>
        <a:graphic>
          <a:graphicData uri="http://schemas.openxmlformats.org/presentationml/2006/ole">
            <mc:AlternateContent xmlns:mc="http://schemas.openxmlformats.org/markup-compatibility/2006">
              <mc:Choice xmlns:v="urn:schemas-microsoft-com:vml" Requires="v">
                <p:oleObj spid="_x0000_s5122" name="Equation" r:id="rId4" imgW="368140" imgH="406224" progId="Equation.3">
                  <p:embed/>
                </p:oleObj>
              </mc:Choice>
              <mc:Fallback>
                <p:oleObj name="Equation" r:id="rId4" imgW="368140" imgH="406224" progId="Equation.3">
                  <p:embed/>
                  <p:pic>
                    <p:nvPicPr>
                      <p:cNvPr id="260100" name="Object 4">
                        <a:extLst>
                          <a:ext uri="{FF2B5EF4-FFF2-40B4-BE49-F238E27FC236}">
                            <a16:creationId xmlns:a16="http://schemas.microsoft.com/office/drawing/2014/main" id="{1039EDD2-E14C-B969-C34E-0A7B48FCE6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0375" y="2210594"/>
                        <a:ext cx="622444" cy="6859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0099">
                                            <p:txEl>
                                              <p:pRg st="1" end="1"/>
                                            </p:txEl>
                                          </p:spTgt>
                                        </p:tgtEl>
                                        <p:attrNameLst>
                                          <p:attrName>style.visibility</p:attrName>
                                        </p:attrNameLst>
                                      </p:cBhvr>
                                      <p:to>
                                        <p:strVal val="visible"/>
                                      </p:to>
                                    </p:set>
                                    <p:anim calcmode="lin" valueType="num">
                                      <p:cBhvr additive="base">
                                        <p:cTn id="13" dur="500" fill="hold"/>
                                        <p:tgtEl>
                                          <p:spTgt spid="260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0099">
                                            <p:txEl>
                                              <p:pRg st="1" end="1"/>
                                            </p:txEl>
                                          </p:spTgt>
                                        </p:tgtEl>
                                        <p:attrNameLst>
                                          <p:attrName>ppt_y</p:attrName>
                                        </p:attrNameLst>
                                      </p:cBhvr>
                                      <p:tavLst>
                                        <p:tav tm="0">
                                          <p:val>
                                            <p:strVal val="1+#ppt_h/2"/>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499"/>
                                          </p:stCondLst>
                                        </p:cTn>
                                        <p:tgtEl>
                                          <p:spTgt spid="2601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60099">
                                            <p:txEl>
                                              <p:pRg st="2" end="2"/>
                                            </p:txEl>
                                          </p:spTgt>
                                        </p:tgtEl>
                                        <p:attrNameLst>
                                          <p:attrName>style.visibility</p:attrName>
                                        </p:attrNameLst>
                                      </p:cBhvr>
                                      <p:to>
                                        <p:strVal val="visible"/>
                                      </p:to>
                                    </p:set>
                                    <p:anim calcmode="lin" valueType="num">
                                      <p:cBhvr additive="base">
                                        <p:cTn id="21" dur="500" fill="hold"/>
                                        <p:tgtEl>
                                          <p:spTgt spid="260099">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0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60099">
                                            <p:txEl>
                                              <p:pRg st="3" end="3"/>
                                            </p:txEl>
                                          </p:spTgt>
                                        </p:tgtEl>
                                        <p:attrNameLst>
                                          <p:attrName>style.visibility</p:attrName>
                                        </p:attrNameLst>
                                      </p:cBhvr>
                                      <p:to>
                                        <p:strVal val="visible"/>
                                      </p:to>
                                    </p:set>
                                    <p:anim calcmode="lin" valueType="num">
                                      <p:cBhvr additive="base">
                                        <p:cTn id="27" dur="500" fill="hold"/>
                                        <p:tgtEl>
                                          <p:spTgt spid="260099">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0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60099">
                                            <p:txEl>
                                              <p:pRg st="4" end="4"/>
                                            </p:txEl>
                                          </p:spTgt>
                                        </p:tgtEl>
                                        <p:attrNameLst>
                                          <p:attrName>style.visibility</p:attrName>
                                        </p:attrNameLst>
                                      </p:cBhvr>
                                      <p:to>
                                        <p:strVal val="visible"/>
                                      </p:to>
                                    </p:set>
                                    <p:anim calcmode="lin" valueType="num">
                                      <p:cBhvr additive="base">
                                        <p:cTn id="33" dur="500" fill="hold"/>
                                        <p:tgtEl>
                                          <p:spTgt spid="260099">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600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autoUpdateAnimBg="0" advAuto="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2304</TotalTime>
  <Words>3068</Words>
  <Application>Microsoft Office PowerPoint</Application>
  <PresentationFormat>自定义</PresentationFormat>
  <Paragraphs>284</Paragraphs>
  <Slides>44</Slides>
  <Notes>43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44</vt:i4>
      </vt:variant>
    </vt:vector>
  </HeadingPairs>
  <TitlesOfParts>
    <vt:vector size="55" baseType="lpstr">
      <vt:lpstr>Arial Unicode MS</vt:lpstr>
      <vt:lpstr>等线</vt:lpstr>
      <vt:lpstr>黑体</vt:lpstr>
      <vt:lpstr>华文行楷</vt:lpstr>
      <vt:lpstr>微软雅黑</vt:lpstr>
      <vt:lpstr>Arial</vt:lpstr>
      <vt:lpstr>Times New Roman</vt:lpstr>
      <vt:lpstr>Wingdings</vt:lpstr>
      <vt:lpstr>Office Theme</vt:lpstr>
      <vt:lpstr>Equation</vt:lpstr>
      <vt:lpstr>公式</vt:lpstr>
      <vt:lpstr>PowerPoint 演示文稿</vt:lpstr>
      <vt:lpstr>上一讲内容回顾</vt:lpstr>
      <vt:lpstr>上一讲内容回顾</vt:lpstr>
      <vt:lpstr>上一讲内容回顾</vt:lpstr>
      <vt:lpstr>上一讲内容回顾</vt:lpstr>
      <vt:lpstr>上一讲内容回顾</vt:lpstr>
      <vt:lpstr>本讲主要内容</vt:lpstr>
      <vt:lpstr>§8.2 具有可变输入率的M/M/1/</vt:lpstr>
      <vt:lpstr>1.问题的叙述</vt:lpstr>
      <vt:lpstr>2.队长</vt:lpstr>
      <vt:lpstr>定理</vt:lpstr>
      <vt:lpstr>结论</vt:lpstr>
      <vt:lpstr>3.等待时间与逗留时间</vt:lpstr>
      <vt:lpstr>证明</vt:lpstr>
      <vt:lpstr>证明(续1)</vt:lpstr>
      <vt:lpstr>证明(续2)</vt:lpstr>
      <vt:lpstr>逗留时间</vt:lpstr>
      <vt:lpstr>Little公式</vt:lpstr>
      <vt:lpstr>§8.3  具有可变服务率的M/M/1/</vt:lpstr>
      <vt:lpstr>1.问题的叙述</vt:lpstr>
      <vt:lpstr>2.队长</vt:lpstr>
      <vt:lpstr>定理</vt:lpstr>
      <vt:lpstr>证明</vt:lpstr>
      <vt:lpstr>证明(续)</vt:lpstr>
      <vt:lpstr>结论</vt:lpstr>
      <vt:lpstr>3.等待时间与逗留时间</vt:lpstr>
      <vt:lpstr>结论</vt:lpstr>
      <vt:lpstr>§5.4 M/M/排队系统</vt:lpstr>
      <vt:lpstr>1.问题的叙述</vt:lpstr>
      <vt:lpstr>2.队长</vt:lpstr>
      <vt:lpstr>pi,i+1(t)</vt:lpstr>
      <vt:lpstr>pi,i-1(t)</vt:lpstr>
      <vt:lpstr>生灭过程的参数</vt:lpstr>
      <vt:lpstr>定理</vt:lpstr>
      <vt:lpstr>证明</vt:lpstr>
      <vt:lpstr>利用生灭过程的极限定理求pj</vt:lpstr>
      <vt:lpstr>结论</vt:lpstr>
      <vt:lpstr>例</vt:lpstr>
      <vt:lpstr>解</vt:lpstr>
      <vt:lpstr>解(续)</vt:lpstr>
      <vt:lpstr>本讲主要内容</vt:lpstr>
      <vt:lpstr>下一讲内容预告</vt:lpstr>
      <vt:lpstr>本节习题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吴 锦明</cp:lastModifiedBy>
  <cp:revision>1297</cp:revision>
  <cp:lastPrinted>2022-01-15T12:13:00Z</cp:lastPrinted>
  <dcterms:created xsi:type="dcterms:W3CDTF">2006-08-16T00:00:00Z</dcterms:created>
  <dcterms:modified xsi:type="dcterms:W3CDTF">2024-12-30T07:30:20Z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E98F3E2A8F6D4B7EBE46F1C3936A5CEF</vt:lpwstr>
  </property>
  <property fmtid="{D5CDD505-2E9C-101B-9397-08002B2CF9AE}" pid="3" name="KSOProductBuildVer">
    <vt:lpwstr>2052-11.1.0.11579</vt:lpwstr>
  </property>
</Properties>
</file>