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9" r:id="rId3"/>
    <p:sldId id="266" r:id="rId4"/>
    <p:sldId id="260" r:id="rId5"/>
    <p:sldId id="261" r:id="rId6"/>
    <p:sldId id="262" r:id="rId7"/>
    <p:sldId id="263" r:id="rId8"/>
    <p:sldId id="257" r:id="rId9"/>
    <p:sldId id="264" r:id="rId10"/>
    <p:sldId id="267" r:id="rId11"/>
    <p:sldId id="258" r:id="rId12"/>
  </p:sldIdLst>
  <p:sldSz cx="18288000" cy="10287000"/>
  <p:notesSz cx="6858000" cy="9144000"/>
  <p:embeddedFontLst>
    <p:embeddedFont>
      <p:font typeface="Arial Bold" panose="020B0704020202020204"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0B2621-5C7B-423E-BB14-5AFA3308D683}">
          <p14:sldIdLst>
            <p14:sldId id="256"/>
            <p14:sldId id="259"/>
            <p14:sldId id="266"/>
            <p14:sldId id="260"/>
            <p14:sldId id="261"/>
            <p14:sldId id="262"/>
            <p14:sldId id="263"/>
          </p14:sldIdLst>
        </p14:section>
        <p14:section name="Untitled Section" id="{E39E703F-7193-49AD-A281-3D5D30D1D4CF}">
          <p14:sldIdLst>
            <p14:sldId id="257"/>
            <p14:sldId id="264"/>
            <p14:sldId id="267"/>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8C046-5A2D-4919-8153-BD7D4E9A2D94}" type="datetimeFigureOut">
              <a:rPr lang="en-US" smtClean="0"/>
              <a:t>3/12/2025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0B51D-B455-4D40-A165-F31119DE8201}" type="slidenum">
              <a:rPr lang="en-US" smtClean="0"/>
              <a:t>‹#›</a:t>
            </a:fld>
            <a:endParaRPr lang="en-US"/>
          </a:p>
        </p:txBody>
      </p:sp>
    </p:spTree>
    <p:extLst>
      <p:ext uri="{BB962C8B-B14F-4D97-AF65-F5344CB8AC3E}">
        <p14:creationId xmlns:p14="http://schemas.microsoft.com/office/powerpoint/2010/main" val="3427136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00B51D-B455-4D40-A165-F31119DE8201}" type="slidenum">
              <a:rPr lang="en-US" smtClean="0"/>
              <a:t>4</a:t>
            </a:fld>
            <a:endParaRPr lang="en-US"/>
          </a:p>
        </p:txBody>
      </p:sp>
    </p:spTree>
    <p:extLst>
      <p:ext uri="{BB962C8B-B14F-4D97-AF65-F5344CB8AC3E}">
        <p14:creationId xmlns:p14="http://schemas.microsoft.com/office/powerpoint/2010/main" val="2249020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CA7CB-1652-7C8A-D5FB-F1ECF001CD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B66DD-85B7-1AE5-F143-08B7A2521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92F7A7-9C5D-0B74-DF62-4D1D10F524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5F2484-10B5-0C26-E5C0-521C73A51F2D}"/>
              </a:ext>
            </a:extLst>
          </p:cNvPr>
          <p:cNvSpPr>
            <a:spLocks noGrp="1"/>
          </p:cNvSpPr>
          <p:nvPr>
            <p:ph type="sldNum" sz="quarter" idx="5"/>
          </p:nvPr>
        </p:nvSpPr>
        <p:spPr/>
        <p:txBody>
          <a:bodyPr/>
          <a:lstStyle/>
          <a:p>
            <a:fld id="{5700B51D-B455-4D40-A165-F31119DE8201}" type="slidenum">
              <a:rPr lang="en-US" smtClean="0"/>
              <a:t>5</a:t>
            </a:fld>
            <a:endParaRPr lang="en-US"/>
          </a:p>
        </p:txBody>
      </p:sp>
    </p:spTree>
    <p:extLst>
      <p:ext uri="{BB962C8B-B14F-4D97-AF65-F5344CB8AC3E}">
        <p14:creationId xmlns:p14="http://schemas.microsoft.com/office/powerpoint/2010/main" val="82984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4AEC2-226B-B1D9-5385-759EC9CDFC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0DA78B-4CF8-6FE0-857F-E913CB36D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D90CBB-B5F4-A72C-6F2F-88FDF9D583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E29311-61CC-6101-D5C5-F0785A0C5E9C}"/>
              </a:ext>
            </a:extLst>
          </p:cNvPr>
          <p:cNvSpPr>
            <a:spLocks noGrp="1"/>
          </p:cNvSpPr>
          <p:nvPr>
            <p:ph type="sldNum" sz="quarter" idx="5"/>
          </p:nvPr>
        </p:nvSpPr>
        <p:spPr/>
        <p:txBody>
          <a:bodyPr/>
          <a:lstStyle/>
          <a:p>
            <a:fld id="{5700B51D-B455-4D40-A165-F31119DE8201}" type="slidenum">
              <a:rPr lang="en-US" smtClean="0"/>
              <a:t>6</a:t>
            </a:fld>
            <a:endParaRPr lang="en-US"/>
          </a:p>
        </p:txBody>
      </p:sp>
    </p:spTree>
    <p:extLst>
      <p:ext uri="{BB962C8B-B14F-4D97-AF65-F5344CB8AC3E}">
        <p14:creationId xmlns:p14="http://schemas.microsoft.com/office/powerpoint/2010/main" val="398773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EF33B-C182-4B7F-7D51-890701DC0F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F0DB1-A94A-A0C4-C7D1-9E0027925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07BBCE-338B-5650-AE62-776276B733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80B904-DA41-0E01-F752-8146A54A3E80}"/>
              </a:ext>
            </a:extLst>
          </p:cNvPr>
          <p:cNvSpPr>
            <a:spLocks noGrp="1"/>
          </p:cNvSpPr>
          <p:nvPr>
            <p:ph type="sldNum" sz="quarter" idx="5"/>
          </p:nvPr>
        </p:nvSpPr>
        <p:spPr/>
        <p:txBody>
          <a:bodyPr/>
          <a:lstStyle/>
          <a:p>
            <a:fld id="{5700B51D-B455-4D40-A165-F31119DE8201}" type="slidenum">
              <a:rPr lang="en-US" smtClean="0"/>
              <a:t>7</a:t>
            </a:fld>
            <a:endParaRPr lang="en-US"/>
          </a:p>
        </p:txBody>
      </p:sp>
    </p:spTree>
    <p:extLst>
      <p:ext uri="{BB962C8B-B14F-4D97-AF65-F5344CB8AC3E}">
        <p14:creationId xmlns:p14="http://schemas.microsoft.com/office/powerpoint/2010/main" val="2685316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hub.com/ultralytics/YOLOv8"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6C0F"/>
        </a:solidFill>
        <a:effectLst/>
      </p:bgPr>
    </p:bg>
    <p:spTree>
      <p:nvGrpSpPr>
        <p:cNvPr id="1" name=""/>
        <p:cNvGrpSpPr/>
        <p:nvPr/>
      </p:nvGrpSpPr>
      <p:grpSpPr>
        <a:xfrm>
          <a:off x="0" y="0"/>
          <a:ext cx="0" cy="0"/>
          <a:chOff x="0" y="0"/>
          <a:chExt cx="0" cy="0"/>
        </a:xfrm>
      </p:grpSpPr>
      <p:grpSp>
        <p:nvGrpSpPr>
          <p:cNvPr id="2" name="Group 2"/>
          <p:cNvGrpSpPr/>
          <p:nvPr/>
        </p:nvGrpSpPr>
        <p:grpSpPr>
          <a:xfrm>
            <a:off x="0" y="975195"/>
            <a:ext cx="4450490" cy="8914306"/>
            <a:chOff x="0" y="0"/>
            <a:chExt cx="5933987" cy="11885741"/>
          </a:xfrm>
        </p:grpSpPr>
        <p:sp>
          <p:nvSpPr>
            <p:cNvPr id="3" name="Freeform 3"/>
            <p:cNvSpPr/>
            <p:nvPr/>
          </p:nvSpPr>
          <p:spPr>
            <a:xfrm>
              <a:off x="0" y="0"/>
              <a:ext cx="5933948" cy="11885803"/>
            </a:xfrm>
            <a:custGeom>
              <a:avLst/>
              <a:gdLst/>
              <a:ahLst/>
              <a:cxnLst/>
              <a:rect l="l" t="t" r="r" b="b"/>
              <a:pathLst>
                <a:path w="5933948" h="11885803">
                  <a:moveTo>
                    <a:pt x="0" y="0"/>
                  </a:moveTo>
                  <a:lnTo>
                    <a:pt x="5933948" y="0"/>
                  </a:lnTo>
                  <a:lnTo>
                    <a:pt x="5933948" y="11885803"/>
                  </a:lnTo>
                  <a:lnTo>
                    <a:pt x="0" y="11885803"/>
                  </a:lnTo>
                  <a:lnTo>
                    <a:pt x="0" y="0"/>
                  </a:lnTo>
                  <a:close/>
                </a:path>
              </a:pathLst>
            </a:custGeom>
            <a:blipFill>
              <a:blip r:embed="rId2"/>
              <a:stretch>
                <a:fillRect l="-33" r="-33"/>
              </a:stretch>
            </a:blipFill>
          </p:spPr>
          <p:txBody>
            <a:bodyPr/>
            <a:lstStyle/>
            <a:p>
              <a:endParaRPr lang="en-US"/>
            </a:p>
          </p:txBody>
        </p:sp>
      </p:grpSp>
      <p:grpSp>
        <p:nvGrpSpPr>
          <p:cNvPr id="4" name="Group 4"/>
          <p:cNvGrpSpPr/>
          <p:nvPr/>
        </p:nvGrpSpPr>
        <p:grpSpPr>
          <a:xfrm>
            <a:off x="30480" y="981869"/>
            <a:ext cx="4460621" cy="8986231"/>
            <a:chOff x="0" y="0"/>
            <a:chExt cx="5947495" cy="11981641"/>
          </a:xfrm>
        </p:grpSpPr>
        <p:sp>
          <p:nvSpPr>
            <p:cNvPr id="5" name="Freeform 5"/>
            <p:cNvSpPr/>
            <p:nvPr/>
          </p:nvSpPr>
          <p:spPr>
            <a:xfrm>
              <a:off x="0" y="0"/>
              <a:ext cx="5947537" cy="11981688"/>
            </a:xfrm>
            <a:custGeom>
              <a:avLst/>
              <a:gdLst/>
              <a:ahLst/>
              <a:cxnLst/>
              <a:rect l="l" t="t" r="r" b="b"/>
              <a:pathLst>
                <a:path w="5947537" h="11981688">
                  <a:moveTo>
                    <a:pt x="0" y="0"/>
                  </a:moveTo>
                  <a:lnTo>
                    <a:pt x="5947537" y="0"/>
                  </a:lnTo>
                  <a:lnTo>
                    <a:pt x="5947537" y="11981688"/>
                  </a:lnTo>
                  <a:lnTo>
                    <a:pt x="0" y="11981688"/>
                  </a:lnTo>
                  <a:lnTo>
                    <a:pt x="0" y="0"/>
                  </a:lnTo>
                  <a:close/>
                </a:path>
              </a:pathLst>
            </a:custGeom>
            <a:blipFill>
              <a:blip r:embed="rId3"/>
              <a:stretch>
                <a:fillRect l="-2513" r="-2513"/>
              </a:stretch>
            </a:blipFill>
          </p:spPr>
          <p:txBody>
            <a:bodyPr/>
            <a:lstStyle/>
            <a:p>
              <a:endParaRPr lang="en-US"/>
            </a:p>
          </p:txBody>
        </p:sp>
      </p:grpSp>
      <p:grpSp>
        <p:nvGrpSpPr>
          <p:cNvPr id="6" name="Group 6"/>
          <p:cNvGrpSpPr/>
          <p:nvPr/>
        </p:nvGrpSpPr>
        <p:grpSpPr>
          <a:xfrm>
            <a:off x="0" y="9635852"/>
            <a:ext cx="18288000" cy="762840"/>
            <a:chOff x="0" y="0"/>
            <a:chExt cx="24384000" cy="1017120"/>
          </a:xfrm>
        </p:grpSpPr>
        <p:sp>
          <p:nvSpPr>
            <p:cNvPr id="7" name="Freeform 7"/>
            <p:cNvSpPr/>
            <p:nvPr/>
          </p:nvSpPr>
          <p:spPr>
            <a:xfrm>
              <a:off x="0" y="0"/>
              <a:ext cx="24384000" cy="1017143"/>
            </a:xfrm>
            <a:custGeom>
              <a:avLst/>
              <a:gdLst/>
              <a:ahLst/>
              <a:cxnLst/>
              <a:rect l="l" t="t" r="r" b="b"/>
              <a:pathLst>
                <a:path w="24384000" h="1017143">
                  <a:moveTo>
                    <a:pt x="0" y="0"/>
                  </a:moveTo>
                  <a:lnTo>
                    <a:pt x="24384000" y="0"/>
                  </a:lnTo>
                  <a:lnTo>
                    <a:pt x="24384000" y="1017143"/>
                  </a:lnTo>
                  <a:lnTo>
                    <a:pt x="0" y="1017143"/>
                  </a:lnTo>
                  <a:lnTo>
                    <a:pt x="0" y="0"/>
                  </a:lnTo>
                  <a:close/>
                </a:path>
              </a:pathLst>
            </a:custGeom>
            <a:blipFill>
              <a:blip r:embed="rId4"/>
              <a:stretch>
                <a:fillRect t="-7289" b="-7287"/>
              </a:stretch>
            </a:blipFill>
          </p:spPr>
          <p:txBody>
            <a:bodyPr/>
            <a:lstStyle/>
            <a:p>
              <a:endParaRPr lang="en-US"/>
            </a:p>
          </p:txBody>
        </p:sp>
      </p:grpSp>
      <p:grpSp>
        <p:nvGrpSpPr>
          <p:cNvPr id="8" name="Group 8"/>
          <p:cNvGrpSpPr/>
          <p:nvPr/>
        </p:nvGrpSpPr>
        <p:grpSpPr>
          <a:xfrm>
            <a:off x="9551906" y="745374"/>
            <a:ext cx="3628048" cy="3292539"/>
            <a:chOff x="0" y="0"/>
            <a:chExt cx="4837397" cy="4390052"/>
          </a:xfrm>
        </p:grpSpPr>
        <p:sp>
          <p:nvSpPr>
            <p:cNvPr id="9" name="Freeform 9"/>
            <p:cNvSpPr/>
            <p:nvPr/>
          </p:nvSpPr>
          <p:spPr>
            <a:xfrm>
              <a:off x="0" y="0"/>
              <a:ext cx="4837430" cy="4390009"/>
            </a:xfrm>
            <a:custGeom>
              <a:avLst/>
              <a:gdLst/>
              <a:ahLst/>
              <a:cxnLst/>
              <a:rect l="l" t="t" r="r" b="b"/>
              <a:pathLst>
                <a:path w="4837430" h="4390009">
                  <a:moveTo>
                    <a:pt x="0" y="0"/>
                  </a:moveTo>
                  <a:lnTo>
                    <a:pt x="4837430" y="0"/>
                  </a:lnTo>
                  <a:lnTo>
                    <a:pt x="4837430" y="4390009"/>
                  </a:lnTo>
                  <a:lnTo>
                    <a:pt x="0" y="4390009"/>
                  </a:lnTo>
                  <a:lnTo>
                    <a:pt x="0" y="0"/>
                  </a:lnTo>
                  <a:close/>
                </a:path>
              </a:pathLst>
            </a:custGeom>
            <a:blipFill>
              <a:blip r:embed="rId5"/>
              <a:stretch>
                <a:fillRect t="-41" b="-42"/>
              </a:stretch>
            </a:blipFill>
          </p:spPr>
          <p:txBody>
            <a:bodyPr/>
            <a:lstStyle/>
            <a:p>
              <a:endParaRPr lang="en-US"/>
            </a:p>
          </p:txBody>
        </p:sp>
      </p:grpSp>
      <p:grpSp>
        <p:nvGrpSpPr>
          <p:cNvPr id="10" name="Group 10"/>
          <p:cNvGrpSpPr/>
          <p:nvPr/>
        </p:nvGrpSpPr>
        <p:grpSpPr>
          <a:xfrm>
            <a:off x="4252355" y="4381500"/>
            <a:ext cx="14005165" cy="1597169"/>
            <a:chOff x="0" y="0"/>
            <a:chExt cx="18673553" cy="2129559"/>
          </a:xfrm>
        </p:grpSpPr>
        <p:sp>
          <p:nvSpPr>
            <p:cNvPr id="11" name="Freeform 11"/>
            <p:cNvSpPr/>
            <p:nvPr/>
          </p:nvSpPr>
          <p:spPr>
            <a:xfrm>
              <a:off x="0" y="0"/>
              <a:ext cx="18673553" cy="2129559"/>
            </a:xfrm>
            <a:custGeom>
              <a:avLst/>
              <a:gdLst/>
              <a:ahLst/>
              <a:cxnLst/>
              <a:rect l="l" t="t" r="r" b="b"/>
              <a:pathLst>
                <a:path w="18673553" h="2129559">
                  <a:moveTo>
                    <a:pt x="0" y="0"/>
                  </a:moveTo>
                  <a:lnTo>
                    <a:pt x="18673553" y="0"/>
                  </a:lnTo>
                  <a:lnTo>
                    <a:pt x="18673553" y="2129559"/>
                  </a:lnTo>
                  <a:lnTo>
                    <a:pt x="0" y="2129559"/>
                  </a:lnTo>
                  <a:close/>
                </a:path>
              </a:pathLst>
            </a:custGeom>
            <a:solidFill>
              <a:srgbClr val="000000">
                <a:alpha val="0"/>
              </a:srgbClr>
            </a:solidFill>
          </p:spPr>
          <p:txBody>
            <a:bodyPr/>
            <a:lstStyle/>
            <a:p>
              <a:endParaRPr lang="en-US"/>
            </a:p>
          </p:txBody>
        </p:sp>
        <p:sp>
          <p:nvSpPr>
            <p:cNvPr id="12" name="TextBox 12"/>
            <p:cNvSpPr txBox="1"/>
            <p:nvPr/>
          </p:nvSpPr>
          <p:spPr>
            <a:xfrm>
              <a:off x="0" y="-238125"/>
              <a:ext cx="18673553" cy="2367684"/>
            </a:xfrm>
            <a:prstGeom prst="rect">
              <a:avLst/>
            </a:prstGeom>
          </p:spPr>
          <p:txBody>
            <a:bodyPr lIns="0" tIns="0" rIns="0" bIns="0" rtlCol="0" anchor="t"/>
            <a:lstStyle/>
            <a:p>
              <a:pPr algn="ctr">
                <a:lnSpc>
                  <a:spcPts val="6864"/>
                </a:lnSpc>
              </a:pPr>
              <a:r>
                <a:rPr lang="en-US" sz="4400" b="1" dirty="0" err="1">
                  <a:solidFill>
                    <a:srgbClr val="FFFFFF"/>
                  </a:solidFill>
                  <a:latin typeface="Arial Bold"/>
                  <a:ea typeface="Arial Bold"/>
                  <a:cs typeface="Arial Bold"/>
                  <a:sym typeface="Arial Bold"/>
                </a:rPr>
                <a:t>THỰC</a:t>
              </a:r>
              <a:r>
                <a:rPr lang="en-US" sz="4400" b="1" dirty="0">
                  <a:solidFill>
                    <a:srgbClr val="FFFFFF"/>
                  </a:solidFill>
                  <a:latin typeface="Arial Bold"/>
                  <a:ea typeface="Arial Bold"/>
                  <a:cs typeface="Arial Bold"/>
                  <a:sym typeface="Arial Bold"/>
                </a:rPr>
                <a:t> </a:t>
              </a:r>
              <a:r>
                <a:rPr lang="en-US" sz="4400" b="1" dirty="0" err="1">
                  <a:solidFill>
                    <a:srgbClr val="FFFFFF"/>
                  </a:solidFill>
                  <a:latin typeface="Arial Bold"/>
                  <a:ea typeface="Arial Bold"/>
                  <a:cs typeface="Arial Bold"/>
                  <a:sym typeface="Arial Bold"/>
                </a:rPr>
                <a:t>TẬP</a:t>
              </a:r>
              <a:r>
                <a:rPr lang="en-US" sz="4400" b="1" dirty="0">
                  <a:solidFill>
                    <a:srgbClr val="FFFFFF"/>
                  </a:solidFill>
                  <a:latin typeface="Arial Bold"/>
                  <a:ea typeface="Arial Bold"/>
                  <a:cs typeface="Arial Bold"/>
                  <a:sym typeface="Arial Bold"/>
                </a:rPr>
                <a:t> </a:t>
              </a:r>
              <a:r>
                <a:rPr lang="en-US" sz="4400" b="1" dirty="0" err="1">
                  <a:solidFill>
                    <a:srgbClr val="FFFFFF"/>
                  </a:solidFill>
                  <a:latin typeface="Arial Bold"/>
                  <a:ea typeface="Arial Bold"/>
                  <a:cs typeface="Arial Bold"/>
                  <a:sym typeface="Arial Bold"/>
                </a:rPr>
                <a:t>CNTT</a:t>
              </a:r>
              <a:r>
                <a:rPr lang="en-US" sz="4400" b="1" dirty="0">
                  <a:solidFill>
                    <a:srgbClr val="FFFFFF"/>
                  </a:solidFill>
                  <a:latin typeface="Arial Bold"/>
                  <a:ea typeface="Arial Bold"/>
                  <a:cs typeface="Arial Bold"/>
                  <a:sym typeface="Arial Bold"/>
                </a:rPr>
                <a:t> 5: </a:t>
              </a:r>
              <a:r>
                <a:rPr lang="en-US" sz="4400" b="1" dirty="0" err="1">
                  <a:solidFill>
                    <a:srgbClr val="FFFFFF"/>
                  </a:solidFill>
                  <a:latin typeface="Arial Bold"/>
                  <a:ea typeface="Arial Bold"/>
                  <a:cs typeface="Arial Bold"/>
                  <a:sym typeface="Arial Bold"/>
                </a:rPr>
                <a:t>TRIỂN</a:t>
              </a:r>
              <a:r>
                <a:rPr lang="en-US" sz="4400" b="1" dirty="0">
                  <a:solidFill>
                    <a:srgbClr val="FFFFFF"/>
                  </a:solidFill>
                  <a:latin typeface="Arial Bold"/>
                  <a:ea typeface="Arial Bold"/>
                  <a:cs typeface="Arial Bold"/>
                  <a:sym typeface="Arial Bold"/>
                </a:rPr>
                <a:t> KHAI </a:t>
              </a:r>
              <a:r>
                <a:rPr lang="en-US" sz="4400" b="1" dirty="0" err="1">
                  <a:solidFill>
                    <a:srgbClr val="FFFFFF"/>
                  </a:solidFill>
                  <a:latin typeface="Arial Bold"/>
                  <a:ea typeface="Arial Bold"/>
                  <a:cs typeface="Arial Bold"/>
                  <a:sym typeface="Arial Bold"/>
                </a:rPr>
                <a:t>ỨNG</a:t>
              </a:r>
              <a:r>
                <a:rPr lang="en-US" sz="4400" b="1" dirty="0">
                  <a:solidFill>
                    <a:srgbClr val="FFFFFF"/>
                  </a:solidFill>
                  <a:latin typeface="Arial Bold"/>
                  <a:ea typeface="Arial Bold"/>
                  <a:cs typeface="Arial Bold"/>
                  <a:sym typeface="Arial Bold"/>
                </a:rPr>
                <a:t> </a:t>
              </a:r>
              <a:r>
                <a:rPr lang="en-US" sz="4400" b="1" dirty="0" err="1">
                  <a:solidFill>
                    <a:srgbClr val="FFFFFF"/>
                  </a:solidFill>
                  <a:latin typeface="Arial Bold"/>
                  <a:ea typeface="Arial Bold"/>
                  <a:cs typeface="Arial Bold"/>
                  <a:sym typeface="Arial Bold"/>
                </a:rPr>
                <a:t>DỤNG</a:t>
              </a:r>
              <a:r>
                <a:rPr lang="en-US" sz="4400" b="1" dirty="0">
                  <a:solidFill>
                    <a:srgbClr val="FFFFFF"/>
                  </a:solidFill>
                  <a:latin typeface="Arial Bold"/>
                  <a:ea typeface="Arial Bold"/>
                  <a:cs typeface="Arial Bold"/>
                  <a:sym typeface="Arial Bold"/>
                </a:rPr>
                <a:t> AI, IoT</a:t>
              </a:r>
            </a:p>
            <a:p>
              <a:pPr algn="ctr">
                <a:lnSpc>
                  <a:spcPts val="6240"/>
                </a:lnSpc>
              </a:pPr>
              <a:r>
                <a:rPr lang="en-US" sz="4000" b="1" dirty="0" err="1">
                  <a:solidFill>
                    <a:srgbClr val="FFFFFF"/>
                  </a:solidFill>
                  <a:latin typeface="Arial Bold"/>
                  <a:ea typeface="Arial Bold"/>
                  <a:cs typeface="Arial Bold"/>
                  <a:sym typeface="Arial Bold"/>
                </a:rPr>
                <a:t>ĐỀ</a:t>
              </a:r>
              <a:r>
                <a:rPr lang="en-US" sz="4000" b="1" dirty="0">
                  <a:solidFill>
                    <a:srgbClr val="FFFFFF"/>
                  </a:solidFill>
                  <a:latin typeface="Arial Bold"/>
                  <a:ea typeface="Arial Bold"/>
                  <a:cs typeface="Arial Bold"/>
                  <a:sym typeface="Arial Bold"/>
                </a:rPr>
                <a:t> TÀI: </a:t>
              </a:r>
              <a:r>
                <a:rPr lang="en-US" sz="4000" b="1" dirty="0" err="1">
                  <a:solidFill>
                    <a:srgbClr val="FFFFFF"/>
                  </a:solidFill>
                  <a:latin typeface="Arial Bold"/>
                  <a:ea typeface="Arial Bold"/>
                  <a:cs typeface="Arial Bold"/>
                  <a:sym typeface="Arial Bold"/>
                </a:rPr>
                <a:t>NHẬN</a:t>
              </a:r>
              <a:r>
                <a:rPr lang="en-US" sz="4000" b="1" dirty="0">
                  <a:solidFill>
                    <a:srgbClr val="FFFFFF"/>
                  </a:solidFill>
                  <a:latin typeface="Arial Bold"/>
                  <a:ea typeface="Arial Bold"/>
                  <a:cs typeface="Arial Bold"/>
                  <a:sym typeface="Arial Bold"/>
                </a:rPr>
                <a:t> </a:t>
              </a:r>
              <a:r>
                <a:rPr lang="en-US" sz="4000" b="1" dirty="0" err="1">
                  <a:solidFill>
                    <a:srgbClr val="FFFFFF"/>
                  </a:solidFill>
                  <a:latin typeface="Arial Bold"/>
                  <a:ea typeface="Arial Bold"/>
                  <a:cs typeface="Arial Bold"/>
                  <a:sym typeface="Arial Bold"/>
                </a:rPr>
                <a:t>DẠNG</a:t>
              </a:r>
              <a:r>
                <a:rPr lang="en-US" sz="4000" b="1" dirty="0">
                  <a:solidFill>
                    <a:srgbClr val="FFFFFF"/>
                  </a:solidFill>
                  <a:latin typeface="Arial Bold"/>
                  <a:ea typeface="Arial Bold"/>
                  <a:cs typeface="Arial Bold"/>
                  <a:sym typeface="Arial Bold"/>
                </a:rPr>
                <a:t>, </a:t>
              </a:r>
              <a:r>
                <a:rPr lang="en-US" sz="4000" b="1" dirty="0" err="1">
                  <a:solidFill>
                    <a:srgbClr val="FFFFFF"/>
                  </a:solidFill>
                  <a:latin typeface="Arial Bold"/>
                  <a:ea typeface="Arial Bold"/>
                  <a:cs typeface="Arial Bold"/>
                  <a:sym typeface="Arial Bold"/>
                </a:rPr>
                <a:t>PHÂN</a:t>
              </a:r>
              <a:r>
                <a:rPr lang="en-US" sz="4000" b="1" dirty="0">
                  <a:solidFill>
                    <a:srgbClr val="FFFFFF"/>
                  </a:solidFill>
                  <a:latin typeface="Arial Bold"/>
                  <a:ea typeface="Arial Bold"/>
                  <a:cs typeface="Arial Bold"/>
                  <a:sym typeface="Arial Bold"/>
                </a:rPr>
                <a:t> </a:t>
              </a:r>
              <a:r>
                <a:rPr lang="en-US" sz="4000" b="1" dirty="0" err="1">
                  <a:solidFill>
                    <a:srgbClr val="FFFFFF"/>
                  </a:solidFill>
                  <a:latin typeface="Arial Bold"/>
                  <a:ea typeface="Arial Bold"/>
                  <a:cs typeface="Arial Bold"/>
                  <a:sym typeface="Arial Bold"/>
                </a:rPr>
                <a:t>LOẠI</a:t>
              </a:r>
              <a:r>
                <a:rPr lang="en-US" sz="4000" b="1" dirty="0">
                  <a:solidFill>
                    <a:srgbClr val="FFFFFF"/>
                  </a:solidFill>
                  <a:latin typeface="Arial Bold"/>
                  <a:ea typeface="Arial Bold"/>
                  <a:cs typeface="Arial Bold"/>
                  <a:sym typeface="Arial Bold"/>
                </a:rPr>
                <a:t> HOA </a:t>
              </a:r>
              <a:r>
                <a:rPr lang="en-US" sz="4000" b="1" dirty="0" err="1">
                  <a:solidFill>
                    <a:srgbClr val="FFFFFF"/>
                  </a:solidFill>
                  <a:latin typeface="Arial Bold"/>
                  <a:ea typeface="Arial Bold"/>
                  <a:cs typeface="Arial Bold"/>
                  <a:sym typeface="Arial Bold"/>
                </a:rPr>
                <a:t>QUẢ</a:t>
              </a:r>
              <a:endParaRPr lang="en-US" sz="4000" b="1" dirty="0">
                <a:solidFill>
                  <a:srgbClr val="FFFFFF"/>
                </a:solidFill>
                <a:latin typeface="Arial Bold"/>
                <a:ea typeface="Arial Bold"/>
                <a:cs typeface="Arial Bold"/>
                <a:sym typeface="Arial Bold"/>
              </a:endParaRPr>
            </a:p>
          </p:txBody>
        </p:sp>
      </p:grpSp>
      <p:grpSp>
        <p:nvGrpSpPr>
          <p:cNvPr id="13" name="Group 13"/>
          <p:cNvGrpSpPr/>
          <p:nvPr/>
        </p:nvGrpSpPr>
        <p:grpSpPr>
          <a:xfrm>
            <a:off x="6705600" y="8191500"/>
            <a:ext cx="10515600" cy="1169551"/>
            <a:chOff x="0" y="0"/>
            <a:chExt cx="14020800" cy="1559401"/>
          </a:xfrm>
        </p:grpSpPr>
        <p:sp>
          <p:nvSpPr>
            <p:cNvPr id="14" name="Freeform 14"/>
            <p:cNvSpPr/>
            <p:nvPr/>
          </p:nvSpPr>
          <p:spPr>
            <a:xfrm>
              <a:off x="0" y="0"/>
              <a:ext cx="14020800" cy="1559401"/>
            </a:xfrm>
            <a:custGeom>
              <a:avLst/>
              <a:gdLst/>
              <a:ahLst/>
              <a:cxnLst/>
              <a:rect l="l" t="t" r="r" b="b"/>
              <a:pathLst>
                <a:path w="14020800" h="1559401">
                  <a:moveTo>
                    <a:pt x="0" y="0"/>
                  </a:moveTo>
                  <a:lnTo>
                    <a:pt x="14020800" y="0"/>
                  </a:lnTo>
                  <a:lnTo>
                    <a:pt x="14020800" y="1559401"/>
                  </a:lnTo>
                  <a:lnTo>
                    <a:pt x="0" y="1559401"/>
                  </a:lnTo>
                  <a:close/>
                </a:path>
              </a:pathLst>
            </a:custGeom>
            <a:solidFill>
              <a:srgbClr val="000000">
                <a:alpha val="0"/>
              </a:srgbClr>
            </a:solidFill>
          </p:spPr>
          <p:txBody>
            <a:bodyPr/>
            <a:lstStyle/>
            <a:p>
              <a:endParaRPr lang="en-US"/>
            </a:p>
          </p:txBody>
        </p:sp>
        <p:sp>
          <p:nvSpPr>
            <p:cNvPr id="15" name="TextBox 15"/>
            <p:cNvSpPr txBox="1"/>
            <p:nvPr/>
          </p:nvSpPr>
          <p:spPr>
            <a:xfrm>
              <a:off x="0" y="-76200"/>
              <a:ext cx="14020800" cy="1635601"/>
            </a:xfrm>
            <a:prstGeom prst="rect">
              <a:avLst/>
            </a:prstGeom>
          </p:spPr>
          <p:txBody>
            <a:bodyPr lIns="0" tIns="0" rIns="0" bIns="0" rtlCol="0" anchor="t"/>
            <a:lstStyle/>
            <a:p>
              <a:pPr algn="l">
                <a:lnSpc>
                  <a:spcPts val="4200"/>
                </a:lnSpc>
              </a:pPr>
              <a:r>
                <a:rPr lang="en-US" sz="3500">
                  <a:solidFill>
                    <a:srgbClr val="FFFFFF"/>
                  </a:solidFill>
                  <a:latin typeface="Arial"/>
                  <a:ea typeface="Arial"/>
                  <a:cs typeface="Arial"/>
                  <a:sym typeface="Arial"/>
                </a:rPr>
                <a:t>Giảng viên hướng dẫn:  ThS. Lê Trung Hiếu </a:t>
              </a:r>
            </a:p>
            <a:p>
              <a:pPr algn="l">
                <a:lnSpc>
                  <a:spcPts val="4200"/>
                </a:lnSpc>
              </a:pPr>
              <a:r>
                <a:rPr lang="en-US" sz="3500">
                  <a:solidFill>
                    <a:srgbClr val="FFFFFF"/>
                  </a:solidFill>
                  <a:latin typeface="Arial"/>
                  <a:ea typeface="Arial"/>
                  <a:cs typeface="Arial"/>
                  <a:sym typeface="Arial"/>
                </a:rPr>
                <a:t>                                       ThS. Nguyễn Thái Khánh</a:t>
              </a:r>
            </a:p>
          </p:txBody>
        </p:sp>
      </p:grpSp>
      <p:grpSp>
        <p:nvGrpSpPr>
          <p:cNvPr id="16" name="Group 16"/>
          <p:cNvGrpSpPr/>
          <p:nvPr/>
        </p:nvGrpSpPr>
        <p:grpSpPr>
          <a:xfrm>
            <a:off x="9107129" y="6332202"/>
            <a:ext cx="5029200" cy="553998"/>
            <a:chOff x="0" y="0"/>
            <a:chExt cx="6705600" cy="738664"/>
          </a:xfrm>
        </p:grpSpPr>
        <p:sp>
          <p:nvSpPr>
            <p:cNvPr id="17" name="Freeform 17"/>
            <p:cNvSpPr/>
            <p:nvPr/>
          </p:nvSpPr>
          <p:spPr>
            <a:xfrm>
              <a:off x="0" y="0"/>
              <a:ext cx="6705600" cy="738664"/>
            </a:xfrm>
            <a:custGeom>
              <a:avLst/>
              <a:gdLst/>
              <a:ahLst/>
              <a:cxnLst/>
              <a:rect l="l" t="t" r="r" b="b"/>
              <a:pathLst>
                <a:path w="6705600" h="738664">
                  <a:moveTo>
                    <a:pt x="0" y="0"/>
                  </a:moveTo>
                  <a:lnTo>
                    <a:pt x="6705600" y="0"/>
                  </a:lnTo>
                  <a:lnTo>
                    <a:pt x="6705600" y="738664"/>
                  </a:lnTo>
                  <a:lnTo>
                    <a:pt x="0" y="738664"/>
                  </a:lnTo>
                  <a:close/>
                </a:path>
              </a:pathLst>
            </a:custGeom>
            <a:solidFill>
              <a:srgbClr val="000000">
                <a:alpha val="0"/>
              </a:srgbClr>
            </a:solidFill>
          </p:spPr>
          <p:txBody>
            <a:bodyPr/>
            <a:lstStyle/>
            <a:p>
              <a:endParaRPr lang="en-US"/>
            </a:p>
          </p:txBody>
        </p:sp>
        <p:sp>
          <p:nvSpPr>
            <p:cNvPr id="18" name="TextBox 18"/>
            <p:cNvSpPr txBox="1"/>
            <p:nvPr/>
          </p:nvSpPr>
          <p:spPr>
            <a:xfrm>
              <a:off x="0" y="-66675"/>
              <a:ext cx="6705600" cy="805339"/>
            </a:xfrm>
            <a:prstGeom prst="rect">
              <a:avLst/>
            </a:prstGeom>
          </p:spPr>
          <p:txBody>
            <a:bodyPr lIns="0" tIns="0" rIns="0" bIns="0" rtlCol="0" anchor="t"/>
            <a:lstStyle/>
            <a:p>
              <a:pPr algn="l">
                <a:lnSpc>
                  <a:spcPts val="3600"/>
                </a:lnSpc>
              </a:pPr>
              <a:r>
                <a:rPr lang="en-US" sz="3000">
                  <a:solidFill>
                    <a:srgbClr val="FFFFFF"/>
                  </a:solidFill>
                  <a:latin typeface="Arial"/>
                  <a:ea typeface="Arial"/>
                  <a:cs typeface="Arial"/>
                  <a:sym typeface="Arial"/>
                </a:rPr>
                <a:t>TRÌNH BÀY: NHÓM 2</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0CBB3-9E48-E8C0-BC00-334DD9141C7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019FD74-33AD-4BAB-BEC6-8108CB4D7E97}"/>
              </a:ext>
            </a:extLst>
          </p:cNvPr>
          <p:cNvGrpSpPr/>
          <p:nvPr/>
        </p:nvGrpSpPr>
        <p:grpSpPr>
          <a:xfrm>
            <a:off x="0" y="9635852"/>
            <a:ext cx="18288000" cy="651148"/>
            <a:chOff x="0" y="0"/>
            <a:chExt cx="24384000" cy="868197"/>
          </a:xfrm>
        </p:grpSpPr>
        <p:sp>
          <p:nvSpPr>
            <p:cNvPr id="3" name="Freeform 3">
              <a:extLst>
                <a:ext uri="{FF2B5EF4-FFF2-40B4-BE49-F238E27FC236}">
                  <a16:creationId xmlns:a16="http://schemas.microsoft.com/office/drawing/2014/main" id="{B1A6C333-09BE-7BDD-BE06-9CB5516307F8}"/>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2"/>
              <a:stretch>
                <a:fillRect t="-17117" b="-17120"/>
              </a:stretch>
            </a:blipFill>
          </p:spPr>
          <p:txBody>
            <a:bodyPr/>
            <a:lstStyle/>
            <a:p>
              <a:endParaRPr lang="en-US" sz="2000">
                <a:latin typeface="Times New Roman" panose="02020603050405020304" pitchFamily="18" charset="0"/>
                <a:cs typeface="Times New Roman" panose="02020603050405020304" pitchFamily="18" charset="0"/>
              </a:endParaRPr>
            </a:p>
          </p:txBody>
        </p:sp>
      </p:grpSp>
      <p:grpSp>
        <p:nvGrpSpPr>
          <p:cNvPr id="4" name="Group 4">
            <a:extLst>
              <a:ext uri="{FF2B5EF4-FFF2-40B4-BE49-F238E27FC236}">
                <a16:creationId xmlns:a16="http://schemas.microsoft.com/office/drawing/2014/main" id="{8CBB69AF-3AE5-BD36-38EA-3150703F5CD1}"/>
              </a:ext>
            </a:extLst>
          </p:cNvPr>
          <p:cNvGrpSpPr/>
          <p:nvPr/>
        </p:nvGrpSpPr>
        <p:grpSpPr>
          <a:xfrm>
            <a:off x="15468600" y="237058"/>
            <a:ext cx="2057400" cy="1763204"/>
            <a:chOff x="0" y="0"/>
            <a:chExt cx="2743200" cy="2350939"/>
          </a:xfrm>
        </p:grpSpPr>
        <p:sp>
          <p:nvSpPr>
            <p:cNvPr id="5" name="Freeform 5">
              <a:extLst>
                <a:ext uri="{FF2B5EF4-FFF2-40B4-BE49-F238E27FC236}">
                  <a16:creationId xmlns:a16="http://schemas.microsoft.com/office/drawing/2014/main" id="{89E31BF1-D588-088C-F980-03C2D0D134DD}"/>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3"/>
              <a:stretch>
                <a:fillRect t="-3016" b="-3018"/>
              </a:stretch>
            </a:blipFill>
          </p:spPr>
          <p:txBody>
            <a:bodyPr/>
            <a:lstStyle/>
            <a:p>
              <a:endParaRPr lang="en-US" sz="2000">
                <a:latin typeface="Times New Roman" panose="02020603050405020304" pitchFamily="18" charset="0"/>
                <a:cs typeface="Times New Roman" panose="02020603050405020304" pitchFamily="18" charset="0"/>
              </a:endParaRPr>
            </a:p>
          </p:txBody>
        </p:sp>
      </p:grpSp>
      <p:grpSp>
        <p:nvGrpSpPr>
          <p:cNvPr id="6" name="Group 6">
            <a:extLst>
              <a:ext uri="{FF2B5EF4-FFF2-40B4-BE49-F238E27FC236}">
                <a16:creationId xmlns:a16="http://schemas.microsoft.com/office/drawing/2014/main" id="{61C79827-01DC-CE79-D29B-917B0A614DC5}"/>
              </a:ext>
            </a:extLst>
          </p:cNvPr>
          <p:cNvGrpSpPr/>
          <p:nvPr/>
        </p:nvGrpSpPr>
        <p:grpSpPr>
          <a:xfrm>
            <a:off x="457200" y="773228"/>
            <a:ext cx="13513357" cy="838330"/>
            <a:chOff x="0" y="-20973"/>
            <a:chExt cx="18017809" cy="1117773"/>
          </a:xfrm>
        </p:grpSpPr>
        <p:sp>
          <p:nvSpPr>
            <p:cNvPr id="7" name="Freeform 7">
              <a:extLst>
                <a:ext uri="{FF2B5EF4-FFF2-40B4-BE49-F238E27FC236}">
                  <a16:creationId xmlns:a16="http://schemas.microsoft.com/office/drawing/2014/main" id="{6B1D5DBA-8474-BD0D-8ABD-55F30454CB0A}"/>
                </a:ext>
              </a:extLst>
            </p:cNvPr>
            <p:cNvSpPr/>
            <p:nvPr/>
          </p:nvSpPr>
          <p:spPr>
            <a:xfrm>
              <a:off x="0" y="-20973"/>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sz="2000" dirty="0">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701E57F3-0FAA-18C7-DEBE-F7355E68824D}"/>
                </a:ext>
              </a:extLst>
            </p:cNvPr>
            <p:cNvSpPr txBox="1"/>
            <p:nvPr/>
          </p:nvSpPr>
          <p:spPr>
            <a:xfrm>
              <a:off x="310961" y="34868"/>
              <a:ext cx="17706848" cy="1061932"/>
            </a:xfrm>
            <a:prstGeom prst="rect">
              <a:avLst/>
            </a:prstGeom>
          </p:spPr>
          <p:txBody>
            <a:bodyPr lIns="0" tIns="0" rIns="0" bIns="0" rtlCol="0" anchor="t"/>
            <a:lstStyle/>
            <a:p>
              <a:pPr algn="l">
                <a:lnSpc>
                  <a:spcPts val="4800"/>
                </a:lnSpc>
              </a:pP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ĐÁNH GIÁ</a:t>
              </a:r>
            </a:p>
          </p:txBody>
        </p:sp>
      </p:grpSp>
      <p:sp>
        <p:nvSpPr>
          <p:cNvPr id="9" name="Freeform 9" descr="Dai Nam [PPT] Template 15.png">
            <a:extLst>
              <a:ext uri="{FF2B5EF4-FFF2-40B4-BE49-F238E27FC236}">
                <a16:creationId xmlns:a16="http://schemas.microsoft.com/office/drawing/2014/main" id="{FB4841E4-7D4A-AE59-F37A-7C26D88EFC50}"/>
              </a:ext>
            </a:extLst>
          </p:cNvPr>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4"/>
            <a:stretch>
              <a:fillRect/>
            </a:stretch>
          </a:blipFill>
        </p:spPr>
        <p:txBody>
          <a:bodyPr/>
          <a:lstStyle/>
          <a:p>
            <a:endParaRPr lang="en-US" sz="200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0B1774E6-78EE-03A7-F4EA-448273AFA307}"/>
              </a:ext>
            </a:extLst>
          </p:cNvPr>
          <p:cNvSpPr txBox="1"/>
          <p:nvPr/>
        </p:nvSpPr>
        <p:spPr>
          <a:xfrm>
            <a:off x="1066800" y="2247900"/>
            <a:ext cx="6629400" cy="6095656"/>
          </a:xfrm>
          <a:prstGeom prst="rect">
            <a:avLst/>
          </a:prstGeom>
        </p:spPr>
        <p:txBody>
          <a:bodyPr lIns="0" tIns="0" rIns="0" bIns="0" rtlCol="0" anchor="ctr"/>
          <a:lstStyle/>
          <a:p>
            <a:pPr>
              <a:buNone/>
            </a:pPr>
            <a:r>
              <a:rPr lang="vi-VN" sz="2000" b="1" dirty="0">
                <a:latin typeface="Times New Roman" panose="02020603050405020304" pitchFamily="18" charset="0"/>
                <a:cs typeface="Times New Roman" panose="02020603050405020304" pitchFamily="18" charset="0"/>
              </a:rPr>
              <a:t>Ưu điểm:</a:t>
            </a:r>
          </a:p>
          <a:p>
            <a:pPr>
              <a:buFont typeface="+mj-lt"/>
              <a:buAutoNum type="arabicPeriod"/>
            </a:pPr>
            <a:r>
              <a:rPr lang="vi-VN" sz="2000" b="1" dirty="0">
                <a:latin typeface="Times New Roman" panose="02020603050405020304" pitchFamily="18" charset="0"/>
                <a:cs typeface="Times New Roman" panose="02020603050405020304" pitchFamily="18" charset="0"/>
              </a:rPr>
              <a:t>Tự động hóa cao:</a:t>
            </a:r>
            <a:r>
              <a:rPr lang="vi-VN" sz="2000" dirty="0">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vi-VN" sz="2000" dirty="0">
                <a:latin typeface="Times New Roman" panose="02020603050405020304" pitchFamily="18" charset="0"/>
                <a:cs typeface="Times New Roman" panose="02020603050405020304" pitchFamily="18" charset="0"/>
              </a:rPr>
              <a:t>Hệ thống có thể phân loại trái cây mà không cần can thiệp thủ công.</a:t>
            </a:r>
          </a:p>
          <a:p>
            <a:pPr>
              <a:buFont typeface="+mj-lt"/>
              <a:buAutoNum type="arabicPeriod"/>
            </a:pPr>
            <a:r>
              <a:rPr lang="vi-VN" sz="2000" b="1" dirty="0">
                <a:latin typeface="Times New Roman" panose="02020603050405020304" pitchFamily="18" charset="0"/>
                <a:cs typeface="Times New Roman" panose="02020603050405020304" pitchFamily="18" charset="0"/>
              </a:rPr>
              <a:t>Ứng dụng AI mạnh mẽ:</a:t>
            </a:r>
            <a:r>
              <a:rPr lang="vi-VN" sz="2000" dirty="0">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vi-VN" sz="2000" dirty="0">
                <a:latin typeface="Times New Roman" panose="02020603050405020304" pitchFamily="18" charset="0"/>
                <a:cs typeface="Times New Roman" panose="02020603050405020304" pitchFamily="18" charset="0"/>
              </a:rPr>
              <a:t>Sử dụng </a:t>
            </a:r>
            <a:r>
              <a:rPr lang="vi-VN" sz="2000" b="1" dirty="0">
                <a:latin typeface="Times New Roman" panose="02020603050405020304" pitchFamily="18" charset="0"/>
                <a:cs typeface="Times New Roman" panose="02020603050405020304" pitchFamily="18" charset="0"/>
              </a:rPr>
              <a:t>YOLOv8</a:t>
            </a:r>
            <a:r>
              <a:rPr lang="vi-VN" sz="2000" dirty="0">
                <a:latin typeface="Times New Roman" panose="02020603050405020304" pitchFamily="18" charset="0"/>
                <a:cs typeface="Times New Roman" panose="02020603050405020304" pitchFamily="18" charset="0"/>
              </a:rPr>
              <a:t> giúp nhận diện nhanh chóng và chính xác.</a:t>
            </a:r>
          </a:p>
          <a:p>
            <a:pPr>
              <a:buFont typeface="+mj-lt"/>
              <a:buAutoNum type="arabicPeriod"/>
            </a:pPr>
            <a:r>
              <a:rPr lang="vi-VN" sz="2000" b="1" dirty="0">
                <a:latin typeface="Times New Roman" panose="02020603050405020304" pitchFamily="18" charset="0"/>
                <a:cs typeface="Times New Roman" panose="02020603050405020304" pitchFamily="18" charset="0"/>
              </a:rPr>
              <a:t>Chi phí thấp:</a:t>
            </a:r>
            <a:r>
              <a:rPr lang="vi-VN" sz="2000" dirty="0">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vi-VN" sz="2000" dirty="0">
                <a:latin typeface="Times New Roman" panose="02020603050405020304" pitchFamily="18" charset="0"/>
                <a:cs typeface="Times New Roman" panose="02020603050405020304" pitchFamily="18" charset="0"/>
              </a:rPr>
              <a:t>Kết hợp </a:t>
            </a:r>
            <a:r>
              <a:rPr lang="vi-VN" sz="2000" b="1" dirty="0" err="1">
                <a:latin typeface="Times New Roman" panose="02020603050405020304" pitchFamily="18" charset="0"/>
                <a:cs typeface="Times New Roman" panose="02020603050405020304" pitchFamily="18" charset="0"/>
              </a:rPr>
              <a:t>Arduino</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Uno</a:t>
            </a:r>
            <a:r>
              <a:rPr lang="vi-VN" sz="2000" b="1" dirty="0">
                <a:latin typeface="Times New Roman" panose="02020603050405020304" pitchFamily="18" charset="0"/>
                <a:cs typeface="Times New Roman" panose="02020603050405020304" pitchFamily="18" charset="0"/>
              </a:rPr>
              <a:t>, ESP32-CAM</a:t>
            </a:r>
            <a:r>
              <a:rPr lang="vi-VN" sz="2000" dirty="0">
                <a:latin typeface="Times New Roman" panose="02020603050405020304" pitchFamily="18" charset="0"/>
                <a:cs typeface="Times New Roman" panose="02020603050405020304" pitchFamily="18" charset="0"/>
              </a:rPr>
              <a:t> giúp tiết kiệm chi phí so với các hệ thống công nghiệp.</a:t>
            </a:r>
          </a:p>
          <a:p>
            <a:pPr>
              <a:buFont typeface="+mj-lt"/>
              <a:buAutoNum type="arabicPeriod"/>
            </a:pPr>
            <a:r>
              <a:rPr lang="vi-VN" sz="2000" b="1" dirty="0">
                <a:latin typeface="Times New Roman" panose="02020603050405020304" pitchFamily="18" charset="0"/>
                <a:cs typeface="Times New Roman" panose="02020603050405020304" pitchFamily="18" charset="0"/>
              </a:rPr>
              <a:t>Dễ triển khai:</a:t>
            </a:r>
            <a:r>
              <a:rPr lang="vi-VN" sz="2000" dirty="0">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vi-VN" sz="2000" dirty="0">
                <a:latin typeface="Times New Roman" panose="02020603050405020304" pitchFamily="18" charset="0"/>
                <a:cs typeface="Times New Roman" panose="02020603050405020304" pitchFamily="18" charset="0"/>
              </a:rPr>
              <a:t>Phù hợp với các hệ thống </a:t>
            </a:r>
            <a:r>
              <a:rPr lang="vi-VN" sz="2000" b="1" dirty="0">
                <a:latin typeface="Times New Roman" panose="02020603050405020304" pitchFamily="18" charset="0"/>
                <a:cs typeface="Times New Roman" panose="02020603050405020304" pitchFamily="18" charset="0"/>
              </a:rPr>
              <a:t>băng chuyền phân loại</a:t>
            </a:r>
            <a:r>
              <a:rPr lang="vi-VN" sz="2000" dirty="0">
                <a:latin typeface="Times New Roman" panose="02020603050405020304" pitchFamily="18" charset="0"/>
                <a:cs typeface="Times New Roman" panose="02020603050405020304" pitchFamily="18" charset="0"/>
              </a:rPr>
              <a:t>, giúp tối ưu hóa quy trình.</a:t>
            </a:r>
          </a:p>
          <a:p>
            <a:pPr>
              <a:buFont typeface="+mj-lt"/>
              <a:buAutoNum type="arabicPeriod"/>
            </a:pPr>
            <a:r>
              <a:rPr lang="vi-VN" sz="2000" b="1" dirty="0">
                <a:latin typeface="Times New Roman" panose="02020603050405020304" pitchFamily="18" charset="0"/>
                <a:cs typeface="Times New Roman" panose="02020603050405020304" pitchFamily="18" charset="0"/>
              </a:rPr>
              <a:t>Tích hợp </a:t>
            </a:r>
            <a:r>
              <a:rPr lang="vi-VN" sz="2000" b="1" dirty="0" err="1">
                <a:latin typeface="Times New Roman" panose="02020603050405020304" pitchFamily="18" charset="0"/>
                <a:cs typeface="Times New Roman" panose="02020603050405020304" pitchFamily="18" charset="0"/>
              </a:rPr>
              <a:t>IoT</a:t>
            </a:r>
            <a:r>
              <a:rPr lang="vi-VN" sz="2000" b="1"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vi-VN" sz="2000" dirty="0">
                <a:latin typeface="Times New Roman" panose="02020603050405020304" pitchFamily="18" charset="0"/>
                <a:cs typeface="Times New Roman" panose="02020603050405020304" pitchFamily="18" charset="0"/>
              </a:rPr>
              <a:t>Có thể mở rộng để </a:t>
            </a:r>
            <a:r>
              <a:rPr lang="vi-VN" sz="2000" b="1" dirty="0">
                <a:latin typeface="Times New Roman" panose="02020603050405020304" pitchFamily="18" charset="0"/>
                <a:cs typeface="Times New Roman" panose="02020603050405020304" pitchFamily="18" charset="0"/>
              </a:rPr>
              <a:t>giám sát từ xa</a:t>
            </a:r>
            <a:r>
              <a:rPr lang="vi-VN" sz="2000" dirty="0">
                <a:latin typeface="Times New Roman" panose="02020603050405020304" pitchFamily="18" charset="0"/>
                <a:cs typeface="Times New Roman" panose="02020603050405020304" pitchFamily="18" charset="0"/>
              </a:rPr>
              <a:t>, lưu trữ dữ liệu lên </a:t>
            </a:r>
            <a:r>
              <a:rPr lang="vi-VN" sz="2000" dirty="0" err="1">
                <a:latin typeface="Times New Roman" panose="02020603050405020304" pitchFamily="18" charset="0"/>
                <a:cs typeface="Times New Roman" panose="02020603050405020304" pitchFamily="18" charset="0"/>
              </a:rPr>
              <a:t>server</a:t>
            </a:r>
            <a:r>
              <a:rPr lang="vi-VN" sz="2000" dirty="0">
                <a:latin typeface="Times New Roman" panose="02020603050405020304" pitchFamily="18" charset="0"/>
                <a:cs typeface="Times New Roman" panose="02020603050405020304" pitchFamily="18" charset="0"/>
              </a:rPr>
              <a:t>.</a:t>
            </a:r>
          </a:p>
        </p:txBody>
      </p:sp>
      <p:sp>
        <p:nvSpPr>
          <p:cNvPr id="10" name="TextBox 13">
            <a:extLst>
              <a:ext uri="{FF2B5EF4-FFF2-40B4-BE49-F238E27FC236}">
                <a16:creationId xmlns:a16="http://schemas.microsoft.com/office/drawing/2014/main" id="{FF3A2741-F5BA-0DED-7BF0-716BC99D030F}"/>
              </a:ext>
            </a:extLst>
          </p:cNvPr>
          <p:cNvSpPr txBox="1"/>
          <p:nvPr/>
        </p:nvSpPr>
        <p:spPr>
          <a:xfrm>
            <a:off x="9296400" y="2209348"/>
            <a:ext cx="6629400" cy="6095656"/>
          </a:xfrm>
          <a:prstGeom prst="rect">
            <a:avLst/>
          </a:prstGeom>
        </p:spPr>
        <p:txBody>
          <a:bodyPr lIns="0" tIns="0" rIns="0" bIns="0" rtlCol="0" anchor="ctr"/>
          <a:lstStyle/>
          <a:p>
            <a:pPr>
              <a:buNone/>
            </a:pPr>
            <a:r>
              <a:rPr lang="vi-VN" sz="2000" b="1" dirty="0">
                <a:latin typeface="+mj-lt"/>
              </a:rPr>
              <a:t>Hạn chế:</a:t>
            </a:r>
          </a:p>
          <a:p>
            <a:pPr>
              <a:buFont typeface="+mj-lt"/>
              <a:buAutoNum type="arabicPeriod"/>
            </a:pPr>
            <a:r>
              <a:rPr lang="vi-VN" sz="2000" b="1" dirty="0">
                <a:latin typeface="+mj-lt"/>
              </a:rPr>
              <a:t>Độ chính xác phụ thuộc dữ liệu huấn luyện:</a:t>
            </a:r>
            <a:r>
              <a:rPr lang="vi-VN" sz="2000" dirty="0">
                <a:latin typeface="+mj-lt"/>
              </a:rPr>
              <a:t> </a:t>
            </a:r>
          </a:p>
          <a:p>
            <a:pPr marL="742950" lvl="1" indent="-285750">
              <a:buFont typeface="+mj-lt"/>
              <a:buAutoNum type="arabicPeriod"/>
            </a:pPr>
            <a:r>
              <a:rPr lang="vi-VN" sz="2000" dirty="0">
                <a:latin typeface="+mj-lt"/>
              </a:rPr>
              <a:t>Nếu dữ liệu huấn luyện không đủ đa dạng, hệ thống có thể nhận diện sai.</a:t>
            </a:r>
          </a:p>
          <a:p>
            <a:pPr>
              <a:buFont typeface="+mj-lt"/>
              <a:buAutoNum type="arabicPeriod"/>
            </a:pPr>
            <a:r>
              <a:rPr lang="vi-VN" sz="2000" b="1" dirty="0">
                <a:latin typeface="+mj-lt"/>
              </a:rPr>
              <a:t>Tốc độ xử lý giới hạn:</a:t>
            </a:r>
            <a:r>
              <a:rPr lang="vi-VN" sz="2000" dirty="0">
                <a:latin typeface="+mj-lt"/>
              </a:rPr>
              <a:t> </a:t>
            </a:r>
          </a:p>
          <a:p>
            <a:pPr marL="742950" lvl="1" indent="-285750">
              <a:buFont typeface="+mj-lt"/>
              <a:buAutoNum type="arabicPeriod"/>
            </a:pPr>
            <a:r>
              <a:rPr lang="vi-VN" sz="2000" dirty="0">
                <a:latin typeface="+mj-lt"/>
              </a:rPr>
              <a:t>ESP32-CAM có thể bị </a:t>
            </a:r>
            <a:r>
              <a:rPr lang="vi-VN" sz="2000" b="1" dirty="0">
                <a:latin typeface="+mj-lt"/>
              </a:rPr>
              <a:t>giật </a:t>
            </a:r>
            <a:r>
              <a:rPr lang="vi-VN" sz="2000" b="1" dirty="0" err="1">
                <a:latin typeface="+mj-lt"/>
              </a:rPr>
              <a:t>lag</a:t>
            </a:r>
            <a:r>
              <a:rPr lang="vi-VN" sz="2000" dirty="0">
                <a:latin typeface="+mj-lt"/>
              </a:rPr>
              <a:t> khi truyền hình ảnh liên tục.</a:t>
            </a:r>
          </a:p>
          <a:p>
            <a:pPr>
              <a:buFont typeface="+mj-lt"/>
              <a:buAutoNum type="arabicPeriod"/>
            </a:pPr>
            <a:r>
              <a:rPr lang="vi-VN" sz="2000" b="1" dirty="0">
                <a:latin typeface="+mj-lt"/>
              </a:rPr>
              <a:t>Hạn chế về môi trường hoạt động:</a:t>
            </a:r>
            <a:r>
              <a:rPr lang="vi-VN" sz="2000" dirty="0">
                <a:latin typeface="+mj-lt"/>
              </a:rPr>
              <a:t> </a:t>
            </a:r>
          </a:p>
          <a:p>
            <a:pPr marL="742950" lvl="1" indent="-285750">
              <a:buFont typeface="+mj-lt"/>
              <a:buAutoNum type="arabicPeriod"/>
            </a:pPr>
            <a:r>
              <a:rPr lang="vi-VN" sz="2000" dirty="0">
                <a:latin typeface="+mj-lt"/>
              </a:rPr>
              <a:t>Điều kiện ánh sáng, góc chụp có thể ảnh hưởng đến độ chính xác của mô hình.</a:t>
            </a:r>
          </a:p>
          <a:p>
            <a:pPr>
              <a:buFont typeface="+mj-lt"/>
              <a:buAutoNum type="arabicPeriod"/>
            </a:pPr>
            <a:r>
              <a:rPr lang="vi-VN" sz="2000" b="1" dirty="0">
                <a:latin typeface="+mj-lt"/>
              </a:rPr>
              <a:t>Không nhận diện được nhiều loại trái cây:</a:t>
            </a:r>
            <a:r>
              <a:rPr lang="vi-VN" sz="2000" dirty="0">
                <a:latin typeface="+mj-lt"/>
              </a:rPr>
              <a:t> </a:t>
            </a:r>
          </a:p>
          <a:p>
            <a:pPr marL="742950" lvl="1" indent="-285750">
              <a:buFont typeface="+mj-lt"/>
              <a:buAutoNum type="arabicPeriod"/>
            </a:pPr>
            <a:r>
              <a:rPr lang="vi-VN" sz="2000" dirty="0">
                <a:latin typeface="+mj-lt"/>
              </a:rPr>
              <a:t>Hệ thống chỉ hoạt động tốt với </a:t>
            </a:r>
            <a:r>
              <a:rPr lang="vi-VN" sz="2000" b="1" dirty="0">
                <a:latin typeface="+mj-lt"/>
              </a:rPr>
              <a:t>các loại trái cây đã có trong tập huấn luyện</a:t>
            </a:r>
            <a:r>
              <a:rPr lang="vi-VN" sz="2000" dirty="0">
                <a:latin typeface="+mj-lt"/>
              </a:rPr>
              <a:t>.</a:t>
            </a:r>
          </a:p>
          <a:p>
            <a:pPr>
              <a:buFont typeface="+mj-lt"/>
              <a:buAutoNum type="arabicPeriod"/>
            </a:pPr>
            <a:r>
              <a:rPr lang="vi-VN" sz="2000" b="1" dirty="0">
                <a:latin typeface="+mj-lt"/>
              </a:rPr>
              <a:t>Phụ thuộc vào kết nối mạng:</a:t>
            </a:r>
            <a:r>
              <a:rPr lang="vi-VN" sz="2000" dirty="0">
                <a:latin typeface="+mj-lt"/>
              </a:rPr>
              <a:t> </a:t>
            </a:r>
          </a:p>
          <a:p>
            <a:pPr marL="742950" lvl="1" indent="-285750">
              <a:buFont typeface="+mj-lt"/>
              <a:buAutoNum type="arabicPeriod"/>
            </a:pPr>
            <a:r>
              <a:rPr lang="vi-VN" sz="2000" dirty="0">
                <a:latin typeface="+mj-lt"/>
              </a:rPr>
              <a:t>Nếu sử dụng </a:t>
            </a:r>
            <a:r>
              <a:rPr lang="vi-VN" sz="2000" dirty="0" err="1">
                <a:latin typeface="+mj-lt"/>
              </a:rPr>
              <a:t>server</a:t>
            </a:r>
            <a:r>
              <a:rPr lang="vi-VN" sz="2000" dirty="0">
                <a:latin typeface="+mj-lt"/>
              </a:rPr>
              <a:t> </a:t>
            </a:r>
            <a:r>
              <a:rPr lang="vi-VN" sz="2000" dirty="0" err="1">
                <a:latin typeface="+mj-lt"/>
              </a:rPr>
              <a:t>Flask</a:t>
            </a:r>
            <a:r>
              <a:rPr lang="vi-VN" sz="2000" dirty="0">
                <a:latin typeface="+mj-lt"/>
              </a:rPr>
              <a:t>, tốc độ truyền dữ liệu có thể bị ảnh hưởng bởi </a:t>
            </a:r>
            <a:r>
              <a:rPr lang="vi-VN" sz="2000" b="1" dirty="0">
                <a:latin typeface="+mj-lt"/>
              </a:rPr>
              <a:t>mạng </a:t>
            </a:r>
            <a:r>
              <a:rPr lang="vi-VN" sz="2000" b="1" dirty="0" err="1">
                <a:latin typeface="+mj-lt"/>
              </a:rPr>
              <a:t>WiFi</a:t>
            </a:r>
            <a:r>
              <a:rPr lang="vi-VN" sz="2000" dirty="0">
                <a:latin typeface="+mj-lt"/>
              </a:rPr>
              <a:t>.</a:t>
            </a:r>
          </a:p>
        </p:txBody>
      </p:sp>
    </p:spTree>
    <p:extLst>
      <p:ext uri="{BB962C8B-B14F-4D97-AF65-F5344CB8AC3E}">
        <p14:creationId xmlns:p14="http://schemas.microsoft.com/office/powerpoint/2010/main" val="164708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7527"/>
        </a:solidFill>
        <a:effectLst/>
      </p:bgPr>
    </p:bg>
    <p:spTree>
      <p:nvGrpSpPr>
        <p:cNvPr id="1" name=""/>
        <p:cNvGrpSpPr/>
        <p:nvPr/>
      </p:nvGrpSpPr>
      <p:grpSpPr>
        <a:xfrm>
          <a:off x="0" y="0"/>
          <a:ext cx="0" cy="0"/>
          <a:chOff x="0" y="0"/>
          <a:chExt cx="0" cy="0"/>
        </a:xfrm>
      </p:grpSpPr>
      <p:grpSp>
        <p:nvGrpSpPr>
          <p:cNvPr id="2" name="Group 2"/>
          <p:cNvGrpSpPr/>
          <p:nvPr/>
        </p:nvGrpSpPr>
        <p:grpSpPr>
          <a:xfrm>
            <a:off x="5397986" y="952500"/>
            <a:ext cx="7492027" cy="5334000"/>
            <a:chOff x="0" y="0"/>
            <a:chExt cx="9989369" cy="7112000"/>
          </a:xfrm>
        </p:grpSpPr>
        <p:sp>
          <p:nvSpPr>
            <p:cNvPr id="3" name="Freeform 3"/>
            <p:cNvSpPr/>
            <p:nvPr/>
          </p:nvSpPr>
          <p:spPr>
            <a:xfrm>
              <a:off x="0" y="0"/>
              <a:ext cx="9989312" cy="7112000"/>
            </a:xfrm>
            <a:custGeom>
              <a:avLst/>
              <a:gdLst/>
              <a:ahLst/>
              <a:cxnLst/>
              <a:rect l="l" t="t" r="r" b="b"/>
              <a:pathLst>
                <a:path w="9989312" h="7112000">
                  <a:moveTo>
                    <a:pt x="0" y="0"/>
                  </a:moveTo>
                  <a:lnTo>
                    <a:pt x="9989312" y="0"/>
                  </a:lnTo>
                  <a:lnTo>
                    <a:pt x="9989312" y="7112000"/>
                  </a:lnTo>
                  <a:lnTo>
                    <a:pt x="0" y="7112000"/>
                  </a:lnTo>
                  <a:lnTo>
                    <a:pt x="0" y="0"/>
                  </a:lnTo>
                  <a:close/>
                </a:path>
              </a:pathLst>
            </a:custGeom>
            <a:blipFill>
              <a:blip r:embed="rId2"/>
              <a:stretch>
                <a:fillRect t="-17395" b="-17395"/>
              </a:stretch>
            </a:blipFill>
          </p:spPr>
          <p:txBody>
            <a:bodyPr/>
            <a:lstStyle/>
            <a:p>
              <a:endParaRPr lang="en-US"/>
            </a:p>
          </p:txBody>
        </p:sp>
      </p:grpSp>
      <p:sp>
        <p:nvSpPr>
          <p:cNvPr id="4" name="Freeform 4"/>
          <p:cNvSpPr/>
          <p:nvPr/>
        </p:nvSpPr>
        <p:spPr>
          <a:xfrm>
            <a:off x="5596085" y="5143500"/>
            <a:ext cx="7315200" cy="2061556"/>
          </a:xfrm>
          <a:custGeom>
            <a:avLst/>
            <a:gdLst/>
            <a:ahLst/>
            <a:cxnLst/>
            <a:rect l="l" t="t" r="r" b="b"/>
            <a:pathLst>
              <a:path w="7315200" h="2061556">
                <a:moveTo>
                  <a:pt x="0" y="0"/>
                </a:moveTo>
                <a:lnTo>
                  <a:pt x="7315200" y="0"/>
                </a:lnTo>
                <a:lnTo>
                  <a:pt x="7315200" y="2061556"/>
                </a:lnTo>
                <a:lnTo>
                  <a:pt x="0" y="2061556"/>
                </a:lnTo>
                <a:lnTo>
                  <a:pt x="0" y="0"/>
                </a:lnTo>
                <a:close/>
              </a:path>
            </a:pathLst>
          </a:custGeom>
          <a:blipFill>
            <a:blip r:embed="rId3">
              <a:extLst>
                <a:ext uri="{96DAC541-7B7A-43D3-8B79-37D633B846F1}">
                  <asvg:svgBlip xmlns:asvg="http://schemas.microsoft.com/office/drawing/2016/SVG/main" r:embed="rId4"/>
                </a:ext>
              </a:extLst>
            </a:blip>
            <a:stretch>
              <a:fillRect t="-1218" b="-1218"/>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2A0E0-27E6-0F99-952D-4209E3266C8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670F344-30A1-87D4-A1CD-24D519B16A61}"/>
              </a:ext>
            </a:extLst>
          </p:cNvPr>
          <p:cNvGrpSpPr/>
          <p:nvPr/>
        </p:nvGrpSpPr>
        <p:grpSpPr>
          <a:xfrm>
            <a:off x="0" y="9635852"/>
            <a:ext cx="18288000" cy="651148"/>
            <a:chOff x="0" y="0"/>
            <a:chExt cx="24384000" cy="868197"/>
          </a:xfrm>
        </p:grpSpPr>
        <p:sp>
          <p:nvSpPr>
            <p:cNvPr id="3" name="Freeform 3">
              <a:extLst>
                <a:ext uri="{FF2B5EF4-FFF2-40B4-BE49-F238E27FC236}">
                  <a16:creationId xmlns:a16="http://schemas.microsoft.com/office/drawing/2014/main" id="{D45E8C68-DB16-FAD6-7B35-54A86F74B4AB}"/>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2"/>
              <a:stretch>
                <a:fillRect t="-17117" b="-17120"/>
              </a:stretch>
            </a:blipFill>
          </p:spPr>
          <p:txBody>
            <a:bodyPr/>
            <a:lstStyle/>
            <a:p>
              <a:endParaRPr lang="en-US"/>
            </a:p>
          </p:txBody>
        </p:sp>
      </p:grpSp>
      <p:grpSp>
        <p:nvGrpSpPr>
          <p:cNvPr id="4" name="Group 4">
            <a:extLst>
              <a:ext uri="{FF2B5EF4-FFF2-40B4-BE49-F238E27FC236}">
                <a16:creationId xmlns:a16="http://schemas.microsoft.com/office/drawing/2014/main" id="{D997B88B-6DD8-D026-DFAD-EBFDE24850DA}"/>
              </a:ext>
            </a:extLst>
          </p:cNvPr>
          <p:cNvGrpSpPr/>
          <p:nvPr/>
        </p:nvGrpSpPr>
        <p:grpSpPr>
          <a:xfrm>
            <a:off x="15468600" y="237058"/>
            <a:ext cx="2057400" cy="1763204"/>
            <a:chOff x="0" y="0"/>
            <a:chExt cx="2743200" cy="2350939"/>
          </a:xfrm>
        </p:grpSpPr>
        <p:sp>
          <p:nvSpPr>
            <p:cNvPr id="5" name="Freeform 5">
              <a:extLst>
                <a:ext uri="{FF2B5EF4-FFF2-40B4-BE49-F238E27FC236}">
                  <a16:creationId xmlns:a16="http://schemas.microsoft.com/office/drawing/2014/main" id="{13FA5620-AA41-1C5F-82DC-E73368C368FB}"/>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3"/>
              <a:stretch>
                <a:fillRect t="-3016" b="-3018"/>
              </a:stretch>
            </a:blipFill>
          </p:spPr>
          <p:txBody>
            <a:bodyPr/>
            <a:lstStyle/>
            <a:p>
              <a:endParaRPr lang="en-US"/>
            </a:p>
          </p:txBody>
        </p:sp>
      </p:grpSp>
      <p:grpSp>
        <p:nvGrpSpPr>
          <p:cNvPr id="6" name="Group 6">
            <a:extLst>
              <a:ext uri="{FF2B5EF4-FFF2-40B4-BE49-F238E27FC236}">
                <a16:creationId xmlns:a16="http://schemas.microsoft.com/office/drawing/2014/main" id="{7540A678-ED3E-60EA-AD2E-1B0D3A861634}"/>
              </a:ext>
            </a:extLst>
          </p:cNvPr>
          <p:cNvGrpSpPr/>
          <p:nvPr/>
        </p:nvGrpSpPr>
        <p:grpSpPr>
          <a:xfrm>
            <a:off x="496824" y="700423"/>
            <a:ext cx="13280136" cy="796449"/>
            <a:chOff x="0" y="-85725"/>
            <a:chExt cx="17706848" cy="1061932"/>
          </a:xfrm>
        </p:grpSpPr>
        <p:sp>
          <p:nvSpPr>
            <p:cNvPr id="7" name="Freeform 7">
              <a:extLst>
                <a:ext uri="{FF2B5EF4-FFF2-40B4-BE49-F238E27FC236}">
                  <a16:creationId xmlns:a16="http://schemas.microsoft.com/office/drawing/2014/main" id="{B1DC1CF1-EEC1-317F-734F-04A793B36805}"/>
                </a:ext>
              </a:extLst>
            </p:cNvPr>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a:p>
          </p:txBody>
        </p:sp>
        <p:sp>
          <p:nvSpPr>
            <p:cNvPr id="8" name="TextBox 8">
              <a:extLst>
                <a:ext uri="{FF2B5EF4-FFF2-40B4-BE49-F238E27FC236}">
                  <a16:creationId xmlns:a16="http://schemas.microsoft.com/office/drawing/2014/main" id="{E60BF0DB-C726-91D7-459C-4C21DCABC740}"/>
                </a:ext>
              </a:extLst>
            </p:cNvPr>
            <p:cNvSpPr txBox="1"/>
            <p:nvPr/>
          </p:nvSpPr>
          <p:spPr>
            <a:xfrm>
              <a:off x="0" y="-85725"/>
              <a:ext cx="17706848" cy="1061932"/>
            </a:xfrm>
            <a:prstGeom prst="rect">
              <a:avLst/>
            </a:prstGeom>
          </p:spPr>
          <p:txBody>
            <a:bodyPr lIns="0" tIns="0" rIns="0" bIns="0" rtlCol="0" anchor="t"/>
            <a:lstStyle/>
            <a:p>
              <a:pPr algn="l">
                <a:lnSpc>
                  <a:spcPts val="4800"/>
                </a:lnSpc>
              </a:pPr>
              <a:r>
                <a:rPr lang="en-US" sz="4000" b="1" dirty="0" err="1">
                  <a:solidFill>
                    <a:srgbClr val="FF6600"/>
                  </a:solidFill>
                  <a:latin typeface="Arial Bold"/>
                  <a:ea typeface="Arial Bold"/>
                  <a:cs typeface="Arial Bold"/>
                  <a:sym typeface="Arial Bold"/>
                </a:rPr>
                <a:t>ĐẶT</a:t>
              </a:r>
              <a:r>
                <a:rPr lang="en-US" sz="4000" b="1" dirty="0">
                  <a:solidFill>
                    <a:srgbClr val="FF6600"/>
                  </a:solidFill>
                  <a:latin typeface="Arial Bold"/>
                  <a:ea typeface="Arial Bold"/>
                  <a:cs typeface="Arial Bold"/>
                  <a:sym typeface="Arial Bold"/>
                </a:rPr>
                <a:t> </a:t>
              </a:r>
              <a:r>
                <a:rPr lang="en-US" sz="4000" b="1" dirty="0" err="1">
                  <a:solidFill>
                    <a:srgbClr val="FF6600"/>
                  </a:solidFill>
                  <a:latin typeface="Arial Bold"/>
                  <a:ea typeface="Arial Bold"/>
                  <a:cs typeface="Arial Bold"/>
                  <a:sym typeface="Arial Bold"/>
                </a:rPr>
                <a:t>VẤN</a:t>
              </a:r>
              <a:r>
                <a:rPr lang="en-US" sz="4000" b="1" dirty="0">
                  <a:solidFill>
                    <a:srgbClr val="FF6600"/>
                  </a:solidFill>
                  <a:latin typeface="Arial Bold"/>
                  <a:ea typeface="Arial Bold"/>
                  <a:cs typeface="Arial Bold"/>
                  <a:sym typeface="Arial Bold"/>
                </a:rPr>
                <a:t> </a:t>
              </a:r>
              <a:r>
                <a:rPr lang="en-US" sz="4000" b="1" dirty="0" err="1">
                  <a:solidFill>
                    <a:srgbClr val="FF6600"/>
                  </a:solidFill>
                  <a:latin typeface="Arial Bold"/>
                  <a:ea typeface="Arial Bold"/>
                  <a:cs typeface="Arial Bold"/>
                  <a:sym typeface="Arial Bold"/>
                </a:rPr>
                <a:t>ĐÈ</a:t>
              </a:r>
              <a:endParaRPr lang="en-US" sz="4000" b="1" dirty="0">
                <a:solidFill>
                  <a:srgbClr val="FF6600"/>
                </a:solidFill>
                <a:latin typeface="Arial Bold"/>
                <a:ea typeface="Arial Bold"/>
                <a:cs typeface="Arial Bold"/>
                <a:sym typeface="Arial Bold"/>
              </a:endParaRPr>
            </a:p>
          </p:txBody>
        </p:sp>
      </p:grpSp>
      <p:sp>
        <p:nvSpPr>
          <p:cNvPr id="9" name="Freeform 9" descr="Dai Nam [PPT] Template 15.png">
            <a:extLst>
              <a:ext uri="{FF2B5EF4-FFF2-40B4-BE49-F238E27FC236}">
                <a16:creationId xmlns:a16="http://schemas.microsoft.com/office/drawing/2014/main" id="{310CA394-8A49-9893-4868-61A4A7140D89}"/>
              </a:ext>
            </a:extLst>
          </p:cNvPr>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4"/>
            <a:stretch>
              <a:fillRect/>
            </a:stretch>
          </a:blipFill>
        </p:spPr>
        <p:txBody>
          <a:bodyPr/>
          <a:lstStyle/>
          <a:p>
            <a:endParaRPr lang="en-US"/>
          </a:p>
        </p:txBody>
      </p:sp>
      <p:sp>
        <p:nvSpPr>
          <p:cNvPr id="13" name="TextBox 13">
            <a:extLst>
              <a:ext uri="{FF2B5EF4-FFF2-40B4-BE49-F238E27FC236}">
                <a16:creationId xmlns:a16="http://schemas.microsoft.com/office/drawing/2014/main" id="{6B0AF30C-4173-AD2C-9A9C-6F45C5819545}"/>
              </a:ext>
            </a:extLst>
          </p:cNvPr>
          <p:cNvSpPr txBox="1"/>
          <p:nvPr/>
        </p:nvSpPr>
        <p:spPr>
          <a:xfrm>
            <a:off x="533400" y="3413384"/>
            <a:ext cx="9866376" cy="4354202"/>
          </a:xfrm>
          <a:prstGeom prst="rect">
            <a:avLst/>
          </a:prstGeom>
        </p:spPr>
        <p:txBody>
          <a:bodyPr lIns="0" tIns="0" rIns="0" bIns="0" rtlCol="0" anchor="ctr"/>
          <a:lstStyle/>
          <a:p>
            <a:pPr algn="l">
              <a:lnSpc>
                <a:spcPts val="6480"/>
              </a:lnSpc>
            </a:pPr>
            <a:endParaRPr lang="en-US" sz="3600" b="1" dirty="0">
              <a:solidFill>
                <a:srgbClr val="000000"/>
              </a:solidFill>
              <a:latin typeface="Arial Bold"/>
              <a:ea typeface="Arial Bold"/>
              <a:cs typeface="Arial Bold"/>
              <a:sym typeface="Arial Bold"/>
            </a:endParaRPr>
          </a:p>
        </p:txBody>
      </p:sp>
      <p:sp>
        <p:nvSpPr>
          <p:cNvPr id="15" name="Rectangle 2">
            <a:extLst>
              <a:ext uri="{FF2B5EF4-FFF2-40B4-BE49-F238E27FC236}">
                <a16:creationId xmlns:a16="http://schemas.microsoft.com/office/drawing/2014/main" id="{F6CCEE8D-3757-0DFF-585C-65C5CA560F2A}"/>
              </a:ext>
            </a:extLst>
          </p:cNvPr>
          <p:cNvSpPr>
            <a:spLocks noChangeArrowheads="1"/>
          </p:cNvSpPr>
          <p:nvPr/>
        </p:nvSpPr>
        <p:spPr bwMode="auto">
          <a:xfrm>
            <a:off x="443484" y="2170027"/>
            <a:ext cx="10046208" cy="704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vi-VN" sz="2800" dirty="0">
                <a:latin typeface="Times New Roman" panose="02020603050405020304" pitchFamily="18" charset="0"/>
                <a:cs typeface="Times New Roman" panose="02020603050405020304" pitchFamily="18" charset="0"/>
              </a:rPr>
              <a:t>Trong ngành nông nghiệp và chế biến thực phẩm, việc phân loại trái cây đóng vai trò quan trọng nhằm đảm bảo chất lượng sản phẩm trước khi đưa ra thị trường. Phương pháp phân loại truyền thống dựa vào lao động thủ công không chỉ tốn nhiều thời gian, nhân công mà còn dễ xảy ra sai sót, không đồng đều. Với sự phát triển của </a:t>
            </a:r>
            <a:r>
              <a:rPr lang="vi-VN" sz="2800" b="1" dirty="0">
                <a:latin typeface="Times New Roman" panose="02020603050405020304" pitchFamily="18" charset="0"/>
                <a:cs typeface="Times New Roman" panose="02020603050405020304" pitchFamily="18" charset="0"/>
              </a:rPr>
              <a:t>công nghệ tự động hóa và trí tuệ nhân tạo (AI)</a:t>
            </a:r>
            <a:r>
              <a:rPr lang="vi-VN" sz="2800" dirty="0">
                <a:latin typeface="Times New Roman" panose="02020603050405020304" pitchFamily="18" charset="0"/>
                <a:cs typeface="Times New Roman" panose="02020603050405020304" pitchFamily="18" charset="0"/>
              </a:rPr>
              <a:t>, việc áp dụng các hệ thống </a:t>
            </a:r>
            <a:r>
              <a:rPr lang="vi-VN" sz="2800" b="1" dirty="0">
                <a:latin typeface="Times New Roman" panose="02020603050405020304" pitchFamily="18" charset="0"/>
                <a:cs typeface="Times New Roman" panose="02020603050405020304" pitchFamily="18" charset="0"/>
              </a:rPr>
              <a:t>phân loại tự động</a:t>
            </a:r>
            <a:r>
              <a:rPr lang="vi-VN" sz="2800" dirty="0">
                <a:latin typeface="Times New Roman" panose="02020603050405020304" pitchFamily="18" charset="0"/>
                <a:cs typeface="Times New Roman" panose="02020603050405020304" pitchFamily="18" charset="0"/>
              </a:rPr>
              <a:t> giúp tối ưu hóa quy trình, giảm chi phí và nâng cao hiệu suất sản xuất.</a:t>
            </a:r>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vi-VN" sz="2800" dirty="0">
                <a:latin typeface="Times New Roman" panose="02020603050405020304" pitchFamily="18" charset="0"/>
                <a:cs typeface="Times New Roman" panose="02020603050405020304" pitchFamily="18" charset="0"/>
              </a:rPr>
              <a:t>Hiện nay, một số hệ thống phân loại tự động đã được triển khai, nhưng hầu hết đều có giá thành cao và yêu cầu phần cứng phức tạp. Trong khi đó, các nông trại nhỏ và vừa gặp nhiều khó khăn trong việc tiếp cận công nghệ này. Do đó, việc phát triển một </a:t>
            </a:r>
            <a:r>
              <a:rPr lang="vi-VN" sz="2800" b="1" dirty="0">
                <a:latin typeface="Times New Roman" panose="02020603050405020304" pitchFamily="18" charset="0"/>
                <a:cs typeface="Times New Roman" panose="02020603050405020304" pitchFamily="18" charset="0"/>
              </a:rPr>
              <a:t>hệ thống phân loại trái cây giá rẻ, hiệu quả và dễ triển khai</a:t>
            </a:r>
            <a:r>
              <a:rPr lang="vi-VN" sz="2800" dirty="0">
                <a:latin typeface="Times New Roman" panose="02020603050405020304" pitchFamily="18" charset="0"/>
                <a:cs typeface="Times New Roman" panose="02020603050405020304" pitchFamily="18" charset="0"/>
              </a:rPr>
              <a:t> là nhu cầu cấp thiết.</a:t>
            </a:r>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mj-lt"/>
              <a:cs typeface="Times New Roman" panose="02020603050405020304" pitchFamily="18" charset="0"/>
            </a:endParaRPr>
          </a:p>
        </p:txBody>
      </p:sp>
      <p:pic>
        <p:nvPicPr>
          <p:cNvPr id="1028" name="Picture 4" descr="Nhiều tiềm năng xuất khẩu rau, hoa, quả | baotintuc.vn">
            <a:extLst>
              <a:ext uri="{FF2B5EF4-FFF2-40B4-BE49-F238E27FC236}">
                <a16:creationId xmlns:a16="http://schemas.microsoft.com/office/drawing/2014/main" id="{840634DC-5F01-C275-54EE-F9152B3A24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19440" y="2621597"/>
            <a:ext cx="7563341" cy="5043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1544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1316B-4315-3B12-DF79-6411C159D83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AEAD88A-91A4-D69B-EED8-DE1C4F1D099D}"/>
              </a:ext>
            </a:extLst>
          </p:cNvPr>
          <p:cNvGrpSpPr/>
          <p:nvPr/>
        </p:nvGrpSpPr>
        <p:grpSpPr>
          <a:xfrm>
            <a:off x="0" y="9635852"/>
            <a:ext cx="18288000" cy="651148"/>
            <a:chOff x="0" y="0"/>
            <a:chExt cx="24384000" cy="868197"/>
          </a:xfrm>
        </p:grpSpPr>
        <p:sp>
          <p:nvSpPr>
            <p:cNvPr id="3" name="Freeform 3">
              <a:extLst>
                <a:ext uri="{FF2B5EF4-FFF2-40B4-BE49-F238E27FC236}">
                  <a16:creationId xmlns:a16="http://schemas.microsoft.com/office/drawing/2014/main" id="{2624DADD-C2D7-20C0-C515-23C6064EC78A}"/>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2"/>
              <a:stretch>
                <a:fillRect t="-17117" b="-17120"/>
              </a:stretch>
            </a:blipFill>
          </p:spPr>
          <p:txBody>
            <a:bodyPr/>
            <a:lstStyle/>
            <a:p>
              <a:endParaRPr lang="en-US"/>
            </a:p>
          </p:txBody>
        </p:sp>
      </p:grpSp>
      <p:grpSp>
        <p:nvGrpSpPr>
          <p:cNvPr id="4" name="Group 4">
            <a:extLst>
              <a:ext uri="{FF2B5EF4-FFF2-40B4-BE49-F238E27FC236}">
                <a16:creationId xmlns:a16="http://schemas.microsoft.com/office/drawing/2014/main" id="{FF69E70C-1380-7621-8C02-04B042510A50}"/>
              </a:ext>
            </a:extLst>
          </p:cNvPr>
          <p:cNvGrpSpPr/>
          <p:nvPr/>
        </p:nvGrpSpPr>
        <p:grpSpPr>
          <a:xfrm>
            <a:off x="15468600" y="237058"/>
            <a:ext cx="2057400" cy="1763204"/>
            <a:chOff x="0" y="0"/>
            <a:chExt cx="2743200" cy="2350939"/>
          </a:xfrm>
        </p:grpSpPr>
        <p:sp>
          <p:nvSpPr>
            <p:cNvPr id="5" name="Freeform 5">
              <a:extLst>
                <a:ext uri="{FF2B5EF4-FFF2-40B4-BE49-F238E27FC236}">
                  <a16:creationId xmlns:a16="http://schemas.microsoft.com/office/drawing/2014/main" id="{F20A4840-75F0-97CA-93DD-13888BF89224}"/>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3"/>
              <a:stretch>
                <a:fillRect t="-3016" b="-3018"/>
              </a:stretch>
            </a:blipFill>
          </p:spPr>
          <p:txBody>
            <a:bodyPr/>
            <a:lstStyle/>
            <a:p>
              <a:endParaRPr lang="en-US"/>
            </a:p>
          </p:txBody>
        </p:sp>
      </p:grpSp>
      <p:grpSp>
        <p:nvGrpSpPr>
          <p:cNvPr id="6" name="Group 6">
            <a:extLst>
              <a:ext uri="{FF2B5EF4-FFF2-40B4-BE49-F238E27FC236}">
                <a16:creationId xmlns:a16="http://schemas.microsoft.com/office/drawing/2014/main" id="{F3CA26AC-6D3D-C7C5-6AE6-CAC0E9AF8943}"/>
              </a:ext>
            </a:extLst>
          </p:cNvPr>
          <p:cNvGrpSpPr/>
          <p:nvPr/>
        </p:nvGrpSpPr>
        <p:grpSpPr>
          <a:xfrm>
            <a:off x="496824" y="700423"/>
            <a:ext cx="13280136" cy="796449"/>
            <a:chOff x="0" y="-85725"/>
            <a:chExt cx="17706848" cy="1061932"/>
          </a:xfrm>
        </p:grpSpPr>
        <p:sp>
          <p:nvSpPr>
            <p:cNvPr id="7" name="Freeform 7">
              <a:extLst>
                <a:ext uri="{FF2B5EF4-FFF2-40B4-BE49-F238E27FC236}">
                  <a16:creationId xmlns:a16="http://schemas.microsoft.com/office/drawing/2014/main" id="{BDCF8F6E-4BA8-F511-7FBF-C784C659ED6E}"/>
                </a:ext>
              </a:extLst>
            </p:cNvPr>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a:p>
          </p:txBody>
        </p:sp>
        <p:sp>
          <p:nvSpPr>
            <p:cNvPr id="8" name="TextBox 8">
              <a:extLst>
                <a:ext uri="{FF2B5EF4-FFF2-40B4-BE49-F238E27FC236}">
                  <a16:creationId xmlns:a16="http://schemas.microsoft.com/office/drawing/2014/main" id="{6C048F35-C851-FED2-9768-6B5488535398}"/>
                </a:ext>
              </a:extLst>
            </p:cNvPr>
            <p:cNvSpPr txBox="1"/>
            <p:nvPr/>
          </p:nvSpPr>
          <p:spPr>
            <a:xfrm>
              <a:off x="0" y="-85725"/>
              <a:ext cx="17706848" cy="1061932"/>
            </a:xfrm>
            <a:prstGeom prst="rect">
              <a:avLst/>
            </a:prstGeom>
          </p:spPr>
          <p:txBody>
            <a:bodyPr lIns="0" tIns="0" rIns="0" bIns="0" rtlCol="0" anchor="t"/>
            <a:lstStyle/>
            <a:p>
              <a:pPr algn="l">
                <a:lnSpc>
                  <a:spcPts val="4800"/>
                </a:lnSpc>
              </a:pPr>
              <a:r>
                <a:rPr lang="en-US" sz="4000" b="1" dirty="0">
                  <a:solidFill>
                    <a:srgbClr val="FF6600"/>
                  </a:solidFill>
                  <a:latin typeface="Arial Bold"/>
                  <a:ea typeface="Arial Bold"/>
                  <a:cs typeface="Arial Bold"/>
                  <a:sym typeface="Arial Bold"/>
                </a:rPr>
                <a:t>MỤC TIÊU</a:t>
              </a:r>
            </a:p>
          </p:txBody>
        </p:sp>
      </p:grpSp>
      <p:sp>
        <p:nvSpPr>
          <p:cNvPr id="9" name="Freeform 9" descr="Dai Nam [PPT] Template 15.png">
            <a:extLst>
              <a:ext uri="{FF2B5EF4-FFF2-40B4-BE49-F238E27FC236}">
                <a16:creationId xmlns:a16="http://schemas.microsoft.com/office/drawing/2014/main" id="{9CC7D1F7-F8D5-9393-D2A6-71CB5306FFF3}"/>
              </a:ext>
            </a:extLst>
          </p:cNvPr>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4"/>
            <a:stretch>
              <a:fillRect/>
            </a:stretch>
          </a:blipFill>
        </p:spPr>
        <p:txBody>
          <a:bodyPr/>
          <a:lstStyle/>
          <a:p>
            <a:endParaRPr lang="en-US"/>
          </a:p>
        </p:txBody>
      </p:sp>
      <p:sp>
        <p:nvSpPr>
          <p:cNvPr id="13" name="TextBox 13">
            <a:extLst>
              <a:ext uri="{FF2B5EF4-FFF2-40B4-BE49-F238E27FC236}">
                <a16:creationId xmlns:a16="http://schemas.microsoft.com/office/drawing/2014/main" id="{5D9750E3-CD99-F5E2-31C5-67C5CCCF05B8}"/>
              </a:ext>
            </a:extLst>
          </p:cNvPr>
          <p:cNvSpPr txBox="1"/>
          <p:nvPr/>
        </p:nvSpPr>
        <p:spPr>
          <a:xfrm>
            <a:off x="533400" y="3413384"/>
            <a:ext cx="9866376" cy="4354202"/>
          </a:xfrm>
          <a:prstGeom prst="rect">
            <a:avLst/>
          </a:prstGeom>
        </p:spPr>
        <p:txBody>
          <a:bodyPr lIns="0" tIns="0" rIns="0" bIns="0" rtlCol="0" anchor="ctr"/>
          <a:lstStyle/>
          <a:p>
            <a:pPr algn="l">
              <a:lnSpc>
                <a:spcPts val="6480"/>
              </a:lnSpc>
            </a:pPr>
            <a:endParaRPr lang="en-US" sz="3600" b="1" dirty="0">
              <a:solidFill>
                <a:srgbClr val="000000"/>
              </a:solidFill>
              <a:latin typeface="Arial Bold"/>
              <a:ea typeface="Arial Bold"/>
              <a:cs typeface="Arial Bold"/>
              <a:sym typeface="Arial Bold"/>
            </a:endParaRPr>
          </a:p>
        </p:txBody>
      </p:sp>
      <p:sp>
        <p:nvSpPr>
          <p:cNvPr id="15" name="Rectangle 2">
            <a:extLst>
              <a:ext uri="{FF2B5EF4-FFF2-40B4-BE49-F238E27FC236}">
                <a16:creationId xmlns:a16="http://schemas.microsoft.com/office/drawing/2014/main" id="{C178F575-2F95-3BA0-57C3-82219ED9C630}"/>
              </a:ext>
            </a:extLst>
          </p:cNvPr>
          <p:cNvSpPr>
            <a:spLocks noChangeArrowheads="1"/>
          </p:cNvSpPr>
          <p:nvPr/>
        </p:nvSpPr>
        <p:spPr bwMode="auto">
          <a:xfrm>
            <a:off x="375690" y="2989062"/>
            <a:ext cx="10046208"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3200" dirty="0"/>
              <a:t> </a:t>
            </a:r>
            <a:r>
              <a:rPr lang="vi-VN" sz="3200" dirty="0"/>
              <a:t>Nghiên cứu tập trung vào việc xây dựng một hệ thống </a:t>
            </a:r>
            <a:r>
              <a:rPr lang="vi-VN" sz="3200" b="1" dirty="0"/>
              <a:t>phân loại trái cây tự động</a:t>
            </a:r>
            <a:r>
              <a:rPr lang="vi-VN" sz="3200" dirty="0"/>
              <a:t> sử dụng </a:t>
            </a:r>
            <a:r>
              <a:rPr lang="vi-VN" sz="3200" b="1" dirty="0" err="1"/>
              <a:t>Arduino</a:t>
            </a:r>
            <a:r>
              <a:rPr lang="vi-VN" sz="3200" b="1" dirty="0"/>
              <a:t> </a:t>
            </a:r>
            <a:r>
              <a:rPr lang="vi-VN" sz="3200" b="1" dirty="0" err="1"/>
              <a:t>Uno</a:t>
            </a:r>
            <a:r>
              <a:rPr lang="vi-VN" sz="3200" b="1" dirty="0"/>
              <a:t>, ESP32-CAM, ESP8266 và mô hình YOLOv8</a:t>
            </a:r>
            <a:r>
              <a:rPr lang="vi-VN" sz="3200" dirty="0"/>
              <a:t> để nhận diện và phân loại các loại quả như </a:t>
            </a:r>
            <a:r>
              <a:rPr lang="vi-VN" sz="3200" b="1" dirty="0"/>
              <a:t>chanh,</a:t>
            </a:r>
            <a:r>
              <a:rPr lang="en-US" sz="3200" b="1" dirty="0"/>
              <a:t> cam</a:t>
            </a:r>
            <a:r>
              <a:rPr lang="vi-VN" sz="3200" b="1" dirty="0"/>
              <a:t>, cà chua</a:t>
            </a:r>
            <a:r>
              <a:rPr lang="en-US" sz="3200" b="1" dirty="0"/>
              <a:t>, </a:t>
            </a:r>
            <a:r>
              <a:rPr lang="en-US" sz="3200" b="1" dirty="0" err="1"/>
              <a:t>nho</a:t>
            </a:r>
            <a:r>
              <a:rPr lang="vi-VN" sz="3200" dirty="0"/>
              <a:t>. Hệ thống sẽ hoạt động dựa trên </a:t>
            </a:r>
            <a:r>
              <a:rPr lang="vi-VN" sz="3200" dirty="0" err="1"/>
              <a:t>camera</a:t>
            </a:r>
            <a:r>
              <a:rPr lang="vi-VN" sz="3200" dirty="0"/>
              <a:t> để chụp ảnh, xử lý ảnh bằng AI và điều khiển </a:t>
            </a:r>
            <a:r>
              <a:rPr lang="vi-VN" sz="3200" dirty="0" err="1"/>
              <a:t>servo</a:t>
            </a:r>
            <a:r>
              <a:rPr lang="vi-VN" sz="3200" dirty="0"/>
              <a:t> để gạt quả về đúng vị trí trên băng chuyền.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06C05E0-12BA-72CF-17DB-2AC0ED73597F}"/>
              </a:ext>
            </a:extLst>
          </p:cNvPr>
          <p:cNvPicPr>
            <a:picLocks noChangeAspect="1"/>
          </p:cNvPicPr>
          <p:nvPr/>
        </p:nvPicPr>
        <p:blipFill>
          <a:blip r:embed="rId5"/>
          <a:stretch>
            <a:fillRect/>
          </a:stretch>
        </p:blipFill>
        <p:spPr>
          <a:xfrm>
            <a:off x="10896600" y="2370042"/>
            <a:ext cx="6144482" cy="6096851"/>
          </a:xfrm>
          <a:prstGeom prst="rect">
            <a:avLst/>
          </a:prstGeom>
        </p:spPr>
      </p:pic>
    </p:spTree>
    <p:extLst>
      <p:ext uri="{BB962C8B-B14F-4D97-AF65-F5344CB8AC3E}">
        <p14:creationId xmlns:p14="http://schemas.microsoft.com/office/powerpoint/2010/main" val="23123643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3FAD8-C66B-288E-8094-AF6B1F0AD5B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9FF2B64-3A09-E9C2-D34D-36AD2B47DA56}"/>
              </a:ext>
            </a:extLst>
          </p:cNvPr>
          <p:cNvGrpSpPr/>
          <p:nvPr/>
        </p:nvGrpSpPr>
        <p:grpSpPr>
          <a:xfrm>
            <a:off x="0" y="9635852"/>
            <a:ext cx="18288000" cy="651148"/>
            <a:chOff x="0" y="0"/>
            <a:chExt cx="24384000" cy="868197"/>
          </a:xfrm>
        </p:grpSpPr>
        <p:sp>
          <p:nvSpPr>
            <p:cNvPr id="3" name="Freeform 3">
              <a:extLst>
                <a:ext uri="{FF2B5EF4-FFF2-40B4-BE49-F238E27FC236}">
                  <a16:creationId xmlns:a16="http://schemas.microsoft.com/office/drawing/2014/main" id="{8AC6B69B-2223-4FBC-0073-A4EAAE1A34A7}"/>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3"/>
              <a:stretch>
                <a:fillRect t="-17117" b="-17120"/>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4" name="Group 4">
            <a:extLst>
              <a:ext uri="{FF2B5EF4-FFF2-40B4-BE49-F238E27FC236}">
                <a16:creationId xmlns:a16="http://schemas.microsoft.com/office/drawing/2014/main" id="{4E6EC2EF-7CD4-AFEF-E0AF-781EF437A78E}"/>
              </a:ext>
            </a:extLst>
          </p:cNvPr>
          <p:cNvGrpSpPr/>
          <p:nvPr/>
        </p:nvGrpSpPr>
        <p:grpSpPr>
          <a:xfrm>
            <a:off x="15468600" y="237058"/>
            <a:ext cx="2057400" cy="1763204"/>
            <a:chOff x="0" y="0"/>
            <a:chExt cx="2743200" cy="2350939"/>
          </a:xfrm>
        </p:grpSpPr>
        <p:sp>
          <p:nvSpPr>
            <p:cNvPr id="5" name="Freeform 5">
              <a:extLst>
                <a:ext uri="{FF2B5EF4-FFF2-40B4-BE49-F238E27FC236}">
                  <a16:creationId xmlns:a16="http://schemas.microsoft.com/office/drawing/2014/main" id="{FA294F05-435B-96EB-433E-1B5713D9E29A}"/>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4"/>
              <a:stretch>
                <a:fillRect t="-3016" b="-3018"/>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6" name="Group 6">
            <a:extLst>
              <a:ext uri="{FF2B5EF4-FFF2-40B4-BE49-F238E27FC236}">
                <a16:creationId xmlns:a16="http://schemas.microsoft.com/office/drawing/2014/main" id="{83F1BA04-E2BE-C315-413E-04CD614C426A}"/>
              </a:ext>
            </a:extLst>
          </p:cNvPr>
          <p:cNvGrpSpPr/>
          <p:nvPr/>
        </p:nvGrpSpPr>
        <p:grpSpPr>
          <a:xfrm>
            <a:off x="496824" y="700423"/>
            <a:ext cx="13280136" cy="796449"/>
            <a:chOff x="0" y="-85725"/>
            <a:chExt cx="17706848" cy="1061932"/>
          </a:xfrm>
        </p:grpSpPr>
        <p:sp>
          <p:nvSpPr>
            <p:cNvPr id="7" name="Freeform 7">
              <a:extLst>
                <a:ext uri="{FF2B5EF4-FFF2-40B4-BE49-F238E27FC236}">
                  <a16:creationId xmlns:a16="http://schemas.microsoft.com/office/drawing/2014/main" id="{2B25375A-DA67-EA84-78D8-80B58D830EE3}"/>
                </a:ext>
              </a:extLst>
            </p:cNvPr>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D13C83CD-3371-33A9-090D-FFD38370749F}"/>
                </a:ext>
              </a:extLst>
            </p:cNvPr>
            <p:cNvSpPr txBox="1"/>
            <p:nvPr/>
          </p:nvSpPr>
          <p:spPr>
            <a:xfrm>
              <a:off x="0" y="-85725"/>
              <a:ext cx="17706848" cy="1061932"/>
            </a:xfrm>
            <a:prstGeom prst="rect">
              <a:avLst/>
            </a:prstGeom>
          </p:spPr>
          <p:txBody>
            <a:bodyPr lIns="0" tIns="0" rIns="0" bIns="0" rtlCol="0" anchor="t"/>
            <a:lstStyle/>
            <a:p>
              <a:pPr algn="l">
                <a:lnSpc>
                  <a:spcPts val="4800"/>
                </a:lnSpc>
              </a:pP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CÁC </a:t>
              </a: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NGHIÊN</a:t>
              </a: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 </a:t>
              </a: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CỨU</a:t>
              </a: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 LIÊN QUAN</a:t>
              </a:r>
            </a:p>
          </p:txBody>
        </p:sp>
      </p:grpSp>
      <p:sp>
        <p:nvSpPr>
          <p:cNvPr id="9" name="Freeform 9" descr="Dai Nam [PPT] Template 15.png">
            <a:extLst>
              <a:ext uri="{FF2B5EF4-FFF2-40B4-BE49-F238E27FC236}">
                <a16:creationId xmlns:a16="http://schemas.microsoft.com/office/drawing/2014/main" id="{6B6C1CEA-663C-FF7B-4A00-771A83A4C204}"/>
              </a:ext>
            </a:extLst>
          </p:cNvPr>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5"/>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6030FC44-3ADD-7C84-C1A1-0A460C654671}"/>
              </a:ext>
            </a:extLst>
          </p:cNvPr>
          <p:cNvSpPr txBox="1"/>
          <p:nvPr/>
        </p:nvSpPr>
        <p:spPr>
          <a:xfrm>
            <a:off x="533400" y="3413384"/>
            <a:ext cx="9866376" cy="4354202"/>
          </a:xfrm>
          <a:prstGeom prst="rect">
            <a:avLst/>
          </a:prstGeom>
        </p:spPr>
        <p:txBody>
          <a:bodyPr lIns="0" tIns="0" rIns="0" bIns="0" rtlCol="0" anchor="ctr"/>
          <a:lstStyle/>
          <a:p>
            <a:pPr algn="l">
              <a:lnSpc>
                <a:spcPts val="6480"/>
              </a:lnSpc>
            </a:pPr>
            <a:endParaRPr lang="en-US" sz="3600" b="1" dirty="0">
              <a:solidFill>
                <a:srgbClr val="000000"/>
              </a:solidFill>
              <a:latin typeface="Times New Roman" panose="02020603050405020304" pitchFamily="18" charset="0"/>
              <a:ea typeface="Arial Bold"/>
              <a:cs typeface="Times New Roman" panose="02020603050405020304" pitchFamily="18" charset="0"/>
              <a:sym typeface="Arial Bold"/>
            </a:endParaRPr>
          </a:p>
        </p:txBody>
      </p:sp>
      <p:sp>
        <p:nvSpPr>
          <p:cNvPr id="15" name="Rectangle 2">
            <a:extLst>
              <a:ext uri="{FF2B5EF4-FFF2-40B4-BE49-F238E27FC236}">
                <a16:creationId xmlns:a16="http://schemas.microsoft.com/office/drawing/2014/main" id="{A8E4FB2A-9BDA-5722-CDA9-FBD28EF88FFF}"/>
              </a:ext>
            </a:extLst>
          </p:cNvPr>
          <p:cNvSpPr>
            <a:spLocks noChangeArrowheads="1"/>
          </p:cNvSpPr>
          <p:nvPr/>
        </p:nvSpPr>
        <p:spPr bwMode="auto">
          <a:xfrm>
            <a:off x="685800" y="3011856"/>
            <a:ext cx="921282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vi-VN" sz="3200" b="1" dirty="0">
                <a:latin typeface="Times New Roman" panose="02020603050405020304" pitchFamily="18" charset="0"/>
                <a:cs typeface="Times New Roman" panose="02020603050405020304" pitchFamily="18" charset="0"/>
              </a:rPr>
              <a:t>Mô tả</a:t>
            </a:r>
            <a:r>
              <a:rPr lang="vi-VN" sz="3200" dirty="0">
                <a:latin typeface="Times New Roman" panose="02020603050405020304" pitchFamily="18" charset="0"/>
                <a:cs typeface="Times New Roman" panose="02020603050405020304" pitchFamily="18" charset="0"/>
              </a:rPr>
              <a:t>: Dự án này triển khai mô hình YOLOv8 để nhận diện và phân loại các loại trái cây từ hình ảnh và video.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DBB6435-9DFA-294F-BFE3-79B02FCC4DB3}"/>
              </a:ext>
            </a:extLst>
          </p:cNvPr>
          <p:cNvSpPr txBox="1"/>
          <p:nvPr/>
        </p:nvSpPr>
        <p:spPr>
          <a:xfrm>
            <a:off x="496824" y="1909934"/>
            <a:ext cx="9144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1. Fruit Detection using </a:t>
            </a:r>
            <a:r>
              <a:rPr lang="en-US" sz="3200" b="1" dirty="0" err="1">
                <a:latin typeface="Times New Roman" panose="02020603050405020304" pitchFamily="18" charset="0"/>
                <a:cs typeface="Times New Roman" panose="02020603050405020304" pitchFamily="18" charset="0"/>
              </a:rPr>
              <a:t>YOLOv8</a:t>
            </a:r>
            <a:endParaRPr lang="en-US" sz="32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3B09A45-54B9-5FD1-51E7-F74E6DB21C8D}"/>
              </a:ext>
            </a:extLst>
          </p:cNvPr>
          <p:cNvSpPr txBox="1"/>
          <p:nvPr/>
        </p:nvSpPr>
        <p:spPr>
          <a:xfrm>
            <a:off x="685800" y="5526671"/>
            <a:ext cx="9144000" cy="1077218"/>
          </a:xfrm>
          <a:prstGeom prst="rect">
            <a:avLst/>
          </a:prstGeom>
          <a:noFill/>
        </p:spPr>
        <p:txBody>
          <a:bodyPr wrap="square">
            <a:spAutoFit/>
          </a:bodyPr>
          <a:lstStyle/>
          <a:p>
            <a:r>
              <a:rPr lang="en-US" sz="3200" b="1" dirty="0" err="1">
                <a:latin typeface="Times New Roman" panose="02020603050405020304" pitchFamily="18" charset="0"/>
                <a:cs typeface="Times New Roman" panose="02020603050405020304" pitchFamily="18" charset="0"/>
              </a:rPr>
              <a:t>Nguồn</a:t>
            </a:r>
            <a:r>
              <a:rPr lang="en-US" sz="3200" b="1" dirty="0">
                <a:latin typeface="Times New Roman" panose="02020603050405020304" pitchFamily="18" charset="0"/>
                <a:cs typeface="Times New Roman" panose="02020603050405020304" pitchFamily="18" charset="0"/>
              </a:rPr>
              <a:t> GitHub</a:t>
            </a:r>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hlinkClick r:id="rId6"/>
              </a:rPr>
              <a:t>https://</a:t>
            </a:r>
            <a:r>
              <a:rPr lang="en-US" sz="3200" dirty="0" err="1">
                <a:latin typeface="Times New Roman" panose="02020603050405020304" pitchFamily="18" charset="0"/>
                <a:cs typeface="Times New Roman" panose="02020603050405020304" pitchFamily="18" charset="0"/>
                <a:hlinkClick r:id="rId6"/>
              </a:rPr>
              <a:t>github.com</a:t>
            </a:r>
            <a:r>
              <a:rPr lang="en-US" sz="3200" dirty="0">
                <a:latin typeface="Times New Roman" panose="02020603050405020304" pitchFamily="18" charset="0"/>
                <a:cs typeface="Times New Roman" panose="02020603050405020304" pitchFamily="18" charset="0"/>
                <a:hlinkClick r:id="rId6"/>
              </a:rPr>
              <a:t>/</a:t>
            </a:r>
            <a:r>
              <a:rPr lang="en-US" sz="3200" dirty="0" err="1">
                <a:latin typeface="Times New Roman" panose="02020603050405020304" pitchFamily="18" charset="0"/>
                <a:cs typeface="Times New Roman" panose="02020603050405020304" pitchFamily="18" charset="0"/>
                <a:hlinkClick r:id="rId6"/>
              </a:rPr>
              <a:t>ultralytics</a:t>
            </a:r>
            <a:r>
              <a:rPr lang="en-US" sz="3200" dirty="0">
                <a:latin typeface="Times New Roman" panose="02020603050405020304" pitchFamily="18" charset="0"/>
                <a:cs typeface="Times New Roman" panose="02020603050405020304" pitchFamily="18" charset="0"/>
                <a:hlinkClick r:id="rId6"/>
              </a:rPr>
              <a:t>/</a:t>
            </a:r>
            <a:r>
              <a:rPr lang="en-US" sz="3200" dirty="0" err="1">
                <a:latin typeface="Times New Roman" panose="02020603050405020304" pitchFamily="18" charset="0"/>
                <a:cs typeface="Times New Roman" panose="02020603050405020304" pitchFamily="18" charset="0"/>
                <a:hlinkClick r:id="rId6"/>
              </a:rPr>
              <a:t>YOLOv8</a:t>
            </a:r>
            <a:endParaRPr lang="en-US" sz="3200" dirty="0">
              <a:latin typeface="Times New Roman" panose="02020603050405020304" pitchFamily="18" charset="0"/>
              <a:cs typeface="Times New Roman" panose="02020603050405020304" pitchFamily="18" charset="0"/>
            </a:endParaRPr>
          </a:p>
        </p:txBody>
      </p:sp>
      <p:pic>
        <p:nvPicPr>
          <p:cNvPr id="4098" name="Picture 2" descr="GitHub - FatemeZamanian/Yolov5-Fruit-Detector: A program to recognize ...">
            <a:extLst>
              <a:ext uri="{FF2B5EF4-FFF2-40B4-BE49-F238E27FC236}">
                <a16:creationId xmlns:a16="http://schemas.microsoft.com/office/drawing/2014/main" id="{67025268-A066-2712-10C7-9D77B7AD50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69428" y="3011856"/>
            <a:ext cx="6885172" cy="4499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0801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8D1D7-755E-2175-701A-811F04F23CA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E7E8447-EEC5-DD9A-C066-B91C30AC012D}"/>
              </a:ext>
            </a:extLst>
          </p:cNvPr>
          <p:cNvGrpSpPr/>
          <p:nvPr/>
        </p:nvGrpSpPr>
        <p:grpSpPr>
          <a:xfrm>
            <a:off x="0" y="9635852"/>
            <a:ext cx="18288000" cy="651148"/>
            <a:chOff x="0" y="0"/>
            <a:chExt cx="24384000" cy="868197"/>
          </a:xfrm>
        </p:grpSpPr>
        <p:sp>
          <p:nvSpPr>
            <p:cNvPr id="3" name="Freeform 3">
              <a:extLst>
                <a:ext uri="{FF2B5EF4-FFF2-40B4-BE49-F238E27FC236}">
                  <a16:creationId xmlns:a16="http://schemas.microsoft.com/office/drawing/2014/main" id="{64BF65E7-03B1-A419-F094-18761D5F6D4B}"/>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3"/>
              <a:stretch>
                <a:fillRect t="-17117" b="-17120"/>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4" name="Group 4">
            <a:extLst>
              <a:ext uri="{FF2B5EF4-FFF2-40B4-BE49-F238E27FC236}">
                <a16:creationId xmlns:a16="http://schemas.microsoft.com/office/drawing/2014/main" id="{5278BD43-A6F6-F91C-0744-6466696A5AC0}"/>
              </a:ext>
            </a:extLst>
          </p:cNvPr>
          <p:cNvGrpSpPr/>
          <p:nvPr/>
        </p:nvGrpSpPr>
        <p:grpSpPr>
          <a:xfrm>
            <a:off x="15468600" y="237058"/>
            <a:ext cx="2057400" cy="1763204"/>
            <a:chOff x="0" y="0"/>
            <a:chExt cx="2743200" cy="2350939"/>
          </a:xfrm>
        </p:grpSpPr>
        <p:sp>
          <p:nvSpPr>
            <p:cNvPr id="5" name="Freeform 5">
              <a:extLst>
                <a:ext uri="{FF2B5EF4-FFF2-40B4-BE49-F238E27FC236}">
                  <a16:creationId xmlns:a16="http://schemas.microsoft.com/office/drawing/2014/main" id="{25782978-4FD3-5BD6-5E4F-734242A4C504}"/>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4"/>
              <a:stretch>
                <a:fillRect t="-3016" b="-3018"/>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6" name="Group 6">
            <a:extLst>
              <a:ext uri="{FF2B5EF4-FFF2-40B4-BE49-F238E27FC236}">
                <a16:creationId xmlns:a16="http://schemas.microsoft.com/office/drawing/2014/main" id="{14B3F3D3-18F6-23D7-DC1C-ED102262E432}"/>
              </a:ext>
            </a:extLst>
          </p:cNvPr>
          <p:cNvGrpSpPr/>
          <p:nvPr/>
        </p:nvGrpSpPr>
        <p:grpSpPr>
          <a:xfrm>
            <a:off x="496824" y="700423"/>
            <a:ext cx="13280136" cy="796449"/>
            <a:chOff x="0" y="-85725"/>
            <a:chExt cx="17706848" cy="1061932"/>
          </a:xfrm>
        </p:grpSpPr>
        <p:sp>
          <p:nvSpPr>
            <p:cNvPr id="7" name="Freeform 7">
              <a:extLst>
                <a:ext uri="{FF2B5EF4-FFF2-40B4-BE49-F238E27FC236}">
                  <a16:creationId xmlns:a16="http://schemas.microsoft.com/office/drawing/2014/main" id="{C87514C5-F80B-93AC-5213-93642C750D14}"/>
                </a:ext>
              </a:extLst>
            </p:cNvPr>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6F87AE9B-4113-AF5A-220A-65EFC686A749}"/>
                </a:ext>
              </a:extLst>
            </p:cNvPr>
            <p:cNvSpPr txBox="1"/>
            <p:nvPr/>
          </p:nvSpPr>
          <p:spPr>
            <a:xfrm>
              <a:off x="0" y="-85725"/>
              <a:ext cx="17706848" cy="1061932"/>
            </a:xfrm>
            <a:prstGeom prst="rect">
              <a:avLst/>
            </a:prstGeom>
          </p:spPr>
          <p:txBody>
            <a:bodyPr lIns="0" tIns="0" rIns="0" bIns="0" rtlCol="0" anchor="t"/>
            <a:lstStyle/>
            <a:p>
              <a:pPr algn="l">
                <a:lnSpc>
                  <a:spcPts val="4800"/>
                </a:lnSpc>
              </a:pP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CÁC </a:t>
              </a: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NGHIÊN</a:t>
              </a: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 </a:t>
              </a: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CỨU</a:t>
              </a: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 LIÊN QUAN</a:t>
              </a:r>
            </a:p>
          </p:txBody>
        </p:sp>
      </p:grpSp>
      <p:sp>
        <p:nvSpPr>
          <p:cNvPr id="9" name="Freeform 9" descr="Dai Nam [PPT] Template 15.png">
            <a:extLst>
              <a:ext uri="{FF2B5EF4-FFF2-40B4-BE49-F238E27FC236}">
                <a16:creationId xmlns:a16="http://schemas.microsoft.com/office/drawing/2014/main" id="{EA3AD51D-853D-1CBB-2307-311D36F4D945}"/>
              </a:ext>
            </a:extLst>
          </p:cNvPr>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5"/>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50059530-59DC-B87B-CA6F-A835DAAA4FD3}"/>
              </a:ext>
            </a:extLst>
          </p:cNvPr>
          <p:cNvSpPr txBox="1"/>
          <p:nvPr/>
        </p:nvSpPr>
        <p:spPr>
          <a:xfrm>
            <a:off x="533400" y="3413384"/>
            <a:ext cx="9866376" cy="4354202"/>
          </a:xfrm>
          <a:prstGeom prst="rect">
            <a:avLst/>
          </a:prstGeom>
        </p:spPr>
        <p:txBody>
          <a:bodyPr lIns="0" tIns="0" rIns="0" bIns="0" rtlCol="0" anchor="ctr"/>
          <a:lstStyle/>
          <a:p>
            <a:pPr algn="l">
              <a:lnSpc>
                <a:spcPts val="6480"/>
              </a:lnSpc>
            </a:pPr>
            <a:endParaRPr lang="en-US" sz="3600" b="1" dirty="0">
              <a:solidFill>
                <a:srgbClr val="000000"/>
              </a:solidFill>
              <a:latin typeface="Times New Roman" panose="02020603050405020304" pitchFamily="18" charset="0"/>
              <a:ea typeface="Arial Bold"/>
              <a:cs typeface="Times New Roman" panose="02020603050405020304" pitchFamily="18" charset="0"/>
              <a:sym typeface="Arial Bold"/>
            </a:endParaRPr>
          </a:p>
        </p:txBody>
      </p:sp>
      <p:sp>
        <p:nvSpPr>
          <p:cNvPr id="15" name="Rectangle 2">
            <a:extLst>
              <a:ext uri="{FF2B5EF4-FFF2-40B4-BE49-F238E27FC236}">
                <a16:creationId xmlns:a16="http://schemas.microsoft.com/office/drawing/2014/main" id="{64190E9E-BE9E-B4F9-24A1-CD6EC316E53F}"/>
              </a:ext>
            </a:extLst>
          </p:cNvPr>
          <p:cNvSpPr>
            <a:spLocks noChangeArrowheads="1"/>
          </p:cNvSpPr>
          <p:nvPr/>
        </p:nvSpPr>
        <p:spPr bwMode="auto">
          <a:xfrm>
            <a:off x="553065" y="3111617"/>
            <a:ext cx="921282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vi-VN" sz="3200" b="1" dirty="0">
                <a:latin typeface="Times New Roman" panose="02020603050405020304" pitchFamily="18" charset="0"/>
                <a:cs typeface="Times New Roman" panose="02020603050405020304" pitchFamily="18" charset="0"/>
              </a:rPr>
              <a:t>Mô tả</a:t>
            </a:r>
            <a:r>
              <a:rPr lang="vi-VN" sz="3200" dirty="0">
                <a:latin typeface="Times New Roman" panose="02020603050405020304" pitchFamily="18" charset="0"/>
                <a:cs typeface="Times New Roman" panose="02020603050405020304" pitchFamily="18" charset="0"/>
              </a:rPr>
              <a:t>: Nghiên cứu này sử dụng YOLO kết hợp với mạng nơ-ron tích chập (CNN) để phân loại trái cây dựa trên hình ảnh. Hệ thống có thể phân biệt nhiều loại trái cây và xác định độ tươi bằng cách phân tích màu sắc, kích thước.</a:t>
            </a: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9A0B30C-59F6-D27B-9E80-B9BFF2FD8C28}"/>
              </a:ext>
            </a:extLst>
          </p:cNvPr>
          <p:cNvSpPr txBox="1"/>
          <p:nvPr/>
        </p:nvSpPr>
        <p:spPr>
          <a:xfrm>
            <a:off x="496824" y="1909934"/>
            <a:ext cx="9144000"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2. AI-based Fruit Classification using YOLO and Deep Learning</a:t>
            </a:r>
          </a:p>
        </p:txBody>
      </p:sp>
      <p:sp>
        <p:nvSpPr>
          <p:cNvPr id="14" name="TextBox 13">
            <a:extLst>
              <a:ext uri="{FF2B5EF4-FFF2-40B4-BE49-F238E27FC236}">
                <a16:creationId xmlns:a16="http://schemas.microsoft.com/office/drawing/2014/main" id="{61E24820-08F0-A926-A116-6DAA208D96E1}"/>
              </a:ext>
            </a:extLst>
          </p:cNvPr>
          <p:cNvSpPr txBox="1"/>
          <p:nvPr/>
        </p:nvSpPr>
        <p:spPr>
          <a:xfrm>
            <a:off x="553065" y="6272599"/>
            <a:ext cx="9144000" cy="584775"/>
          </a:xfrm>
          <a:prstGeom prst="rect">
            <a:avLst/>
          </a:prstGeom>
          <a:noFill/>
        </p:spPr>
        <p:txBody>
          <a:bodyPr wrap="square">
            <a:spAutoFit/>
          </a:bodyPr>
          <a:lstStyle/>
          <a:p>
            <a:r>
              <a:rPr lang="en-US" sz="3200" b="1" dirty="0" err="1">
                <a:latin typeface="Times New Roman" panose="02020603050405020304" pitchFamily="18" charset="0"/>
                <a:cs typeface="Times New Roman" panose="02020603050405020304" pitchFamily="18" charset="0"/>
              </a:rPr>
              <a:t>Nguồn</a:t>
            </a:r>
            <a:r>
              <a:rPr lang="en-US" sz="3200" b="1" dirty="0">
                <a:latin typeface="Times New Roman" panose="02020603050405020304" pitchFamily="18" charset="0"/>
                <a:cs typeface="Times New Roman" panose="02020603050405020304" pitchFamily="18" charset="0"/>
              </a:rPr>
              <a:t> GitHub</a:t>
            </a:r>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hlinkClick r:id="" action="ppaction://hlinkfile"/>
              </a:rPr>
              <a:t>https://</a:t>
            </a:r>
            <a:r>
              <a:rPr lang="en-US" sz="3200" dirty="0" err="1">
                <a:latin typeface="Times New Roman" panose="02020603050405020304" pitchFamily="18" charset="0"/>
                <a:cs typeface="Times New Roman" panose="02020603050405020304" pitchFamily="18" charset="0"/>
                <a:hlinkClick r:id="" action="ppaction://hlinkfile"/>
              </a:rPr>
              <a:t>github.com</a:t>
            </a:r>
            <a:r>
              <a:rPr lang="en-US" sz="3200" dirty="0">
                <a:latin typeface="Times New Roman" panose="02020603050405020304" pitchFamily="18" charset="0"/>
                <a:cs typeface="Times New Roman" panose="02020603050405020304" pitchFamily="18" charset="0"/>
                <a:hlinkClick r:id="" action="ppaction://hlinkfile"/>
              </a:rPr>
              <a:t>/AI-Fruit-Classifier</a:t>
            </a:r>
            <a:endParaRPr lang="en-US" sz="3200" dirty="0">
              <a:latin typeface="Times New Roman" panose="02020603050405020304" pitchFamily="18" charset="0"/>
              <a:cs typeface="Times New Roman" panose="02020603050405020304" pitchFamily="18" charset="0"/>
            </a:endParaRPr>
          </a:p>
        </p:txBody>
      </p:sp>
      <p:pic>
        <p:nvPicPr>
          <p:cNvPr id="3074" name="Picture 2" descr="[FULL PROGRAM] Real Time Fruits Detection Using Yolo V3 - YouTube">
            <a:extLst>
              <a:ext uri="{FF2B5EF4-FFF2-40B4-BE49-F238E27FC236}">
                <a16:creationId xmlns:a16="http://schemas.microsoft.com/office/drawing/2014/main" id="{43AFDE69-8683-592D-E79A-417C633AA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6846" y="2595348"/>
            <a:ext cx="7904330" cy="444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5842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AFF3F-0353-F2CA-546C-E652537C0B3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7B74600-D9A5-DEC3-E1E5-1F75E092E87A}"/>
              </a:ext>
            </a:extLst>
          </p:cNvPr>
          <p:cNvGrpSpPr/>
          <p:nvPr/>
        </p:nvGrpSpPr>
        <p:grpSpPr>
          <a:xfrm>
            <a:off x="0" y="9635852"/>
            <a:ext cx="18288000" cy="651148"/>
            <a:chOff x="0" y="0"/>
            <a:chExt cx="24384000" cy="868197"/>
          </a:xfrm>
        </p:grpSpPr>
        <p:sp>
          <p:nvSpPr>
            <p:cNvPr id="3" name="Freeform 3">
              <a:extLst>
                <a:ext uri="{FF2B5EF4-FFF2-40B4-BE49-F238E27FC236}">
                  <a16:creationId xmlns:a16="http://schemas.microsoft.com/office/drawing/2014/main" id="{24061098-0DC2-9DFE-D527-C1186C686FD9}"/>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3"/>
              <a:stretch>
                <a:fillRect t="-17117" b="-17120"/>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4" name="Group 4">
            <a:extLst>
              <a:ext uri="{FF2B5EF4-FFF2-40B4-BE49-F238E27FC236}">
                <a16:creationId xmlns:a16="http://schemas.microsoft.com/office/drawing/2014/main" id="{85E70846-DF9F-AA25-9019-1F7FA5983F9F}"/>
              </a:ext>
            </a:extLst>
          </p:cNvPr>
          <p:cNvGrpSpPr/>
          <p:nvPr/>
        </p:nvGrpSpPr>
        <p:grpSpPr>
          <a:xfrm>
            <a:off x="15468600" y="237058"/>
            <a:ext cx="2057400" cy="1763204"/>
            <a:chOff x="0" y="0"/>
            <a:chExt cx="2743200" cy="2350939"/>
          </a:xfrm>
        </p:grpSpPr>
        <p:sp>
          <p:nvSpPr>
            <p:cNvPr id="5" name="Freeform 5">
              <a:extLst>
                <a:ext uri="{FF2B5EF4-FFF2-40B4-BE49-F238E27FC236}">
                  <a16:creationId xmlns:a16="http://schemas.microsoft.com/office/drawing/2014/main" id="{A46684FC-D182-19BE-A566-64299BA22B8C}"/>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4"/>
              <a:stretch>
                <a:fillRect t="-3016" b="-3018"/>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6" name="Group 6">
            <a:extLst>
              <a:ext uri="{FF2B5EF4-FFF2-40B4-BE49-F238E27FC236}">
                <a16:creationId xmlns:a16="http://schemas.microsoft.com/office/drawing/2014/main" id="{B0D0ED13-0458-97BF-49C2-14D9A7B61168}"/>
              </a:ext>
            </a:extLst>
          </p:cNvPr>
          <p:cNvGrpSpPr/>
          <p:nvPr/>
        </p:nvGrpSpPr>
        <p:grpSpPr>
          <a:xfrm>
            <a:off x="496824" y="700423"/>
            <a:ext cx="13280136" cy="796449"/>
            <a:chOff x="0" y="-85725"/>
            <a:chExt cx="17706848" cy="1061932"/>
          </a:xfrm>
        </p:grpSpPr>
        <p:sp>
          <p:nvSpPr>
            <p:cNvPr id="7" name="Freeform 7">
              <a:extLst>
                <a:ext uri="{FF2B5EF4-FFF2-40B4-BE49-F238E27FC236}">
                  <a16:creationId xmlns:a16="http://schemas.microsoft.com/office/drawing/2014/main" id="{F1FC5DCA-463F-9DD3-DE03-EE7BCD634A5E}"/>
                </a:ext>
              </a:extLst>
            </p:cNvPr>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C4475D1C-830D-6EE7-96A7-0F997F8808FF}"/>
                </a:ext>
              </a:extLst>
            </p:cNvPr>
            <p:cNvSpPr txBox="1"/>
            <p:nvPr/>
          </p:nvSpPr>
          <p:spPr>
            <a:xfrm>
              <a:off x="0" y="-85725"/>
              <a:ext cx="17706848" cy="1061932"/>
            </a:xfrm>
            <a:prstGeom prst="rect">
              <a:avLst/>
            </a:prstGeom>
          </p:spPr>
          <p:txBody>
            <a:bodyPr lIns="0" tIns="0" rIns="0" bIns="0" rtlCol="0" anchor="t"/>
            <a:lstStyle/>
            <a:p>
              <a:pPr algn="l">
                <a:lnSpc>
                  <a:spcPts val="4800"/>
                </a:lnSpc>
              </a:pP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CÁC </a:t>
              </a: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NGHIÊN</a:t>
              </a: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 </a:t>
              </a: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CỨU</a:t>
              </a: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 LIÊN QUAN</a:t>
              </a:r>
            </a:p>
          </p:txBody>
        </p:sp>
      </p:grpSp>
      <p:sp>
        <p:nvSpPr>
          <p:cNvPr id="9" name="Freeform 9" descr="Dai Nam [PPT] Template 15.png">
            <a:extLst>
              <a:ext uri="{FF2B5EF4-FFF2-40B4-BE49-F238E27FC236}">
                <a16:creationId xmlns:a16="http://schemas.microsoft.com/office/drawing/2014/main" id="{96B97FF3-6481-2A85-0C1B-8FF82A93BEFC}"/>
              </a:ext>
            </a:extLst>
          </p:cNvPr>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5"/>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E271BBDC-8DD3-EA2F-4C4B-157648A4E902}"/>
              </a:ext>
            </a:extLst>
          </p:cNvPr>
          <p:cNvSpPr txBox="1"/>
          <p:nvPr/>
        </p:nvSpPr>
        <p:spPr>
          <a:xfrm>
            <a:off x="533400" y="3413384"/>
            <a:ext cx="9866376" cy="4354202"/>
          </a:xfrm>
          <a:prstGeom prst="rect">
            <a:avLst/>
          </a:prstGeom>
        </p:spPr>
        <p:txBody>
          <a:bodyPr lIns="0" tIns="0" rIns="0" bIns="0" rtlCol="0" anchor="ctr"/>
          <a:lstStyle/>
          <a:p>
            <a:pPr algn="l">
              <a:lnSpc>
                <a:spcPts val="6480"/>
              </a:lnSpc>
            </a:pPr>
            <a:endParaRPr lang="en-US" sz="3600" b="1" dirty="0">
              <a:solidFill>
                <a:srgbClr val="000000"/>
              </a:solidFill>
              <a:latin typeface="Times New Roman" panose="02020603050405020304" pitchFamily="18" charset="0"/>
              <a:ea typeface="Arial Bold"/>
              <a:cs typeface="Times New Roman" panose="02020603050405020304" pitchFamily="18" charset="0"/>
              <a:sym typeface="Arial Bold"/>
            </a:endParaRPr>
          </a:p>
        </p:txBody>
      </p:sp>
      <p:sp>
        <p:nvSpPr>
          <p:cNvPr id="15" name="Rectangle 2">
            <a:extLst>
              <a:ext uri="{FF2B5EF4-FFF2-40B4-BE49-F238E27FC236}">
                <a16:creationId xmlns:a16="http://schemas.microsoft.com/office/drawing/2014/main" id="{73F84692-1C99-34C1-2557-2E0258559657}"/>
              </a:ext>
            </a:extLst>
          </p:cNvPr>
          <p:cNvSpPr>
            <a:spLocks noChangeArrowheads="1"/>
          </p:cNvSpPr>
          <p:nvPr/>
        </p:nvSpPr>
        <p:spPr bwMode="auto">
          <a:xfrm>
            <a:off x="553065" y="3111617"/>
            <a:ext cx="921282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vi-VN" sz="3200" b="1" dirty="0">
                <a:latin typeface="Times New Roman" panose="02020603050405020304" pitchFamily="18" charset="0"/>
                <a:cs typeface="Times New Roman" panose="02020603050405020304" pitchFamily="18" charset="0"/>
              </a:rPr>
              <a:t>Mô tả</a:t>
            </a:r>
            <a:r>
              <a:rPr lang="vi-VN" sz="3200" dirty="0">
                <a:latin typeface="Times New Roman" panose="02020603050405020304" pitchFamily="18" charset="0"/>
                <a:cs typeface="Times New Roman" panose="02020603050405020304" pitchFamily="18" charset="0"/>
              </a:rPr>
              <a:t>: Dự án này tích hợp AI và IoT để nhận diện và đánh giá độ tươi của trái cây theo thời gian thực. Hệ thống sử dụng camera ESP32-CAM để thu thập hình ảnh, sau đó gửi dữ liệu về máy chủ xử lý bằng YOLOv8 và TensorFlow.</a:t>
            </a: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7F99792-3AF2-7F00-BC0D-9E83B06170D7}"/>
              </a:ext>
            </a:extLst>
          </p:cNvPr>
          <p:cNvSpPr txBox="1"/>
          <p:nvPr/>
        </p:nvSpPr>
        <p:spPr>
          <a:xfrm>
            <a:off x="496824" y="1909934"/>
            <a:ext cx="9144000"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3. Real-time Fruit Freshness Detection with IoT and AI</a:t>
            </a:r>
          </a:p>
        </p:txBody>
      </p:sp>
      <p:sp>
        <p:nvSpPr>
          <p:cNvPr id="14" name="TextBox 13">
            <a:extLst>
              <a:ext uri="{FF2B5EF4-FFF2-40B4-BE49-F238E27FC236}">
                <a16:creationId xmlns:a16="http://schemas.microsoft.com/office/drawing/2014/main" id="{3A72CEC0-4DD9-B0A3-C214-5458F3FC724F}"/>
              </a:ext>
            </a:extLst>
          </p:cNvPr>
          <p:cNvSpPr txBox="1"/>
          <p:nvPr/>
        </p:nvSpPr>
        <p:spPr>
          <a:xfrm>
            <a:off x="553065" y="6272599"/>
            <a:ext cx="9144000" cy="1077218"/>
          </a:xfrm>
          <a:prstGeom prst="rect">
            <a:avLst/>
          </a:prstGeom>
          <a:noFill/>
        </p:spPr>
        <p:txBody>
          <a:bodyPr wrap="square">
            <a:spAutoFit/>
          </a:bodyPr>
          <a:lstStyle/>
          <a:p>
            <a:r>
              <a:rPr lang="en-US" sz="3200" b="1" dirty="0" err="1">
                <a:latin typeface="Times New Roman" panose="02020603050405020304" pitchFamily="18" charset="0"/>
                <a:cs typeface="Times New Roman" panose="02020603050405020304" pitchFamily="18" charset="0"/>
              </a:rPr>
              <a:t>Nguồn</a:t>
            </a:r>
            <a:r>
              <a:rPr lang="en-US" sz="3200" b="1" dirty="0">
                <a:latin typeface="Times New Roman" panose="02020603050405020304" pitchFamily="18" charset="0"/>
                <a:cs typeface="Times New Roman" panose="02020603050405020304" pitchFamily="18" charset="0"/>
              </a:rPr>
              <a:t> GitHub</a:t>
            </a:r>
            <a:r>
              <a:rPr 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hlinkClick r:id="" action="ppaction://hlinkfile"/>
              </a:rPr>
              <a:t>https://</a:t>
            </a:r>
            <a:r>
              <a:rPr lang="en-US" sz="3200" dirty="0" err="1">
                <a:latin typeface="Times New Roman" panose="02020603050405020304" pitchFamily="18" charset="0"/>
                <a:cs typeface="Times New Roman" panose="02020603050405020304" pitchFamily="18" charset="0"/>
                <a:hlinkClick r:id="" action="ppaction://hlinkfile"/>
              </a:rPr>
              <a:t>github.com</a:t>
            </a:r>
            <a:r>
              <a:rPr lang="en-US" sz="3200" dirty="0">
                <a:latin typeface="Times New Roman" panose="02020603050405020304" pitchFamily="18" charset="0"/>
                <a:cs typeface="Times New Roman" panose="02020603050405020304" pitchFamily="18" charset="0"/>
                <a:hlinkClick r:id="" action="ppaction://hlinkfile"/>
              </a:rPr>
              <a:t>/IoT-Fruit-Detection</a:t>
            </a:r>
            <a:endParaRPr lang="en-US" sz="3200" dirty="0">
              <a:latin typeface="Times New Roman" panose="02020603050405020304" pitchFamily="18" charset="0"/>
              <a:cs typeface="Times New Roman" panose="02020603050405020304" pitchFamily="18" charset="0"/>
            </a:endParaRPr>
          </a:p>
        </p:txBody>
      </p:sp>
      <p:pic>
        <p:nvPicPr>
          <p:cNvPr id="2052" name="Picture 4" descr="Figure 2 from Multi-class fruit detection based on image region ...">
            <a:extLst>
              <a:ext uri="{FF2B5EF4-FFF2-40B4-BE49-F238E27FC236}">
                <a16:creationId xmlns:a16="http://schemas.microsoft.com/office/drawing/2014/main" id="{5AEF3E44-295C-0C2F-20D0-EB7DEC2D12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3400" y="2946105"/>
            <a:ext cx="5054205" cy="448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87814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9E5F4-0FC1-B671-6028-A1DEBEE276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FBCA339-682E-37BB-D0C4-16DB058D3BBE}"/>
              </a:ext>
            </a:extLst>
          </p:cNvPr>
          <p:cNvGrpSpPr/>
          <p:nvPr/>
        </p:nvGrpSpPr>
        <p:grpSpPr>
          <a:xfrm>
            <a:off x="-9832" y="9646913"/>
            <a:ext cx="18288000" cy="651148"/>
            <a:chOff x="0" y="0"/>
            <a:chExt cx="24384000" cy="868197"/>
          </a:xfrm>
        </p:grpSpPr>
        <p:sp>
          <p:nvSpPr>
            <p:cNvPr id="3" name="Freeform 3">
              <a:extLst>
                <a:ext uri="{FF2B5EF4-FFF2-40B4-BE49-F238E27FC236}">
                  <a16:creationId xmlns:a16="http://schemas.microsoft.com/office/drawing/2014/main" id="{2E46350C-48B9-AA45-6E4D-09412BA74FE4}"/>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3"/>
              <a:stretch>
                <a:fillRect t="-17117" b="-17120"/>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4" name="Group 4">
            <a:extLst>
              <a:ext uri="{FF2B5EF4-FFF2-40B4-BE49-F238E27FC236}">
                <a16:creationId xmlns:a16="http://schemas.microsoft.com/office/drawing/2014/main" id="{D455C4AA-7BC6-F7C9-AAFE-0AF1A58D32AD}"/>
              </a:ext>
            </a:extLst>
          </p:cNvPr>
          <p:cNvGrpSpPr/>
          <p:nvPr/>
        </p:nvGrpSpPr>
        <p:grpSpPr>
          <a:xfrm>
            <a:off x="15458768" y="248119"/>
            <a:ext cx="2057400" cy="1763204"/>
            <a:chOff x="0" y="0"/>
            <a:chExt cx="2743200" cy="2350939"/>
          </a:xfrm>
        </p:grpSpPr>
        <p:sp>
          <p:nvSpPr>
            <p:cNvPr id="5" name="Freeform 5">
              <a:extLst>
                <a:ext uri="{FF2B5EF4-FFF2-40B4-BE49-F238E27FC236}">
                  <a16:creationId xmlns:a16="http://schemas.microsoft.com/office/drawing/2014/main" id="{84448EFA-06AA-42F0-DC65-421601FE2E41}"/>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4"/>
              <a:stretch>
                <a:fillRect t="-3016" b="-3018"/>
              </a:stretch>
            </a:blipFill>
          </p:spPr>
          <p:txBody>
            <a:bodyPr/>
            <a:lstStyle/>
            <a:p>
              <a:endParaRPr lang="en-US">
                <a:latin typeface="Times New Roman" panose="02020603050405020304" pitchFamily="18" charset="0"/>
                <a:cs typeface="Times New Roman" panose="02020603050405020304" pitchFamily="18" charset="0"/>
              </a:endParaRPr>
            </a:p>
          </p:txBody>
        </p:sp>
      </p:grpSp>
      <p:grpSp>
        <p:nvGrpSpPr>
          <p:cNvPr id="6" name="Group 6">
            <a:extLst>
              <a:ext uri="{FF2B5EF4-FFF2-40B4-BE49-F238E27FC236}">
                <a16:creationId xmlns:a16="http://schemas.microsoft.com/office/drawing/2014/main" id="{E3F35A08-A5D4-0F80-A412-4D7946051FD5}"/>
              </a:ext>
            </a:extLst>
          </p:cNvPr>
          <p:cNvGrpSpPr/>
          <p:nvPr/>
        </p:nvGrpSpPr>
        <p:grpSpPr>
          <a:xfrm>
            <a:off x="486992" y="711484"/>
            <a:ext cx="13280136" cy="796449"/>
            <a:chOff x="0" y="-85725"/>
            <a:chExt cx="17706848" cy="1061932"/>
          </a:xfrm>
        </p:grpSpPr>
        <p:sp>
          <p:nvSpPr>
            <p:cNvPr id="7" name="Freeform 7">
              <a:extLst>
                <a:ext uri="{FF2B5EF4-FFF2-40B4-BE49-F238E27FC236}">
                  <a16:creationId xmlns:a16="http://schemas.microsoft.com/office/drawing/2014/main" id="{BA9B5F1E-6510-E1BD-4181-C73F500B5727}"/>
                </a:ext>
              </a:extLst>
            </p:cNvPr>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176A7443-6BBC-A770-9504-EDFAB7F967FC}"/>
                </a:ext>
              </a:extLst>
            </p:cNvPr>
            <p:cNvSpPr txBox="1"/>
            <p:nvPr/>
          </p:nvSpPr>
          <p:spPr>
            <a:xfrm>
              <a:off x="0" y="-85725"/>
              <a:ext cx="17706848" cy="1061932"/>
            </a:xfrm>
            <a:prstGeom prst="rect">
              <a:avLst/>
            </a:prstGeom>
          </p:spPr>
          <p:txBody>
            <a:bodyPr lIns="0" tIns="0" rIns="0" bIns="0" rtlCol="0" anchor="t"/>
            <a:lstStyle/>
            <a:p>
              <a:pPr algn="l">
                <a:lnSpc>
                  <a:spcPts val="4800"/>
                </a:lnSpc>
              </a:pP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PHƯƠNG PHÁP</a:t>
              </a:r>
            </a:p>
          </p:txBody>
        </p:sp>
      </p:grpSp>
      <p:sp>
        <p:nvSpPr>
          <p:cNvPr id="9" name="Freeform 9" descr="Dai Nam [PPT] Template 15.png">
            <a:extLst>
              <a:ext uri="{FF2B5EF4-FFF2-40B4-BE49-F238E27FC236}">
                <a16:creationId xmlns:a16="http://schemas.microsoft.com/office/drawing/2014/main" id="{E63AE8DB-9DF7-1817-21C8-AE5014F75C03}"/>
              </a:ext>
            </a:extLst>
          </p:cNvPr>
          <p:cNvSpPr/>
          <p:nvPr/>
        </p:nvSpPr>
        <p:spPr>
          <a:xfrm>
            <a:off x="523568" y="1725561"/>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5"/>
            <a:stretch>
              <a:fillRect/>
            </a:stretch>
          </a:blipFill>
        </p:spPr>
        <p:txBody>
          <a:bodyPr/>
          <a:lstStyle/>
          <a:p>
            <a:endParaRPr lang="en-US">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301C5581-CFF3-B381-CE8C-E18A81AE80B0}"/>
              </a:ext>
            </a:extLst>
          </p:cNvPr>
          <p:cNvSpPr txBox="1"/>
          <p:nvPr/>
        </p:nvSpPr>
        <p:spPr>
          <a:xfrm>
            <a:off x="523568" y="3424445"/>
            <a:ext cx="9866376" cy="4354202"/>
          </a:xfrm>
          <a:prstGeom prst="rect">
            <a:avLst/>
          </a:prstGeom>
        </p:spPr>
        <p:txBody>
          <a:bodyPr lIns="0" tIns="0" rIns="0" bIns="0" rtlCol="0" anchor="ctr"/>
          <a:lstStyle/>
          <a:p>
            <a:pPr algn="l">
              <a:lnSpc>
                <a:spcPts val="6480"/>
              </a:lnSpc>
            </a:pPr>
            <a:endParaRPr lang="en-US" sz="3600" b="1" dirty="0">
              <a:solidFill>
                <a:srgbClr val="000000"/>
              </a:solidFill>
              <a:latin typeface="Times New Roman" panose="02020603050405020304" pitchFamily="18" charset="0"/>
              <a:ea typeface="Arial Bold"/>
              <a:cs typeface="Times New Roman" panose="02020603050405020304" pitchFamily="18" charset="0"/>
              <a:sym typeface="Arial Bold"/>
            </a:endParaRPr>
          </a:p>
        </p:txBody>
      </p:sp>
      <p:sp>
        <p:nvSpPr>
          <p:cNvPr id="12" name="TextBox 11">
            <a:extLst>
              <a:ext uri="{FF2B5EF4-FFF2-40B4-BE49-F238E27FC236}">
                <a16:creationId xmlns:a16="http://schemas.microsoft.com/office/drawing/2014/main" id="{A15FFE72-AE02-160F-6442-717705AF4530}"/>
              </a:ext>
            </a:extLst>
          </p:cNvPr>
          <p:cNvSpPr txBox="1"/>
          <p:nvPr/>
        </p:nvSpPr>
        <p:spPr>
          <a:xfrm>
            <a:off x="508820" y="2230640"/>
            <a:ext cx="10616380" cy="954107"/>
          </a:xfrm>
          <a:prstGeom prst="rect">
            <a:avLst/>
          </a:prstGeom>
          <a:noFill/>
        </p:spPr>
        <p:txBody>
          <a:bodyPr wrap="square">
            <a:spAutoFit/>
          </a:bodyPr>
          <a:lstStyle/>
          <a:p>
            <a:r>
              <a:rPr lang="vi-VN" sz="2800" dirty="0">
                <a:latin typeface="Times New Roman" panose="02020603050405020304" pitchFamily="18" charset="0"/>
                <a:cs typeface="Times New Roman" panose="02020603050405020304" pitchFamily="18" charset="0"/>
              </a:rPr>
              <a:t>Dựa trên các nghiên cứu trước đó, đề tài lựa chọn YOLOv8 làm mô hình chính để nhận diện và phân loại trái cây vì các lý do sau:</a:t>
            </a:r>
            <a:endParaRPr lang="en-US" sz="2800" dirty="0">
              <a:latin typeface="Times New Roman" panose="02020603050405020304" pitchFamily="18" charset="0"/>
              <a:cs typeface="Times New Roman" panose="02020603050405020304" pitchFamily="18" charset="0"/>
            </a:endParaRPr>
          </a:p>
        </p:txBody>
      </p:sp>
      <p:sp>
        <p:nvSpPr>
          <p:cNvPr id="17" name="Rectangle 2">
            <a:extLst>
              <a:ext uri="{FF2B5EF4-FFF2-40B4-BE49-F238E27FC236}">
                <a16:creationId xmlns:a16="http://schemas.microsoft.com/office/drawing/2014/main" id="{59391FF1-B434-FEA7-C5B3-A514164D535A}"/>
              </a:ext>
            </a:extLst>
          </p:cNvPr>
          <p:cNvSpPr>
            <a:spLocks noChangeArrowheads="1"/>
          </p:cNvSpPr>
          <p:nvPr/>
        </p:nvSpPr>
        <p:spPr bwMode="auto">
          <a:xfrm>
            <a:off x="685800" y="3631612"/>
            <a:ext cx="1078721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chính</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xác</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cao</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YOLOv8</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hiệu</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suất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vượt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trội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YOLOv5</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đặc</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biệt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bài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toán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diện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trái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cây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hỏng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Khả</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năng</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chi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tiết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chỉ</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diện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trái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cây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mô</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còn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có</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thể</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chúng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theo</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mức</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tươi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hỏng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Tích</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hợp</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linh</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hoạt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Dễ</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dàng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triển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khai</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nền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tảng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server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đến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nhúng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Tối</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ưu</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hóa</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cho</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nhẹ</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Hỗ</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trợ</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chạy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Raspberry Pi, Jetson Nano,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giúp</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ứng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hoạt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trong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tế</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124" name="Picture 4" descr="Amazon Rekognition Custom Labels Community Showcase | AWS Machine ...">
            <a:extLst>
              <a:ext uri="{FF2B5EF4-FFF2-40B4-BE49-F238E27FC236}">
                <a16:creationId xmlns:a16="http://schemas.microsoft.com/office/drawing/2014/main" id="{2C035263-F94E-405C-B43D-48B2FD7B02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5248" y="3324553"/>
            <a:ext cx="6291936" cy="4645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0200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35852"/>
            <a:ext cx="18288000" cy="651148"/>
            <a:chOff x="0" y="0"/>
            <a:chExt cx="24384000" cy="868197"/>
          </a:xfrm>
        </p:grpSpPr>
        <p:sp>
          <p:nvSpPr>
            <p:cNvPr id="3" name="Freeform 3"/>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2"/>
              <a:stretch>
                <a:fillRect t="-17117" b="-17120"/>
              </a:stretch>
            </a:blipFill>
          </p:spPr>
          <p:txBody>
            <a:bodyPr/>
            <a:lstStyle/>
            <a:p>
              <a:endParaRPr lang="en-US"/>
            </a:p>
          </p:txBody>
        </p:sp>
      </p:grpSp>
      <p:grpSp>
        <p:nvGrpSpPr>
          <p:cNvPr id="4" name="Group 4"/>
          <p:cNvGrpSpPr/>
          <p:nvPr/>
        </p:nvGrpSpPr>
        <p:grpSpPr>
          <a:xfrm>
            <a:off x="15468600" y="237058"/>
            <a:ext cx="2057400" cy="1763204"/>
            <a:chOff x="0" y="0"/>
            <a:chExt cx="2743200" cy="2350939"/>
          </a:xfrm>
        </p:grpSpPr>
        <p:sp>
          <p:nvSpPr>
            <p:cNvPr id="5" name="Freeform 5"/>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3"/>
              <a:stretch>
                <a:fillRect t="-3016" b="-3018"/>
              </a:stretch>
            </a:blipFill>
          </p:spPr>
          <p:txBody>
            <a:bodyPr/>
            <a:lstStyle/>
            <a:p>
              <a:endParaRPr lang="en-US"/>
            </a:p>
          </p:txBody>
        </p:sp>
      </p:grpSp>
      <p:grpSp>
        <p:nvGrpSpPr>
          <p:cNvPr id="6" name="Group 6"/>
          <p:cNvGrpSpPr/>
          <p:nvPr/>
        </p:nvGrpSpPr>
        <p:grpSpPr>
          <a:xfrm>
            <a:off x="496824" y="764717"/>
            <a:ext cx="13280136" cy="732155"/>
            <a:chOff x="0" y="0"/>
            <a:chExt cx="17706848" cy="976207"/>
          </a:xfrm>
        </p:grpSpPr>
        <p:sp>
          <p:nvSpPr>
            <p:cNvPr id="7" name="Freeform 7"/>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a:p>
          </p:txBody>
        </p:sp>
        <p:sp>
          <p:nvSpPr>
            <p:cNvPr id="8" name="TextBox 8"/>
            <p:cNvSpPr txBox="1"/>
            <p:nvPr/>
          </p:nvSpPr>
          <p:spPr>
            <a:xfrm>
              <a:off x="0" y="-85725"/>
              <a:ext cx="17706848" cy="1061932"/>
            </a:xfrm>
            <a:prstGeom prst="rect">
              <a:avLst/>
            </a:prstGeom>
          </p:spPr>
          <p:txBody>
            <a:bodyPr lIns="0" tIns="0" rIns="0" bIns="0" rtlCol="0" anchor="t"/>
            <a:lstStyle/>
            <a:p>
              <a:pPr algn="l">
                <a:lnSpc>
                  <a:spcPts val="4800"/>
                </a:lnSpc>
              </a:pPr>
              <a:r>
                <a:rPr lang="en-US" sz="4000" b="1" dirty="0">
                  <a:solidFill>
                    <a:srgbClr val="FF6600"/>
                  </a:solidFill>
                  <a:latin typeface="Arial Bold"/>
                  <a:ea typeface="Arial Bold"/>
                  <a:cs typeface="Arial Bold"/>
                  <a:sym typeface="Arial Bold"/>
                </a:rPr>
                <a:t>SƠ ĐỒ HỆ THỐNG</a:t>
              </a:r>
            </a:p>
          </p:txBody>
        </p:sp>
      </p:grpSp>
      <p:sp>
        <p:nvSpPr>
          <p:cNvPr id="9" name="Freeform 9" descr="Dai Nam [PPT] Template 15.png"/>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4"/>
            <a:stretch>
              <a:fillRect/>
            </a:stretch>
          </a:blipFill>
        </p:spPr>
        <p:txBody>
          <a:bodyPr/>
          <a:lstStyle/>
          <a:p>
            <a:endParaRPr lang="en-US"/>
          </a:p>
        </p:txBody>
      </p:sp>
      <p:sp>
        <p:nvSpPr>
          <p:cNvPr id="10" name="Freeform 10"/>
          <p:cNvSpPr/>
          <p:nvPr/>
        </p:nvSpPr>
        <p:spPr>
          <a:xfrm>
            <a:off x="10399776" y="2824697"/>
            <a:ext cx="7549136" cy="4942888"/>
          </a:xfrm>
          <a:custGeom>
            <a:avLst/>
            <a:gdLst/>
            <a:ahLst/>
            <a:cxnLst/>
            <a:rect l="l" t="t" r="r" b="b"/>
            <a:pathLst>
              <a:path w="7549136" h="4942888">
                <a:moveTo>
                  <a:pt x="0" y="0"/>
                </a:moveTo>
                <a:lnTo>
                  <a:pt x="7549136" y="0"/>
                </a:lnTo>
                <a:lnTo>
                  <a:pt x="7549136" y="4942888"/>
                </a:lnTo>
                <a:lnTo>
                  <a:pt x="0" y="4942888"/>
                </a:lnTo>
                <a:lnTo>
                  <a:pt x="0" y="0"/>
                </a:lnTo>
                <a:close/>
              </a:path>
            </a:pathLst>
          </a:custGeom>
          <a:blipFill>
            <a:blip r:embed="rId5"/>
            <a:stretch>
              <a:fillRect t="-3931" b="-3931"/>
            </a:stretch>
          </a:blipFill>
        </p:spPr>
        <p:txBody>
          <a:bodyPr/>
          <a:lstStyle/>
          <a:p>
            <a:endParaRPr lang="en-US"/>
          </a:p>
        </p:txBody>
      </p:sp>
      <p:sp>
        <p:nvSpPr>
          <p:cNvPr id="12" name="Freeform 12"/>
          <p:cNvSpPr/>
          <p:nvPr/>
        </p:nvSpPr>
        <p:spPr>
          <a:xfrm>
            <a:off x="496824" y="2247900"/>
            <a:ext cx="9866376" cy="4147033"/>
          </a:xfrm>
          <a:custGeom>
            <a:avLst/>
            <a:gdLst/>
            <a:ahLst/>
            <a:cxnLst/>
            <a:rect l="l" t="t" r="r" b="b"/>
            <a:pathLst>
              <a:path w="13155168" h="5529377">
                <a:moveTo>
                  <a:pt x="0" y="0"/>
                </a:moveTo>
                <a:lnTo>
                  <a:pt x="13155168" y="0"/>
                </a:lnTo>
                <a:lnTo>
                  <a:pt x="13155168" y="5529377"/>
                </a:lnTo>
                <a:lnTo>
                  <a:pt x="0" y="5529377"/>
                </a:lnTo>
                <a:close/>
              </a:path>
            </a:pathLst>
          </a:custGeom>
          <a:solidFill>
            <a:srgbClr val="000000">
              <a:alpha val="0"/>
            </a:srgbClr>
          </a:solidFill>
        </p:spPr>
        <p:txBody>
          <a:bodyPr/>
          <a:lstStyle/>
          <a:p>
            <a:pPr>
              <a:buNone/>
            </a:pPr>
            <a:r>
              <a:rPr lang="vi-VN" sz="2000" b="1" dirty="0">
                <a:latin typeface="Times New Roman" panose="02020603050405020304" pitchFamily="18" charset="0"/>
                <a:cs typeface="Times New Roman" panose="02020603050405020304" pitchFamily="18" charset="0"/>
              </a:rPr>
              <a:t>1. Thu thập dữ liệu hình ảnh</a:t>
            </a:r>
          </a:p>
          <a:p>
            <a:pPr>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Hình ảnh đầu vào chứa các loại trái cây như </a:t>
            </a:r>
            <a:r>
              <a:rPr lang="vi-VN" sz="2000" b="1" dirty="0">
                <a:latin typeface="Times New Roman" panose="02020603050405020304" pitchFamily="18" charset="0"/>
                <a:cs typeface="Times New Roman" panose="02020603050405020304" pitchFamily="18" charset="0"/>
              </a:rPr>
              <a:t>chanh, cà chua</a:t>
            </a:r>
            <a:r>
              <a:rPr lang="en-US" sz="2000" b="1"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Ảnh được chụp từ thực tế để làm dữ liệu huấn luyện.</a:t>
            </a:r>
          </a:p>
          <a:p>
            <a:pPr>
              <a:buNone/>
            </a:pPr>
            <a:r>
              <a:rPr lang="vi-VN" sz="2000" b="1" dirty="0">
                <a:latin typeface="Times New Roman" panose="02020603050405020304" pitchFamily="18" charset="0"/>
                <a:cs typeface="Times New Roman" panose="02020603050405020304" pitchFamily="18" charset="0"/>
              </a:rPr>
              <a:t>2. Tiền xử lý dữ liệu</a:t>
            </a:r>
          </a:p>
          <a:p>
            <a:pPr>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Định nghĩa tọa độ </a:t>
            </a:r>
            <a:r>
              <a:rPr lang="vi-VN" sz="2000" b="1" dirty="0" err="1">
                <a:latin typeface="Times New Roman" panose="02020603050405020304" pitchFamily="18" charset="0"/>
                <a:cs typeface="Times New Roman" panose="02020603050405020304" pitchFamily="18" charset="0"/>
              </a:rPr>
              <a:t>bounding</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box</a:t>
            </a:r>
            <a:r>
              <a:rPr lang="vi-VN" sz="2000" b="1" dirty="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Xác định vùng chứa từng loại quả trong ảnh.</a:t>
            </a: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Vẽ </a:t>
            </a:r>
            <a:r>
              <a:rPr lang="vi-VN" sz="2000" b="1" dirty="0" err="1">
                <a:latin typeface="Times New Roman" panose="02020603050405020304" pitchFamily="18" charset="0"/>
                <a:cs typeface="Times New Roman" panose="02020603050405020304" pitchFamily="18" charset="0"/>
              </a:rPr>
              <a:t>bounding</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box</a:t>
            </a:r>
            <a:r>
              <a:rPr lang="vi-VN" sz="2000" b="1" dirty="0">
                <a:latin typeface="Times New Roman" panose="02020603050405020304" pitchFamily="18" charset="0"/>
                <a:cs typeface="Times New Roman" panose="02020603050405020304" pitchFamily="18" charset="0"/>
              </a:rPr>
              <a:t> (hộp giới hạn)</a:t>
            </a:r>
            <a:r>
              <a:rPr lang="vi-VN" sz="2000" dirty="0">
                <a:latin typeface="Times New Roman" panose="02020603050405020304" pitchFamily="18" charset="0"/>
                <a:cs typeface="Times New Roman" panose="02020603050405020304" pitchFamily="18" charset="0"/>
              </a:rPr>
              <a:t> xung quanh từng đối tượng (chanh, cà chua).</a:t>
            </a:r>
          </a:p>
          <a:p>
            <a:pPr>
              <a:buFont typeface="Arial" panose="020B0604020202020204" pitchFamily="34" charset="0"/>
              <a:buChar char="•"/>
            </a:pPr>
            <a:r>
              <a:rPr lang="vi-VN" sz="2000" b="1" dirty="0">
                <a:latin typeface="Times New Roman" panose="02020603050405020304" pitchFamily="18" charset="0"/>
                <a:cs typeface="Times New Roman" panose="02020603050405020304" pitchFamily="18" charset="0"/>
              </a:rPr>
              <a:t>Gán nhãn dữ liệu:</a:t>
            </a:r>
            <a:endParaRPr lang="vi-V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Mỗi </a:t>
            </a:r>
            <a:r>
              <a:rPr lang="vi-VN" sz="2000" dirty="0" err="1">
                <a:latin typeface="Times New Roman" panose="02020603050405020304" pitchFamily="18" charset="0"/>
                <a:cs typeface="Times New Roman" panose="02020603050405020304" pitchFamily="18" charset="0"/>
              </a:rPr>
              <a:t>bounding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box</a:t>
            </a:r>
            <a:r>
              <a:rPr lang="vi-VN" sz="2000" dirty="0">
                <a:latin typeface="Times New Roman" panose="02020603050405020304" pitchFamily="18" charset="0"/>
                <a:cs typeface="Times New Roman" panose="02020603050405020304" pitchFamily="18" charset="0"/>
              </a:rPr>
              <a:t> được gán nhãn phù hợp (</a:t>
            </a:r>
            <a:r>
              <a:rPr lang="vi-VN" sz="2000" b="1" dirty="0">
                <a:latin typeface="Times New Roman" panose="02020603050405020304" pitchFamily="18" charset="0"/>
                <a:cs typeface="Times New Roman" panose="02020603050405020304" pitchFamily="18" charset="0"/>
              </a:rPr>
              <a:t>"</a:t>
            </a:r>
            <a:r>
              <a:rPr lang="vi-VN" sz="2000" b="1" dirty="0" err="1">
                <a:latin typeface="Times New Roman" panose="02020603050405020304" pitchFamily="18" charset="0"/>
                <a:cs typeface="Times New Roman" panose="02020603050405020304" pitchFamily="18" charset="0"/>
              </a:rPr>
              <a:t>Tomato</a:t>
            </a:r>
            <a:r>
              <a:rPr lang="vi-VN" sz="2000" b="1" dirty="0">
                <a:latin typeface="Times New Roman" panose="02020603050405020304" pitchFamily="18" charset="0"/>
                <a:cs typeface="Times New Roman" panose="02020603050405020304" pitchFamily="18" charset="0"/>
              </a:rPr>
              <a:t>"</a:t>
            </a:r>
            <a:r>
              <a:rPr lang="vi-VN" sz="2000"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"Chanh"</a:t>
            </a:r>
            <a:r>
              <a:rPr lang="vi-VN" sz="2000" dirty="0">
                <a:latin typeface="Times New Roman" panose="02020603050405020304" pitchFamily="18" charset="0"/>
                <a:cs typeface="Times New Roman" panose="02020603050405020304" pitchFamily="18" charset="0"/>
              </a:rPr>
              <a:t>) để hệ thống học cách phân biệt từng loại quả.</a:t>
            </a:r>
          </a:p>
          <a:p>
            <a:pPr>
              <a:buNone/>
            </a:pPr>
            <a:r>
              <a:rPr lang="vi-VN" sz="2000" b="1" dirty="0">
                <a:latin typeface="Times New Roman" panose="02020603050405020304" pitchFamily="18" charset="0"/>
                <a:cs typeface="Times New Roman" panose="02020603050405020304" pitchFamily="18" charset="0"/>
              </a:rPr>
              <a:t>3. Huấn luyện mô hình với YOLOv8</a:t>
            </a:r>
          </a:p>
          <a:p>
            <a:pPr>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Các dữ liệu đã gán nhãn được đưa vào </a:t>
            </a:r>
            <a:r>
              <a:rPr lang="vi-VN" sz="2000" b="1" dirty="0">
                <a:latin typeface="Times New Roman" panose="02020603050405020304" pitchFamily="18" charset="0"/>
                <a:cs typeface="Times New Roman" panose="02020603050405020304" pitchFamily="18" charset="0"/>
              </a:rPr>
              <a:t>mô hình YOLOv8</a:t>
            </a:r>
            <a:r>
              <a:rPr lang="vi-VN" sz="2000" dirty="0">
                <a:latin typeface="Times New Roman" panose="02020603050405020304" pitchFamily="18" charset="0"/>
                <a:cs typeface="Times New Roman" panose="02020603050405020304" pitchFamily="18" charset="0"/>
              </a:rPr>
              <a:t> để huấn luyện.</a:t>
            </a:r>
          </a:p>
          <a:p>
            <a:pPr>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Quá trình này giúp mô hình học cách nhận diện các loại quả dựa trên đặc trưng hình ảnh.</a:t>
            </a:r>
          </a:p>
          <a:p>
            <a:pPr>
              <a:buNone/>
            </a:pPr>
            <a:r>
              <a:rPr lang="vi-VN" sz="2000" b="1" dirty="0">
                <a:latin typeface="Times New Roman" panose="02020603050405020304" pitchFamily="18" charset="0"/>
                <a:cs typeface="Times New Roman" panose="02020603050405020304" pitchFamily="18" charset="0"/>
              </a:rPr>
              <a:t>4. Lưu mô hình đã huấn luyện</a:t>
            </a:r>
          </a:p>
          <a:p>
            <a:pPr>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Sau khi huấn luyện, mô hình đã được tối ưu hóa và lưu lại để sử dụng cho việc nhận diện thực tế.</a:t>
            </a:r>
          </a:p>
          <a:p>
            <a:pPr>
              <a:buNone/>
            </a:pPr>
            <a:r>
              <a:rPr lang="vi-VN" sz="2000" b="1" dirty="0">
                <a:latin typeface="Times New Roman" panose="02020603050405020304" pitchFamily="18" charset="0"/>
                <a:cs typeface="Times New Roman" panose="02020603050405020304" pitchFamily="18" charset="0"/>
              </a:rPr>
              <a:t>5. Nhận diện thực tế</a:t>
            </a:r>
          </a:p>
          <a:p>
            <a:pPr>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Mô hình đã huấn luyện sẽ được sử dụng để nhận diện trái cây trong thời gian thực.</a:t>
            </a:r>
          </a:p>
          <a:p>
            <a:pPr>
              <a:buFont typeface="Arial" panose="020B0604020202020204" pitchFamily="34" charset="0"/>
              <a:buChar char="•"/>
            </a:pPr>
            <a:r>
              <a:rPr lang="vi-VN" sz="2000" dirty="0" err="1">
                <a:latin typeface="Times New Roman" panose="02020603050405020304" pitchFamily="18" charset="0"/>
                <a:cs typeface="Times New Roman" panose="02020603050405020304" pitchFamily="18" charset="0"/>
              </a:rPr>
              <a:t>Camera</a:t>
            </a:r>
            <a:r>
              <a:rPr lang="vi-VN" sz="2000" dirty="0">
                <a:latin typeface="Times New Roman" panose="02020603050405020304" pitchFamily="18" charset="0"/>
                <a:cs typeface="Times New Roman" panose="02020603050405020304" pitchFamily="18" charset="0"/>
              </a:rPr>
              <a:t> ESP32-CAM chụp ảnh, mô hình phân loại và vẽ </a:t>
            </a:r>
            <a:r>
              <a:rPr lang="vi-VN" sz="2000" dirty="0" err="1">
                <a:latin typeface="Times New Roman" panose="02020603050405020304" pitchFamily="18" charset="0"/>
                <a:cs typeface="Times New Roman" panose="02020603050405020304" pitchFamily="18" charset="0"/>
              </a:rPr>
              <a:t>bounding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box</a:t>
            </a:r>
            <a:r>
              <a:rPr lang="vi-VN" sz="2000" dirty="0">
                <a:latin typeface="Times New Roman" panose="02020603050405020304" pitchFamily="18" charset="0"/>
                <a:cs typeface="Times New Roman" panose="02020603050405020304" pitchFamily="18" charset="0"/>
              </a:rPr>
              <a:t> lên đối tượng nhận diện.</a:t>
            </a:r>
          </a:p>
          <a:p>
            <a:pPr>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Kết quả hiển thị trên giao diện, trong đó </a:t>
            </a:r>
            <a:r>
              <a:rPr lang="vi-VN" sz="2000" b="1" dirty="0">
                <a:latin typeface="Times New Roman" panose="02020603050405020304" pitchFamily="18" charset="0"/>
                <a:cs typeface="Times New Roman" panose="02020603050405020304" pitchFamily="18" charset="0"/>
              </a:rPr>
              <a:t>mỗi loại quả được đánh dấu bằng </a:t>
            </a:r>
            <a:r>
              <a:rPr lang="vi-VN" sz="2000" b="1" dirty="0" err="1">
                <a:latin typeface="Times New Roman" panose="02020603050405020304" pitchFamily="18" charset="0"/>
                <a:cs typeface="Times New Roman" panose="02020603050405020304" pitchFamily="18" charset="0"/>
              </a:rPr>
              <a:t>bounding</a:t>
            </a:r>
            <a:r>
              <a:rPr lang="vi-VN" sz="2000" b="1" dirty="0">
                <a:latin typeface="Times New Roman" panose="02020603050405020304" pitchFamily="18" charset="0"/>
                <a:cs typeface="Times New Roman" panose="02020603050405020304" pitchFamily="18" charset="0"/>
              </a:rPr>
              <a:t> </a:t>
            </a:r>
            <a:r>
              <a:rPr lang="vi-VN" sz="2000" b="1" dirty="0" err="1">
                <a:latin typeface="Times New Roman" panose="02020603050405020304" pitchFamily="18" charset="0"/>
                <a:cs typeface="Times New Roman" panose="02020603050405020304" pitchFamily="18" charset="0"/>
              </a:rPr>
              <a:t>box</a:t>
            </a:r>
            <a:r>
              <a:rPr lang="vi-VN" sz="2000" b="1" dirty="0">
                <a:latin typeface="Times New Roman" panose="02020603050405020304" pitchFamily="18" charset="0"/>
                <a:cs typeface="Times New Roman" panose="02020603050405020304" pitchFamily="18" charset="0"/>
              </a:rPr>
              <a:t> màu xanh</a:t>
            </a:r>
            <a:r>
              <a:rPr lang="vi-VN" sz="2000" dirty="0">
                <a:latin typeface="Times New Roman" panose="02020603050405020304" pitchFamily="18" charset="0"/>
                <a:cs typeface="Times New Roman" panose="02020603050405020304" pitchFamily="18" charset="0"/>
              </a:rPr>
              <a:t> kèm nhãn nhận diện.</a:t>
            </a:r>
          </a:p>
          <a:p>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4AF3F-1BA0-5F67-6F6D-40201E53812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48614C2-FA5A-DDB9-4F6D-FE3263C449EC}"/>
              </a:ext>
            </a:extLst>
          </p:cNvPr>
          <p:cNvGrpSpPr/>
          <p:nvPr/>
        </p:nvGrpSpPr>
        <p:grpSpPr>
          <a:xfrm>
            <a:off x="0" y="9635852"/>
            <a:ext cx="18288000" cy="651148"/>
            <a:chOff x="0" y="0"/>
            <a:chExt cx="24384000" cy="868197"/>
          </a:xfrm>
        </p:grpSpPr>
        <p:sp>
          <p:nvSpPr>
            <p:cNvPr id="3" name="Freeform 3">
              <a:extLst>
                <a:ext uri="{FF2B5EF4-FFF2-40B4-BE49-F238E27FC236}">
                  <a16:creationId xmlns:a16="http://schemas.microsoft.com/office/drawing/2014/main" id="{1A30DD3B-2FE1-D91F-D406-1CB7C93B4A72}"/>
                </a:ext>
              </a:extLst>
            </p:cNvPr>
            <p:cNvSpPr/>
            <p:nvPr/>
          </p:nvSpPr>
          <p:spPr>
            <a:xfrm>
              <a:off x="0" y="0"/>
              <a:ext cx="24384000" cy="868172"/>
            </a:xfrm>
            <a:custGeom>
              <a:avLst/>
              <a:gdLst/>
              <a:ahLst/>
              <a:cxnLst/>
              <a:rect l="l" t="t" r="r" b="b"/>
              <a:pathLst>
                <a:path w="24384000" h="868172">
                  <a:moveTo>
                    <a:pt x="0" y="0"/>
                  </a:moveTo>
                  <a:lnTo>
                    <a:pt x="24384000" y="0"/>
                  </a:lnTo>
                  <a:lnTo>
                    <a:pt x="24384000" y="868172"/>
                  </a:lnTo>
                  <a:lnTo>
                    <a:pt x="0" y="868172"/>
                  </a:lnTo>
                  <a:lnTo>
                    <a:pt x="0" y="0"/>
                  </a:lnTo>
                  <a:close/>
                </a:path>
              </a:pathLst>
            </a:custGeom>
            <a:blipFill>
              <a:blip r:embed="rId2"/>
              <a:stretch>
                <a:fillRect t="-17117" b="-17120"/>
              </a:stretch>
            </a:blipFill>
          </p:spPr>
          <p:txBody>
            <a:bodyPr/>
            <a:lstStyle/>
            <a:p>
              <a:endParaRPr lang="en-US" sz="2000">
                <a:latin typeface="Times New Roman" panose="02020603050405020304" pitchFamily="18" charset="0"/>
                <a:cs typeface="Times New Roman" panose="02020603050405020304" pitchFamily="18" charset="0"/>
              </a:endParaRPr>
            </a:p>
          </p:txBody>
        </p:sp>
      </p:grpSp>
      <p:grpSp>
        <p:nvGrpSpPr>
          <p:cNvPr id="4" name="Group 4">
            <a:extLst>
              <a:ext uri="{FF2B5EF4-FFF2-40B4-BE49-F238E27FC236}">
                <a16:creationId xmlns:a16="http://schemas.microsoft.com/office/drawing/2014/main" id="{28A7945A-7F79-355B-558C-624D9E41AA7A}"/>
              </a:ext>
            </a:extLst>
          </p:cNvPr>
          <p:cNvGrpSpPr/>
          <p:nvPr/>
        </p:nvGrpSpPr>
        <p:grpSpPr>
          <a:xfrm>
            <a:off x="15468600" y="237058"/>
            <a:ext cx="2057400" cy="1763204"/>
            <a:chOff x="0" y="0"/>
            <a:chExt cx="2743200" cy="2350939"/>
          </a:xfrm>
        </p:grpSpPr>
        <p:sp>
          <p:nvSpPr>
            <p:cNvPr id="5" name="Freeform 5">
              <a:extLst>
                <a:ext uri="{FF2B5EF4-FFF2-40B4-BE49-F238E27FC236}">
                  <a16:creationId xmlns:a16="http://schemas.microsoft.com/office/drawing/2014/main" id="{18C7D5B3-1BD0-EFC1-B645-8368B4AD2264}"/>
                </a:ext>
              </a:extLst>
            </p:cNvPr>
            <p:cNvSpPr/>
            <p:nvPr/>
          </p:nvSpPr>
          <p:spPr>
            <a:xfrm>
              <a:off x="0" y="0"/>
              <a:ext cx="2743200" cy="2350897"/>
            </a:xfrm>
            <a:custGeom>
              <a:avLst/>
              <a:gdLst/>
              <a:ahLst/>
              <a:cxnLst/>
              <a:rect l="l" t="t" r="r" b="b"/>
              <a:pathLst>
                <a:path w="2743200" h="2350897">
                  <a:moveTo>
                    <a:pt x="0" y="0"/>
                  </a:moveTo>
                  <a:lnTo>
                    <a:pt x="2743200" y="0"/>
                  </a:lnTo>
                  <a:lnTo>
                    <a:pt x="2743200" y="2350897"/>
                  </a:lnTo>
                  <a:lnTo>
                    <a:pt x="0" y="2350897"/>
                  </a:lnTo>
                  <a:lnTo>
                    <a:pt x="0" y="0"/>
                  </a:lnTo>
                  <a:close/>
                </a:path>
              </a:pathLst>
            </a:custGeom>
            <a:blipFill>
              <a:blip r:embed="rId3"/>
              <a:stretch>
                <a:fillRect t="-3016" b="-3018"/>
              </a:stretch>
            </a:blipFill>
          </p:spPr>
          <p:txBody>
            <a:bodyPr/>
            <a:lstStyle/>
            <a:p>
              <a:endParaRPr lang="en-US" sz="2000">
                <a:latin typeface="Times New Roman" panose="02020603050405020304" pitchFamily="18" charset="0"/>
                <a:cs typeface="Times New Roman" panose="02020603050405020304" pitchFamily="18" charset="0"/>
              </a:endParaRPr>
            </a:p>
          </p:txBody>
        </p:sp>
      </p:grpSp>
      <p:grpSp>
        <p:nvGrpSpPr>
          <p:cNvPr id="6" name="Group 6">
            <a:extLst>
              <a:ext uri="{FF2B5EF4-FFF2-40B4-BE49-F238E27FC236}">
                <a16:creationId xmlns:a16="http://schemas.microsoft.com/office/drawing/2014/main" id="{684D4EA1-4C5D-C8AF-6484-E3F049714179}"/>
              </a:ext>
            </a:extLst>
          </p:cNvPr>
          <p:cNvGrpSpPr/>
          <p:nvPr/>
        </p:nvGrpSpPr>
        <p:grpSpPr>
          <a:xfrm>
            <a:off x="496824" y="764717"/>
            <a:ext cx="13513357" cy="822600"/>
            <a:chOff x="0" y="0"/>
            <a:chExt cx="18017809" cy="1096800"/>
          </a:xfrm>
        </p:grpSpPr>
        <p:sp>
          <p:nvSpPr>
            <p:cNvPr id="7" name="Freeform 7">
              <a:extLst>
                <a:ext uri="{FF2B5EF4-FFF2-40B4-BE49-F238E27FC236}">
                  <a16:creationId xmlns:a16="http://schemas.microsoft.com/office/drawing/2014/main" id="{26A1A2AC-4B93-97E5-EBAC-7CEADB72D3EC}"/>
                </a:ext>
              </a:extLst>
            </p:cNvPr>
            <p:cNvSpPr/>
            <p:nvPr/>
          </p:nvSpPr>
          <p:spPr>
            <a:xfrm>
              <a:off x="0" y="0"/>
              <a:ext cx="17706848" cy="976207"/>
            </a:xfrm>
            <a:custGeom>
              <a:avLst/>
              <a:gdLst/>
              <a:ahLst/>
              <a:cxnLst/>
              <a:rect l="l" t="t" r="r" b="b"/>
              <a:pathLst>
                <a:path w="17706848" h="976207">
                  <a:moveTo>
                    <a:pt x="0" y="0"/>
                  </a:moveTo>
                  <a:lnTo>
                    <a:pt x="17706848" y="0"/>
                  </a:lnTo>
                  <a:lnTo>
                    <a:pt x="17706848" y="976207"/>
                  </a:lnTo>
                  <a:lnTo>
                    <a:pt x="0" y="976207"/>
                  </a:lnTo>
                  <a:close/>
                </a:path>
              </a:pathLst>
            </a:custGeom>
            <a:solidFill>
              <a:srgbClr val="000000">
                <a:alpha val="0"/>
              </a:srgbClr>
            </a:solidFill>
          </p:spPr>
          <p:txBody>
            <a:bodyPr/>
            <a:lstStyle/>
            <a:p>
              <a:endParaRPr lang="en-US" sz="2000" dirty="0">
                <a:latin typeface="Times New Roman" panose="02020603050405020304" pitchFamily="18" charset="0"/>
                <a:cs typeface="Times New Roman" panose="02020603050405020304" pitchFamily="18" charset="0"/>
              </a:endParaRPr>
            </a:p>
          </p:txBody>
        </p:sp>
        <p:sp>
          <p:nvSpPr>
            <p:cNvPr id="8" name="TextBox 8">
              <a:extLst>
                <a:ext uri="{FF2B5EF4-FFF2-40B4-BE49-F238E27FC236}">
                  <a16:creationId xmlns:a16="http://schemas.microsoft.com/office/drawing/2014/main" id="{96D100CF-9BC5-DF2A-0D85-7CE825B50EC3}"/>
                </a:ext>
              </a:extLst>
            </p:cNvPr>
            <p:cNvSpPr txBox="1"/>
            <p:nvPr/>
          </p:nvSpPr>
          <p:spPr>
            <a:xfrm>
              <a:off x="310961" y="34868"/>
              <a:ext cx="17706848" cy="1061932"/>
            </a:xfrm>
            <a:prstGeom prst="rect">
              <a:avLst/>
            </a:prstGeom>
          </p:spPr>
          <p:txBody>
            <a:bodyPr lIns="0" tIns="0" rIns="0" bIns="0" rtlCol="0" anchor="t"/>
            <a:lstStyle/>
            <a:p>
              <a:pPr algn="l">
                <a:lnSpc>
                  <a:spcPts val="4800"/>
                </a:lnSpc>
              </a:pP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THIẾT</a:t>
              </a:r>
              <a:r>
                <a:rPr lang="en-US" sz="4000" b="1" dirty="0">
                  <a:solidFill>
                    <a:srgbClr val="FF6600"/>
                  </a:solidFill>
                  <a:latin typeface="Times New Roman" panose="02020603050405020304" pitchFamily="18" charset="0"/>
                  <a:ea typeface="Arial Bold"/>
                  <a:cs typeface="Times New Roman" panose="02020603050405020304" pitchFamily="18" charset="0"/>
                  <a:sym typeface="Arial Bold"/>
                </a:rPr>
                <a:t> </a:t>
              </a:r>
              <a:r>
                <a:rPr lang="en-US" sz="4000" b="1" dirty="0" err="1">
                  <a:solidFill>
                    <a:srgbClr val="FF6600"/>
                  </a:solidFill>
                  <a:latin typeface="Times New Roman" panose="02020603050405020304" pitchFamily="18" charset="0"/>
                  <a:ea typeface="Arial Bold"/>
                  <a:cs typeface="Times New Roman" panose="02020603050405020304" pitchFamily="18" charset="0"/>
                  <a:sym typeface="Arial Bold"/>
                </a:rPr>
                <a:t>BỊ</a:t>
              </a:r>
              <a:endParaRPr lang="en-US" sz="4000" b="1" dirty="0">
                <a:solidFill>
                  <a:srgbClr val="FF6600"/>
                </a:solidFill>
                <a:latin typeface="Times New Roman" panose="02020603050405020304" pitchFamily="18" charset="0"/>
                <a:ea typeface="Arial Bold"/>
                <a:cs typeface="Times New Roman" panose="02020603050405020304" pitchFamily="18" charset="0"/>
                <a:sym typeface="Arial Bold"/>
              </a:endParaRPr>
            </a:p>
          </p:txBody>
        </p:sp>
      </p:grpSp>
      <p:sp>
        <p:nvSpPr>
          <p:cNvPr id="9" name="Freeform 9" descr="Dai Nam [PPT] Template 15.png">
            <a:extLst>
              <a:ext uri="{FF2B5EF4-FFF2-40B4-BE49-F238E27FC236}">
                <a16:creationId xmlns:a16="http://schemas.microsoft.com/office/drawing/2014/main" id="{10C21D21-EB0D-4D23-8896-F8F179832827}"/>
              </a:ext>
            </a:extLst>
          </p:cNvPr>
          <p:cNvSpPr/>
          <p:nvPr/>
        </p:nvSpPr>
        <p:spPr>
          <a:xfrm>
            <a:off x="533400" y="1714500"/>
            <a:ext cx="12681785" cy="37785"/>
          </a:xfrm>
          <a:custGeom>
            <a:avLst/>
            <a:gdLst/>
            <a:ahLst/>
            <a:cxnLst/>
            <a:rect l="l" t="t" r="r" b="b"/>
            <a:pathLst>
              <a:path w="12681785" h="37785">
                <a:moveTo>
                  <a:pt x="0" y="0"/>
                </a:moveTo>
                <a:lnTo>
                  <a:pt x="12681785" y="0"/>
                </a:lnTo>
                <a:lnTo>
                  <a:pt x="12681785" y="37785"/>
                </a:lnTo>
                <a:lnTo>
                  <a:pt x="0" y="37785"/>
                </a:lnTo>
                <a:lnTo>
                  <a:pt x="0" y="0"/>
                </a:lnTo>
                <a:close/>
              </a:path>
            </a:pathLst>
          </a:custGeom>
          <a:blipFill>
            <a:blip r:embed="rId4"/>
            <a:stretch>
              <a:fillRect/>
            </a:stretch>
          </a:blipFill>
        </p:spPr>
        <p:txBody>
          <a:bodyPr/>
          <a:lstStyle/>
          <a:p>
            <a:endParaRPr lang="en-US" sz="2000">
              <a:latin typeface="Times New Roman" panose="02020603050405020304" pitchFamily="18" charset="0"/>
              <a:cs typeface="Times New Roman" panose="02020603050405020304" pitchFamily="18" charset="0"/>
            </a:endParaRPr>
          </a:p>
        </p:txBody>
      </p:sp>
      <p:grpSp>
        <p:nvGrpSpPr>
          <p:cNvPr id="11" name="Group 11">
            <a:extLst>
              <a:ext uri="{FF2B5EF4-FFF2-40B4-BE49-F238E27FC236}">
                <a16:creationId xmlns:a16="http://schemas.microsoft.com/office/drawing/2014/main" id="{11866D8E-413B-72DC-DBF5-5140D2596C94}"/>
              </a:ext>
            </a:extLst>
          </p:cNvPr>
          <p:cNvGrpSpPr/>
          <p:nvPr/>
        </p:nvGrpSpPr>
        <p:grpSpPr>
          <a:xfrm>
            <a:off x="1600200" y="2913657"/>
            <a:ext cx="9866376" cy="4147033"/>
            <a:chOff x="0" y="0"/>
            <a:chExt cx="13155168" cy="5529377"/>
          </a:xfrm>
        </p:grpSpPr>
        <p:sp>
          <p:nvSpPr>
            <p:cNvPr id="12" name="Freeform 12">
              <a:extLst>
                <a:ext uri="{FF2B5EF4-FFF2-40B4-BE49-F238E27FC236}">
                  <a16:creationId xmlns:a16="http://schemas.microsoft.com/office/drawing/2014/main" id="{164C431F-A50C-E771-1BDB-B9AEDADC0CDB}"/>
                </a:ext>
              </a:extLst>
            </p:cNvPr>
            <p:cNvSpPr/>
            <p:nvPr/>
          </p:nvSpPr>
          <p:spPr>
            <a:xfrm>
              <a:off x="0" y="0"/>
              <a:ext cx="13155168" cy="5529377"/>
            </a:xfrm>
            <a:custGeom>
              <a:avLst/>
              <a:gdLst/>
              <a:ahLst/>
              <a:cxnLst/>
              <a:rect l="l" t="t" r="r" b="b"/>
              <a:pathLst>
                <a:path w="13155168" h="5529377">
                  <a:moveTo>
                    <a:pt x="0" y="0"/>
                  </a:moveTo>
                  <a:lnTo>
                    <a:pt x="13155168" y="0"/>
                  </a:lnTo>
                  <a:lnTo>
                    <a:pt x="13155168" y="5529377"/>
                  </a:lnTo>
                  <a:lnTo>
                    <a:pt x="0" y="5529377"/>
                  </a:lnTo>
                  <a:close/>
                </a:path>
              </a:pathLst>
            </a:custGeom>
            <a:solidFill>
              <a:srgbClr val="000000">
                <a:alpha val="0"/>
              </a:srgbClr>
            </a:solidFill>
          </p:spPr>
          <p:txBody>
            <a:bodyPr/>
            <a:lstStyle/>
            <a:p>
              <a:endParaRPr lang="en-US" sz="2000">
                <a:latin typeface="Times New Roman" panose="02020603050405020304" pitchFamily="18" charset="0"/>
                <a:cs typeface="Times New Roman" panose="02020603050405020304" pitchFamily="18" charset="0"/>
              </a:endParaRPr>
            </a:p>
          </p:txBody>
        </p:sp>
        <p:sp>
          <p:nvSpPr>
            <p:cNvPr id="13" name="TextBox 13">
              <a:extLst>
                <a:ext uri="{FF2B5EF4-FFF2-40B4-BE49-F238E27FC236}">
                  <a16:creationId xmlns:a16="http://schemas.microsoft.com/office/drawing/2014/main" id="{CBE5EC07-063D-1477-205D-DA2514FC2A0D}"/>
                </a:ext>
              </a:extLst>
            </p:cNvPr>
            <p:cNvSpPr txBox="1"/>
            <p:nvPr/>
          </p:nvSpPr>
          <p:spPr>
            <a:xfrm>
              <a:off x="0" y="-276225"/>
              <a:ext cx="13155168" cy="5805602"/>
            </a:xfrm>
            <a:prstGeom prst="rect">
              <a:avLst/>
            </a:prstGeom>
          </p:spPr>
          <p:txBody>
            <a:bodyPr lIns="0" tIns="0" rIns="0" bIns="0" rtlCol="0" anchor="ctr"/>
            <a:lstStyle/>
            <a:p>
              <a:pPr algn="l">
                <a:lnSpc>
                  <a:spcPts val="6480"/>
                </a:lnSpc>
              </a:pPr>
              <a:endParaRPr lang="en-US" sz="2000" b="1" dirty="0">
                <a:solidFill>
                  <a:srgbClr val="000000"/>
                </a:solidFill>
                <a:latin typeface="Times New Roman" panose="02020603050405020304" pitchFamily="18" charset="0"/>
                <a:ea typeface="Arial Bold"/>
                <a:cs typeface="Times New Roman" panose="02020603050405020304" pitchFamily="18" charset="0"/>
                <a:sym typeface="Arial Bold"/>
              </a:endParaRPr>
            </a:p>
          </p:txBody>
        </p:sp>
      </p:grpSp>
      <p:sp>
        <p:nvSpPr>
          <p:cNvPr id="15" name="TextBox 14">
            <a:extLst>
              <a:ext uri="{FF2B5EF4-FFF2-40B4-BE49-F238E27FC236}">
                <a16:creationId xmlns:a16="http://schemas.microsoft.com/office/drawing/2014/main" id="{49D7638F-E84D-5198-42B5-D225EEFAA838}"/>
              </a:ext>
            </a:extLst>
          </p:cNvPr>
          <p:cNvSpPr txBox="1"/>
          <p:nvPr/>
        </p:nvSpPr>
        <p:spPr>
          <a:xfrm>
            <a:off x="496824" y="1846638"/>
            <a:ext cx="9866376" cy="1631216"/>
          </a:xfrm>
          <a:prstGeom prst="rect">
            <a:avLst/>
          </a:prstGeom>
          <a:noFill/>
        </p:spPr>
        <p:txBody>
          <a:bodyPr wrap="square">
            <a:spAutoFit/>
          </a:bodyPr>
          <a:lstStyle/>
          <a:p>
            <a:r>
              <a:rPr lang="vi-VN" sz="2000" b="1" dirty="0">
                <a:latin typeface="Times New Roman" panose="02020603050405020304" pitchFamily="18" charset="0"/>
                <a:cs typeface="Times New Roman" panose="02020603050405020304" pitchFamily="18" charset="0"/>
              </a:rPr>
              <a:t>Arduino Uno :</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Đóng vai trò là bộ vi điều khiển chính, điều khiển các thiết bị như động cơ servo, băng chuyền và nhận tín hiệu từ cảm biến.</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Giao tiếp với các module ngoại vi thông qua UART, I2C hoặc GPIO.</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Có thể kết hợp với Wi-Fi module để gửi dữ liệu giám sát.</a:t>
            </a:r>
            <a:endParaRPr lang="en-US" sz="2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A579E56-7F8B-BC90-0D9F-D384D3B51B6B}"/>
              </a:ext>
            </a:extLst>
          </p:cNvPr>
          <p:cNvSpPr txBox="1"/>
          <p:nvPr/>
        </p:nvSpPr>
        <p:spPr>
          <a:xfrm>
            <a:off x="496824" y="3331415"/>
            <a:ext cx="9866376" cy="1323439"/>
          </a:xfrm>
          <a:prstGeom prst="rect">
            <a:avLst/>
          </a:prstGeom>
          <a:noFill/>
        </p:spPr>
        <p:txBody>
          <a:bodyPr wrap="square">
            <a:spAutoFit/>
          </a:bodyPr>
          <a:lstStyle/>
          <a:p>
            <a:r>
              <a:rPr lang="en-US" sz="2000" b="1" dirty="0" err="1">
                <a:latin typeface="Times New Roman" panose="02020603050405020304" pitchFamily="18" charset="0"/>
                <a:cs typeface="Times New Roman" panose="02020603050405020304" pitchFamily="18" charset="0"/>
              </a:rPr>
              <a:t>ESP32</a:t>
            </a:r>
            <a:r>
              <a:rPr lang="en-US" sz="2000" b="1" dirty="0">
                <a:latin typeface="Times New Roman" panose="02020603050405020304" pitchFamily="18" charset="0"/>
                <a:cs typeface="Times New Roman" panose="02020603050405020304" pitchFamily="18" charset="0"/>
              </a:rPr>
              <a:t>-CAM</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vùng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quét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Cung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r>
              <a:rPr lang="en-US" sz="2000" dirty="0">
                <a:latin typeface="Times New Roman" panose="02020603050405020304" pitchFamily="18" charset="0"/>
                <a:cs typeface="Times New Roman" panose="02020603050405020304" pitchFamily="18" charset="0"/>
              </a:rPr>
              <a:t> AI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a:t>
            </a:r>
          </a:p>
        </p:txBody>
      </p:sp>
      <p:sp>
        <p:nvSpPr>
          <p:cNvPr id="19" name="TextBox 18">
            <a:extLst>
              <a:ext uri="{FF2B5EF4-FFF2-40B4-BE49-F238E27FC236}">
                <a16:creationId xmlns:a16="http://schemas.microsoft.com/office/drawing/2014/main" id="{E111E9F9-CB6A-9567-148C-04CD15A87572}"/>
              </a:ext>
            </a:extLst>
          </p:cNvPr>
          <p:cNvSpPr txBox="1"/>
          <p:nvPr/>
        </p:nvSpPr>
        <p:spPr>
          <a:xfrm>
            <a:off x="496824" y="4541992"/>
            <a:ext cx="9640824" cy="1015663"/>
          </a:xfrm>
          <a:prstGeom prst="rect">
            <a:avLst/>
          </a:prstGeom>
          <a:noFill/>
        </p:spPr>
        <p:txBody>
          <a:bodyPr wrap="square">
            <a:spAutoFit/>
          </a:bodyPr>
          <a:lstStyle/>
          <a:p>
            <a:r>
              <a:rPr lang="vi-VN" sz="2000" b="1" dirty="0">
                <a:latin typeface="Times New Roman" panose="02020603050405020304" pitchFamily="18" charset="0"/>
                <a:cs typeface="Times New Roman" panose="02020603050405020304" pitchFamily="18" charset="0"/>
              </a:rPr>
              <a:t>Máng phân loại:</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Dẫn hoa quả đã được phân loại vào các thùng chứa tương ứng.</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Được điều khiển bởi micro servo để đảm bảo hoa quả được đẩy vào đúng vị trí</a:t>
            </a:r>
            <a:endParaRPr lang="en-US"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BA26D717-1C11-F387-DA97-DBEC85927D06}"/>
              </a:ext>
            </a:extLst>
          </p:cNvPr>
          <p:cNvSpPr txBox="1"/>
          <p:nvPr/>
        </p:nvSpPr>
        <p:spPr>
          <a:xfrm>
            <a:off x="506656" y="5444585"/>
            <a:ext cx="10817352" cy="4093428"/>
          </a:xfrm>
          <a:prstGeom prst="rect">
            <a:avLst/>
          </a:prstGeom>
          <a:noFill/>
        </p:spPr>
        <p:txBody>
          <a:bodyPr wrap="square">
            <a:spAutoFit/>
          </a:bodyPr>
          <a:lstStyle/>
          <a:p>
            <a:pPr>
              <a:buNone/>
            </a:pPr>
            <a:r>
              <a:rPr lang="vi-VN" sz="2000" b="1" dirty="0">
                <a:latin typeface="Times New Roman" panose="02020603050405020304" pitchFamily="18" charset="0"/>
                <a:cs typeface="Times New Roman" panose="02020603050405020304" pitchFamily="18" charset="0"/>
              </a:rPr>
              <a:t>Micro Servo 9g:</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Dùng để gạt hoa quả vào máng phân loại dựa trên kết quả nhận diện.</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Điều khiển bằng tín hiệu PWM từ Arduino hoặc ESP32.</a:t>
            </a:r>
          </a:p>
          <a:p>
            <a:pPr>
              <a:buNone/>
            </a:pPr>
            <a:r>
              <a:rPr lang="vi-VN" sz="2000" b="1" dirty="0">
                <a:latin typeface="Times New Roman" panose="02020603050405020304" pitchFamily="18" charset="0"/>
                <a:cs typeface="Times New Roman" panose="02020603050405020304" pitchFamily="18" charset="0"/>
              </a:rPr>
              <a:t>Băng chuyền:</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Vận chuyển hoa quả đến vùng nhận diện của camera.</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Điều chỉnh tốc độ phù hợp để mô hình AI có đủ thời gian xử lý chính xác.</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Có thể tích hợp cảm biến để tự động dừng khi cần xử lý kỹ hơn.</a:t>
            </a:r>
          </a:p>
          <a:p>
            <a:pPr>
              <a:buNone/>
            </a:pPr>
            <a:r>
              <a:rPr lang="vi-VN" sz="2000" b="1" dirty="0">
                <a:latin typeface="Times New Roman" panose="02020603050405020304" pitchFamily="18" charset="0"/>
                <a:cs typeface="Times New Roman" panose="02020603050405020304" pitchFamily="18" charset="0"/>
              </a:rPr>
              <a:t>Thùng chứa:</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Dùng để đựng hoa quả sau khi đã phân loại.</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Mỗi thùng chứa một loại hoa quả hoặc hoa quả đạt chất lượng khác nhau.</a:t>
            </a:r>
          </a:p>
          <a:p>
            <a:r>
              <a:rPr lang="vi-VN" sz="2000" b="1" dirty="0">
                <a:latin typeface="Times New Roman" panose="02020603050405020304" pitchFamily="18" charset="0"/>
                <a:cs typeface="Times New Roman" panose="02020603050405020304" pitchFamily="18" charset="0"/>
              </a:rPr>
              <a:t>Wi-Fi module (ESP8266/ESP32):</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Kết nối với Internet để giám sát từ xa.</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Giao tiếp với server để truyền dữ liệu trạng thái và nhận lệnh điều khiển</a:t>
            </a:r>
          </a:p>
        </p:txBody>
      </p:sp>
      <p:pic>
        <p:nvPicPr>
          <p:cNvPr id="6146" name="Picture 2" descr="ESP32 Kit thu phát wifi bluetooth NODEMCU WROOM32 chip CP2102 chính ...">
            <a:extLst>
              <a:ext uri="{FF2B5EF4-FFF2-40B4-BE49-F238E27FC236}">
                <a16:creationId xmlns:a16="http://schemas.microsoft.com/office/drawing/2014/main" id="{47EC19B0-91F6-75F1-3E1C-51CB23789C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6600" y="2234716"/>
            <a:ext cx="3322939" cy="332293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A58E9E3F-00F0-4B1C-0B7A-00800F51B740}"/>
              </a:ext>
            </a:extLst>
          </p:cNvPr>
          <p:cNvPicPr>
            <a:picLocks noChangeAspect="1"/>
          </p:cNvPicPr>
          <p:nvPr/>
        </p:nvPicPr>
        <p:blipFill>
          <a:blip r:embed="rId6"/>
          <a:stretch>
            <a:fillRect/>
          </a:stretch>
        </p:blipFill>
        <p:spPr>
          <a:xfrm>
            <a:off x="13923706" y="6256508"/>
            <a:ext cx="3089787" cy="2680490"/>
          </a:xfrm>
          <a:prstGeom prst="rect">
            <a:avLst/>
          </a:prstGeom>
        </p:spPr>
      </p:pic>
      <p:pic>
        <p:nvPicPr>
          <p:cNvPr id="6148" name="Picture 4" descr="ESP32 Cam | Joy-IT">
            <a:extLst>
              <a:ext uri="{FF2B5EF4-FFF2-40B4-BE49-F238E27FC236}">
                <a16:creationId xmlns:a16="http://schemas.microsoft.com/office/drawing/2014/main" id="{18650EB0-9459-F71B-B4F2-C0CB590262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0700" y="6683753"/>
            <a:ext cx="2625414" cy="1888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49239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1493</Words>
  <Application>Microsoft Office PowerPoint</Application>
  <PresentationFormat>Custom</PresentationFormat>
  <Paragraphs>89</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Bold</vt:lpstr>
      <vt:lpstr>Arial</vt:lpstr>
      <vt:lpstr>Times New Roman</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trainingyolo.pptx</dc:title>
  <dc:creator>Admin</dc:creator>
  <cp:lastModifiedBy>Tú Đặng</cp:lastModifiedBy>
  <cp:revision>4</cp:revision>
  <dcterms:created xsi:type="dcterms:W3CDTF">2006-08-16T00:00:00Z</dcterms:created>
  <dcterms:modified xsi:type="dcterms:W3CDTF">2025-03-12T06:32:02Z</dcterms:modified>
  <dc:identifier>DAGhUDHYBZ8</dc:identifier>
</cp:coreProperties>
</file>