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01" r:id="rId2"/>
    <p:sldId id="2702" r:id="rId3"/>
    <p:sldId id="2693" r:id="rId4"/>
    <p:sldId id="2705" r:id="rId5"/>
    <p:sldId id="4121" r:id="rId6"/>
    <p:sldId id="4123" r:id="rId7"/>
    <p:sldId id="4124" r:id="rId8"/>
    <p:sldId id="4122" r:id="rId9"/>
    <p:sldId id="2707" r:id="rId10"/>
    <p:sldId id="4117" r:id="rId11"/>
    <p:sldId id="2706" r:id="rId12"/>
    <p:sldId id="4125" r:id="rId13"/>
    <p:sldId id="4119" r:id="rId14"/>
    <p:sldId id="4115" r:id="rId15"/>
    <p:sldId id="2704" r:id="rId16"/>
    <p:sldId id="2703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7232E"/>
    <a:srgbClr val="FAFAFB"/>
    <a:srgbClr val="CE0000"/>
    <a:srgbClr val="373A6F"/>
    <a:srgbClr val="555771"/>
    <a:srgbClr val="F14541"/>
    <a:srgbClr val="F46A66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BCC70D9-47B0-445B-AF22-D3A905F40C4C}" type="datetimeFigureOut">
              <a:rPr lang="zh-CN" altLang="en-US" smtClean="0"/>
              <a:t>2022/6/9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E6985-C691-4A2A-910B-41BB8D47151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dirty="0"/>
              <a:t>目前共</a:t>
            </a:r>
            <a:r>
              <a:rPr kumimoji="1" lang="en-US" altLang="zh-CN" dirty="0"/>
              <a:t>20</a:t>
            </a:r>
            <a:r>
              <a:rPr kumimoji="1" lang="zh-CN" altLang="en-US" dirty="0"/>
              <a:t>人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个销售待招（其中一个销售助理）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个测试待招</a:t>
            </a:r>
            <a:endParaRPr kumimoji="1" lang="en-US" altLang="zh-CN" dirty="0"/>
          </a:p>
          <a:p>
            <a:r>
              <a:rPr kumimoji="1" lang="zh-CN" altLang="en-US" dirty="0"/>
              <a:t>数据开发</a:t>
            </a:r>
            <a:r>
              <a:rPr kumimoji="1" lang="en-US" altLang="zh-CN" dirty="0"/>
              <a:t>4</a:t>
            </a:r>
            <a:r>
              <a:rPr kumimoji="1" lang="zh-CN" altLang="en-US" dirty="0"/>
              <a:t>人分工：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个爬虫补充数据、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个对接供应商数据、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个负责数据个性化需求开发</a:t>
            </a:r>
            <a:endParaRPr kumimoji="1" lang="en-US" altLang="zh-CN" dirty="0"/>
          </a:p>
        </p:txBody>
      </p:sp>
      <p:sp>
        <p:nvSpPr>
          <p:cNvPr id="2867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9pPr>
          </a:lstStyle>
          <a:p>
            <a:fld id="{DCA581BF-F4C6-4063-AC29-4FBA64C2916E}" type="slidenum">
              <a:rPr lang="zh-CN" altLang="en-US">
                <a:latin typeface="微软雅黑" panose="020B0503020204020204" pitchFamily="34" charset="-122"/>
              </a:rPr>
              <a:t>13</a:t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F99-520B-4DF3-A16F-2CCB88DB16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2188-89DA-4517-88AD-744A69D7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F99-520B-4DF3-A16F-2CCB88DB16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2188-89DA-4517-88AD-744A69D7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F99-520B-4DF3-A16F-2CCB88DB16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2188-89DA-4517-88AD-744A69D7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F99-520B-4DF3-A16F-2CCB88DB16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2188-89DA-4517-88AD-744A69D7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 userDrawn="1"/>
        </p:nvSpPr>
        <p:spPr>
          <a:xfrm flipH="1">
            <a:off x="1035186" y="695826"/>
            <a:ext cx="252413" cy="102393"/>
          </a:xfrm>
          <a:prstGeom prst="parallelogram">
            <a:avLst>
              <a:gd name="adj" fmla="val 132353"/>
            </a:avLst>
          </a:prstGeom>
          <a:solidFill>
            <a:srgbClr val="6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1400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817278"/>
            <a:ext cx="10515600" cy="471487"/>
          </a:xfrm>
        </p:spPr>
        <p:txBody>
          <a:bodyPr anchor="t" anchorCtr="0">
            <a:noAutofit/>
          </a:bodyPr>
          <a:lstStyle>
            <a:lvl1pPr algn="ctr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754000" y="695708"/>
            <a:ext cx="68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9"/>
          <p:cNvSpPr/>
          <p:nvPr/>
        </p:nvSpPr>
        <p:spPr>
          <a:xfrm rot="1812170">
            <a:off x="729450" y="69558"/>
            <a:ext cx="702341" cy="773672"/>
          </a:xfrm>
          <a:custGeom>
            <a:avLst/>
            <a:gdLst>
              <a:gd name="connsiteX0" fmla="*/ 161344 w 776388"/>
              <a:gd name="connsiteY0" fmla="*/ 62498 h 855240"/>
              <a:gd name="connsiteX1" fmla="*/ 365951 w 776388"/>
              <a:gd name="connsiteY1" fmla="*/ 0 h 855240"/>
              <a:gd name="connsiteX2" fmla="*/ 410438 w 776388"/>
              <a:gd name="connsiteY2" fmla="*/ 0 h 855240"/>
              <a:gd name="connsiteX3" fmla="*/ 776388 w 776388"/>
              <a:gd name="connsiteY3" fmla="*/ 365951 h 855240"/>
              <a:gd name="connsiteX4" fmla="*/ 776388 w 776388"/>
              <a:gd name="connsiteY4" fmla="*/ 639170 h 855240"/>
              <a:gd name="connsiteX5" fmla="*/ 664177 w 776388"/>
              <a:gd name="connsiteY5" fmla="*/ 704486 h 855240"/>
              <a:gd name="connsiteX6" fmla="*/ 664176 w 776388"/>
              <a:gd name="connsiteY6" fmla="*/ 417873 h 855240"/>
              <a:gd name="connsiteX7" fmla="*/ 404008 w 776388"/>
              <a:gd name="connsiteY7" fmla="*/ 157703 h 855240"/>
              <a:gd name="connsiteX8" fmla="*/ 372381 w 776388"/>
              <a:gd name="connsiteY8" fmla="*/ 157704 h 855240"/>
              <a:gd name="connsiteX9" fmla="*/ 112212 w 776388"/>
              <a:gd name="connsiteY9" fmla="*/ 417872 h 855240"/>
              <a:gd name="connsiteX10" fmla="*/ 112212 w 776388"/>
              <a:gd name="connsiteY10" fmla="*/ 855240 h 855240"/>
              <a:gd name="connsiteX11" fmla="*/ 0 w 776388"/>
              <a:gd name="connsiteY11" fmla="*/ 855240 h 855240"/>
              <a:gd name="connsiteX12" fmla="*/ 0 w 776388"/>
              <a:gd name="connsiteY12" fmla="*/ 365950 h 855240"/>
              <a:gd name="connsiteX13" fmla="*/ 161344 w 776388"/>
              <a:gd name="connsiteY13" fmla="*/ 62498 h 85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6388" h="855240">
                <a:moveTo>
                  <a:pt x="161344" y="62498"/>
                </a:moveTo>
                <a:cubicBezTo>
                  <a:pt x="219750" y="23041"/>
                  <a:pt x="290160" y="0"/>
                  <a:pt x="365951" y="0"/>
                </a:cubicBezTo>
                <a:lnTo>
                  <a:pt x="410438" y="0"/>
                </a:lnTo>
                <a:cubicBezTo>
                  <a:pt x="612546" y="0"/>
                  <a:pt x="776389" y="163842"/>
                  <a:pt x="776388" y="365951"/>
                </a:cubicBezTo>
                <a:lnTo>
                  <a:pt x="776388" y="639170"/>
                </a:lnTo>
                <a:lnTo>
                  <a:pt x="664177" y="704486"/>
                </a:lnTo>
                <a:lnTo>
                  <a:pt x="664176" y="417873"/>
                </a:lnTo>
                <a:cubicBezTo>
                  <a:pt x="664176" y="274185"/>
                  <a:pt x="547695" y="157704"/>
                  <a:pt x="404008" y="157703"/>
                </a:cubicBezTo>
                <a:lnTo>
                  <a:pt x="372381" y="157704"/>
                </a:lnTo>
                <a:cubicBezTo>
                  <a:pt x="228693" y="157704"/>
                  <a:pt x="112212" y="274185"/>
                  <a:pt x="112212" y="417872"/>
                </a:cubicBezTo>
                <a:lnTo>
                  <a:pt x="112212" y="855240"/>
                </a:lnTo>
                <a:lnTo>
                  <a:pt x="0" y="855240"/>
                </a:lnTo>
                <a:lnTo>
                  <a:pt x="0" y="365950"/>
                </a:lnTo>
                <a:cubicBezTo>
                  <a:pt x="0" y="239633"/>
                  <a:pt x="64000" y="128263"/>
                  <a:pt x="161344" y="62498"/>
                </a:cubicBezTo>
                <a:close/>
              </a:path>
            </a:pathLst>
          </a:custGeom>
          <a:gradFill flip="none" rotWithShape="1">
            <a:gsLst>
              <a:gs pos="8000">
                <a:srgbClr val="C00000">
                  <a:shade val="30000"/>
                  <a:satMod val="115000"/>
                </a:srgbClr>
              </a:gs>
              <a:gs pos="33000">
                <a:srgbClr val="C00000">
                  <a:shade val="100000"/>
                  <a:satMod val="115000"/>
                </a:srgbClr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470594" y="6295417"/>
            <a:ext cx="1473700" cy="3612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F99-520B-4DF3-A16F-2CCB88DB16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2188-89DA-4517-88AD-744A69D7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F99-520B-4DF3-A16F-2CCB88DB16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2188-89DA-4517-88AD-744A69D7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F99-520B-4DF3-A16F-2CCB88DB16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2188-89DA-4517-88AD-744A69D7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F99-520B-4DF3-A16F-2CCB88DB16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2188-89DA-4517-88AD-744A69D7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F99-520B-4DF3-A16F-2CCB88DB16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2188-89DA-4517-88AD-744A69D7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FF99-520B-4DF3-A16F-2CCB88DB16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2188-89DA-4517-88AD-744A69D7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FF99-520B-4DF3-A16F-2CCB88DB169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52188-89DA-4517-88AD-744A69D75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图片 120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13007" y="29215"/>
            <a:ext cx="12183792" cy="68533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2054" y="1358478"/>
            <a:ext cx="70829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gradFill flip="none" rotWithShape="1">
                  <a:gsLst>
                    <a:gs pos="0">
                      <a:srgbClr val="DF2D38"/>
                    </a:gs>
                    <a:gs pos="100000">
                      <a:srgbClr val="B51B26"/>
                    </a:gs>
                  </a:gsLst>
                  <a:lin ang="5400000" scaled="1"/>
                  <a:tileRect/>
                </a:gradFill>
                <a:effectLst>
                  <a:outerShdw blurRad="139700" dist="88900" dir="5400000" algn="t" rotWithShape="0">
                    <a:schemeClr val="bg2">
                      <a:lumMod val="25000"/>
                      <a:alpha val="2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2022</a:t>
            </a:r>
            <a:endParaRPr lang="zh-CN" altLang="en-US" sz="6600" b="1" dirty="0">
              <a:solidFill>
                <a:schemeClr val="bg2">
                  <a:lumMod val="25000"/>
                </a:schemeClr>
              </a:solidFill>
              <a:effectLst>
                <a:outerShdw blurRad="139700" dist="88900" dir="5400000" algn="t" rotWithShape="0">
                  <a:schemeClr val="bg2">
                    <a:lumMod val="25000"/>
                    <a:alpha val="2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" name="圆角矩形 6"/>
          <p:cNvSpPr/>
          <p:nvPr/>
        </p:nvSpPr>
        <p:spPr>
          <a:xfrm>
            <a:off x="1073291" y="4930118"/>
            <a:ext cx="1585442" cy="427257"/>
          </a:xfrm>
          <a:prstGeom prst="roundRect">
            <a:avLst>
              <a:gd name="adj" fmla="val 22257"/>
            </a:avLst>
          </a:prstGeom>
          <a:gradFill>
            <a:gsLst>
              <a:gs pos="100000">
                <a:srgbClr val="373A6F">
                  <a:alpha val="37000"/>
                </a:srgbClr>
              </a:gs>
              <a:gs pos="40000">
                <a:srgbClr val="373A6F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90500" sx="102000" sy="102000" algn="ctr" rotWithShape="0">
              <a:srgbClr val="55577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13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思源黑体 CN Normal" panose="020B0400000000000000" pitchFamily="34" charset="-122"/>
              </a:rPr>
              <a:t>客户数据部</a:t>
            </a:r>
          </a:p>
        </p:txBody>
      </p:sp>
      <p:sp>
        <p:nvSpPr>
          <p:cNvPr id="4" name="圆角矩形 7"/>
          <p:cNvSpPr/>
          <p:nvPr/>
        </p:nvSpPr>
        <p:spPr>
          <a:xfrm>
            <a:off x="2938098" y="4930118"/>
            <a:ext cx="1585442" cy="427257"/>
          </a:xfrm>
          <a:prstGeom prst="roundRect">
            <a:avLst>
              <a:gd name="adj" fmla="val 22257"/>
            </a:avLst>
          </a:prstGeom>
          <a:noFill/>
          <a:ln>
            <a:solidFill>
              <a:srgbClr val="55577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13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思源黑体 CN Normal" panose="020B0400000000000000" pitchFamily="34" charset="-122"/>
              </a:rPr>
              <a:t>汇报人：王喻冬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9139296" flipH="1">
            <a:off x="6040374" y="751497"/>
            <a:ext cx="7343478" cy="3984479"/>
          </a:xfrm>
          <a:custGeom>
            <a:avLst/>
            <a:gdLst>
              <a:gd name="connsiteX0" fmla="*/ 0 w 7343478"/>
              <a:gd name="connsiteY0" fmla="*/ 1549218 h 3984479"/>
              <a:gd name="connsiteX1" fmla="*/ 2117574 w 7343478"/>
              <a:gd name="connsiteY1" fmla="*/ 3984201 h 3984479"/>
              <a:gd name="connsiteX2" fmla="*/ 5351220 w 7343478"/>
              <a:gd name="connsiteY2" fmla="*/ 3984479 h 3984479"/>
              <a:gd name="connsiteX3" fmla="*/ 7343478 w 7343478"/>
              <a:gd name="connsiteY3" fmla="*/ 1992565 h 3984479"/>
              <a:gd name="connsiteX4" fmla="*/ 7343478 w 7343478"/>
              <a:gd name="connsiteY4" fmla="*/ 1992566 h 3984479"/>
              <a:gd name="connsiteX5" fmla="*/ 5351564 w 7343478"/>
              <a:gd name="connsiteY5" fmla="*/ 309 h 3984479"/>
              <a:gd name="connsiteX6" fmla="*/ 1781436 w 7343478"/>
              <a:gd name="connsiteY6" fmla="*/ 0 h 398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3478" h="3984479">
                <a:moveTo>
                  <a:pt x="0" y="1549218"/>
                </a:moveTo>
                <a:lnTo>
                  <a:pt x="2117574" y="3984201"/>
                </a:lnTo>
                <a:lnTo>
                  <a:pt x="5351220" y="3984479"/>
                </a:lnTo>
                <a:cubicBezTo>
                  <a:pt x="6451419" y="3984574"/>
                  <a:pt x="7343383" y="3092764"/>
                  <a:pt x="7343478" y="1992565"/>
                </a:cubicBezTo>
                <a:lnTo>
                  <a:pt x="7343478" y="1992566"/>
                </a:lnTo>
                <a:cubicBezTo>
                  <a:pt x="7343572" y="892368"/>
                  <a:pt x="6451763" y="403"/>
                  <a:pt x="5351564" y="309"/>
                </a:cubicBezTo>
                <a:lnTo>
                  <a:pt x="1781436" y="0"/>
                </a:lnTo>
                <a:close/>
              </a:path>
            </a:pathLst>
          </a:custGeom>
        </p:spPr>
      </p:pic>
      <p:sp>
        <p:nvSpPr>
          <p:cNvPr id="6" name="任意多边形 23"/>
          <p:cNvSpPr/>
          <p:nvPr/>
        </p:nvSpPr>
        <p:spPr>
          <a:xfrm rot="19138999">
            <a:off x="6030653" y="751627"/>
            <a:ext cx="7343516" cy="3984172"/>
          </a:xfrm>
          <a:custGeom>
            <a:avLst/>
            <a:gdLst>
              <a:gd name="connsiteX0" fmla="*/ 5562214 w 7343516"/>
              <a:gd name="connsiteY0" fmla="*/ 0 h 3984172"/>
              <a:gd name="connsiteX1" fmla="*/ 7343516 w 7343516"/>
              <a:gd name="connsiteY1" fmla="*/ 1549372 h 3984172"/>
              <a:gd name="connsiteX2" fmla="*/ 5225732 w 7343516"/>
              <a:gd name="connsiteY2" fmla="*/ 3984172 h 3984172"/>
              <a:gd name="connsiteX3" fmla="*/ 1992086 w 7343516"/>
              <a:gd name="connsiteY3" fmla="*/ 3984171 h 3984172"/>
              <a:gd name="connsiteX4" fmla="*/ 0 w 7343516"/>
              <a:gd name="connsiteY4" fmla="*/ 1992085 h 3984172"/>
              <a:gd name="connsiteX5" fmla="*/ 0 w 7343516"/>
              <a:gd name="connsiteY5" fmla="*/ 1992086 h 3984172"/>
              <a:gd name="connsiteX6" fmla="*/ 1992086 w 7343516"/>
              <a:gd name="connsiteY6" fmla="*/ 1 h 398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3516" h="3984172">
                <a:moveTo>
                  <a:pt x="5562214" y="0"/>
                </a:moveTo>
                <a:lnTo>
                  <a:pt x="7343516" y="1549372"/>
                </a:lnTo>
                <a:lnTo>
                  <a:pt x="5225732" y="3984172"/>
                </a:lnTo>
                <a:lnTo>
                  <a:pt x="1992086" y="3984171"/>
                </a:lnTo>
                <a:cubicBezTo>
                  <a:pt x="891887" y="3984171"/>
                  <a:pt x="0" y="3092284"/>
                  <a:pt x="0" y="1992085"/>
                </a:cubicBezTo>
                <a:lnTo>
                  <a:pt x="0" y="1992086"/>
                </a:lnTo>
                <a:cubicBezTo>
                  <a:pt x="1" y="891888"/>
                  <a:pt x="891887" y="0"/>
                  <a:pt x="1992086" y="1"/>
                </a:cubicBezTo>
                <a:close/>
              </a:path>
            </a:pathLst>
          </a:custGeom>
          <a:gradFill>
            <a:gsLst>
              <a:gs pos="0">
                <a:srgbClr val="373A6F">
                  <a:alpha val="37000"/>
                </a:srgbClr>
              </a:gs>
              <a:gs pos="100000">
                <a:srgbClr val="373A6F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90500" sx="102000" sy="102000" algn="ctr" rotWithShape="0">
              <a:srgbClr val="55577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14"/>
          <p:cNvSpPr/>
          <p:nvPr/>
        </p:nvSpPr>
        <p:spPr>
          <a:xfrm rot="19138999">
            <a:off x="6631204" y="443324"/>
            <a:ext cx="2545751" cy="446889"/>
          </a:xfrm>
          <a:custGeom>
            <a:avLst/>
            <a:gdLst>
              <a:gd name="connsiteX0" fmla="*/ 0 w 2545751"/>
              <a:gd name="connsiteY0" fmla="*/ 223444 h 446889"/>
              <a:gd name="connsiteX1" fmla="*/ 0 w 2545751"/>
              <a:gd name="connsiteY1" fmla="*/ 223444 h 446889"/>
              <a:gd name="connsiteX2" fmla="*/ 0 w 2545751"/>
              <a:gd name="connsiteY2" fmla="*/ 223445 h 446889"/>
              <a:gd name="connsiteX3" fmla="*/ 2031966 w 2545751"/>
              <a:gd name="connsiteY3" fmla="*/ 0 h 446889"/>
              <a:gd name="connsiteX4" fmla="*/ 2545751 w 2545751"/>
              <a:gd name="connsiteY4" fmla="*/ 446889 h 446889"/>
              <a:gd name="connsiteX5" fmla="*/ 223445 w 2545751"/>
              <a:gd name="connsiteY5" fmla="*/ 446889 h 446889"/>
              <a:gd name="connsiteX6" fmla="*/ 4540 w 2545751"/>
              <a:gd name="connsiteY6" fmla="*/ 268476 h 446889"/>
              <a:gd name="connsiteX7" fmla="*/ 0 w 2545751"/>
              <a:gd name="connsiteY7" fmla="*/ 223444 h 446889"/>
              <a:gd name="connsiteX8" fmla="*/ 17559 w 2545751"/>
              <a:gd name="connsiteY8" fmla="*/ 136470 h 446889"/>
              <a:gd name="connsiteX9" fmla="*/ 223445 w 2545751"/>
              <a:gd name="connsiteY9" fmla="*/ 0 h 4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45751" h="446889">
                <a:moveTo>
                  <a:pt x="0" y="223444"/>
                </a:moveTo>
                <a:lnTo>
                  <a:pt x="0" y="223444"/>
                </a:lnTo>
                <a:lnTo>
                  <a:pt x="0" y="223445"/>
                </a:lnTo>
                <a:close/>
                <a:moveTo>
                  <a:pt x="2031966" y="0"/>
                </a:moveTo>
                <a:lnTo>
                  <a:pt x="2545751" y="446889"/>
                </a:lnTo>
                <a:lnTo>
                  <a:pt x="223445" y="446889"/>
                </a:lnTo>
                <a:cubicBezTo>
                  <a:pt x="115466" y="446889"/>
                  <a:pt x="25375" y="370296"/>
                  <a:pt x="4540" y="268476"/>
                </a:cubicBezTo>
                <a:lnTo>
                  <a:pt x="0" y="223444"/>
                </a:lnTo>
                <a:lnTo>
                  <a:pt x="17559" y="136470"/>
                </a:lnTo>
                <a:cubicBezTo>
                  <a:pt x="51481" y="56273"/>
                  <a:pt x="130891" y="0"/>
                  <a:pt x="223445" y="0"/>
                </a:cubicBezTo>
                <a:close/>
              </a:path>
            </a:pathLst>
          </a:custGeom>
          <a:gradFill>
            <a:gsLst>
              <a:gs pos="100000">
                <a:srgbClr val="373A6F">
                  <a:alpha val="37000"/>
                </a:srgbClr>
              </a:gs>
              <a:gs pos="40000">
                <a:srgbClr val="373A6F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90500" sx="102000" sy="102000" algn="ctr" rotWithShape="0">
              <a:srgbClr val="55577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20"/>
          <p:cNvSpPr/>
          <p:nvPr/>
        </p:nvSpPr>
        <p:spPr>
          <a:xfrm rot="19138999">
            <a:off x="10080901" y="4341049"/>
            <a:ext cx="2684699" cy="744388"/>
          </a:xfrm>
          <a:custGeom>
            <a:avLst/>
            <a:gdLst>
              <a:gd name="connsiteX0" fmla="*/ 0 w 2684699"/>
              <a:gd name="connsiteY0" fmla="*/ 372193 h 744388"/>
              <a:gd name="connsiteX1" fmla="*/ 0 w 2684699"/>
              <a:gd name="connsiteY1" fmla="*/ 372194 h 744388"/>
              <a:gd name="connsiteX2" fmla="*/ 0 w 2684699"/>
              <a:gd name="connsiteY2" fmla="*/ 372194 h 744388"/>
              <a:gd name="connsiteX3" fmla="*/ 2684699 w 2684699"/>
              <a:gd name="connsiteY3" fmla="*/ 0 h 744388"/>
              <a:gd name="connsiteX4" fmla="*/ 2037232 w 2684699"/>
              <a:gd name="connsiteY4" fmla="*/ 744388 h 744388"/>
              <a:gd name="connsiteX5" fmla="*/ 372194 w 2684699"/>
              <a:gd name="connsiteY5" fmla="*/ 744387 h 744388"/>
              <a:gd name="connsiteX6" fmla="*/ 7562 w 2684699"/>
              <a:gd name="connsiteY6" fmla="*/ 447203 h 744388"/>
              <a:gd name="connsiteX7" fmla="*/ 0 w 2684699"/>
              <a:gd name="connsiteY7" fmla="*/ 372194 h 744388"/>
              <a:gd name="connsiteX8" fmla="*/ 29249 w 2684699"/>
              <a:gd name="connsiteY8" fmla="*/ 227320 h 744388"/>
              <a:gd name="connsiteX9" fmla="*/ 372194 w 2684699"/>
              <a:gd name="connsiteY9" fmla="*/ 0 h 7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4699" h="744388">
                <a:moveTo>
                  <a:pt x="0" y="372193"/>
                </a:moveTo>
                <a:lnTo>
                  <a:pt x="0" y="372194"/>
                </a:lnTo>
                <a:lnTo>
                  <a:pt x="0" y="372194"/>
                </a:lnTo>
                <a:close/>
                <a:moveTo>
                  <a:pt x="2684699" y="0"/>
                </a:moveTo>
                <a:lnTo>
                  <a:pt x="2037232" y="744388"/>
                </a:lnTo>
                <a:lnTo>
                  <a:pt x="372194" y="744387"/>
                </a:lnTo>
                <a:cubicBezTo>
                  <a:pt x="192332" y="744387"/>
                  <a:pt x="42267" y="616806"/>
                  <a:pt x="7562" y="447203"/>
                </a:cubicBezTo>
                <a:lnTo>
                  <a:pt x="0" y="372194"/>
                </a:lnTo>
                <a:lnTo>
                  <a:pt x="29249" y="227320"/>
                </a:lnTo>
                <a:cubicBezTo>
                  <a:pt x="85751" y="93733"/>
                  <a:pt x="218026" y="0"/>
                  <a:pt x="372194" y="0"/>
                </a:cubicBezTo>
                <a:close/>
              </a:path>
            </a:pathLst>
          </a:custGeom>
          <a:gradFill>
            <a:gsLst>
              <a:gs pos="100000">
                <a:srgbClr val="373A6F">
                  <a:alpha val="37000"/>
                </a:srgbClr>
              </a:gs>
              <a:gs pos="40000">
                <a:srgbClr val="373A6F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90500" sx="102000" sy="102000" algn="ctr" rotWithShape="0">
              <a:srgbClr val="55577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18"/>
          <p:cNvSpPr/>
          <p:nvPr/>
        </p:nvSpPr>
        <p:spPr>
          <a:xfrm rot="19138999">
            <a:off x="10071365" y="2774016"/>
            <a:ext cx="2684696" cy="744388"/>
          </a:xfrm>
          <a:custGeom>
            <a:avLst/>
            <a:gdLst>
              <a:gd name="connsiteX0" fmla="*/ 2684696 w 2684696"/>
              <a:gd name="connsiteY0" fmla="*/ 0 h 744388"/>
              <a:gd name="connsiteX1" fmla="*/ 2037229 w 2684696"/>
              <a:gd name="connsiteY1" fmla="*/ 744388 h 744388"/>
              <a:gd name="connsiteX2" fmla="*/ 372194 w 2684696"/>
              <a:gd name="connsiteY2" fmla="*/ 744387 h 744388"/>
              <a:gd name="connsiteX3" fmla="*/ 0 w 2684696"/>
              <a:gd name="connsiteY3" fmla="*/ 372193 h 744388"/>
              <a:gd name="connsiteX4" fmla="*/ 0 w 2684696"/>
              <a:gd name="connsiteY4" fmla="*/ 372194 h 744388"/>
              <a:gd name="connsiteX5" fmla="*/ 372194 w 2684696"/>
              <a:gd name="connsiteY5" fmla="*/ 0 h 7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4696" h="744388">
                <a:moveTo>
                  <a:pt x="2684696" y="0"/>
                </a:moveTo>
                <a:lnTo>
                  <a:pt x="2037229" y="744388"/>
                </a:lnTo>
                <a:lnTo>
                  <a:pt x="372194" y="744387"/>
                </a:lnTo>
                <a:cubicBezTo>
                  <a:pt x="166637" y="744387"/>
                  <a:pt x="0" y="577750"/>
                  <a:pt x="0" y="372193"/>
                </a:cubicBezTo>
                <a:lnTo>
                  <a:pt x="0" y="372194"/>
                </a:lnTo>
                <a:cubicBezTo>
                  <a:pt x="0" y="166637"/>
                  <a:pt x="166637" y="0"/>
                  <a:pt x="37219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301512" cy="923965"/>
            <a:chOff x="3289387" y="263047"/>
            <a:chExt cx="2790132" cy="1980760"/>
          </a:xfrm>
          <a:gradFill flip="none" rotWithShape="1">
            <a:gsLst>
              <a:gs pos="0">
                <a:srgbClr val="DF2D38">
                  <a:alpha val="0"/>
                </a:srgbClr>
              </a:gs>
              <a:gs pos="100000">
                <a:srgbClr val="DF2D38">
                  <a:alpha val="60000"/>
                </a:srgbClr>
              </a:gs>
            </a:gsLst>
            <a:lin ang="10800000" scaled="1"/>
            <a:tileRect/>
          </a:gradFill>
        </p:grpSpPr>
        <p:sp>
          <p:nvSpPr>
            <p:cNvPr id="11" name="椭圆 10"/>
            <p:cNvSpPr/>
            <p:nvPr/>
          </p:nvSpPr>
          <p:spPr>
            <a:xfrm>
              <a:off x="3289387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531648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773909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16170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258431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500692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42954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985215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227475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469737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711998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954259" y="2630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289387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531648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773909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016170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258431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500692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42954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985215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227475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469737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711998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954259" y="49498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289387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531648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773909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016170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258431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500692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742954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4985215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227475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469737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711998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954259" y="72692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289387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531648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773909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016170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258431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500692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742954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985215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27475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469737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5711998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5954259" y="95885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289387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531648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773909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016170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258431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500692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4742954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4985215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227475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469737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5711998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5954259" y="119079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289387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531648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773909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016170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4258431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500692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4742954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985215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5227475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469737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5711998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954259" y="1422734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289387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531648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773909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4016170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258431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500692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742954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4985215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5227475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5469737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5711998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5954259" y="1654672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3289387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531648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773909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4016170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258431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4500692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4742954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4985215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5227475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469737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5711998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5954259" y="1886609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289387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3531648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773909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4016170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4258431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500692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742954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985215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5227475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469737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711998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5954259" y="2118547"/>
              <a:ext cx="125260" cy="1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793139" y="2360292"/>
            <a:ext cx="5262979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bg2">
                    <a:lumMod val="25000"/>
                  </a:schemeClr>
                </a:solidFill>
                <a:effectLst>
                  <a:outerShdw blurRad="139700" dist="88900" dir="5400000" algn="t" rotWithShape="0">
                    <a:schemeClr val="bg2">
                      <a:lumMod val="25000"/>
                      <a:alpha val="2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上半年总结及</a:t>
            </a:r>
            <a:endParaRPr lang="en-US" altLang="zh-CN" sz="6600" b="1" dirty="0">
              <a:solidFill>
                <a:schemeClr val="bg2">
                  <a:lumMod val="25000"/>
                </a:schemeClr>
              </a:solidFill>
              <a:effectLst>
                <a:outerShdw blurRad="139700" dist="88900" dir="5400000" algn="t" rotWithShape="0">
                  <a:schemeClr val="bg2">
                    <a:lumMod val="25000"/>
                    <a:alpha val="2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  <a:p>
            <a:r>
              <a:rPr lang="zh-CN" altLang="en-US" sz="6600" b="1" dirty="0">
                <a:solidFill>
                  <a:schemeClr val="bg2">
                    <a:lumMod val="25000"/>
                  </a:schemeClr>
                </a:solidFill>
                <a:effectLst>
                  <a:outerShdw blurRad="139700" dist="88900" dir="5400000" algn="t" rotWithShape="0">
                    <a:schemeClr val="bg2">
                      <a:lumMod val="25000"/>
                      <a:alpha val="2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下半年计划</a:t>
            </a: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0185755" y="6280766"/>
            <a:ext cx="1473700" cy="361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00" y="-334802"/>
            <a:ext cx="12183792" cy="685338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926808" y="865210"/>
            <a:ext cx="5127585" cy="51275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292100">
              <a:srgbClr val="373A6F">
                <a:alpha val="1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308772" y="1247174"/>
            <a:ext cx="4363656" cy="4363656"/>
          </a:xfrm>
          <a:custGeom>
            <a:avLst/>
            <a:gdLst>
              <a:gd name="connsiteX0" fmla="*/ 2181828 w 4363656"/>
              <a:gd name="connsiteY0" fmla="*/ 0 h 4363656"/>
              <a:gd name="connsiteX1" fmla="*/ 4363656 w 4363656"/>
              <a:gd name="connsiteY1" fmla="*/ 2181828 h 4363656"/>
              <a:gd name="connsiteX2" fmla="*/ 2181828 w 4363656"/>
              <a:gd name="connsiteY2" fmla="*/ 4363656 h 4363656"/>
              <a:gd name="connsiteX3" fmla="*/ 0 w 4363656"/>
              <a:gd name="connsiteY3" fmla="*/ 2181828 h 4363656"/>
              <a:gd name="connsiteX4" fmla="*/ 2181828 w 4363656"/>
              <a:gd name="connsiteY4" fmla="*/ 0 h 436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3656" h="4363656">
                <a:moveTo>
                  <a:pt x="2181828" y="0"/>
                </a:moveTo>
                <a:cubicBezTo>
                  <a:pt x="3386818" y="0"/>
                  <a:pt x="4363656" y="976838"/>
                  <a:pt x="4363656" y="2181828"/>
                </a:cubicBezTo>
                <a:cubicBezTo>
                  <a:pt x="4363656" y="3386818"/>
                  <a:pt x="3386818" y="4363656"/>
                  <a:pt x="2181828" y="4363656"/>
                </a:cubicBezTo>
                <a:cubicBezTo>
                  <a:pt x="976838" y="4363656"/>
                  <a:pt x="0" y="3386818"/>
                  <a:pt x="0" y="2181828"/>
                </a:cubicBezTo>
                <a:cubicBezTo>
                  <a:pt x="0" y="976838"/>
                  <a:pt x="976838" y="0"/>
                  <a:pt x="2181828" y="0"/>
                </a:cubicBezTo>
                <a:close/>
              </a:path>
            </a:pathLst>
          </a:custGeom>
        </p:spPr>
      </p:pic>
      <p:sp>
        <p:nvSpPr>
          <p:cNvPr id="5" name="椭圆 4"/>
          <p:cNvSpPr/>
          <p:nvPr/>
        </p:nvSpPr>
        <p:spPr>
          <a:xfrm>
            <a:off x="1308772" y="1247174"/>
            <a:ext cx="4363656" cy="4363656"/>
          </a:xfrm>
          <a:prstGeom prst="ellipse">
            <a:avLst/>
          </a:prstGeom>
          <a:gradFill flip="none" rotWithShape="1">
            <a:gsLst>
              <a:gs pos="0">
                <a:srgbClr val="555771">
                  <a:alpha val="64000"/>
                </a:srgbClr>
              </a:gs>
              <a:gs pos="100000">
                <a:srgbClr val="373A6F"/>
              </a:gs>
            </a:gsLst>
            <a:lin ang="2700000" scaled="1"/>
            <a:tileRect/>
          </a:gradFill>
          <a:ln>
            <a:noFill/>
          </a:ln>
          <a:effectLst>
            <a:outerShdw blurRad="368300" sx="103000" sy="103000" algn="ctr" rotWithShape="0">
              <a:srgbClr val="555771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7093592">
            <a:off x="703801" y="604098"/>
            <a:ext cx="5407600" cy="5407600"/>
          </a:xfrm>
          <a:prstGeom prst="arc">
            <a:avLst/>
          </a:prstGeom>
          <a:ln>
            <a:solidFill>
              <a:srgbClr val="555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 rot="9543725">
            <a:off x="604570" y="917124"/>
            <a:ext cx="5407600" cy="5407600"/>
          </a:xfrm>
          <a:prstGeom prst="arc">
            <a:avLst/>
          </a:prstGeom>
          <a:ln>
            <a:solidFill>
              <a:srgbClr val="555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54264" y="2671068"/>
            <a:ext cx="18726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blurRad="190500" dist="152400" dir="5400000" sx="99000" sy="99000" algn="t" rotWithShape="0">
                    <a:schemeClr val="tx1">
                      <a:lumMod val="50000"/>
                      <a:alpha val="1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OPPOSans H" panose="00020600040101010101" pitchFamily="18" charset="-122"/>
                <a:sym typeface="思源黑体 CN Normal" panose="020B0400000000000000" pitchFamily="34" charset="-122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84856" y="3620924"/>
            <a:ext cx="2411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0">
                      <a:schemeClr val="bg1"/>
                    </a:gs>
                    <a:gs pos="100000">
                      <a:srgbClr val="5557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gradFill>
                <a:gsLst>
                  <a:gs pos="0">
                    <a:schemeClr val="bg1"/>
                  </a:gs>
                  <a:gs pos="100000">
                    <a:srgbClr val="55577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584226" y="5613255"/>
            <a:ext cx="2447826" cy="789761"/>
            <a:chOff x="-1584226" y="5613255"/>
            <a:chExt cx="2447826" cy="789761"/>
          </a:xfrm>
          <a:solidFill>
            <a:srgbClr val="DF2D38">
              <a:alpha val="57000"/>
            </a:srgbClr>
          </a:solidFill>
        </p:grpSpPr>
        <p:sp>
          <p:nvSpPr>
            <p:cNvPr id="12" name="椭圆 11"/>
            <p:cNvSpPr/>
            <p:nvPr/>
          </p:nvSpPr>
          <p:spPr>
            <a:xfrm>
              <a:off x="-1584226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-1398785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-1213343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-1027902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-842461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-657019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-471578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-286137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-100695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4746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70188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55629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41070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26512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1584226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1398785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1213343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-1027902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842461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657019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471578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286137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100695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4746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70188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55629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41070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26512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1584226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-1398785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213343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027902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842461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657019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471578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286137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00695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4746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70188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5629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641070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826512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-1584226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398785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213343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-1027902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-842461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657019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471578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286137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100695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4746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70188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55629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41070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26512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-1584226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-1398785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-1213343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-1027902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842461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657019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471578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-286137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100695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84746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270188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455629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41070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826512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1584226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1398785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1213343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-1027902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842461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-657019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471578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286137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100695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84746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70188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55629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641070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826512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335046" y="388503"/>
            <a:ext cx="2447826" cy="789761"/>
            <a:chOff x="-1584226" y="5613255"/>
            <a:chExt cx="2447826" cy="789761"/>
          </a:xfrm>
          <a:solidFill>
            <a:srgbClr val="DF2D38">
              <a:alpha val="57000"/>
            </a:srgbClr>
          </a:solidFill>
        </p:grpSpPr>
        <p:sp>
          <p:nvSpPr>
            <p:cNvPr id="97" name="椭圆 96"/>
            <p:cNvSpPr/>
            <p:nvPr/>
          </p:nvSpPr>
          <p:spPr>
            <a:xfrm>
              <a:off x="-1584226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-1398785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-1213343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-1027902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-842461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-657019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-471578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286137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-100695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84746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70188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455629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641070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826512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-1584226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-1398785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-1213343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027902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842461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657019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471578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286137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100695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84746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70188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55629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641070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826512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-1584226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-1398785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-1213343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-1027902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-842461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-657019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-471578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-286137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-100695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84746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270188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455629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41070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826512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-1584226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-1398785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-1213343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-1027902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-842461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-657019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-471578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286137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00695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84746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270188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455629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641070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826512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-1584226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398785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213343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027902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842461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657019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471578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286137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100695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84746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270188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455629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641070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826512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1584226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-1398785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-1213343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-1027902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842461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657019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-471578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-286137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100695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84746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270188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455629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641070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826512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2" name="椭圆 181"/>
          <p:cNvSpPr/>
          <p:nvPr/>
        </p:nvSpPr>
        <p:spPr>
          <a:xfrm>
            <a:off x="6733081" y="1296983"/>
            <a:ext cx="1357718" cy="1357718"/>
          </a:xfrm>
          <a:prstGeom prst="ellipse">
            <a:avLst/>
          </a:prstGeom>
          <a:gradFill flip="none" rotWithShape="1">
            <a:gsLst>
              <a:gs pos="0">
                <a:srgbClr val="555771">
                  <a:alpha val="45000"/>
                </a:srgbClr>
              </a:gs>
              <a:gs pos="100000">
                <a:srgbClr val="373A6F"/>
              </a:gs>
            </a:gsLst>
            <a:path path="circle">
              <a:fillToRect r="100000" b="100000"/>
            </a:path>
            <a:tileRect l="-100000" t="-100000"/>
          </a:gradFill>
          <a:ln w="76200">
            <a:solidFill>
              <a:schemeClr val="bg1"/>
            </a:solidFill>
          </a:ln>
          <a:effectLst>
            <a:outerShdw blurRad="419100" dist="254000" dir="24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 flipH="1">
            <a:off x="7868562" y="1700557"/>
            <a:ext cx="3653759" cy="6983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800" spc="60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algn="ctr" defTabSz="914400">
              <a:defRPr/>
            </a:pPr>
            <a:r>
              <a:rPr lang="zh-CN" altLang="en-US" sz="3200" b="1" spc="-150" dirty="0">
                <a:latin typeface="思源宋体 CN" panose="02020400000000000000" pitchFamily="18" charset="-122"/>
                <a:ea typeface="微软雅黑" panose="020B0503020204020204" pitchFamily="34" charset="-122"/>
                <a:cs typeface="经典综艺体简" panose="02010609000101010101" pitchFamily="49" charset="-122"/>
                <a:sym typeface="Arial" panose="020B0604020202020204" pitchFamily="34" charset="0"/>
              </a:rPr>
              <a:t>下半年运营计划</a:t>
            </a:r>
            <a:endParaRPr kumimoji="0" lang="zh-CN" altLang="en-US" sz="3200" b="1" i="0" u="none" strike="noStrike" kern="1200" cap="none" spc="-150" normalizeH="0" noProof="0" dirty="0">
              <a:ln>
                <a:noFill/>
              </a:ln>
              <a:effectLst/>
              <a:uLnTx/>
              <a:uFillTx/>
              <a:latin typeface="思源宋体 CN" panose="02020400000000000000" pitchFamily="18" charset="-122"/>
              <a:ea typeface="微软雅黑" panose="020B0503020204020204" pitchFamily="34" charset="-122"/>
              <a:cs typeface="经典综艺体简" panose="0201060900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下半年运营计划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580" y="176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4046" y="1529278"/>
            <a:ext cx="10920734" cy="57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业务调整方向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GoingData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客研系统与易客达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组合推广，国企客户为主，优质民企客户为辅；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乐居城市需求名单：主要是北京（含环京），长沙（含株洲湘潭等），武汉，成都，重庆，其次是南昌，天津，郑州，南京。需要   按城市阶梯先报价，单价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乐居用测试的模式逐步交付，测试下来交付成本稳定且线索量足够的情况下，乐居同步扩量采购。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重点拓展中介门店需求。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客户地图梳理（对应目标客户，产品需求，预估金额）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房企业务跟进，国企为主，优质民企为辅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重点客户地图：招商，金地，华发，光明，电建，大悦城，万科，新城，旭辉，大华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乐居易客达线索需求量庞大，重点跟进。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中介门店有线索需求，重点拓展（借助房友合作门店资源）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下半年回款指标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月回款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月回款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月回款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月回款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月回款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月回款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下半年数据计划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580" y="176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8580" y="1754909"/>
            <a:ext cx="10920734" cy="40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夯实数据基础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持续加强采集能力，强化大数据交换平台能力，实现异构集群交换、数据订阅、数据库容灾，将日处理数据能力提高，日调度任务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能力能力提高；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依托爬虫引擎全面推动外部互联网数据的引入，持续扩大内容知识库的解析范围。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地理围栏优化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地图网格化，提高精准度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精准分析用户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通过埋点监控客户使用情况，以及客户的反馈问题，调整数据筛选策略以及新增客户需要的模块，为客户提供更好的使用体验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>
          <a:xfrm>
            <a:off x="765175" y="958850"/>
            <a:ext cx="10515600" cy="47148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下半年组织架构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6386" name="文本框 4"/>
          <p:cNvSpPr txBox="1">
            <a:spLocks noChangeArrowheads="1"/>
          </p:cNvSpPr>
          <p:nvPr/>
        </p:nvSpPr>
        <p:spPr bwMode="auto">
          <a:xfrm>
            <a:off x="836613" y="190500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20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87" name="组合 39"/>
          <p:cNvGrpSpPr/>
          <p:nvPr/>
        </p:nvGrpSpPr>
        <p:grpSpPr bwMode="auto">
          <a:xfrm>
            <a:off x="1598613" y="1712913"/>
            <a:ext cx="8901112" cy="4724400"/>
            <a:chOff x="528172" y="1712407"/>
            <a:chExt cx="8900802" cy="4724165"/>
          </a:xfrm>
        </p:grpSpPr>
        <p:grpSp>
          <p:nvGrpSpPr>
            <p:cNvPr id="16388" name="组合 103"/>
            <p:cNvGrpSpPr/>
            <p:nvPr/>
          </p:nvGrpSpPr>
          <p:grpSpPr bwMode="auto">
            <a:xfrm>
              <a:off x="528172" y="4554827"/>
              <a:ext cx="726678" cy="732090"/>
              <a:chOff x="1754805" y="5703635"/>
              <a:chExt cx="726678" cy="732090"/>
            </a:xfrm>
          </p:grpSpPr>
          <p:sp>
            <p:nvSpPr>
              <p:cNvPr id="105" name="圆角矩形 104"/>
              <p:cNvSpPr/>
              <p:nvPr/>
            </p:nvSpPr>
            <p:spPr>
              <a:xfrm>
                <a:off x="1767505" y="5704286"/>
                <a:ext cx="714350" cy="731802"/>
              </a:xfrm>
              <a:prstGeom prst="roundRect">
                <a:avLst/>
              </a:prstGeom>
              <a:solidFill>
                <a:srgbClr val="0B5395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52" name="矩形 105"/>
              <p:cNvSpPr>
                <a:spLocks noChangeArrowheads="1"/>
              </p:cNvSpPr>
              <p:nvPr/>
            </p:nvSpPr>
            <p:spPr bwMode="auto">
              <a:xfrm>
                <a:off x="1754805" y="5847449"/>
                <a:ext cx="726678" cy="526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数据分析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389" name="组合 107"/>
            <p:cNvGrpSpPr/>
            <p:nvPr/>
          </p:nvGrpSpPr>
          <p:grpSpPr bwMode="auto">
            <a:xfrm>
              <a:off x="1300093" y="4554827"/>
              <a:ext cx="734854" cy="732090"/>
              <a:chOff x="2526726" y="5703635"/>
              <a:chExt cx="734854" cy="732090"/>
            </a:xfrm>
          </p:grpSpPr>
          <p:sp>
            <p:nvSpPr>
              <p:cNvPr id="109" name="圆角矩形 108"/>
              <p:cNvSpPr/>
              <p:nvPr/>
            </p:nvSpPr>
            <p:spPr>
              <a:xfrm>
                <a:off x="2546939" y="5704286"/>
                <a:ext cx="714350" cy="731802"/>
              </a:xfrm>
              <a:prstGeom prst="roundRect">
                <a:avLst/>
              </a:prstGeom>
              <a:solidFill>
                <a:srgbClr val="0B5395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50" name="矩形 109"/>
              <p:cNvSpPr>
                <a:spLocks noChangeArrowheads="1"/>
              </p:cNvSpPr>
              <p:nvPr/>
            </p:nvSpPr>
            <p:spPr bwMode="auto">
              <a:xfrm>
                <a:off x="2526726" y="5847449"/>
                <a:ext cx="726678" cy="526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数据开发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</p:grpSp>
        <p:grpSp>
          <p:nvGrpSpPr>
            <p:cNvPr id="16390" name="组合 110"/>
            <p:cNvGrpSpPr/>
            <p:nvPr/>
          </p:nvGrpSpPr>
          <p:grpSpPr bwMode="auto">
            <a:xfrm>
              <a:off x="2088366" y="4554827"/>
              <a:ext cx="726678" cy="732090"/>
              <a:chOff x="3314999" y="5703635"/>
              <a:chExt cx="726678" cy="732090"/>
            </a:xfrm>
          </p:grpSpPr>
          <p:sp>
            <p:nvSpPr>
              <p:cNvPr id="112" name="圆角矩形 111"/>
              <p:cNvSpPr/>
              <p:nvPr/>
            </p:nvSpPr>
            <p:spPr>
              <a:xfrm>
                <a:off x="3327963" y="5704286"/>
                <a:ext cx="714350" cy="731802"/>
              </a:xfrm>
              <a:prstGeom prst="roundRect">
                <a:avLst/>
              </a:prstGeom>
              <a:solidFill>
                <a:srgbClr val="0B5395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48" name="矩形 112"/>
              <p:cNvSpPr>
                <a:spLocks noChangeArrowheads="1"/>
              </p:cNvSpPr>
              <p:nvPr/>
            </p:nvSpPr>
            <p:spPr bwMode="auto">
              <a:xfrm>
                <a:off x="3314999" y="5850572"/>
                <a:ext cx="726678" cy="526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需求分析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</p:grpSp>
        <p:grpSp>
          <p:nvGrpSpPr>
            <p:cNvPr id="16391" name="组合 216"/>
            <p:cNvGrpSpPr/>
            <p:nvPr/>
          </p:nvGrpSpPr>
          <p:grpSpPr bwMode="auto">
            <a:xfrm>
              <a:off x="6681480" y="3454815"/>
              <a:ext cx="1719256" cy="469950"/>
              <a:chOff x="2890065" y="1882724"/>
              <a:chExt cx="1719256" cy="469950"/>
            </a:xfrm>
          </p:grpSpPr>
          <p:grpSp>
            <p:nvGrpSpPr>
              <p:cNvPr id="16443" name="组合 217"/>
              <p:cNvGrpSpPr/>
              <p:nvPr/>
            </p:nvGrpSpPr>
            <p:grpSpPr bwMode="auto">
              <a:xfrm>
                <a:off x="2971800" y="1882724"/>
                <a:ext cx="1581149" cy="469950"/>
                <a:chOff x="2971800" y="1882724"/>
                <a:chExt cx="1581149" cy="469950"/>
              </a:xfrm>
            </p:grpSpPr>
            <p:sp>
              <p:nvSpPr>
                <p:cNvPr id="220" name="圆角矩形 219"/>
                <p:cNvSpPr/>
                <p:nvPr/>
              </p:nvSpPr>
              <p:spPr>
                <a:xfrm>
                  <a:off x="2964302" y="1883304"/>
                  <a:ext cx="1581095" cy="469877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203200" dist="139700" dir="9720000" algn="ctr" rotWithShape="0">
                    <a:srgbClr val="000000">
                      <a:alpha val="43137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446" name="矩形 220"/>
                <p:cNvSpPr>
                  <a:spLocks noChangeArrowheads="1"/>
                </p:cNvSpPr>
                <p:nvPr/>
              </p:nvSpPr>
              <p:spPr bwMode="auto">
                <a:xfrm>
                  <a:off x="3253404" y="1906629"/>
                  <a:ext cx="1001095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AvantGarde Bk BT"/>
                      <a:ea typeface="FZLanTingHei-EL-GBK" pitchFamily="34" charset="-128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AvantGarde Bk BT"/>
                      <a:ea typeface="FZLanTingHei-EL-GBK" pitchFamily="34" charset="-128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AvantGarde Bk BT"/>
                      <a:ea typeface="FZLanTingHei-EL-GBK" pitchFamily="34" charset="-128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vantGarde Bk BT"/>
                      <a:ea typeface="FZLanTingHei-EL-GBK" pitchFamily="34" charset="-128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vantGarde Bk BT"/>
                      <a:ea typeface="FZLanTingHei-EL-GBK" pitchFamily="34" charset="-128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vantGarde Bk BT"/>
                      <a:ea typeface="FZLanTingHei-EL-GBK" pitchFamily="34" charset="-128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vantGarde Bk BT"/>
                      <a:ea typeface="FZLanTingHei-EL-GBK" pitchFamily="34" charset="-128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vantGarde Bk BT"/>
                      <a:ea typeface="FZLanTingHei-EL-GBK" pitchFamily="34" charset="-128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AvantGarde Bk BT"/>
                      <a:ea typeface="FZLanTingHei-EL-GBK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GoingData</a:t>
                  </a:r>
                  <a:endPara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444" name="矩形 218"/>
              <p:cNvSpPr>
                <a:spLocks noChangeArrowheads="1"/>
              </p:cNvSpPr>
              <p:nvPr/>
            </p:nvSpPr>
            <p:spPr bwMode="auto">
              <a:xfrm>
                <a:off x="2890065" y="2117698"/>
                <a:ext cx="171925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</p:grpSp>
        <p:grpSp>
          <p:nvGrpSpPr>
            <p:cNvPr id="16392" name="组合 221"/>
            <p:cNvGrpSpPr/>
            <p:nvPr/>
          </p:nvGrpSpPr>
          <p:grpSpPr bwMode="auto">
            <a:xfrm>
              <a:off x="1172777" y="3458755"/>
              <a:ext cx="1719256" cy="469950"/>
              <a:chOff x="2890065" y="2433074"/>
              <a:chExt cx="1719256" cy="469950"/>
            </a:xfrm>
          </p:grpSpPr>
          <p:sp>
            <p:nvSpPr>
              <p:cNvPr id="223" name="圆角矩形 222"/>
              <p:cNvSpPr/>
              <p:nvPr/>
            </p:nvSpPr>
            <p:spPr>
              <a:xfrm>
                <a:off x="2970922" y="2432889"/>
                <a:ext cx="1581095" cy="469877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/>
              </a:p>
            </p:txBody>
          </p:sp>
          <p:sp>
            <p:nvSpPr>
              <p:cNvPr id="16441" name="矩形 223"/>
              <p:cNvSpPr>
                <a:spLocks noChangeArrowheads="1"/>
              </p:cNvSpPr>
              <p:nvPr/>
            </p:nvSpPr>
            <p:spPr bwMode="auto">
              <a:xfrm>
                <a:off x="3215305" y="2460526"/>
                <a:ext cx="110238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数据支持</a:t>
                </a:r>
              </a:p>
            </p:txBody>
          </p:sp>
          <p:sp>
            <p:nvSpPr>
              <p:cNvPr id="16442" name="矩形 224"/>
              <p:cNvSpPr>
                <a:spLocks noChangeArrowheads="1"/>
              </p:cNvSpPr>
              <p:nvPr/>
            </p:nvSpPr>
            <p:spPr bwMode="auto">
              <a:xfrm>
                <a:off x="2890065" y="2671595"/>
                <a:ext cx="171925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</p:grpSp>
        <p:grpSp>
          <p:nvGrpSpPr>
            <p:cNvPr id="16393" name="组合 227"/>
            <p:cNvGrpSpPr/>
            <p:nvPr/>
          </p:nvGrpSpPr>
          <p:grpSpPr bwMode="auto">
            <a:xfrm>
              <a:off x="4028016" y="1712407"/>
              <a:ext cx="1743075" cy="561975"/>
              <a:chOff x="5310407" y="1790699"/>
              <a:chExt cx="1743075" cy="561975"/>
            </a:xfrm>
          </p:grpSpPr>
          <p:sp>
            <p:nvSpPr>
              <p:cNvPr id="229" name="圆角矩形 228"/>
              <p:cNvSpPr/>
              <p:nvPr/>
            </p:nvSpPr>
            <p:spPr>
              <a:xfrm>
                <a:off x="5310878" y="1790699"/>
                <a:ext cx="1743014" cy="561947"/>
              </a:xfrm>
              <a:prstGeom prst="roundRect">
                <a:avLst/>
              </a:prstGeom>
              <a:solidFill>
                <a:srgbClr val="0B5395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38" name="矩形 229"/>
              <p:cNvSpPr>
                <a:spLocks noChangeArrowheads="1"/>
              </p:cNvSpPr>
              <p:nvPr/>
            </p:nvSpPr>
            <p:spPr bwMode="auto">
              <a:xfrm>
                <a:off x="5726424" y="1875130"/>
                <a:ext cx="103121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客户数据部</a:t>
                </a:r>
              </a:p>
            </p:txBody>
          </p:sp>
          <p:sp>
            <p:nvSpPr>
              <p:cNvPr id="16439" name="矩形 230"/>
              <p:cNvSpPr>
                <a:spLocks noChangeArrowheads="1"/>
              </p:cNvSpPr>
              <p:nvPr/>
            </p:nvSpPr>
            <p:spPr bwMode="auto">
              <a:xfrm>
                <a:off x="5334226" y="2109786"/>
                <a:ext cx="171925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r>
                  <a: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</p:grpSp>
        <p:grpSp>
          <p:nvGrpSpPr>
            <p:cNvPr id="16394" name="组合 233"/>
            <p:cNvGrpSpPr/>
            <p:nvPr/>
          </p:nvGrpSpPr>
          <p:grpSpPr bwMode="auto">
            <a:xfrm>
              <a:off x="6136064" y="2274375"/>
              <a:ext cx="1333500" cy="419795"/>
              <a:chOff x="6548659" y="2464179"/>
              <a:chExt cx="1333500" cy="419795"/>
            </a:xfrm>
          </p:grpSpPr>
          <p:sp>
            <p:nvSpPr>
              <p:cNvPr id="236" name="圆角矩形 235"/>
              <p:cNvSpPr/>
              <p:nvPr/>
            </p:nvSpPr>
            <p:spPr>
              <a:xfrm>
                <a:off x="6549209" y="2473683"/>
                <a:ext cx="1333454" cy="409555"/>
              </a:xfrm>
              <a:prstGeom prst="roundRect">
                <a:avLst/>
              </a:prstGeom>
              <a:solidFill>
                <a:srgbClr val="0B5395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36" name="矩形 236"/>
              <p:cNvSpPr>
                <a:spLocks noChangeArrowheads="1"/>
              </p:cNvSpPr>
              <p:nvPr/>
            </p:nvSpPr>
            <p:spPr bwMode="auto">
              <a:xfrm>
                <a:off x="6711410" y="2464179"/>
                <a:ext cx="9466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王喻冬</a:t>
                </a:r>
              </a:p>
            </p:txBody>
          </p:sp>
        </p:grpSp>
        <p:sp>
          <p:nvSpPr>
            <p:cNvPr id="16434" name="矩形 258"/>
            <p:cNvSpPr>
              <a:spLocks noChangeArrowheads="1"/>
            </p:cNvSpPr>
            <p:nvPr/>
          </p:nvSpPr>
          <p:spPr bwMode="auto">
            <a:xfrm>
              <a:off x="2932141" y="4698046"/>
              <a:ext cx="726678" cy="526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</a:t>
              </a:r>
              <a:endPara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</a:p>
          </p:txBody>
        </p:sp>
        <p:grpSp>
          <p:nvGrpSpPr>
            <p:cNvPr id="16429" name="组合 260"/>
            <p:cNvGrpSpPr/>
            <p:nvPr/>
          </p:nvGrpSpPr>
          <p:grpSpPr bwMode="auto">
            <a:xfrm>
              <a:off x="5547672" y="4364987"/>
              <a:ext cx="1581095" cy="486058"/>
              <a:chOff x="2964305" y="1882213"/>
              <a:chExt cx="1581095" cy="486058"/>
            </a:xfrm>
          </p:grpSpPr>
          <p:sp>
            <p:nvSpPr>
              <p:cNvPr id="263" name="圆角矩形 262"/>
              <p:cNvSpPr/>
              <p:nvPr/>
            </p:nvSpPr>
            <p:spPr>
              <a:xfrm>
                <a:off x="2964305" y="1882213"/>
                <a:ext cx="1581095" cy="469877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32" name="矩形 263"/>
              <p:cNvSpPr>
                <a:spLocks noChangeArrowheads="1"/>
              </p:cNvSpPr>
              <p:nvPr/>
            </p:nvSpPr>
            <p:spPr bwMode="auto">
              <a:xfrm>
                <a:off x="3253404" y="1906629"/>
                <a:ext cx="1001095" cy="461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</p:grpSp>
        <p:grpSp>
          <p:nvGrpSpPr>
            <p:cNvPr id="16425" name="组合 265"/>
            <p:cNvGrpSpPr/>
            <p:nvPr/>
          </p:nvGrpSpPr>
          <p:grpSpPr bwMode="auto">
            <a:xfrm>
              <a:off x="7847879" y="4328477"/>
              <a:ext cx="1581095" cy="485397"/>
              <a:chOff x="2971078" y="1882874"/>
              <a:chExt cx="1581095" cy="485397"/>
            </a:xfrm>
          </p:grpSpPr>
          <p:sp>
            <p:nvSpPr>
              <p:cNvPr id="268" name="圆角矩形 267"/>
              <p:cNvSpPr/>
              <p:nvPr/>
            </p:nvSpPr>
            <p:spPr>
              <a:xfrm>
                <a:off x="2971078" y="1882874"/>
                <a:ext cx="1581095" cy="469877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28" name="矩形 268"/>
              <p:cNvSpPr>
                <a:spLocks noChangeArrowheads="1"/>
              </p:cNvSpPr>
              <p:nvPr/>
            </p:nvSpPr>
            <p:spPr bwMode="auto">
              <a:xfrm>
                <a:off x="3253404" y="1906629"/>
                <a:ext cx="1001095" cy="461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销售</a:t>
                </a:r>
                <a:endPara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</p:grpSp>
        <p:grpSp>
          <p:nvGrpSpPr>
            <p:cNvPr id="16398" name="组合 269"/>
            <p:cNvGrpSpPr/>
            <p:nvPr/>
          </p:nvGrpSpPr>
          <p:grpSpPr bwMode="auto">
            <a:xfrm>
              <a:off x="4884582" y="5443208"/>
              <a:ext cx="726678" cy="732090"/>
              <a:chOff x="1754805" y="5703635"/>
              <a:chExt cx="726678" cy="732090"/>
            </a:xfrm>
          </p:grpSpPr>
          <p:sp>
            <p:nvSpPr>
              <p:cNvPr id="271" name="圆角矩形 270"/>
              <p:cNvSpPr/>
              <p:nvPr/>
            </p:nvSpPr>
            <p:spPr>
              <a:xfrm>
                <a:off x="1767043" y="5703273"/>
                <a:ext cx="714350" cy="731801"/>
              </a:xfrm>
              <a:prstGeom prst="roundRect">
                <a:avLst/>
              </a:prstGeom>
              <a:solidFill>
                <a:srgbClr val="0B5395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24" name="矩形 271"/>
              <p:cNvSpPr>
                <a:spLocks noChangeArrowheads="1"/>
              </p:cNvSpPr>
              <p:nvPr/>
            </p:nvSpPr>
            <p:spPr bwMode="auto">
              <a:xfrm>
                <a:off x="1754805" y="5847449"/>
                <a:ext cx="726678" cy="526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</p:grpSp>
        <p:grpSp>
          <p:nvGrpSpPr>
            <p:cNvPr id="16399" name="组合 272"/>
            <p:cNvGrpSpPr/>
            <p:nvPr/>
          </p:nvGrpSpPr>
          <p:grpSpPr bwMode="auto">
            <a:xfrm>
              <a:off x="5656503" y="5443208"/>
              <a:ext cx="734854" cy="732090"/>
              <a:chOff x="2526726" y="5703635"/>
              <a:chExt cx="734854" cy="732090"/>
            </a:xfrm>
          </p:grpSpPr>
          <p:sp>
            <p:nvSpPr>
              <p:cNvPr id="274" name="圆角矩形 273"/>
              <p:cNvSpPr/>
              <p:nvPr/>
            </p:nvSpPr>
            <p:spPr>
              <a:xfrm>
                <a:off x="2548065" y="5703273"/>
                <a:ext cx="712762" cy="731801"/>
              </a:xfrm>
              <a:prstGeom prst="roundRect">
                <a:avLst/>
              </a:prstGeom>
              <a:solidFill>
                <a:srgbClr val="0B5395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22" name="矩形 274"/>
              <p:cNvSpPr>
                <a:spLocks noChangeArrowheads="1"/>
              </p:cNvSpPr>
              <p:nvPr/>
            </p:nvSpPr>
            <p:spPr bwMode="auto">
              <a:xfrm>
                <a:off x="2526726" y="5847449"/>
                <a:ext cx="726678" cy="526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前端开发</a:t>
                </a:r>
                <a:endParaRPr lang="en-US" altLang="zh-CN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0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</p:grpSp>
        <p:grpSp>
          <p:nvGrpSpPr>
            <p:cNvPr id="16400" name="组合 275"/>
            <p:cNvGrpSpPr/>
            <p:nvPr/>
          </p:nvGrpSpPr>
          <p:grpSpPr bwMode="auto">
            <a:xfrm>
              <a:off x="6444776" y="5442846"/>
              <a:ext cx="726852" cy="731801"/>
              <a:chOff x="3314999" y="5703273"/>
              <a:chExt cx="726852" cy="731801"/>
            </a:xfrm>
          </p:grpSpPr>
          <p:sp>
            <p:nvSpPr>
              <p:cNvPr id="277" name="圆角矩形 276"/>
              <p:cNvSpPr/>
              <p:nvPr/>
            </p:nvSpPr>
            <p:spPr>
              <a:xfrm>
                <a:off x="3327501" y="5703273"/>
                <a:ext cx="714350" cy="731801"/>
              </a:xfrm>
              <a:prstGeom prst="roundRect">
                <a:avLst/>
              </a:prstGeom>
              <a:solidFill>
                <a:srgbClr val="0B5395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20" name="矩形 277"/>
              <p:cNvSpPr>
                <a:spLocks noChangeArrowheads="1"/>
              </p:cNvSpPr>
              <p:nvPr/>
            </p:nvSpPr>
            <p:spPr bwMode="auto">
              <a:xfrm>
                <a:off x="3314999" y="5850572"/>
                <a:ext cx="726678" cy="526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后端分析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</p:grpSp>
        <p:grpSp>
          <p:nvGrpSpPr>
            <p:cNvPr id="16401" name="组合 278"/>
            <p:cNvGrpSpPr/>
            <p:nvPr/>
          </p:nvGrpSpPr>
          <p:grpSpPr bwMode="auto">
            <a:xfrm>
              <a:off x="7288550" y="5439672"/>
              <a:ext cx="726678" cy="731801"/>
              <a:chOff x="3314998" y="5703816"/>
              <a:chExt cx="726678" cy="731801"/>
            </a:xfrm>
          </p:grpSpPr>
          <p:sp>
            <p:nvSpPr>
              <p:cNvPr id="280" name="圆角矩形 279"/>
              <p:cNvSpPr/>
              <p:nvPr/>
            </p:nvSpPr>
            <p:spPr>
              <a:xfrm>
                <a:off x="3328247" y="5703816"/>
                <a:ext cx="712763" cy="731801"/>
              </a:xfrm>
              <a:prstGeom prst="roundRect">
                <a:avLst/>
              </a:prstGeom>
              <a:solidFill>
                <a:srgbClr val="0B5395"/>
              </a:solidFill>
              <a:ln>
                <a:noFill/>
              </a:ln>
              <a:effectLst>
                <a:outerShdw blurRad="203200" dist="139700" dir="972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18" name="矩形 280"/>
              <p:cNvSpPr>
                <a:spLocks noChangeArrowheads="1"/>
              </p:cNvSpPr>
              <p:nvPr/>
            </p:nvSpPr>
            <p:spPr bwMode="auto">
              <a:xfrm>
                <a:off x="3314999" y="5850572"/>
                <a:ext cx="726678" cy="526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vantGarde Bk BT"/>
                    <a:ea typeface="FZLanTingHei-EL-GBK" pitchFamily="34" charset="-128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测试</a:t>
                </a:r>
                <a:endPara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</a:t>
                </a:r>
              </a:p>
            </p:txBody>
          </p:sp>
        </p:grpSp>
        <p:cxnSp>
          <p:nvCxnSpPr>
            <p:cNvPr id="4" name="肘形连接符 3"/>
            <p:cNvCxnSpPr>
              <a:stCxn id="223" idx="2"/>
              <a:endCxn id="105" idx="0"/>
            </p:cNvCxnSpPr>
            <p:nvPr/>
          </p:nvCxnSpPr>
          <p:spPr>
            <a:xfrm rot="5400000">
              <a:off x="1158393" y="3668100"/>
              <a:ext cx="627031" cy="114772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223" idx="2"/>
              <a:endCxn id="109" idx="0"/>
            </p:cNvCxnSpPr>
            <p:nvPr/>
          </p:nvCxnSpPr>
          <p:spPr>
            <a:xfrm rot="5400000">
              <a:off x="1548110" y="4057819"/>
              <a:ext cx="627031" cy="36828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223" idx="2"/>
              <a:endCxn id="112" idx="0"/>
            </p:cNvCxnSpPr>
            <p:nvPr/>
          </p:nvCxnSpPr>
          <p:spPr>
            <a:xfrm rot="16200000" flipH="1">
              <a:off x="1938622" y="4035594"/>
              <a:ext cx="627031" cy="41273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220" idx="2"/>
              <a:endCxn id="263" idx="0"/>
            </p:cNvCxnSpPr>
            <p:nvPr/>
          </p:nvCxnSpPr>
          <p:spPr>
            <a:xfrm rot="5400000">
              <a:off x="6730321" y="3541107"/>
              <a:ext cx="439715" cy="12080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220" idx="2"/>
              <a:endCxn id="16428" idx="0"/>
            </p:cNvCxnSpPr>
            <p:nvPr/>
          </p:nvCxnSpPr>
          <p:spPr>
            <a:xfrm rot="16200000" flipH="1">
              <a:off x="7875029" y="3596507"/>
              <a:ext cx="426960" cy="108448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263" idx="2"/>
              <a:endCxn id="271" idx="0"/>
            </p:cNvCxnSpPr>
            <p:nvPr/>
          </p:nvCxnSpPr>
          <p:spPr>
            <a:xfrm rot="5400000">
              <a:off x="5496084" y="4592775"/>
              <a:ext cx="607983" cy="109216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263" idx="2"/>
              <a:endCxn id="274" idx="0"/>
            </p:cNvCxnSpPr>
            <p:nvPr/>
          </p:nvCxnSpPr>
          <p:spPr>
            <a:xfrm rot="5400000">
              <a:off x="5885802" y="4982492"/>
              <a:ext cx="607983" cy="31272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263" idx="2"/>
              <a:endCxn id="277" idx="0"/>
            </p:cNvCxnSpPr>
            <p:nvPr/>
          </p:nvCxnSpPr>
          <p:spPr>
            <a:xfrm rot="16200000" flipH="1">
              <a:off x="6276313" y="4904707"/>
              <a:ext cx="607983" cy="46829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263" idx="2"/>
              <a:endCxn id="280" idx="0"/>
            </p:cNvCxnSpPr>
            <p:nvPr/>
          </p:nvCxnSpPr>
          <p:spPr>
            <a:xfrm rot="16200000" flipH="1">
              <a:off x="6699368" y="4481652"/>
              <a:ext cx="604808" cy="131122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6439" idx="2"/>
              <a:endCxn id="16441" idx="0"/>
            </p:cNvCxnSpPr>
            <p:nvPr/>
          </p:nvCxnSpPr>
          <p:spPr>
            <a:xfrm rot="5400000">
              <a:off x="2860931" y="1435380"/>
              <a:ext cx="1238188" cy="286216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16439" idx="2"/>
              <a:endCxn id="16446" idx="0"/>
            </p:cNvCxnSpPr>
            <p:nvPr/>
          </p:nvCxnSpPr>
          <p:spPr>
            <a:xfrm rot="16200000" flipH="1">
              <a:off x="5611973" y="1546501"/>
              <a:ext cx="1231839" cy="263357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4928569" y="2487068"/>
              <a:ext cx="1208045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5" name="矩形 28"/>
            <p:cNvSpPr>
              <a:spLocks noChangeArrowheads="1"/>
            </p:cNvSpPr>
            <p:nvPr/>
          </p:nvSpPr>
          <p:spPr bwMode="auto">
            <a:xfrm>
              <a:off x="8172989" y="4818488"/>
              <a:ext cx="1138278" cy="445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>
                  <a:srgbClr val="0054A5"/>
                </a:buClr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包含 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 孕妇、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销售助理</a:t>
              </a:r>
              <a:endPara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16" name="矩形 28"/>
            <p:cNvSpPr>
              <a:spLocks noChangeArrowheads="1"/>
            </p:cNvSpPr>
            <p:nvPr/>
          </p:nvSpPr>
          <p:spPr bwMode="auto">
            <a:xfrm>
              <a:off x="7266025" y="6175218"/>
              <a:ext cx="1138278" cy="26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vantGarde Bk BT"/>
                  <a:ea typeface="FZLanTingHei-EL-GBK" pitchFamily="34" charset="-128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>
                  <a:srgbClr val="0054A5"/>
                </a:buClr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 产妇</a:t>
              </a:r>
              <a:endPara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3"/>
          <p:cNvSpPr>
            <a:spLocks noGrp="1" noChangeArrowheads="1"/>
          </p:cNvSpPr>
          <p:nvPr>
            <p:ph type="title"/>
          </p:nvPr>
        </p:nvSpPr>
        <p:spPr>
          <a:xfrm>
            <a:off x="831850" y="817563"/>
            <a:ext cx="10515600" cy="47148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年数据治理预算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调整后）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9288" y="3159125"/>
          <a:ext cx="10793412" cy="1122363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应计回款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税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数据成本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其他成本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薪资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营业费用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佣金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管理租赁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管理其他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分配前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利润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分红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考核利润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利润率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AvantGarde Bk BT"/>
                          <a:ea typeface="FZLanTingHei-EL-GBK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53" name="文本框 9"/>
          <p:cNvSpPr txBox="1">
            <a:spLocks noChangeArrowheads="1"/>
          </p:cNvSpPr>
          <p:nvPr/>
        </p:nvSpPr>
        <p:spPr bwMode="auto">
          <a:xfrm>
            <a:off x="660400" y="2757488"/>
            <a:ext cx="439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年数据治理预算表 （单位：万元）</a:t>
            </a:r>
          </a:p>
        </p:txBody>
      </p:sp>
      <p:sp>
        <p:nvSpPr>
          <p:cNvPr id="21554" name="文本框 25"/>
          <p:cNvSpPr txBox="1">
            <a:spLocks noChangeArrowheads="1"/>
          </p:cNvSpPr>
          <p:nvPr/>
        </p:nvSpPr>
        <p:spPr bwMode="auto">
          <a:xfrm>
            <a:off x="844550" y="144463"/>
            <a:ext cx="41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antGarde Bk BT"/>
                <a:ea typeface="FZLanTingHei-EL-GBK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320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2022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GoingData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预算表（调整后）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580" y="176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8842" y="2577935"/>
          <a:ext cx="11215065" cy="2125520"/>
        </p:xfrm>
        <a:graphic>
          <a:graphicData uri="http://schemas.openxmlformats.org/drawingml/2006/table">
            <a:tbl>
              <a:tblPr/>
              <a:tblGrid>
                <a:gridCol w="747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683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应计回款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增值税</a:t>
                      </a:r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附加税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数据成本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其他成本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薪资</a:t>
                      </a:r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营业费用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佣金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管理租赁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管理其他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分配前</a:t>
                      </a:r>
                      <a:endParaRPr lang="en-US" altLang="zh-CN" sz="12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考核利润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利润率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179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8842" y="4897174"/>
            <a:ext cx="702846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本预算表基于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调整后年度预估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编制；签约为应计回款指标的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片 22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2309"/>
            <a:ext cx="12183792" cy="6853382"/>
          </a:xfrm>
          <a:prstGeom prst="rect">
            <a:avLst/>
          </a:prstGeom>
        </p:spPr>
      </p:pic>
      <p:pic>
        <p:nvPicPr>
          <p:cNvPr id="149" name="图片 148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641566" y="1613263"/>
            <a:ext cx="8908868" cy="3631474"/>
          </a:xfrm>
          <a:custGeom>
            <a:avLst/>
            <a:gdLst>
              <a:gd name="connsiteX0" fmla="*/ 1815737 w 8908868"/>
              <a:gd name="connsiteY0" fmla="*/ 0 h 3631474"/>
              <a:gd name="connsiteX1" fmla="*/ 7093131 w 8908868"/>
              <a:gd name="connsiteY1" fmla="*/ 0 h 3631474"/>
              <a:gd name="connsiteX2" fmla="*/ 8908868 w 8908868"/>
              <a:gd name="connsiteY2" fmla="*/ 1815737 h 3631474"/>
              <a:gd name="connsiteX3" fmla="*/ 7093131 w 8908868"/>
              <a:gd name="connsiteY3" fmla="*/ 3631474 h 3631474"/>
              <a:gd name="connsiteX4" fmla="*/ 1815737 w 8908868"/>
              <a:gd name="connsiteY4" fmla="*/ 3631474 h 3631474"/>
              <a:gd name="connsiteX5" fmla="*/ 0 w 8908868"/>
              <a:gd name="connsiteY5" fmla="*/ 1815737 h 3631474"/>
              <a:gd name="connsiteX6" fmla="*/ 1815737 w 8908868"/>
              <a:gd name="connsiteY6" fmla="*/ 0 h 363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08868" h="3631474">
                <a:moveTo>
                  <a:pt x="1815737" y="0"/>
                </a:moveTo>
                <a:lnTo>
                  <a:pt x="7093131" y="0"/>
                </a:lnTo>
                <a:cubicBezTo>
                  <a:pt x="8095935" y="0"/>
                  <a:pt x="8908868" y="812933"/>
                  <a:pt x="8908868" y="1815737"/>
                </a:cubicBezTo>
                <a:cubicBezTo>
                  <a:pt x="8908868" y="2818541"/>
                  <a:pt x="8095935" y="3631474"/>
                  <a:pt x="7093131" y="3631474"/>
                </a:cubicBezTo>
                <a:lnTo>
                  <a:pt x="1815737" y="3631474"/>
                </a:lnTo>
                <a:cubicBezTo>
                  <a:pt x="812933" y="3631474"/>
                  <a:pt x="0" y="2818541"/>
                  <a:pt x="0" y="1815737"/>
                </a:cubicBezTo>
                <a:cubicBezTo>
                  <a:pt x="0" y="812933"/>
                  <a:pt x="812933" y="0"/>
                  <a:pt x="1815737" y="0"/>
                </a:cubicBezTo>
                <a:close/>
              </a:path>
            </a:pathLst>
          </a:custGeom>
        </p:spPr>
      </p:pic>
      <p:sp>
        <p:nvSpPr>
          <p:cNvPr id="5" name="圆角矩形 4"/>
          <p:cNvSpPr/>
          <p:nvPr/>
        </p:nvSpPr>
        <p:spPr>
          <a:xfrm>
            <a:off x="1641566" y="1613263"/>
            <a:ext cx="8908868" cy="3631474"/>
          </a:xfrm>
          <a:prstGeom prst="roundRect">
            <a:avLst>
              <a:gd name="adj" fmla="val 50000"/>
            </a:avLst>
          </a:prstGeom>
          <a:solidFill>
            <a:srgbClr val="373A6F">
              <a:alpha val="83000"/>
            </a:srgbClr>
          </a:solidFill>
          <a:ln>
            <a:noFill/>
          </a:ln>
          <a:effectLst>
            <a:outerShdw blurRad="190500" sx="102000" sy="102000" algn="ctr" rotWithShape="0">
              <a:srgbClr val="55577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274731" y="2968533"/>
            <a:ext cx="36343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effectLst>
                  <a:outerShdw blurRad="139700" dist="88900" dir="5400000" algn="t" rotWithShape="0">
                    <a:srgbClr val="555771">
                      <a:alpha val="2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思源黑体 CN Normal" panose="020B0400000000000000" pitchFamily="34" charset="-122"/>
              </a:rPr>
              <a:t>THANKS</a:t>
            </a:r>
            <a:endParaRPr lang="zh-CN" altLang="en-US" sz="6600" dirty="0">
              <a:solidFill>
                <a:schemeClr val="bg1"/>
              </a:solidFill>
              <a:effectLst>
                <a:outerShdw blurRad="139700" dist="88900" dir="5400000" algn="t" rotWithShape="0">
                  <a:srgbClr val="555771">
                    <a:alpha val="2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342346" y="4515070"/>
            <a:ext cx="150730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任意多边形 150"/>
          <p:cNvSpPr/>
          <p:nvPr/>
        </p:nvSpPr>
        <p:spPr>
          <a:xfrm>
            <a:off x="0" y="376532"/>
            <a:ext cx="1815738" cy="574766"/>
          </a:xfrm>
          <a:custGeom>
            <a:avLst/>
            <a:gdLst>
              <a:gd name="connsiteX0" fmla="*/ 0 w 1815738"/>
              <a:gd name="connsiteY0" fmla="*/ 0 h 574766"/>
              <a:gd name="connsiteX1" fmla="*/ 1528355 w 1815738"/>
              <a:gd name="connsiteY1" fmla="*/ 0 h 574766"/>
              <a:gd name="connsiteX2" fmla="*/ 1815738 w 1815738"/>
              <a:gd name="connsiteY2" fmla="*/ 287383 h 574766"/>
              <a:gd name="connsiteX3" fmla="*/ 1815737 w 1815738"/>
              <a:gd name="connsiteY3" fmla="*/ 287383 h 574766"/>
              <a:gd name="connsiteX4" fmla="*/ 1528354 w 1815738"/>
              <a:gd name="connsiteY4" fmla="*/ 574766 h 574766"/>
              <a:gd name="connsiteX5" fmla="*/ 0 w 1815738"/>
              <a:gd name="connsiteY5" fmla="*/ 574766 h 57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5738" h="574766">
                <a:moveTo>
                  <a:pt x="0" y="0"/>
                </a:moveTo>
                <a:lnTo>
                  <a:pt x="1528355" y="0"/>
                </a:lnTo>
                <a:cubicBezTo>
                  <a:pt x="1687072" y="0"/>
                  <a:pt x="1815738" y="128666"/>
                  <a:pt x="1815738" y="287383"/>
                </a:cubicBezTo>
                <a:lnTo>
                  <a:pt x="1815737" y="287383"/>
                </a:lnTo>
                <a:cubicBezTo>
                  <a:pt x="1815737" y="446100"/>
                  <a:pt x="1687071" y="574766"/>
                  <a:pt x="1528354" y="574766"/>
                </a:cubicBezTo>
                <a:lnTo>
                  <a:pt x="0" y="574766"/>
                </a:lnTo>
                <a:close/>
              </a:path>
            </a:pathLst>
          </a:custGeom>
          <a:gradFill flip="none" rotWithShape="1">
            <a:gsLst>
              <a:gs pos="0">
                <a:srgbClr val="373A6F">
                  <a:alpha val="37000"/>
                </a:srgbClr>
              </a:gs>
              <a:gs pos="61000">
                <a:srgbClr val="373A6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90500" sx="102000" sy="102000" algn="ctr" rotWithShape="0">
              <a:srgbClr val="55577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任意多边形 151"/>
          <p:cNvSpPr/>
          <p:nvPr/>
        </p:nvSpPr>
        <p:spPr>
          <a:xfrm>
            <a:off x="1" y="1094968"/>
            <a:ext cx="2281647" cy="287384"/>
          </a:xfrm>
          <a:custGeom>
            <a:avLst/>
            <a:gdLst>
              <a:gd name="connsiteX0" fmla="*/ 0 w 2281647"/>
              <a:gd name="connsiteY0" fmla="*/ 0 h 287384"/>
              <a:gd name="connsiteX1" fmla="*/ 2137955 w 2281647"/>
              <a:gd name="connsiteY1" fmla="*/ 0 h 287384"/>
              <a:gd name="connsiteX2" fmla="*/ 2281647 w 2281647"/>
              <a:gd name="connsiteY2" fmla="*/ 143692 h 287384"/>
              <a:gd name="connsiteX3" fmla="*/ 2281646 w 2281647"/>
              <a:gd name="connsiteY3" fmla="*/ 143692 h 287384"/>
              <a:gd name="connsiteX4" fmla="*/ 2137954 w 2281647"/>
              <a:gd name="connsiteY4" fmla="*/ 287384 h 287384"/>
              <a:gd name="connsiteX5" fmla="*/ 0 w 2281647"/>
              <a:gd name="connsiteY5" fmla="*/ 287383 h 28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1647" h="287384">
                <a:moveTo>
                  <a:pt x="0" y="0"/>
                </a:moveTo>
                <a:lnTo>
                  <a:pt x="2137955" y="0"/>
                </a:lnTo>
                <a:cubicBezTo>
                  <a:pt x="2217314" y="0"/>
                  <a:pt x="2281647" y="64333"/>
                  <a:pt x="2281647" y="143692"/>
                </a:cubicBezTo>
                <a:lnTo>
                  <a:pt x="2281646" y="143692"/>
                </a:lnTo>
                <a:cubicBezTo>
                  <a:pt x="2281646" y="223051"/>
                  <a:pt x="2217313" y="287384"/>
                  <a:pt x="2137954" y="287384"/>
                </a:cubicBezTo>
                <a:lnTo>
                  <a:pt x="0" y="287383"/>
                </a:lnTo>
                <a:close/>
              </a:path>
            </a:pathLst>
          </a:custGeom>
          <a:gradFill flip="none" rotWithShape="1">
            <a:gsLst>
              <a:gs pos="0">
                <a:srgbClr val="373A6F">
                  <a:alpha val="37000"/>
                </a:srgbClr>
              </a:gs>
              <a:gs pos="61000">
                <a:srgbClr val="373A6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90500" sx="102000" sy="102000" algn="ctr" rotWithShape="0">
              <a:srgbClr val="55577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任意多边形 153"/>
          <p:cNvSpPr/>
          <p:nvPr/>
        </p:nvSpPr>
        <p:spPr>
          <a:xfrm flipH="1">
            <a:off x="10376262" y="5475648"/>
            <a:ext cx="1815738" cy="574766"/>
          </a:xfrm>
          <a:custGeom>
            <a:avLst/>
            <a:gdLst>
              <a:gd name="connsiteX0" fmla="*/ 0 w 1815738"/>
              <a:gd name="connsiteY0" fmla="*/ 0 h 574766"/>
              <a:gd name="connsiteX1" fmla="*/ 1528355 w 1815738"/>
              <a:gd name="connsiteY1" fmla="*/ 0 h 574766"/>
              <a:gd name="connsiteX2" fmla="*/ 1815738 w 1815738"/>
              <a:gd name="connsiteY2" fmla="*/ 287383 h 574766"/>
              <a:gd name="connsiteX3" fmla="*/ 1815737 w 1815738"/>
              <a:gd name="connsiteY3" fmla="*/ 287383 h 574766"/>
              <a:gd name="connsiteX4" fmla="*/ 1528354 w 1815738"/>
              <a:gd name="connsiteY4" fmla="*/ 574766 h 574766"/>
              <a:gd name="connsiteX5" fmla="*/ 0 w 1815738"/>
              <a:gd name="connsiteY5" fmla="*/ 574766 h 57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5738" h="574766">
                <a:moveTo>
                  <a:pt x="0" y="0"/>
                </a:moveTo>
                <a:lnTo>
                  <a:pt x="1528355" y="0"/>
                </a:lnTo>
                <a:cubicBezTo>
                  <a:pt x="1687072" y="0"/>
                  <a:pt x="1815738" y="128666"/>
                  <a:pt x="1815738" y="287383"/>
                </a:cubicBezTo>
                <a:lnTo>
                  <a:pt x="1815737" y="287383"/>
                </a:lnTo>
                <a:cubicBezTo>
                  <a:pt x="1815737" y="446100"/>
                  <a:pt x="1687071" y="574766"/>
                  <a:pt x="1528354" y="574766"/>
                </a:cubicBezTo>
                <a:lnTo>
                  <a:pt x="0" y="574766"/>
                </a:lnTo>
                <a:close/>
              </a:path>
            </a:pathLst>
          </a:custGeom>
          <a:gradFill flip="none" rotWithShape="1">
            <a:gsLst>
              <a:gs pos="0">
                <a:srgbClr val="373A6F">
                  <a:alpha val="37000"/>
                </a:srgbClr>
              </a:gs>
              <a:gs pos="61000">
                <a:srgbClr val="373A6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90500" sx="102000" sy="102000" algn="ctr" rotWithShape="0">
              <a:srgbClr val="55577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任意多边形 154"/>
          <p:cNvSpPr/>
          <p:nvPr/>
        </p:nvSpPr>
        <p:spPr>
          <a:xfrm flipH="1">
            <a:off x="9910352" y="6165669"/>
            <a:ext cx="2281647" cy="287384"/>
          </a:xfrm>
          <a:custGeom>
            <a:avLst/>
            <a:gdLst>
              <a:gd name="connsiteX0" fmla="*/ 0 w 2281647"/>
              <a:gd name="connsiteY0" fmla="*/ 0 h 287384"/>
              <a:gd name="connsiteX1" fmla="*/ 2137955 w 2281647"/>
              <a:gd name="connsiteY1" fmla="*/ 0 h 287384"/>
              <a:gd name="connsiteX2" fmla="*/ 2281647 w 2281647"/>
              <a:gd name="connsiteY2" fmla="*/ 143692 h 287384"/>
              <a:gd name="connsiteX3" fmla="*/ 2281646 w 2281647"/>
              <a:gd name="connsiteY3" fmla="*/ 143692 h 287384"/>
              <a:gd name="connsiteX4" fmla="*/ 2137954 w 2281647"/>
              <a:gd name="connsiteY4" fmla="*/ 287384 h 287384"/>
              <a:gd name="connsiteX5" fmla="*/ 0 w 2281647"/>
              <a:gd name="connsiteY5" fmla="*/ 287383 h 28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1647" h="287384">
                <a:moveTo>
                  <a:pt x="0" y="0"/>
                </a:moveTo>
                <a:lnTo>
                  <a:pt x="2137955" y="0"/>
                </a:lnTo>
                <a:cubicBezTo>
                  <a:pt x="2217314" y="0"/>
                  <a:pt x="2281647" y="64333"/>
                  <a:pt x="2281647" y="143692"/>
                </a:cubicBezTo>
                <a:lnTo>
                  <a:pt x="2281646" y="143692"/>
                </a:lnTo>
                <a:cubicBezTo>
                  <a:pt x="2281646" y="223051"/>
                  <a:pt x="2217313" y="287384"/>
                  <a:pt x="2137954" y="287384"/>
                </a:cubicBezTo>
                <a:lnTo>
                  <a:pt x="0" y="287383"/>
                </a:lnTo>
                <a:close/>
              </a:path>
            </a:pathLst>
          </a:custGeom>
          <a:gradFill flip="none" rotWithShape="1">
            <a:gsLst>
              <a:gs pos="0">
                <a:srgbClr val="373A6F">
                  <a:alpha val="37000"/>
                </a:srgbClr>
              </a:gs>
              <a:gs pos="61000">
                <a:srgbClr val="373A6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90500" sx="102000" sy="102000" algn="ctr" rotWithShape="0">
              <a:srgbClr val="55577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任意多边形 162"/>
          <p:cNvSpPr/>
          <p:nvPr/>
        </p:nvSpPr>
        <p:spPr>
          <a:xfrm>
            <a:off x="1361621" y="2195627"/>
            <a:ext cx="1840054" cy="109361"/>
          </a:xfrm>
          <a:custGeom>
            <a:avLst/>
            <a:gdLst>
              <a:gd name="connsiteX0" fmla="*/ 0 w 2281647"/>
              <a:gd name="connsiteY0" fmla="*/ 0 h 287384"/>
              <a:gd name="connsiteX1" fmla="*/ 2137955 w 2281647"/>
              <a:gd name="connsiteY1" fmla="*/ 0 h 287384"/>
              <a:gd name="connsiteX2" fmla="*/ 2281647 w 2281647"/>
              <a:gd name="connsiteY2" fmla="*/ 143692 h 287384"/>
              <a:gd name="connsiteX3" fmla="*/ 2281646 w 2281647"/>
              <a:gd name="connsiteY3" fmla="*/ 143692 h 287384"/>
              <a:gd name="connsiteX4" fmla="*/ 2137954 w 2281647"/>
              <a:gd name="connsiteY4" fmla="*/ 287384 h 287384"/>
              <a:gd name="connsiteX5" fmla="*/ 0 w 2281647"/>
              <a:gd name="connsiteY5" fmla="*/ 287383 h 28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1647" h="287384">
                <a:moveTo>
                  <a:pt x="0" y="0"/>
                </a:moveTo>
                <a:lnTo>
                  <a:pt x="2137955" y="0"/>
                </a:lnTo>
                <a:cubicBezTo>
                  <a:pt x="2217314" y="0"/>
                  <a:pt x="2281647" y="64333"/>
                  <a:pt x="2281647" y="143692"/>
                </a:cubicBezTo>
                <a:lnTo>
                  <a:pt x="2281646" y="143692"/>
                </a:lnTo>
                <a:cubicBezTo>
                  <a:pt x="2281646" y="223051"/>
                  <a:pt x="2217313" y="287384"/>
                  <a:pt x="2137954" y="287384"/>
                </a:cubicBezTo>
                <a:lnTo>
                  <a:pt x="0" y="28738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>
          <a:xfrm>
            <a:off x="8070298" y="4458663"/>
            <a:ext cx="1840054" cy="109361"/>
          </a:xfrm>
          <a:custGeom>
            <a:avLst/>
            <a:gdLst>
              <a:gd name="connsiteX0" fmla="*/ 0 w 2281647"/>
              <a:gd name="connsiteY0" fmla="*/ 0 h 287384"/>
              <a:gd name="connsiteX1" fmla="*/ 2137955 w 2281647"/>
              <a:gd name="connsiteY1" fmla="*/ 0 h 287384"/>
              <a:gd name="connsiteX2" fmla="*/ 2281647 w 2281647"/>
              <a:gd name="connsiteY2" fmla="*/ 143692 h 287384"/>
              <a:gd name="connsiteX3" fmla="*/ 2281646 w 2281647"/>
              <a:gd name="connsiteY3" fmla="*/ 143692 h 287384"/>
              <a:gd name="connsiteX4" fmla="*/ 2137954 w 2281647"/>
              <a:gd name="connsiteY4" fmla="*/ 287384 h 287384"/>
              <a:gd name="connsiteX5" fmla="*/ 0 w 2281647"/>
              <a:gd name="connsiteY5" fmla="*/ 287383 h 28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1647" h="287384">
                <a:moveTo>
                  <a:pt x="0" y="0"/>
                </a:moveTo>
                <a:lnTo>
                  <a:pt x="2137955" y="0"/>
                </a:lnTo>
                <a:cubicBezTo>
                  <a:pt x="2217314" y="0"/>
                  <a:pt x="2281647" y="64333"/>
                  <a:pt x="2281647" y="143692"/>
                </a:cubicBezTo>
                <a:lnTo>
                  <a:pt x="2281646" y="143692"/>
                </a:lnTo>
                <a:cubicBezTo>
                  <a:pt x="2281646" y="223051"/>
                  <a:pt x="2217313" y="287384"/>
                  <a:pt x="2137954" y="287384"/>
                </a:cubicBezTo>
                <a:lnTo>
                  <a:pt x="0" y="28738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0260201" y="501520"/>
            <a:ext cx="1473700" cy="3612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26808" y="865210"/>
            <a:ext cx="5127585" cy="512758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innerShdw blurRad="292100">
              <a:srgbClr val="373A6F">
                <a:alpha val="16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1308772" y="1247174"/>
            <a:ext cx="4363656" cy="4363656"/>
          </a:xfrm>
          <a:custGeom>
            <a:avLst/>
            <a:gdLst>
              <a:gd name="connsiteX0" fmla="*/ 2181828 w 4363656"/>
              <a:gd name="connsiteY0" fmla="*/ 0 h 4363656"/>
              <a:gd name="connsiteX1" fmla="*/ 4363656 w 4363656"/>
              <a:gd name="connsiteY1" fmla="*/ 2181828 h 4363656"/>
              <a:gd name="connsiteX2" fmla="*/ 2181828 w 4363656"/>
              <a:gd name="connsiteY2" fmla="*/ 4363656 h 4363656"/>
              <a:gd name="connsiteX3" fmla="*/ 0 w 4363656"/>
              <a:gd name="connsiteY3" fmla="*/ 2181828 h 4363656"/>
              <a:gd name="connsiteX4" fmla="*/ 2181828 w 4363656"/>
              <a:gd name="connsiteY4" fmla="*/ 0 h 436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3656" h="4363656">
                <a:moveTo>
                  <a:pt x="2181828" y="0"/>
                </a:moveTo>
                <a:cubicBezTo>
                  <a:pt x="3386818" y="0"/>
                  <a:pt x="4363656" y="976838"/>
                  <a:pt x="4363656" y="2181828"/>
                </a:cubicBezTo>
                <a:cubicBezTo>
                  <a:pt x="4363656" y="3386818"/>
                  <a:pt x="3386818" y="4363656"/>
                  <a:pt x="2181828" y="4363656"/>
                </a:cubicBezTo>
                <a:cubicBezTo>
                  <a:pt x="976838" y="4363656"/>
                  <a:pt x="0" y="3386818"/>
                  <a:pt x="0" y="2181828"/>
                </a:cubicBezTo>
                <a:cubicBezTo>
                  <a:pt x="0" y="976838"/>
                  <a:pt x="976838" y="0"/>
                  <a:pt x="2181828" y="0"/>
                </a:cubicBezTo>
                <a:close/>
              </a:path>
            </a:pathLst>
          </a:custGeom>
        </p:spPr>
      </p:pic>
      <p:sp>
        <p:nvSpPr>
          <p:cNvPr id="5" name="椭圆 4"/>
          <p:cNvSpPr/>
          <p:nvPr/>
        </p:nvSpPr>
        <p:spPr>
          <a:xfrm>
            <a:off x="1308772" y="1247174"/>
            <a:ext cx="4363656" cy="4363656"/>
          </a:xfrm>
          <a:prstGeom prst="ellipse">
            <a:avLst/>
          </a:prstGeom>
          <a:gradFill flip="none" rotWithShape="1">
            <a:gsLst>
              <a:gs pos="0">
                <a:srgbClr val="555771">
                  <a:alpha val="64000"/>
                </a:srgbClr>
              </a:gs>
              <a:gs pos="100000">
                <a:srgbClr val="373A6F"/>
              </a:gs>
            </a:gsLst>
            <a:lin ang="2700000" scaled="1"/>
            <a:tileRect/>
          </a:gradFill>
          <a:ln>
            <a:noFill/>
          </a:ln>
          <a:effectLst>
            <a:outerShdw blurRad="368300" sx="103000" sy="103000" algn="ctr" rotWithShape="0">
              <a:srgbClr val="555771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7093592">
            <a:off x="703801" y="604098"/>
            <a:ext cx="5407600" cy="5407600"/>
          </a:xfrm>
          <a:prstGeom prst="arc">
            <a:avLst/>
          </a:prstGeom>
          <a:ln>
            <a:solidFill>
              <a:srgbClr val="555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 rot="9543725">
            <a:off x="604570" y="917124"/>
            <a:ext cx="5407600" cy="5407600"/>
          </a:xfrm>
          <a:prstGeom prst="arc">
            <a:avLst/>
          </a:prstGeom>
          <a:ln>
            <a:solidFill>
              <a:srgbClr val="5557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150"/>
          <p:cNvSpPr/>
          <p:nvPr/>
        </p:nvSpPr>
        <p:spPr>
          <a:xfrm>
            <a:off x="8882496" y="0"/>
            <a:ext cx="2672196" cy="6858000"/>
          </a:xfrm>
          <a:custGeom>
            <a:avLst/>
            <a:gdLst>
              <a:gd name="connsiteX0" fmla="*/ 0 w 2672196"/>
              <a:gd name="connsiteY0" fmla="*/ 0 h 6858000"/>
              <a:gd name="connsiteX1" fmla="*/ 1853685 w 2672196"/>
              <a:gd name="connsiteY1" fmla="*/ 0 h 6858000"/>
              <a:gd name="connsiteX2" fmla="*/ 1923068 w 2672196"/>
              <a:gd name="connsiteY2" fmla="*/ 135471 h 6858000"/>
              <a:gd name="connsiteX3" fmla="*/ 2672196 w 2672196"/>
              <a:gd name="connsiteY3" fmla="*/ 3429001 h 6858000"/>
              <a:gd name="connsiteX4" fmla="*/ 1923068 w 2672196"/>
              <a:gd name="connsiteY4" fmla="*/ 6722531 h 6858000"/>
              <a:gd name="connsiteX5" fmla="*/ 1853685 w 2672196"/>
              <a:gd name="connsiteY5" fmla="*/ 6858000 h 6858000"/>
              <a:gd name="connsiteX6" fmla="*/ 1 w 2672196"/>
              <a:gd name="connsiteY6" fmla="*/ 6858000 h 6858000"/>
              <a:gd name="connsiteX7" fmla="*/ 52159 w 2672196"/>
              <a:gd name="connsiteY7" fmla="*/ 6784654 h 6858000"/>
              <a:gd name="connsiteX8" fmla="*/ 1077169 w 2672196"/>
              <a:gd name="connsiteY8" fmla="*/ 3429001 h 6858000"/>
              <a:gd name="connsiteX9" fmla="*/ 52159 w 2672196"/>
              <a:gd name="connsiteY9" fmla="*/ 733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2196" h="6858000">
                <a:moveTo>
                  <a:pt x="0" y="0"/>
                </a:moveTo>
                <a:lnTo>
                  <a:pt x="1853685" y="0"/>
                </a:lnTo>
                <a:lnTo>
                  <a:pt x="1923068" y="135471"/>
                </a:lnTo>
                <a:cubicBezTo>
                  <a:pt x="2403155" y="1131813"/>
                  <a:pt x="2672196" y="2248988"/>
                  <a:pt x="2672196" y="3429001"/>
                </a:cubicBezTo>
                <a:cubicBezTo>
                  <a:pt x="2672196" y="4609014"/>
                  <a:pt x="2403155" y="5726189"/>
                  <a:pt x="1923068" y="6722531"/>
                </a:cubicBezTo>
                <a:lnTo>
                  <a:pt x="1853685" y="6858000"/>
                </a:lnTo>
                <a:lnTo>
                  <a:pt x="1" y="6858000"/>
                </a:lnTo>
                <a:lnTo>
                  <a:pt x="52159" y="6784654"/>
                </a:lnTo>
                <a:cubicBezTo>
                  <a:pt x="699297" y="5826764"/>
                  <a:pt x="1077169" y="4672011"/>
                  <a:pt x="1077169" y="3429001"/>
                </a:cubicBezTo>
                <a:cubicBezTo>
                  <a:pt x="1077169" y="2185992"/>
                  <a:pt x="699297" y="1031239"/>
                  <a:pt x="52159" y="73348"/>
                </a:cubicBezTo>
                <a:close/>
              </a:path>
            </a:pathLst>
          </a:cu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54264" y="2671068"/>
            <a:ext cx="18726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effectLst>
                  <a:outerShdw blurRad="190500" dist="152400" dir="5400000" sx="99000" sy="99000" algn="t" rotWithShape="0">
                    <a:schemeClr val="tx1">
                      <a:lumMod val="50000"/>
                      <a:alpha val="1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OPPOSans H" panose="00020600040101010101" pitchFamily="18" charset="-122"/>
                <a:sym typeface="思源黑体 CN Normal" panose="020B0400000000000000" pitchFamily="34" charset="-122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84856" y="3620924"/>
            <a:ext cx="2411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0">
                      <a:schemeClr val="bg1"/>
                    </a:gs>
                    <a:gs pos="100000">
                      <a:srgbClr val="5557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gradFill>
                <a:gsLst>
                  <a:gs pos="0">
                    <a:schemeClr val="bg1"/>
                  </a:gs>
                  <a:gs pos="100000">
                    <a:srgbClr val="555771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584226" y="5613255"/>
            <a:ext cx="2447826" cy="789761"/>
            <a:chOff x="-1584226" y="5613255"/>
            <a:chExt cx="2447826" cy="789761"/>
          </a:xfrm>
          <a:solidFill>
            <a:srgbClr val="DF2D38">
              <a:alpha val="57000"/>
            </a:srgbClr>
          </a:solidFill>
        </p:grpSpPr>
        <p:sp>
          <p:nvSpPr>
            <p:cNvPr id="12" name="椭圆 11"/>
            <p:cNvSpPr/>
            <p:nvPr/>
          </p:nvSpPr>
          <p:spPr>
            <a:xfrm>
              <a:off x="-1584226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-1398785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-1213343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-1027902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-842461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-657019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-471578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-286137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-100695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4746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70188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55629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41070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26512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1584226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1398785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1213343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-1027902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842461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657019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471578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286137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100695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4746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70188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55629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41070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26512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1584226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-1398785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213343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027902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842461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657019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471578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286137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00695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4746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70188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5629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641070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826512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-1584226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398785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213343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-1027902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-842461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657019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471578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286137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100695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4746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70188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455629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41070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26512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-1584226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-1398785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-1213343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-1027902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842461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657019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471578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-286137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100695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84746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270188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455629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41070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826512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1584226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1398785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1213343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-1027902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842461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-657019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471578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286137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100695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84746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270188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55629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641070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826512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335046" y="388503"/>
            <a:ext cx="2447826" cy="789761"/>
            <a:chOff x="-1584226" y="5613255"/>
            <a:chExt cx="2447826" cy="789761"/>
          </a:xfrm>
          <a:solidFill>
            <a:srgbClr val="DF2D38">
              <a:alpha val="57000"/>
            </a:srgbClr>
          </a:solidFill>
        </p:grpSpPr>
        <p:sp>
          <p:nvSpPr>
            <p:cNvPr id="97" name="椭圆 96"/>
            <p:cNvSpPr/>
            <p:nvPr/>
          </p:nvSpPr>
          <p:spPr>
            <a:xfrm>
              <a:off x="-1584226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-1398785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-1213343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-1027902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-842461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-657019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-471578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286137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-100695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84746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270188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455629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641070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826512" y="5613255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-1584226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-1398785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-1213343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027902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842461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657019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471578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286137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100695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84746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270188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55629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641070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826512" y="5763790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-1584226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-1398785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-1213343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-1027902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-842461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-657019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-471578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-286137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-100695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84746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270188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455629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41070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826512" y="5914324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-1584226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-1398785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-1213343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-1027902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-842461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-657019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-471578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286137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00695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84746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270188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455629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641070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826512" y="6064859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-1584226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398785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213343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027902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842461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657019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471578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286137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100695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84746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270188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455629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641070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826512" y="6215393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1584226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-1398785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-1213343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-1027902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842461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657019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-471578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-286137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100695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84746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270188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455629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641070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826512" y="6365928"/>
              <a:ext cx="37088" cy="370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2" name="椭圆 181"/>
          <p:cNvSpPr/>
          <p:nvPr/>
        </p:nvSpPr>
        <p:spPr>
          <a:xfrm>
            <a:off x="6733081" y="1296983"/>
            <a:ext cx="1357718" cy="1357718"/>
          </a:xfrm>
          <a:prstGeom prst="ellipse">
            <a:avLst/>
          </a:prstGeom>
          <a:gradFill flip="none" rotWithShape="1">
            <a:gsLst>
              <a:gs pos="0">
                <a:srgbClr val="555771">
                  <a:alpha val="45000"/>
                </a:srgbClr>
              </a:gs>
              <a:gs pos="100000">
                <a:srgbClr val="373A6F"/>
              </a:gs>
            </a:gsLst>
            <a:path path="circle">
              <a:fillToRect r="100000" b="100000"/>
            </a:path>
            <a:tileRect l="-100000" t="-100000"/>
          </a:gradFill>
          <a:ln w="76200">
            <a:solidFill>
              <a:schemeClr val="bg1"/>
            </a:solidFill>
          </a:ln>
          <a:effectLst>
            <a:outerShdw blurRad="419100" dist="254000" dir="24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 flipH="1">
            <a:off x="7868562" y="1700557"/>
            <a:ext cx="3653759" cy="6983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800" spc="60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15000"/>
                    </a:prst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algn="ctr" defTabSz="914400">
              <a:defRPr/>
            </a:pPr>
            <a:r>
              <a:rPr lang="zh-CN" altLang="en-US" sz="3200" b="1" spc="-150" dirty="0">
                <a:latin typeface="思源宋体 CN" panose="02020400000000000000" pitchFamily="18" charset="-122"/>
                <a:ea typeface="微软雅黑" panose="020B0503020204020204" pitchFamily="34" charset="-122"/>
                <a:cs typeface="经典综艺体简" panose="02010609000101010101" pitchFamily="49" charset="-122"/>
                <a:sym typeface="Arial" panose="020B0604020202020204" pitchFamily="34" charset="0"/>
              </a:rPr>
              <a:t>上半年运营总结</a:t>
            </a:r>
            <a:endParaRPr kumimoji="0" lang="zh-CN" altLang="en-US" sz="3200" b="1" i="0" u="none" strike="noStrike" kern="1200" cap="none" spc="-150" normalizeH="0" noProof="0" dirty="0">
              <a:ln>
                <a:noFill/>
              </a:ln>
              <a:effectLst/>
              <a:uLnTx/>
              <a:uFillTx/>
              <a:latin typeface="思源宋体 CN" panose="02020400000000000000" pitchFamily="18" charset="-122"/>
              <a:ea typeface="微软雅黑" panose="020B0503020204020204" pitchFamily="34" charset="-122"/>
              <a:cs typeface="经典综艺体简" panose="0201060900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2022-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上半年运营总结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580" y="176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31850" y="1866716"/>
          <a:ext cx="10948524" cy="1220400"/>
        </p:xfrm>
        <a:graphic>
          <a:graphicData uri="http://schemas.openxmlformats.org/drawingml/2006/table">
            <a:tbl>
              <a:tblPr/>
              <a:tblGrid>
                <a:gridCol w="912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900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Q1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上半年签约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缺口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月完成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预估完成率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预估完成率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1092345" y="1509555"/>
            <a:ext cx="777240" cy="243521"/>
            <a:chOff x="10759440" y="1588546"/>
            <a:chExt cx="881678" cy="294043"/>
          </a:xfrm>
        </p:grpSpPr>
        <p:sp>
          <p:nvSpPr>
            <p:cNvPr id="9" name="平行四边形 8"/>
            <p:cNvSpPr/>
            <p:nvPr/>
          </p:nvSpPr>
          <p:spPr>
            <a:xfrm>
              <a:off x="11113994" y="1588546"/>
              <a:ext cx="527124" cy="247426"/>
            </a:xfrm>
            <a:prstGeom prst="parallelogram">
              <a:avLst>
                <a:gd name="adj" fmla="val 43478"/>
              </a:avLst>
            </a:prstGeom>
            <a:gradFill flip="none" rotWithShape="1">
              <a:gsLst>
                <a:gs pos="44000">
                  <a:srgbClr val="FD3200"/>
                </a:gs>
                <a:gs pos="85000">
                  <a:srgbClr val="E21C39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万元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759440" y="1656679"/>
              <a:ext cx="439270" cy="225910"/>
            </a:xfrm>
            <a:prstGeom prst="rect">
              <a:avLst/>
            </a:prstGeom>
            <a:solidFill>
              <a:srgbClr val="373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单位</a:t>
              </a: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25168" y="5226077"/>
          <a:ext cx="4561885" cy="1220400"/>
        </p:xfrm>
        <a:graphic>
          <a:graphicData uri="http://schemas.openxmlformats.org/drawingml/2006/table">
            <a:tbl>
              <a:tblPr/>
              <a:tblGrid>
                <a:gridCol w="912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00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到账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Q1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月实际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上半年预估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31849" y="3408200"/>
          <a:ext cx="10948524" cy="1220400"/>
        </p:xfrm>
        <a:graphic>
          <a:graphicData uri="http://schemas.openxmlformats.org/drawingml/2006/table">
            <a:tbl>
              <a:tblPr/>
              <a:tblGrid>
                <a:gridCol w="912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23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900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Q1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应计回款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应计回款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上半年应计回款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缺口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月完成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预估完成率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预估完成率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31849" y="4628600"/>
            <a:ext cx="702846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应计回款指标基于年初预算，签约指标为应计回款指标的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2022-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上半年运营总结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580" y="176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7452" y="1884219"/>
            <a:ext cx="10053783" cy="378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上半年业务总结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GoingData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客研系统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销售说辞，产品手册，销售合同，产品培训开通机构账号试用，客研数据专业答疑）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GoingData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客户账号开通试用（金茂，万达，万科，中梁，新城，中南，上坤，国贸）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GoingData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客户业务推广（招商，中交，光明，金茂，新城，中南，中梁，上坤，万科，华润）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乐居易客达电话线索合作沟通，已确认城市需求名单：主要是北京（含环京），长沙（含株洲湘潭等），武汉，成都，重庆，其次是南昌，天津，郑州，南京。合作方式：前期采用测试模式逐步交付，后期扩量采购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，天猫线上直销易客达合作沟通，电话线索前期测试效果满意，期待易客达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上线后继续合作苏州和北京。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，易客达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功能持续测试与优化，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月导入真实线索真实线路再次测试后正式推广上线销售。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月上海受疫情影响，客户拜访频次不足，维持线上沟通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2022-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上半年数据总结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580" y="176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580" y="1616809"/>
            <a:ext cx="10053783" cy="4942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上半年业务总结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GoingData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为地产开发商、代理商、物业服务商提供城市拓展、营销策划时的数据支持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数据报告结合楼盘基础信息、周边配套、物业公司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目标用户画像，如年龄占比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所在区域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常住与工作地址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兴趣偏好等一系列标签的形式呈现，为客户在做运营决策时提更新更全的视角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产品优势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，从客观的用户行为数据中，提炼挖掘用户购房行为意向。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，集成多样化找房用户大数据，自定义交叉分析，深度描摹客群画像。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，区域商圈供需对比，高热度小区推荐，助力精准投放。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，提供小区全方位数据，深度解析小区流量、供需、效果及同类热门小区。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，相比于其他产品，数据更加全面、用户购房行为意向也更为强烈。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95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2022-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上半年数据总结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580" y="176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580" y="1754825"/>
            <a:ext cx="10053783" cy="452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提供海量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意向购房者数据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为精准营销提供数据支持。凭借全面稳定、安全合规的大数据根基及专业精准的数据分析技术、人工智能算法、洞察市场增量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赋能商业精准决策。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产品优势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，从客观的用户行为数据中，提炼挖掘用户购房行为意向。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安全可靠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数据来源稳定可靠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安全合规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提供更加灵活、安全的数据服务模式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保护个人数据隐私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提升数据安全性。</a:t>
            </a: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公证可观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独立第三方机构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不偏不倚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尊重数据事实。</a:t>
            </a: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精准稳定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合规的多源数据互相交叉验证与补充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确保数据指标的趋势准确与稳定。</a:t>
            </a: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，相比于其他产品，客户可以更直观的观看到自己想要的数据。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19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2022-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上半年数据总结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580" y="176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580" y="2349638"/>
            <a:ext cx="10053783" cy="341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易客达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潜在客户推荐平台，为市场或销售实时推荐潜客，通过手机拨打联系潜在客户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实现企业低成本扩张之路。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产品优势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，从客观的用户行为数据中，提炼挖掘用户购房行为意向。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运用活跃度评估模型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在千万用户中筛选活跃用户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形成高质量线索池。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集成呼叫系统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通过真人语音与目标潜客沟通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确认客户意向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提升客户转化率。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，独有的购房意向的客户群体，使得客户转化率相比于其他产品而言更加高。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27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2022-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上半年产品总结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580" y="176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3895" y="1834043"/>
            <a:ext cx="10053783" cy="448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版本更迭与数据建设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GoingData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万个目标楼盘板块数据，实现了板块维度的楼盘基础信息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楼盘客流画像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楼盘客流统计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项目信息统计等各种关于板块的数据模型资产。</a:t>
            </a: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GoingData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算法的评估和优化，对高意向客户、相似度算法、客流画像模型算法进行了优化，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实现了高意向客户的精准定位，新增和优化了十多个客流画像指标，丰富了客流画像的多样性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GoingData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更换数据供应商，完成采购、供应链等更多的数据采集。打通政府数据采集链条，实现预售证，一房一价等互联网站点信息爬取，不断夯实大数据的基础。现作业任务数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个，月采集数据量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万条，同比增长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GoingData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数据建设，完成客流画像、地理围栏、竞对等一系列模型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，标签规模突破上千。</a:t>
            </a:r>
          </a:p>
          <a:p>
            <a:pPr>
              <a:lnSpc>
                <a:spcPct val="150000"/>
              </a:lnSpc>
              <a:tabLst>
                <a:tab pos="617855" algn="l"/>
              </a:tabLs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GoingData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优化数据模型，新增数据层、优化历史数据表。通过新增一个数据层，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统一外部数据的格式，能够更好更方便的使用外部来源的数据，算法执行效率提升至秒级，通过优化历史表实现了公共数据的共享，提升复用能力，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提高了存储空间的利用率。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45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817278"/>
            <a:ext cx="10515600" cy="471487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2022-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下半年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及全年预估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8580" y="17658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192360" y="2292436"/>
          <a:ext cx="7807280" cy="1220400"/>
        </p:xfrm>
        <a:graphic>
          <a:graphicData uri="http://schemas.openxmlformats.org/drawingml/2006/table">
            <a:tbl>
              <a:tblPr/>
              <a:tblGrid>
                <a:gridCol w="156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00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签约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上半年缺口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下半年预估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全年指标（原）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预估完成率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9999640" y="1935401"/>
            <a:ext cx="777240" cy="243521"/>
            <a:chOff x="10759440" y="1588546"/>
            <a:chExt cx="881678" cy="294043"/>
          </a:xfrm>
        </p:grpSpPr>
        <p:sp>
          <p:nvSpPr>
            <p:cNvPr id="23" name="平行四边形 22"/>
            <p:cNvSpPr/>
            <p:nvPr/>
          </p:nvSpPr>
          <p:spPr>
            <a:xfrm>
              <a:off x="11113994" y="1588546"/>
              <a:ext cx="527124" cy="247426"/>
            </a:xfrm>
            <a:prstGeom prst="parallelogram">
              <a:avLst>
                <a:gd name="adj" fmla="val 43478"/>
              </a:avLst>
            </a:prstGeom>
            <a:gradFill flip="none" rotWithShape="1">
              <a:gsLst>
                <a:gs pos="44000">
                  <a:srgbClr val="FD3200"/>
                </a:gs>
                <a:gs pos="85000">
                  <a:srgbClr val="E21C39">
                    <a:alpha val="0"/>
                  </a:srgb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万元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0759440" y="1656679"/>
              <a:ext cx="439270" cy="225910"/>
            </a:xfrm>
            <a:prstGeom prst="rect">
              <a:avLst/>
            </a:prstGeom>
            <a:solidFill>
              <a:srgbClr val="373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单位</a:t>
              </a:r>
            </a:p>
          </p:txBody>
        </p:sp>
      </p:grp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192360" y="3642534"/>
          <a:ext cx="7807280" cy="1220400"/>
        </p:xfrm>
        <a:graphic>
          <a:graphicData uri="http://schemas.openxmlformats.org/drawingml/2006/table">
            <a:tbl>
              <a:tblPr/>
              <a:tblGrid>
                <a:gridCol w="1561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1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00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应计回款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上半年缺口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下半年预估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年度预估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全年指标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</a:t>
                      </a:r>
                      <a:r>
                        <a:rPr lang="en-US" altLang="zh-C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预估完成率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70%</a:t>
                      </a:r>
                    </a:p>
                  </a:txBody>
                  <a:tcPr marL="5570" marR="5570" marT="557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92360" y="4930441"/>
            <a:ext cx="702846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全年指标为年初编制预算时的指标，签约指标为应计回款指标的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120%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VlMTU0ZTU3NzhmODFlNTBhNWEzNjhmYzFjMmYwMG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e46d2f9-d119-439a-964e-225a2e24078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df262d3-09c9-4781-b718-a296b4f50e6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01vr12x">
      <a:majorFont>
        <a:latin typeface="AvantGarde Bk BT"/>
        <a:ea typeface="FZLanTingHei-EL-GBK"/>
        <a:cs typeface=""/>
      </a:majorFont>
      <a:minorFont>
        <a:latin typeface="AvantGarde Bk BT"/>
        <a:ea typeface="FZLanTingHei-EL-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1826</Words>
  <Application>Microsoft Office PowerPoint</Application>
  <PresentationFormat>宽屏</PresentationFormat>
  <Paragraphs>269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AvantGarde Bk BT</vt:lpstr>
      <vt:lpstr>思源黑体 CN Medium</vt:lpstr>
      <vt:lpstr>思源宋体 CN</vt:lpstr>
      <vt:lpstr>微软雅黑</vt:lpstr>
      <vt:lpstr>Arial</vt:lpstr>
      <vt:lpstr>Office 主题​​</vt:lpstr>
      <vt:lpstr>PowerPoint 演示文稿</vt:lpstr>
      <vt:lpstr>PowerPoint 演示文稿</vt:lpstr>
      <vt:lpstr>2022-上半年运营总结</vt:lpstr>
      <vt:lpstr>2022-上半年运营总结</vt:lpstr>
      <vt:lpstr>2022-上半年数据总结</vt:lpstr>
      <vt:lpstr>2022-上半年数据总结</vt:lpstr>
      <vt:lpstr>2022-上半年数据总结</vt:lpstr>
      <vt:lpstr>2022-上半年产品总结</vt:lpstr>
      <vt:lpstr>2022-下半年及全年预估</vt:lpstr>
      <vt:lpstr>PowerPoint 演示文稿</vt:lpstr>
      <vt:lpstr>下半年运营计划</vt:lpstr>
      <vt:lpstr>下半年数据计划</vt:lpstr>
      <vt:lpstr>下半年组织架构</vt:lpstr>
      <vt:lpstr>2022年数据治理预算(调整后）</vt:lpstr>
      <vt:lpstr>2022年GoingData预算表（调整后）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office2016mac62028</dc:creator>
  <cp:lastModifiedBy>yangzhen@cric.com</cp:lastModifiedBy>
  <cp:revision>126</cp:revision>
  <dcterms:created xsi:type="dcterms:W3CDTF">2018-12-20T12:17:00Z</dcterms:created>
  <dcterms:modified xsi:type="dcterms:W3CDTF">2022-06-09T10:58:02Z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2052-11.1.0.11744</vt:lpwstr>
  </property>
  <property fmtid="{D5CDD505-2E9C-101B-9397-08002B2CF9AE}" pid="4" name="ICV">
    <vt:lpwstr>9219490FADB04C92A290FB225955D023</vt:lpwstr>
  </property>
</Properties>
</file>