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1C82-CC0B-417F-91E5-BEC70AB0C186}" type="datetimeFigureOut">
              <a:rPr lang="en-IN" smtClean="0"/>
              <a:t>02-09-2018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13FE6-C30C-4172-B3F8-DA059B442CC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27F442-A46F-4678-ACA3-BF77DAC4DA08}" type="datetimeFigureOut">
              <a:rPr lang="en-IN" smtClean="0"/>
              <a:pPr/>
              <a:t>02-09-2018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C44C74-9790-4661-B825-7D3222525660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IN" sz="7200" b="1" dirty="0" smtClean="0"/>
              <a:t>Unit Testing</a:t>
            </a:r>
            <a:endParaRPr lang="en-IN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1752600"/>
          </a:xfrm>
        </p:spPr>
        <p:txBody>
          <a:bodyPr>
            <a:normAutofit/>
          </a:bodyPr>
          <a:lstStyle/>
          <a:p>
            <a:r>
              <a:rPr lang="en-IN" sz="4400" dirty="0" smtClean="0"/>
              <a:t>React &amp; </a:t>
            </a:r>
            <a:r>
              <a:rPr lang="en-IN" sz="4400" dirty="0" err="1" smtClean="0"/>
              <a:t>Redux</a:t>
            </a:r>
            <a:endParaRPr lang="en-IN" sz="4400" dirty="0"/>
          </a:p>
        </p:txBody>
      </p:sp>
      <p:pic>
        <p:nvPicPr>
          <p:cNvPr id="4" name="Picture 3" descr="6d7e0809333009b3d1f09cd0cb137033deabf0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07979" cy="25364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Overview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Bell MT" pitchFamily="18" charset="0"/>
              </a:rPr>
              <a:t>What is Unit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Bell MT" pitchFamily="18" charset="0"/>
              </a:rPr>
              <a:t>Benefits of Unit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Bell MT" pitchFamily="18" charset="0"/>
              </a:rPr>
              <a:t>Automated </a:t>
            </a:r>
            <a:r>
              <a:rPr lang="en-IN" sz="2400" dirty="0" err="1" smtClean="0">
                <a:latin typeface="Bell MT" pitchFamily="18" charset="0"/>
              </a:rPr>
              <a:t>Javascript</a:t>
            </a:r>
            <a:r>
              <a:rPr lang="en-IN" sz="2400" dirty="0" smtClean="0">
                <a:latin typeface="Bell MT" pitchFamily="18" charset="0"/>
              </a:rPr>
              <a:t>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Bell MT" pitchFamily="18" charset="0"/>
              </a:rPr>
              <a:t>Unit Testing </a:t>
            </a:r>
            <a:r>
              <a:rPr lang="en-IN" sz="2400" dirty="0" err="1" smtClean="0">
                <a:latin typeface="Bell MT" pitchFamily="18" charset="0"/>
              </a:rPr>
              <a:t>Redux</a:t>
            </a:r>
            <a:r>
              <a:rPr lang="en-IN" sz="2400" dirty="0" smtClean="0">
                <a:latin typeface="Bell MT" pitchFamily="18" charset="0"/>
              </a:rPr>
              <a:t> Action &amp; Reducers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Bell MT" pitchFamily="18" charset="0"/>
              </a:rPr>
              <a:t>Unit Testing React Component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Bell MT" pitchFamily="18" charset="0"/>
              </a:rPr>
              <a:t>Example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Bell MT" pitchFamily="18" charset="0"/>
              </a:rPr>
              <a:t>Resources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What is Unit Testing</a:t>
            </a:r>
            <a:endParaRPr lang="en-IN" sz="2800" b="1" dirty="0" smtClean="0"/>
          </a:p>
          <a:p>
            <a:pPr marL="857250" lvl="1" indent="-457200">
              <a:buFont typeface="Wingdings" pitchFamily="2" charset="2"/>
              <a:buChar char="Ø"/>
            </a:pPr>
            <a:r>
              <a:rPr lang="en-IN" sz="1800" b="1" dirty="0" smtClean="0"/>
              <a:t>Unit </a:t>
            </a:r>
            <a:r>
              <a:rPr lang="en-IN" sz="1800" b="1" dirty="0"/>
              <a:t>testing</a:t>
            </a:r>
            <a:r>
              <a:rPr lang="en-IN" sz="1800" dirty="0"/>
              <a:t> is a software development process in which the smallest testable parts of an application, called units, are individually and independently scrutinized for proper operation. </a:t>
            </a:r>
            <a:r>
              <a:rPr lang="en-IN" sz="1800" b="1" dirty="0"/>
              <a:t>Unit testing</a:t>
            </a:r>
            <a:r>
              <a:rPr lang="en-IN" sz="1800" dirty="0"/>
              <a:t> can be done manually but is often automated</a:t>
            </a:r>
            <a:r>
              <a:rPr lang="en-IN" sz="1800" dirty="0" smtClean="0"/>
              <a:t>.</a:t>
            </a:r>
          </a:p>
          <a:p>
            <a:endParaRPr lang="en-IN" sz="2400" dirty="0"/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Benefits of Unit Testing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/>
              <a:t> Check our code behaves as expected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/>
              <a:t>Check our code handles errors correctly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/>
              <a:t>Check our code is syntactically correct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/>
              <a:t>Test enables refactoring with confidence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smtClean="0"/>
              <a:t>Test can help us write better code</a:t>
            </a:r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Automated </a:t>
            </a:r>
            <a:r>
              <a:rPr lang="en-IN" sz="2400" dirty="0" err="1" smtClean="0"/>
              <a:t>Javascript</a:t>
            </a:r>
            <a:r>
              <a:rPr lang="en-IN" sz="2400" dirty="0" smtClean="0"/>
              <a:t> Testing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219256" cy="56166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400" b="1" dirty="0" smtClean="0"/>
              <a:t>Test Runner</a:t>
            </a:r>
          </a:p>
          <a:p>
            <a:pPr>
              <a:buNone/>
            </a:pPr>
            <a:endParaRPr lang="en-IN" sz="1400" dirty="0" smtClean="0"/>
          </a:p>
          <a:p>
            <a:pPr lvl="1">
              <a:buFont typeface="Wingdings" pitchFamily="2" charset="2"/>
              <a:buChar char="Ø"/>
            </a:pPr>
            <a:r>
              <a:rPr lang="en-IN" sz="1400" dirty="0" smtClean="0"/>
              <a:t>A</a:t>
            </a:r>
            <a:r>
              <a:rPr lang="en-IN" sz="1400" dirty="0"/>
              <a:t> test runner is the library or tool that picks up an assembly (or a source code directory) that contains unit tests, and a bunch of settings, and then executes them and writes the test results to the console or log files. There are many runners for different languages</a:t>
            </a:r>
            <a:r>
              <a:rPr lang="en-IN" sz="1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 smtClean="0"/>
              <a:t>Example - Karma</a:t>
            </a:r>
            <a:endParaRPr lang="en-IN" sz="1400" b="1" dirty="0" smtClean="0"/>
          </a:p>
          <a:p>
            <a:pPr>
              <a:buFont typeface="Wingdings" pitchFamily="2" charset="2"/>
              <a:buChar char="q"/>
            </a:pPr>
            <a:endParaRPr lang="en-IN" sz="1400" b="1" dirty="0" smtClean="0"/>
          </a:p>
          <a:p>
            <a:pPr>
              <a:buFont typeface="Wingdings" pitchFamily="2" charset="2"/>
              <a:buChar char="q"/>
            </a:pPr>
            <a:r>
              <a:rPr lang="en-IN" sz="1400" b="1" dirty="0" smtClean="0"/>
              <a:t>Testing </a:t>
            </a:r>
            <a:r>
              <a:rPr lang="en-IN" sz="1400" b="1" dirty="0" smtClean="0"/>
              <a:t>Framework</a:t>
            </a:r>
          </a:p>
          <a:p>
            <a:pPr lvl="1">
              <a:buNone/>
            </a:pPr>
            <a:endParaRPr lang="en-IN" sz="1400" dirty="0" smtClean="0"/>
          </a:p>
          <a:p>
            <a:pPr lvl="1">
              <a:buFont typeface="Wingdings" pitchFamily="2" charset="2"/>
              <a:buChar char="Ø"/>
            </a:pPr>
            <a:r>
              <a:rPr lang="en-IN" sz="1400" dirty="0" smtClean="0"/>
              <a:t>A </a:t>
            </a:r>
            <a:r>
              <a:rPr lang="en-IN" sz="1400" dirty="0"/>
              <a:t>testing framework or more specifically a testing automation framework is an execution environment for automated tests</a:t>
            </a:r>
            <a:r>
              <a:rPr lang="en-IN" sz="1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 smtClean="0"/>
              <a:t>Example- </a:t>
            </a:r>
            <a:r>
              <a:rPr lang="en-IN" sz="1400" dirty="0" err="1" smtClean="0"/>
              <a:t>Jasmin</a:t>
            </a:r>
            <a:r>
              <a:rPr lang="en-IN" sz="1400" dirty="0" smtClean="0"/>
              <a:t>, Mocha, Phantom etc</a:t>
            </a:r>
            <a:endParaRPr lang="en-IN" sz="1400" dirty="0"/>
          </a:p>
          <a:p>
            <a:pPr>
              <a:buNone/>
            </a:pPr>
            <a:endParaRPr lang="en-IN" sz="1400" dirty="0" smtClean="0"/>
          </a:p>
          <a:p>
            <a:pPr lvl="1">
              <a:buFont typeface="Wingdings" pitchFamily="2" charset="2"/>
              <a:buChar char="Ø"/>
            </a:pPr>
            <a:r>
              <a:rPr lang="en-IN" sz="1400" dirty="0" smtClean="0"/>
              <a:t> </a:t>
            </a:r>
            <a:r>
              <a:rPr lang="en-IN" sz="1400" dirty="0" smtClean="0"/>
              <a:t>The Testing framework is responsible for: </a:t>
            </a:r>
          </a:p>
          <a:p>
            <a:pPr>
              <a:buNone/>
            </a:pPr>
            <a:r>
              <a:rPr lang="en-IN" sz="1400" dirty="0" smtClean="0"/>
              <a:t>		- Defining the format in which to express expectations. </a:t>
            </a:r>
          </a:p>
          <a:p>
            <a:pPr>
              <a:buNone/>
            </a:pPr>
            <a:r>
              <a:rPr lang="en-IN" sz="1400" dirty="0" smtClean="0"/>
              <a:t>		- Executing the tests </a:t>
            </a:r>
            <a:endParaRPr lang="en-IN" sz="1400" dirty="0" smtClean="0"/>
          </a:p>
          <a:p>
            <a:pPr>
              <a:buNone/>
            </a:pPr>
            <a:r>
              <a:rPr lang="en-IN" sz="1400" dirty="0"/>
              <a:t>	</a:t>
            </a:r>
            <a:r>
              <a:rPr lang="en-IN" sz="1400" dirty="0" smtClean="0"/>
              <a:t>	</a:t>
            </a:r>
            <a:r>
              <a:rPr lang="en-IN" sz="1400" dirty="0" smtClean="0"/>
              <a:t>-</a:t>
            </a:r>
            <a:r>
              <a:rPr lang="en-IN" sz="1400" dirty="0" smtClean="0"/>
              <a:t> </a:t>
            </a:r>
            <a:r>
              <a:rPr lang="en-IN" sz="1400" dirty="0" smtClean="0"/>
              <a:t>Reporting results </a:t>
            </a:r>
            <a:endParaRPr lang="en-IN" sz="1400" dirty="0" smtClean="0"/>
          </a:p>
          <a:p>
            <a:pPr>
              <a:buNone/>
            </a:pPr>
            <a:r>
              <a:rPr lang="en-IN" sz="1400" dirty="0"/>
              <a:t>	</a:t>
            </a:r>
            <a:r>
              <a:rPr lang="en-IN" sz="1400" dirty="0" smtClean="0"/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 smtClean="0"/>
              <a:t>Properties of a testing framework: </a:t>
            </a:r>
          </a:p>
          <a:p>
            <a:pPr>
              <a:buNone/>
            </a:pPr>
            <a:r>
              <a:rPr lang="en-IN" sz="1400" dirty="0" smtClean="0"/>
              <a:t>		</a:t>
            </a:r>
            <a:r>
              <a:rPr lang="en-IN" sz="1400" dirty="0" smtClean="0"/>
              <a:t>- It </a:t>
            </a:r>
            <a:r>
              <a:rPr lang="en-IN" sz="1400" dirty="0" smtClean="0"/>
              <a:t>is application independent. </a:t>
            </a:r>
          </a:p>
          <a:p>
            <a:pPr>
              <a:buNone/>
            </a:pPr>
            <a:r>
              <a:rPr lang="en-IN" sz="1400" dirty="0" smtClean="0"/>
              <a:t> 		</a:t>
            </a:r>
            <a:r>
              <a:rPr lang="en-IN" sz="1400" dirty="0" smtClean="0"/>
              <a:t>- It </a:t>
            </a:r>
            <a:r>
              <a:rPr lang="en-IN" sz="1400" dirty="0" smtClean="0"/>
              <a:t>is easy to expand, </a:t>
            </a:r>
            <a:r>
              <a:rPr lang="en-IN" sz="1400" dirty="0" smtClean="0"/>
              <a:t>maintain.</a:t>
            </a:r>
            <a:endParaRPr lang="en-I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Testing </a:t>
            </a:r>
            <a:r>
              <a:rPr lang="en-IN" sz="1800" dirty="0" smtClean="0"/>
              <a:t>Action Creators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03648" y="1340768"/>
            <a:ext cx="6048672" cy="2016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03648" y="3717032"/>
            <a:ext cx="6048672" cy="2808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91680" y="1484784"/>
            <a:ext cx="3168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dirty="0" smtClean="0">
                <a:solidFill>
                  <a:srgbClr val="569CD6"/>
                </a:solidFill>
                <a:latin typeface="Consolas"/>
              </a:rPr>
              <a:t>let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err="1" smtClean="0">
                <a:solidFill>
                  <a:srgbClr val="9CDCFE"/>
                </a:solidFill>
                <a:latin typeface="Consolas"/>
              </a:rPr>
              <a:t>nextTodoId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= </a:t>
            </a:r>
            <a:r>
              <a:rPr lang="en-IN" sz="1400" b="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en-IN" sz="14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b="0" dirty="0" smtClean="0">
                <a:solidFill>
                  <a:srgbClr val="C586C0"/>
                </a:solidFill>
                <a:latin typeface="Consolas"/>
              </a:rPr>
              <a:t>export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569CD6"/>
                </a:solidFill>
                <a:latin typeface="Consolas"/>
              </a:rPr>
              <a:t>const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err="1" smtClean="0">
                <a:solidFill>
                  <a:srgbClr val="DCDCAA"/>
                </a:solidFill>
                <a:latin typeface="Consolas"/>
              </a:rPr>
              <a:t>addTodo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= </a:t>
            </a:r>
            <a:r>
              <a:rPr lang="en-IN" sz="1400" b="0" dirty="0" smtClean="0">
                <a:solidFill>
                  <a:srgbClr val="9CDCFE"/>
                </a:solidFill>
                <a:latin typeface="Consolas"/>
              </a:rPr>
              <a:t>text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569CD6"/>
                </a:solidFill>
                <a:latin typeface="Consolas"/>
              </a:rPr>
              <a:t>=&gt;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({</a:t>
            </a:r>
          </a:p>
          <a:p>
            <a:r>
              <a:rPr lang="en-IN" sz="1400" b="0" dirty="0" smtClean="0">
                <a:solidFill>
                  <a:srgbClr val="9CDCFE"/>
                </a:solidFill>
                <a:latin typeface="Consolas"/>
              </a:rPr>
              <a:t>type: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CE9178"/>
                </a:solidFill>
                <a:latin typeface="Consolas"/>
              </a:rPr>
              <a:t>'ADD_TODO'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b="0" dirty="0" smtClean="0">
                <a:solidFill>
                  <a:srgbClr val="9CDCFE"/>
                </a:solidFill>
                <a:latin typeface="Consolas"/>
              </a:rPr>
              <a:t>id: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err="1" smtClean="0">
                <a:solidFill>
                  <a:srgbClr val="9CDCFE"/>
                </a:solidFill>
                <a:latin typeface="Consolas"/>
              </a:rPr>
              <a:t>nextTodoId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++,</a:t>
            </a:r>
          </a:p>
          <a:p>
            <a:r>
              <a:rPr lang="en-IN" sz="1400" b="0" dirty="0" smtClean="0">
                <a:solidFill>
                  <a:srgbClr val="9CDCFE"/>
                </a:solidFill>
                <a:latin typeface="Consolas"/>
              </a:rPr>
              <a:t>text</a:t>
            </a:r>
            <a:endParaRPr lang="en-IN" sz="14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})</a:t>
            </a:r>
            <a:endParaRPr lang="en-IN" sz="14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3789040"/>
            <a:ext cx="6480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​</a:t>
            </a:r>
            <a:r>
              <a:rPr lang="en-IN" b="0" dirty="0" smtClean="0">
                <a:solidFill>
                  <a:srgbClr val="C586C0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569CD6"/>
                </a:solidFill>
                <a:latin typeface="Consolas"/>
              </a:rPr>
              <a:t>*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C586C0"/>
                </a:solidFill>
                <a:latin typeface="Consolas"/>
              </a:rPr>
              <a:t>as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9CDCFE"/>
                </a:solidFill>
                <a:latin typeface="Consolas"/>
              </a:rPr>
              <a:t>actions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C586C0"/>
                </a:solidFill>
                <a:latin typeface="Consolas"/>
              </a:rPr>
              <a:t>from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CE9178"/>
                </a:solidFill>
                <a:latin typeface="Consolas"/>
              </a:rPr>
              <a:t>'./index'</a:t>
            </a:r>
            <a:endParaRPr lang="en-IN" sz="1400" b="0" dirty="0" smtClean="0">
              <a:solidFill>
                <a:srgbClr val="D4D4D4"/>
              </a:solidFill>
              <a:latin typeface="Consolas"/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b="0" dirty="0" smtClean="0">
                <a:solidFill>
                  <a:srgbClr val="DCDCAA"/>
                </a:solidFill>
                <a:latin typeface="Consolas"/>
              </a:rPr>
              <a:t>describe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IN" sz="1400" b="0" dirty="0" smtClean="0">
                <a:solidFill>
                  <a:srgbClr val="CE9178"/>
                </a:solidFill>
                <a:latin typeface="Consolas"/>
              </a:rPr>
              <a:t>'todo actions'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, () </a:t>
            </a:r>
            <a:r>
              <a:rPr lang="en-IN" sz="1400" b="0" dirty="0" smtClean="0">
                <a:solidFill>
                  <a:srgbClr val="569CD6"/>
                </a:solidFill>
                <a:latin typeface="Consolas"/>
              </a:rPr>
              <a:t>=&gt;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{</a:t>
            </a:r>
          </a:p>
          <a:p>
            <a:r>
              <a:rPr lang="en-IN" sz="1400" b="0" dirty="0" smtClean="0">
                <a:solidFill>
                  <a:srgbClr val="DCDCAA"/>
                </a:solidFill>
                <a:latin typeface="Consolas"/>
              </a:rPr>
              <a:t>it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IN" sz="1400" b="0" dirty="0" smtClean="0">
                <a:solidFill>
                  <a:srgbClr val="CE9178"/>
                </a:solidFill>
                <a:latin typeface="Consolas"/>
              </a:rPr>
              <a:t>'</a:t>
            </a:r>
            <a:r>
              <a:rPr lang="en-IN" sz="1400" b="0" dirty="0" err="1" smtClean="0">
                <a:solidFill>
                  <a:srgbClr val="CE9178"/>
                </a:solidFill>
                <a:latin typeface="Consolas"/>
              </a:rPr>
              <a:t>addTodo</a:t>
            </a:r>
            <a:r>
              <a:rPr lang="en-IN" sz="1400" b="0" dirty="0" smtClean="0">
                <a:solidFill>
                  <a:srgbClr val="CE9178"/>
                </a:solidFill>
                <a:latin typeface="Consolas"/>
              </a:rPr>
              <a:t> should create ADD_TODO action'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, () </a:t>
            </a:r>
            <a:r>
              <a:rPr lang="en-IN" sz="1400" b="0" dirty="0" smtClean="0">
                <a:solidFill>
                  <a:srgbClr val="569CD6"/>
                </a:solidFill>
                <a:latin typeface="Consolas"/>
              </a:rPr>
              <a:t>=&gt;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{</a:t>
            </a:r>
          </a:p>
          <a:p>
            <a:r>
              <a:rPr lang="en-IN" sz="1400" b="0" dirty="0" smtClean="0">
                <a:solidFill>
                  <a:srgbClr val="DCDCAA"/>
                </a:solidFill>
                <a:latin typeface="Consolas"/>
              </a:rPr>
              <a:t>expect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IN" sz="1400" b="0" dirty="0" err="1" smtClean="0">
                <a:solidFill>
                  <a:srgbClr val="9CDCFE"/>
                </a:solidFill>
                <a:latin typeface="Consolas"/>
              </a:rPr>
              <a:t>actions</a:t>
            </a:r>
            <a:r>
              <a:rPr lang="en-IN" sz="1400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IN" sz="1400" b="0" dirty="0" err="1" smtClean="0">
                <a:solidFill>
                  <a:srgbClr val="DCDCAA"/>
                </a:solidFill>
                <a:latin typeface="Consolas"/>
              </a:rPr>
              <a:t>addTodo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IN" sz="1400" b="0" dirty="0" smtClean="0">
                <a:solidFill>
                  <a:srgbClr val="CE9178"/>
                </a:solidFill>
                <a:latin typeface="Consolas"/>
              </a:rPr>
              <a:t>'Use </a:t>
            </a:r>
            <a:r>
              <a:rPr lang="en-IN" sz="1400" b="0" dirty="0" err="1" smtClean="0">
                <a:solidFill>
                  <a:srgbClr val="CE9178"/>
                </a:solidFill>
                <a:latin typeface="Consolas"/>
              </a:rPr>
              <a:t>Redux</a:t>
            </a:r>
            <a:r>
              <a:rPr lang="en-IN" sz="1400" b="0" dirty="0" smtClean="0">
                <a:solidFill>
                  <a:srgbClr val="CE9178"/>
                </a:solidFill>
                <a:latin typeface="Consolas"/>
              </a:rPr>
              <a:t>'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)).</a:t>
            </a:r>
            <a:r>
              <a:rPr lang="en-IN" sz="1400" b="0" dirty="0" smtClean="0">
                <a:solidFill>
                  <a:srgbClr val="DCDCAA"/>
                </a:solidFill>
                <a:latin typeface="Consolas"/>
              </a:rPr>
              <a:t>toEqual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({</a:t>
            </a:r>
          </a:p>
          <a:p>
            <a:r>
              <a:rPr lang="en-IN" sz="1400" b="0" dirty="0" smtClean="0">
                <a:solidFill>
                  <a:srgbClr val="9CDCFE"/>
                </a:solidFill>
                <a:latin typeface="Consolas"/>
              </a:rPr>
              <a:t>type: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CE9178"/>
                </a:solidFill>
                <a:latin typeface="Consolas"/>
              </a:rPr>
              <a:t>'ADD_TODO'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b="0" dirty="0" smtClean="0">
                <a:solidFill>
                  <a:srgbClr val="9CDCFE"/>
                </a:solidFill>
                <a:latin typeface="Consolas"/>
              </a:rPr>
              <a:t>id: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B5CEA8"/>
                </a:solidFill>
                <a:latin typeface="Consolas"/>
              </a:rPr>
              <a:t>0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b="0" dirty="0" smtClean="0">
                <a:solidFill>
                  <a:srgbClr val="9CDCFE"/>
                </a:solidFill>
                <a:latin typeface="Consolas"/>
              </a:rPr>
              <a:t>text:</a:t>
            </a:r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b="0" dirty="0" smtClean="0">
                <a:solidFill>
                  <a:srgbClr val="CE9178"/>
                </a:solidFill>
                <a:latin typeface="Consolas"/>
              </a:rPr>
              <a:t>'Use </a:t>
            </a:r>
            <a:r>
              <a:rPr lang="en-IN" sz="1400" b="0" dirty="0" err="1" smtClean="0">
                <a:solidFill>
                  <a:srgbClr val="CE9178"/>
                </a:solidFill>
                <a:latin typeface="Consolas"/>
              </a:rPr>
              <a:t>Redux</a:t>
            </a:r>
            <a:r>
              <a:rPr lang="en-IN" sz="1400" b="0" dirty="0" smtClean="0">
                <a:solidFill>
                  <a:srgbClr val="CE9178"/>
                </a:solidFill>
                <a:latin typeface="Consolas"/>
              </a:rPr>
              <a:t>'</a:t>
            </a:r>
            <a:endParaRPr lang="en-IN" sz="14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})</a:t>
            </a:r>
          </a:p>
          <a:p>
            <a:r>
              <a:rPr lang="en-IN" sz="1400" b="0" dirty="0" smtClean="0">
                <a:solidFill>
                  <a:srgbClr val="D4D4D4"/>
                </a:solidFill>
                <a:latin typeface="Consolas"/>
              </a:rPr>
              <a:t>})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36145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Testing Reducers</a:t>
            </a:r>
            <a:endParaRPr lang="en-IN" sz="1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11560" y="1556792"/>
            <a:ext cx="7704856" cy="43204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62646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569CD6"/>
                </a:solidFill>
                <a:latin typeface="Consolas"/>
              </a:rPr>
              <a:t>const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err="1" smtClean="0">
                <a:solidFill>
                  <a:srgbClr val="DCDCAA"/>
                </a:solidFill>
                <a:latin typeface="Consolas"/>
              </a:rPr>
              <a:t>todos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= (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state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= [], 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action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) </a:t>
            </a:r>
            <a:r>
              <a:rPr lang="en-IN" sz="1400" dirty="0" smtClean="0">
                <a:solidFill>
                  <a:srgbClr val="569CD6"/>
                </a:solidFill>
                <a:latin typeface="Consolas"/>
              </a:rPr>
              <a:t>=&gt;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{</a:t>
            </a:r>
          </a:p>
          <a:p>
            <a:r>
              <a:rPr lang="en-IN" sz="1400" dirty="0" smtClean="0">
                <a:solidFill>
                  <a:srgbClr val="C586C0"/>
                </a:solidFill>
                <a:latin typeface="Consolas"/>
              </a:rPr>
              <a:t> switch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IN" sz="1400" dirty="0" err="1" smtClean="0">
                <a:solidFill>
                  <a:srgbClr val="9CDCFE"/>
                </a:solidFill>
                <a:latin typeface="Consolas"/>
              </a:rPr>
              <a:t>action</a:t>
            </a:r>
            <a:r>
              <a:rPr lang="en-IN" sz="14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IN" sz="1400" dirty="0" err="1" smtClean="0">
                <a:solidFill>
                  <a:srgbClr val="9CDCFE"/>
                </a:solidFill>
                <a:latin typeface="Consolas"/>
              </a:rPr>
              <a:t>type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) {</a:t>
            </a:r>
          </a:p>
          <a:p>
            <a:r>
              <a:rPr lang="en-IN" sz="1400" dirty="0" smtClean="0">
                <a:solidFill>
                  <a:srgbClr val="C586C0"/>
                </a:solidFill>
                <a:latin typeface="Consolas"/>
              </a:rPr>
              <a:t>  case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'ADD_TODO'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IN" sz="1400" dirty="0" smtClean="0">
                <a:solidFill>
                  <a:srgbClr val="C586C0"/>
                </a:solidFill>
                <a:latin typeface="Consolas"/>
              </a:rPr>
              <a:t>   return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[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...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state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{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id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action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id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text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err="1" smtClean="0">
                <a:solidFill>
                  <a:srgbClr val="9CDCFE"/>
                </a:solidFill>
                <a:latin typeface="Consolas"/>
              </a:rPr>
              <a:t>action</a:t>
            </a:r>
            <a:r>
              <a:rPr lang="en-IN" sz="14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IN" sz="1400" dirty="0" err="1" smtClean="0">
                <a:solidFill>
                  <a:srgbClr val="9CDCFE"/>
                </a:solidFill>
                <a:latin typeface="Consolas"/>
              </a:rPr>
              <a:t>text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completed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569CD6"/>
                </a:solidFill>
                <a:latin typeface="Consolas"/>
              </a:rPr>
              <a:t>false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 }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]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C586C0"/>
                </a:solidFill>
                <a:latin typeface="Consolas"/>
              </a:rPr>
              <a:t>   default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IN" sz="1400" dirty="0" smtClean="0">
                <a:solidFill>
                  <a:srgbClr val="C586C0"/>
                </a:solidFill>
                <a:latin typeface="Consolas"/>
              </a:rPr>
              <a:t>    return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state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}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}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IN" sz="1400" dirty="0" smtClean="0">
                <a:solidFill>
                  <a:srgbClr val="D4D4D4"/>
                </a:solidFill>
                <a:latin typeface="Consolas"/>
              </a:rPr>
            </a:br>
            <a:r>
              <a:rPr lang="en-IN" sz="1400" dirty="0" smtClean="0">
                <a:solidFill>
                  <a:srgbClr val="C586C0"/>
                </a:solidFill>
                <a:latin typeface="Consolas"/>
              </a:rPr>
              <a:t>export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586C0"/>
                </a:solidFill>
                <a:latin typeface="Consolas"/>
              </a:rPr>
              <a:t>default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err="1" smtClean="0">
                <a:solidFill>
                  <a:srgbClr val="9CDCFE"/>
                </a:solidFill>
                <a:latin typeface="Consolas"/>
              </a:rPr>
              <a:t>todos</a:t>
            </a:r>
            <a:endParaRPr lang="en-IN" sz="14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7544" y="33265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Testing </a:t>
            </a:r>
            <a:r>
              <a:rPr kumimoji="0" lang="en-I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Redux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7666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Testing </a:t>
            </a:r>
            <a:r>
              <a:rPr lang="en-IN" sz="1800" dirty="0" smtClean="0"/>
              <a:t>Reducers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5536" y="1196752"/>
            <a:ext cx="4176464" cy="54726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788024" y="1196752"/>
            <a:ext cx="4104456" cy="54726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052736"/>
            <a:ext cx="3816424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 smtClean="0">
              <a:solidFill>
                <a:srgbClr val="C586C0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err="1" smtClean="0">
                <a:solidFill>
                  <a:srgbClr val="9CDCFE"/>
                </a:solidFill>
                <a:latin typeface="Consolas"/>
              </a:rPr>
              <a:t>todos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586C0"/>
                </a:solidFill>
                <a:latin typeface="Consolas"/>
              </a:rPr>
              <a:t>from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'./</a:t>
            </a:r>
            <a:r>
              <a:rPr lang="en-IN" sz="1400" dirty="0" err="1" smtClean="0">
                <a:solidFill>
                  <a:srgbClr val="CE9178"/>
                </a:solidFill>
                <a:latin typeface="Consolas"/>
              </a:rPr>
              <a:t>todos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IN" sz="1400" dirty="0" smtClean="0">
                <a:solidFill>
                  <a:srgbClr val="D4D4D4"/>
                </a:solidFill>
                <a:latin typeface="Consolas"/>
              </a:rPr>
            </a:br>
            <a:r>
              <a:rPr lang="en-IN" sz="1400" dirty="0" smtClean="0">
                <a:solidFill>
                  <a:srgbClr val="DCDCAA"/>
                </a:solidFill>
                <a:latin typeface="Consolas"/>
              </a:rPr>
              <a:t>describe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</a:t>
            </a:r>
            <a:r>
              <a:rPr lang="en-IN" sz="1400" dirty="0" err="1" smtClean="0">
                <a:solidFill>
                  <a:srgbClr val="CE9178"/>
                </a:solidFill>
                <a:latin typeface="Consolas"/>
              </a:rPr>
              <a:t>todos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 reducer'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 () </a:t>
            </a:r>
            <a:r>
              <a:rPr lang="en-IN" sz="1400" dirty="0" smtClean="0">
                <a:solidFill>
                  <a:srgbClr val="569CD6"/>
                </a:solidFill>
                <a:latin typeface="Consolas"/>
              </a:rPr>
              <a:t>=&gt;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{</a:t>
            </a:r>
          </a:p>
          <a:p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CDCAA"/>
                </a:solidFill>
                <a:latin typeface="Consolas"/>
              </a:rPr>
              <a:t>it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'should handle initial state'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   () </a:t>
            </a:r>
            <a:r>
              <a:rPr lang="en-IN" sz="1400" dirty="0" smtClean="0">
                <a:solidFill>
                  <a:srgbClr val="569CD6"/>
                </a:solidFill>
                <a:latin typeface="Consolas"/>
              </a:rPr>
              <a:t>=&gt;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{</a:t>
            </a:r>
          </a:p>
          <a:p>
            <a:r>
              <a:rPr lang="en-IN" sz="1400" dirty="0" smtClean="0">
                <a:solidFill>
                  <a:srgbClr val="DCDCAA"/>
                </a:solidFill>
                <a:latin typeface="Consolas"/>
              </a:rPr>
              <a:t>  expect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</a:t>
            </a:r>
          </a:p>
          <a:p>
            <a:r>
              <a:rPr lang="en-IN" sz="1400" dirty="0" smtClean="0">
                <a:solidFill>
                  <a:srgbClr val="DCDCAA"/>
                </a:solidFill>
                <a:latin typeface="Consolas"/>
              </a:rPr>
              <a:t>   </a:t>
            </a:r>
            <a:r>
              <a:rPr lang="en-IN" sz="1400" dirty="0" err="1" smtClean="0">
                <a:solidFill>
                  <a:srgbClr val="DCDCAA"/>
                </a:solidFill>
                <a:latin typeface="Consolas"/>
              </a:rPr>
              <a:t>todos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IN" sz="1400" dirty="0" smtClean="0">
                <a:solidFill>
                  <a:srgbClr val="569CD6"/>
                </a:solidFill>
                <a:latin typeface="Consolas"/>
              </a:rPr>
              <a:t>undefined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 {})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).</a:t>
            </a:r>
            <a:r>
              <a:rPr lang="en-IN" sz="1400" dirty="0" err="1" smtClean="0">
                <a:solidFill>
                  <a:srgbClr val="DCDCAA"/>
                </a:solidFill>
                <a:latin typeface="Consolas"/>
              </a:rPr>
              <a:t>toEqual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([])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})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IN" sz="1400" dirty="0" smtClean="0">
                <a:solidFill>
                  <a:srgbClr val="D4D4D4"/>
                </a:solidFill>
                <a:latin typeface="Consolas"/>
              </a:rPr>
            </a:br>
            <a:r>
              <a:rPr lang="en-IN" sz="1400" dirty="0" smtClean="0">
                <a:solidFill>
                  <a:srgbClr val="DCDCAA"/>
                </a:solidFill>
                <a:latin typeface="Consolas"/>
              </a:rPr>
              <a:t>it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'should handle ADD_TODO'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 () </a:t>
            </a:r>
            <a:r>
              <a:rPr lang="en-IN" sz="1400" dirty="0" smtClean="0">
                <a:solidFill>
                  <a:srgbClr val="569CD6"/>
                </a:solidFill>
                <a:latin typeface="Consolas"/>
              </a:rPr>
              <a:t>=&gt;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{</a:t>
            </a:r>
          </a:p>
          <a:p>
            <a:r>
              <a:rPr lang="en-IN" sz="1400" dirty="0" smtClean="0">
                <a:solidFill>
                  <a:srgbClr val="DCDCAA"/>
                </a:solidFill>
                <a:latin typeface="Consolas"/>
              </a:rPr>
              <a:t>  expect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</a:t>
            </a:r>
          </a:p>
          <a:p>
            <a:r>
              <a:rPr lang="en-IN" sz="1400" dirty="0" smtClean="0">
                <a:solidFill>
                  <a:srgbClr val="DCDCAA"/>
                </a:solidFill>
                <a:latin typeface="Consolas"/>
              </a:rPr>
              <a:t>    </a:t>
            </a:r>
            <a:r>
              <a:rPr lang="en-IN" sz="1400" dirty="0" err="1" smtClean="0">
                <a:solidFill>
                  <a:srgbClr val="DCDCAA"/>
                </a:solidFill>
                <a:latin typeface="Consolas"/>
              </a:rPr>
              <a:t>todos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([], {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type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'ADD_TODO'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text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'Run the tests'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id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 }) 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).</a:t>
            </a:r>
            <a:r>
              <a:rPr lang="en-IN" sz="1400" dirty="0" err="1" smtClean="0">
                <a:solidFill>
                  <a:srgbClr val="DCDCAA"/>
                </a:solidFill>
                <a:latin typeface="Consolas"/>
              </a:rPr>
              <a:t>toEqual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([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{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text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'Run the tests'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completed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569CD6"/>
                </a:solidFill>
                <a:latin typeface="Consolas"/>
              </a:rPr>
              <a:t>false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id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 }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])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IN" dirty="0" smtClean="0">
                <a:solidFill>
                  <a:srgbClr val="D4D4D4"/>
                </a:solidFill>
                <a:latin typeface="Consolas"/>
              </a:rPr>
            </a:br>
            <a:r>
              <a:rPr lang="en-IN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IN" dirty="0" smtClean="0">
                <a:solidFill>
                  <a:srgbClr val="D4D4D4"/>
                </a:solidFill>
                <a:latin typeface="Consolas"/>
              </a:rPr>
            </a:br>
            <a:endParaRPr lang="en-IN" dirty="0" smtClean="0">
              <a:solidFill>
                <a:srgbClr val="D4D4D4"/>
              </a:solidFill>
              <a:latin typeface="Consolas"/>
            </a:endParaRP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1268760"/>
            <a:ext cx="38884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DCDCAA"/>
                </a:solidFill>
                <a:latin typeface="Consolas"/>
              </a:rPr>
              <a:t>expect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</a:t>
            </a:r>
          </a:p>
          <a:p>
            <a:r>
              <a:rPr lang="en-IN" sz="1400" dirty="0" smtClean="0">
                <a:solidFill>
                  <a:srgbClr val="DCDCAA"/>
                </a:solidFill>
                <a:latin typeface="Consolas"/>
              </a:rPr>
              <a:t>   </a:t>
            </a:r>
            <a:r>
              <a:rPr lang="en-IN" sz="1400" dirty="0" err="1" smtClean="0">
                <a:solidFill>
                  <a:srgbClr val="DCDCAA"/>
                </a:solidFill>
                <a:latin typeface="Consolas"/>
              </a:rPr>
              <a:t>todos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([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{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text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'Run the tests'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completed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569CD6"/>
                </a:solidFill>
                <a:latin typeface="Consolas"/>
              </a:rPr>
              <a:t>false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id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 }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], 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type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'ADD_TODO'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text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'Use </a:t>
            </a:r>
            <a:r>
              <a:rPr lang="en-IN" sz="1400" dirty="0" err="1" smtClean="0">
                <a:solidFill>
                  <a:srgbClr val="CE9178"/>
                </a:solidFill>
                <a:latin typeface="Consolas"/>
              </a:rPr>
              <a:t>Redux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id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B5CEA8"/>
                </a:solidFill>
                <a:latin typeface="Consolas"/>
              </a:rPr>
              <a:t>1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})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).</a:t>
            </a:r>
            <a:r>
              <a:rPr lang="en-IN" sz="1400" dirty="0" err="1" smtClean="0">
                <a:solidFill>
                  <a:srgbClr val="DCDCAA"/>
                </a:solidFill>
                <a:latin typeface="Consolas"/>
              </a:rPr>
              <a:t>toEqual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([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  {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  text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'Run the tests'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  completed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569CD6"/>
                </a:solidFill>
                <a:latin typeface="Consolas"/>
              </a:rPr>
              <a:t>false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  id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   }, 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  text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'Use </a:t>
            </a:r>
            <a:r>
              <a:rPr lang="en-IN" sz="1400" dirty="0" err="1" smtClean="0">
                <a:solidFill>
                  <a:srgbClr val="CE9178"/>
                </a:solidFill>
                <a:latin typeface="Consolas"/>
              </a:rPr>
              <a:t>Redux</a:t>
            </a:r>
            <a:r>
              <a:rPr lang="en-IN" sz="1400" dirty="0" smtClean="0">
                <a:solidFill>
                  <a:srgbClr val="CE9178"/>
                </a:solidFill>
                <a:latin typeface="Consolas"/>
              </a:rPr>
              <a:t>'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  completed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569CD6"/>
                </a:solidFill>
                <a:latin typeface="Consolas"/>
              </a:rPr>
              <a:t>false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,</a:t>
            </a:r>
          </a:p>
          <a:p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         id</a:t>
            </a:r>
            <a:r>
              <a:rPr lang="en-IN" sz="1400" dirty="0" smtClean="0">
                <a:solidFill>
                  <a:srgbClr val="9CDCFE"/>
                </a:solidFill>
                <a:latin typeface="Consolas"/>
              </a:rPr>
              <a:t>:</a:t>
            </a:r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IN" sz="1400" dirty="0" smtClean="0">
                <a:solidFill>
                  <a:srgbClr val="B5CEA8"/>
                </a:solidFill>
                <a:latin typeface="Consolas"/>
              </a:rPr>
              <a:t>1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   }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/>
              </a:rPr>
              <a:t>      ])</a:t>
            </a:r>
            <a:endParaRPr lang="en-IN" sz="1400" dirty="0" smtClean="0">
              <a:solidFill>
                <a:srgbClr val="D4D4D4"/>
              </a:solidFill>
              <a:latin typeface="Consola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</TotalTime>
  <Words>275</Words>
  <Application>Microsoft Office PowerPoint</Application>
  <PresentationFormat>On-screen Show (4:3)</PresentationFormat>
  <Paragraphs>126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Unit Testing</vt:lpstr>
      <vt:lpstr>Overview</vt:lpstr>
      <vt:lpstr>Slide 3</vt:lpstr>
      <vt:lpstr>Automated Javascript Testing</vt:lpstr>
      <vt:lpstr>Slide 5</vt:lpstr>
      <vt:lpstr>Slide 6</vt:lpstr>
      <vt:lpstr>Slide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SANHITA DUTTA</dc:creator>
  <cp:lastModifiedBy>SANHITA DUTTA</cp:lastModifiedBy>
  <cp:revision>33</cp:revision>
  <dcterms:created xsi:type="dcterms:W3CDTF">2018-09-02T05:37:59Z</dcterms:created>
  <dcterms:modified xsi:type="dcterms:W3CDTF">2018-09-02T11:20:49Z</dcterms:modified>
</cp:coreProperties>
</file>