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2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7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7E8F-C2E2-2C45-B4C9-210B7E5FF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Generic Notification System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E4347-0C2D-2448-8EBD-3D3D918EB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Apache Kafka</a:t>
            </a:r>
          </a:p>
        </p:txBody>
      </p:sp>
    </p:spTree>
    <p:extLst>
      <p:ext uri="{BB962C8B-B14F-4D97-AF65-F5344CB8AC3E}">
        <p14:creationId xmlns:p14="http://schemas.microsoft.com/office/powerpoint/2010/main" val="95651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2116-D4E1-B744-99C2-34DCE7F3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Problem area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C611-4C7D-1B44-BBB1-8E65B11F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Create a centralized generic service for notification that can be used by a variety consuming application for their notification needs e.g. an incident workflow system may use this system when each incident ticket moves from one state to another, similarly a order management system may use this service to notify the customer of the status of the order whenever it changes</a:t>
            </a:r>
          </a:p>
          <a:p>
            <a:pPr lvl="0"/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Accept messages including from, to and subject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Ability to notify on multiple channels (ex :email, slack, push notification)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Deliver messages in correct order for each consumer of this </a:t>
            </a:r>
          </a:p>
          <a:p>
            <a:pPr lvl="0"/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Regular messaging system does not support scalability</a:t>
            </a:r>
          </a:p>
          <a:p>
            <a:pPr lvl="0"/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Any confirmation needs to be provided for receiving the message</a:t>
            </a:r>
          </a:p>
          <a:p>
            <a:pPr lvl="0"/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As there are lots of service to generate message , has to go for a generic producer and consumer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aseline="-25000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7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39CC-221D-F64F-B802-006BF099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Solution approach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2DC6-BA25-F241-BC54-CCD0B600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Create an  application to post data in to Apache </a:t>
            </a:r>
            <a:r>
              <a:rPr lang="en-IN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kafka</a:t>
            </a:r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 and pull data from </a:t>
            </a:r>
            <a:r>
              <a:rPr lang="en-IN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kafka</a:t>
            </a:r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 to send to email, slack etc</a:t>
            </a:r>
          </a:p>
          <a:p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Producer API to publish messages with topic and all the Consumer API can subscribe to its required topic and receive the message published to this topic  in real time</a:t>
            </a:r>
          </a:p>
          <a:p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Using Kafka, makes the application highly scalable solution with high performance as it can process any number of messages</a:t>
            </a:r>
          </a:p>
          <a:p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Consumer API can be SMS, Email, Web Notification, Push notification , slack etc</a:t>
            </a:r>
          </a:p>
          <a:p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Publisher need not know a Subscriber and vice versa. Kafka intermediate broker perform the filtering procedure on the messages based on the Topic and hence Subscriber will get relevant messages </a:t>
            </a:r>
          </a:p>
          <a:p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Kafka provides guaranteed message delivery</a:t>
            </a:r>
          </a:p>
          <a:p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Automatically load balanced by the Kafka Partitions</a:t>
            </a:r>
          </a:p>
          <a:p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Messages can be sent in batch process and also through stream processing so that email requests to the mail server can be controlled  </a:t>
            </a:r>
            <a:b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1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0A7E-A7B9-9D45-984C-8F621830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High level architecture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0A2DF-9F8A-AB44-9642-C435710334F6}"/>
              </a:ext>
            </a:extLst>
          </p:cNvPr>
          <p:cNvSpPr/>
          <p:nvPr/>
        </p:nvSpPr>
        <p:spPr>
          <a:xfrm>
            <a:off x="5638800" y="3071098"/>
            <a:ext cx="914400" cy="26641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CFE8B-BE9C-8C43-93BA-BE6BE3FA929B}"/>
              </a:ext>
            </a:extLst>
          </p:cNvPr>
          <p:cNvSpPr/>
          <p:nvPr/>
        </p:nvSpPr>
        <p:spPr>
          <a:xfrm>
            <a:off x="8425575" y="3138740"/>
            <a:ext cx="1535289" cy="580519"/>
          </a:xfrm>
          <a:prstGeom prst="rect">
            <a:avLst/>
          </a:prstGeom>
          <a:solidFill>
            <a:schemeClr val="accent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4C620-5B61-A84E-89A1-1B6C351347F2}"/>
              </a:ext>
            </a:extLst>
          </p:cNvPr>
          <p:cNvSpPr/>
          <p:nvPr/>
        </p:nvSpPr>
        <p:spPr>
          <a:xfrm>
            <a:off x="8425572" y="4106852"/>
            <a:ext cx="1535289" cy="580519"/>
          </a:xfrm>
          <a:prstGeom prst="rect">
            <a:avLst/>
          </a:prstGeom>
          <a:solidFill>
            <a:schemeClr val="accent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2A1221-6593-3241-BA13-3E050D8DEB1F}"/>
              </a:ext>
            </a:extLst>
          </p:cNvPr>
          <p:cNvSpPr/>
          <p:nvPr/>
        </p:nvSpPr>
        <p:spPr>
          <a:xfrm>
            <a:off x="8425573" y="5177616"/>
            <a:ext cx="1535289" cy="580519"/>
          </a:xfrm>
          <a:prstGeom prst="rect">
            <a:avLst/>
          </a:prstGeom>
          <a:solidFill>
            <a:schemeClr val="accent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0EF42E-DF47-4646-B30C-4518C7BE54DC}"/>
              </a:ext>
            </a:extLst>
          </p:cNvPr>
          <p:cNvSpPr/>
          <p:nvPr/>
        </p:nvSpPr>
        <p:spPr>
          <a:xfrm>
            <a:off x="2229278" y="3071098"/>
            <a:ext cx="1535289" cy="580519"/>
          </a:xfrm>
          <a:prstGeom prst="rect">
            <a:avLst/>
          </a:prstGeom>
          <a:solidFill>
            <a:schemeClr val="accent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13F0C-EA2C-7E41-8D14-B50A3AB856F7}"/>
              </a:ext>
            </a:extLst>
          </p:cNvPr>
          <p:cNvSpPr/>
          <p:nvPr/>
        </p:nvSpPr>
        <p:spPr>
          <a:xfrm>
            <a:off x="2229276" y="4108816"/>
            <a:ext cx="1535289" cy="580519"/>
          </a:xfrm>
          <a:prstGeom prst="rect">
            <a:avLst/>
          </a:prstGeom>
          <a:solidFill>
            <a:schemeClr val="accent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49E75-8B5E-1940-B798-3402094D06C2}"/>
              </a:ext>
            </a:extLst>
          </p:cNvPr>
          <p:cNvSpPr/>
          <p:nvPr/>
        </p:nvSpPr>
        <p:spPr>
          <a:xfrm>
            <a:off x="2229277" y="5078800"/>
            <a:ext cx="1535289" cy="580519"/>
          </a:xfrm>
          <a:prstGeom prst="rect">
            <a:avLst/>
          </a:prstGeom>
          <a:solidFill>
            <a:schemeClr val="accent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API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412FC71-802B-B44A-A3BC-AA409C6AC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3764567" y="3361358"/>
            <a:ext cx="1874233" cy="10418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60EFF5-B8D0-4F45-A3A9-EE71F0972648}"/>
              </a:ext>
            </a:extLst>
          </p:cNvPr>
          <p:cNvCxnSpPr>
            <a:stCxn id="12" idx="3"/>
          </p:cNvCxnSpPr>
          <p:nvPr/>
        </p:nvCxnSpPr>
        <p:spPr>
          <a:xfrm flipV="1">
            <a:off x="3764565" y="4399075"/>
            <a:ext cx="9541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8B16AB26-CF39-C54C-8253-CB6C80C70A45}"/>
              </a:ext>
            </a:extLst>
          </p:cNvPr>
          <p:cNvCxnSpPr>
            <a:stCxn id="13" idx="3"/>
          </p:cNvCxnSpPr>
          <p:nvPr/>
        </p:nvCxnSpPr>
        <p:spPr>
          <a:xfrm flipV="1">
            <a:off x="3764566" y="4399075"/>
            <a:ext cx="1874234" cy="969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DD971E-318B-D749-A9D7-775DA17FCA8E}"/>
              </a:ext>
            </a:extLst>
          </p:cNvPr>
          <p:cNvSpPr txBox="1"/>
          <p:nvPr/>
        </p:nvSpPr>
        <p:spPr>
          <a:xfrm>
            <a:off x="3956475" y="4185925"/>
            <a:ext cx="9090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Message with Topic2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CC385-E69C-0A44-A72D-7F85FAFD630A}"/>
              </a:ext>
            </a:extLst>
          </p:cNvPr>
          <p:cNvSpPr txBox="1"/>
          <p:nvPr/>
        </p:nvSpPr>
        <p:spPr>
          <a:xfrm>
            <a:off x="3956474" y="5157823"/>
            <a:ext cx="9090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Message with Topic3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3B4FDD7D-36D3-DA49-B036-CFA5DAA1433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6553200" y="3429000"/>
            <a:ext cx="1872375" cy="9741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B7A1DF7-6835-364C-AF50-09963C28883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553200" y="4403187"/>
            <a:ext cx="1872373" cy="1064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BE7269-575E-5C46-913E-E1A0216C52CE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6553200" y="4397112"/>
            <a:ext cx="1872372" cy="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B6735B-A480-E445-B102-AEE12EA49B95}"/>
              </a:ext>
            </a:extLst>
          </p:cNvPr>
          <p:cNvSpPr txBox="1"/>
          <p:nvPr/>
        </p:nvSpPr>
        <p:spPr>
          <a:xfrm>
            <a:off x="7326489" y="3230552"/>
            <a:ext cx="9915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Message with Topic1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DD1D4-D9E7-214A-914A-3F7FAEFECEB7}"/>
              </a:ext>
            </a:extLst>
          </p:cNvPr>
          <p:cNvSpPr txBox="1"/>
          <p:nvPr/>
        </p:nvSpPr>
        <p:spPr>
          <a:xfrm>
            <a:off x="7326490" y="4185941"/>
            <a:ext cx="9523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Message With Topic3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ED37E5-527A-B64F-B4F8-7362F0053CD0}"/>
              </a:ext>
            </a:extLst>
          </p:cNvPr>
          <p:cNvSpPr txBox="1"/>
          <p:nvPr/>
        </p:nvSpPr>
        <p:spPr>
          <a:xfrm>
            <a:off x="7326490" y="5238254"/>
            <a:ext cx="991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Message With Topic2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675EB6-4909-AC46-87BF-1796E9579480}"/>
              </a:ext>
            </a:extLst>
          </p:cNvPr>
          <p:cNvSpPr txBox="1"/>
          <p:nvPr/>
        </p:nvSpPr>
        <p:spPr>
          <a:xfrm>
            <a:off x="3962400" y="3092639"/>
            <a:ext cx="9539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Message with Topic1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B77EFB-45E8-144B-810C-F19EA2876354}"/>
              </a:ext>
            </a:extLst>
          </p:cNvPr>
          <p:cNvSpPr/>
          <p:nvPr/>
        </p:nvSpPr>
        <p:spPr>
          <a:xfrm>
            <a:off x="5770605" y="3402261"/>
            <a:ext cx="675074" cy="316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Broker1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3432EBE-5969-2B48-A840-35B8BCBA4688}"/>
              </a:ext>
            </a:extLst>
          </p:cNvPr>
          <p:cNvSpPr/>
          <p:nvPr/>
        </p:nvSpPr>
        <p:spPr>
          <a:xfrm>
            <a:off x="5798826" y="4796448"/>
            <a:ext cx="675074" cy="316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Broker2</a:t>
            </a:r>
          </a:p>
        </p:txBody>
      </p:sp>
    </p:spTree>
    <p:extLst>
      <p:ext uri="{BB962C8B-B14F-4D97-AF65-F5344CB8AC3E}">
        <p14:creationId xmlns:p14="http://schemas.microsoft.com/office/powerpoint/2010/main" val="221484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1440-697F-6E4D-AD78-B7367F44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Roadmap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DBCB-C8CF-4340-B339-7E167BCD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generic API for producer and consumer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Monitoring the producer and consumer services of  ensuring all messages are received, how fast we can read messages, any lag of messages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Consumers commit back in to a particular Kafka topic by acknowledging the offsets.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Handle request of multiple topics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logging to the bus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4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9ECF-0CCC-7E48-9EAC-21102B9C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aseline="-25000" dirty="0">
                <a:latin typeface="Arial" panose="020B0604020202020204" pitchFamily="34" charset="0"/>
                <a:cs typeface="Arial" panose="020B0604020202020204" pitchFamily="34" charset="0"/>
              </a:rPr>
              <a:t>Team composition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6805-A686-8446-BF02-F7F480FD2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Manager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 lead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Developers -4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Kafka DB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Adminsitrator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QA – 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UX-1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Documentation -1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29395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153</TotalTime>
  <Words>413</Words>
  <Application>Microsoft Macintosh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Generic Notification System </vt:lpstr>
      <vt:lpstr>Problem area </vt:lpstr>
      <vt:lpstr>Solution approach </vt:lpstr>
      <vt:lpstr>High level architecture </vt:lpstr>
      <vt:lpstr>Roadmap </vt:lpstr>
      <vt:lpstr>Team composition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Notification System </dc:title>
  <dc:creator>Sanitha V K</dc:creator>
  <cp:lastModifiedBy>Sanitha V K</cp:lastModifiedBy>
  <cp:revision>16</cp:revision>
  <dcterms:created xsi:type="dcterms:W3CDTF">2019-09-02T15:44:16Z</dcterms:created>
  <dcterms:modified xsi:type="dcterms:W3CDTF">2019-09-02T18:17:33Z</dcterms:modified>
</cp:coreProperties>
</file>