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3254beb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3254beb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3254beb2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3254beb2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3254beb2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3254beb2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4271ee4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4271ee4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6942f3d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6942f3d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97208" y="-893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79"/>
              <a:t>Comparative Analysis of Tomato Disease Classification: A Performance Evaluation of CNNs and Traditional Classifiers with Explainable AI</a:t>
            </a:r>
            <a:endParaRPr b="1" sz="1979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2725" y="1195950"/>
            <a:ext cx="92979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 05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Members: Abu Bakar Hasnath (20301037),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Sabista Ifraj (20301175),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Sameha Kamrul  (23266016), 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Sania Azhmee Bhuiyan (23266033)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713 &amp; 424: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Advanced Syntactic Pattern Recognition </a:t>
            </a:r>
            <a:b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Instructor: Annajiat Alim Rasel (AAR)</a:t>
            </a:r>
            <a:b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RA: Md Humaion Kabir Mehedi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ST: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Farah Binta Haque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306750" y="4579850"/>
            <a:ext cx="600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867090" y="213679"/>
            <a:ext cx="66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Introduction: Defining the problem statement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53115" y="741303"/>
            <a:ext cx="93120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Importance of </a:t>
            </a:r>
            <a:r>
              <a:rPr b="1" lang="en" sz="2000"/>
              <a:t>tomatoes</a:t>
            </a:r>
            <a:br>
              <a:rPr b="1" i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000"/>
              <a:t>Tomatoes hold immense importance globally, extending beyond their culinary appeal. Rich in essential nutrients like vitamin C, potassium, and antioxidants, tomatoes contribute significantly to a healthy diet</a:t>
            </a:r>
            <a:r>
              <a:rPr b="0" i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Economic value of tomato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Tomatoes are of paramount importance in global agriculture, serving as a staple crop with significant economic value and widespread consumption.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How tomato leaf disease causes economic loss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Tomatoes are of paramount importance in global agriculture, serving as a staple crop with significant economic value and widespread consumption.  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Infected plants often exhibit stunted growth, lower fruit production, and in severe cases, complete crop loss.</a:t>
            </a:r>
            <a:endParaRPr sz="2000"/>
          </a:p>
        </p:txBody>
      </p:sp>
      <p:sp>
        <p:nvSpPr>
          <p:cNvPr id="63" name="Google Shape;63;p14"/>
          <p:cNvSpPr txBox="1"/>
          <p:nvPr/>
        </p:nvSpPr>
        <p:spPr>
          <a:xfrm>
            <a:off x="8671075" y="4847750"/>
            <a:ext cx="4728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 </a:t>
            </a:r>
            <a:endParaRPr b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mage recognition techniques can be used to identify disease symptoms in tomato plants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Early detection of disease using machine learning can lead to faster response and spreading of disease among neighbouring plants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There is a need to figure out the most efficient machine learning model for tomate disease classification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So that machine learning application can be readily deployed on the agricultural field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Target is to compare the CNN and </a:t>
            </a:r>
            <a:r>
              <a:rPr b="1" lang="en">
                <a:solidFill>
                  <a:schemeClr val="dk1"/>
                </a:solidFill>
              </a:rPr>
              <a:t>traditional</a:t>
            </a:r>
            <a:r>
              <a:rPr b="1" lang="en">
                <a:solidFill>
                  <a:schemeClr val="dk1"/>
                </a:solidFill>
              </a:rPr>
              <a:t> classifiers for tomato disease classification and propose a hybrid model that is accurate and easily deployable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8349625" y="4461975"/>
            <a:ext cx="5895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400" u="sng"/>
              <a:t>Proposed Ideas/Plans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500"/>
              <a:buChar char="●"/>
            </a:pPr>
            <a:r>
              <a:rPr lang="en" sz="1600">
                <a:solidFill>
                  <a:schemeClr val="dk1"/>
                </a:solidFill>
              </a:rPr>
              <a:t>Apply convolutional neural network CNN, specifically </a:t>
            </a:r>
            <a:r>
              <a:rPr b="1" lang="en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 V3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The Apply 8 traditional classifiers for our multiclass dataset</a:t>
            </a:r>
            <a:endParaRPr sz="1600">
              <a:solidFill>
                <a:schemeClr val="dk1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Support Vector Machine (SVM)</a:t>
            </a:r>
            <a:endParaRPr sz="1600">
              <a:solidFill>
                <a:schemeClr val="dk1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K-Nearest Neighbour (KNN)</a:t>
            </a:r>
            <a:endParaRPr sz="1600">
              <a:solidFill>
                <a:schemeClr val="dk1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Logistic Regression</a:t>
            </a:r>
            <a:endParaRPr sz="1600">
              <a:solidFill>
                <a:schemeClr val="dk1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Decision tree</a:t>
            </a:r>
            <a:endParaRPr sz="1600">
              <a:solidFill>
                <a:schemeClr val="dk1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Naive Bayes</a:t>
            </a:r>
            <a:endParaRPr sz="1600">
              <a:solidFill>
                <a:schemeClr val="dk1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Random Forest</a:t>
            </a:r>
            <a:endParaRPr sz="1600">
              <a:solidFill>
                <a:schemeClr val="dk1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Multilayer Perception (MLP)</a:t>
            </a:r>
            <a:endParaRPr sz="1600">
              <a:solidFill>
                <a:schemeClr val="dk1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Vision transfer </a:t>
            </a:r>
            <a:endParaRPr sz="1600">
              <a:solidFill>
                <a:schemeClr val="dk1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Finally, compare their result and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Propose a hybrid architecture that is accurate and easily deployable on device with weaker processing power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8596075" y="4537000"/>
            <a:ext cx="417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33375" y="15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loading and preprocessing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41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8249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1" lang="en" sz="3127"/>
              <a:t>Worked with Hybrid Dataset </a:t>
            </a:r>
            <a:endParaRPr b="1" sz="3127"/>
          </a:p>
          <a:p>
            <a:pPr indent="-38249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1" lang="en" sz="3127"/>
              <a:t>Collected from kaggle :  Plant Village    and    Tomato Leaf Disease detection </a:t>
            </a:r>
            <a:endParaRPr b="1" sz="3127"/>
          </a:p>
          <a:p>
            <a:pPr indent="-38249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1" lang="en" sz="3127"/>
              <a:t> Preprocessing of Data: resize, rotate &amp; batch size </a:t>
            </a:r>
            <a:endParaRPr b="1" sz="3127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1459"/>
              <a:buFont typeface="Arial"/>
              <a:buNone/>
            </a:pPr>
            <a:r>
              <a:t/>
            </a:r>
            <a:endParaRPr b="1" sz="1923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8446050" y="4751300"/>
            <a:ext cx="5466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100"/>
              <a:t>                  </a:t>
            </a:r>
            <a:r>
              <a:rPr lang="en" sz="4100"/>
              <a:t>Thank You </a:t>
            </a:r>
            <a:endParaRPr sz="4100"/>
          </a:p>
        </p:txBody>
      </p:sp>
      <p:sp>
        <p:nvSpPr>
          <p:cNvPr id="90" name="Google Shape;90;p18"/>
          <p:cNvSpPr txBox="1"/>
          <p:nvPr/>
        </p:nvSpPr>
        <p:spPr>
          <a:xfrm>
            <a:off x="8628225" y="4579850"/>
            <a:ext cx="4179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6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