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iyNKh6NdfshKINGtXIGkX83Rql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9A8D58-7D25-4475-9EE4-382F84A6BAB0}">
  <a:tblStyle styleId="{039A8D58-7D25-4475-9EE4-382F84A6B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e447e0a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7e447e0a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8034076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8034076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803407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803407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034076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034076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8034076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8034076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034076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8034076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Healthcare Data Challenge: Healthcare faces challenges in accessing diverse datasets, as medical data is distributed across many institutions globally.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Legal and Regulatory Barriers: Centralized data aggregation for AI training in healthcare is increasingly restricted due to legal and regulatory barriers protecting data privacy.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e447e0a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7e447e0a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e447e0a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e447e0a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7e447e0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7e447e0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7e447e0a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7e447e0a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138725"/>
            <a:ext cx="76881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Comparative Analysis of Tomato Disease Classification: A Performance Evaluation of CNNs and Traditional Classifiers with Explainable AI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/>
              <a:t>                        </a:t>
            </a:r>
            <a:r>
              <a:rPr b="0" lang="en" sz="1900"/>
              <a:t> Task 5: Paper Second Draft</a:t>
            </a:r>
            <a:endParaRPr b="0" sz="19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34325" y="2940375"/>
            <a:ext cx="35148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: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Bakar Hasnath   (20301037),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Sabista Ifraj (20301175),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Sameha Kamrul  (23266016),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Sania Azhmee Bhuiyan (23266033)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050275" y="3480950"/>
            <a:ext cx="4773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CSE713: Advanced Syntactic Pattern Recognition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Instructor: Annajiat Alim Rasel (AAR)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RA: </a:t>
            </a:r>
            <a:r>
              <a:rPr lang="en"/>
              <a:t>Md. Humaion Kabir Mehedi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ST:</a:t>
            </a:r>
            <a:r>
              <a:rPr lang="en"/>
              <a:t> Farah Binta Haque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e447e0ab_1_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7e447e0ab_1_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Explainable AI: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Contributes in prediction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(SHapley Additive exPlanations), and LIME (Local Interpretable Model-agnostic Explanation) contributes in input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XAI approaches produce interpretable outputs,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insights into the decision making process of AI models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a7e447e0ab_1_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8034076c7_0_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162" name="Google Shape;162;g2a8034076c7_0_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2a8034076c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4499"/>
            <a:ext cx="7688701" cy="194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a8034076c7_0_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727650" y="1286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729450" y="1930825"/>
            <a:ext cx="8170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877475" y="20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{039A8D58-7D25-4475-9EE4-382F84A6BAB0}</a:tableStyleId>
              </a:tblPr>
              <a:tblGrid>
                <a:gridCol w="3523075"/>
                <a:gridCol w="3715925"/>
              </a:tblGrid>
              <a:tr h="39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InceptionResNetV2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99.17%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InceptionV3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95.44%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ResNet50: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92.97%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VGG16: </a:t>
                      </a:r>
                      <a:endParaRPr sz="17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82.76%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 Transformer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30.21%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8034076c7_0_0"/>
          <p:cNvSpPr txBox="1"/>
          <p:nvPr>
            <p:ph type="title"/>
          </p:nvPr>
        </p:nvSpPr>
        <p:spPr>
          <a:xfrm>
            <a:off x="6651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78" name="Google Shape;178;g2a8034076c7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2a8034076c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54608"/>
            <a:ext cx="4107176" cy="245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a8034076c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556" y="1746550"/>
            <a:ext cx="3790216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a8034076c7_0_0"/>
          <p:cNvSpPr txBox="1"/>
          <p:nvPr/>
        </p:nvSpPr>
        <p:spPr>
          <a:xfrm>
            <a:off x="1480900" y="4236950"/>
            <a:ext cx="3268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InceptionResNetV2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2a8034076c7_0_0"/>
          <p:cNvSpPr txBox="1"/>
          <p:nvPr/>
        </p:nvSpPr>
        <p:spPr>
          <a:xfrm>
            <a:off x="6720850" y="4269100"/>
            <a:ext cx="1697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g2a8034076c7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8034076c7_0_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89" name="Google Shape;189;g2a8034076c7_0_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a8034076c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50" y="2025250"/>
            <a:ext cx="4310950" cy="257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a8034076c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075" y="2078875"/>
            <a:ext cx="3790211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a8034076c7_0_9"/>
          <p:cNvSpPr txBox="1"/>
          <p:nvPr/>
        </p:nvSpPr>
        <p:spPr>
          <a:xfrm>
            <a:off x="1448750" y="4719150"/>
            <a:ext cx="3409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VGG16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2a8034076c7_0_9"/>
          <p:cNvSpPr txBox="1"/>
          <p:nvPr/>
        </p:nvSpPr>
        <p:spPr>
          <a:xfrm>
            <a:off x="6035050" y="4762025"/>
            <a:ext cx="244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Vision transformer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g2a8034076c7_0_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8034076c7_0_3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 </a:t>
            </a:r>
            <a:endParaRPr/>
          </a:p>
        </p:txBody>
      </p:sp>
      <p:sp>
        <p:nvSpPr>
          <p:cNvPr id="200" name="Google Shape;200;g2a8034076c7_0_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g2a8034076c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74" y="1535800"/>
            <a:ext cx="4464875" cy="3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8034076c7_0_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207" name="Google Shape;207;g2a8034076c7_0_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Thakur, P. S., Khanna, P., Sheorey, T., Ojha, A. (2022). Explainable Vision Transformer Enabled Convolutional Neural Network for Plant Disease Identification: PlantXViT. arXiv preprint arXiv:2207.07919.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Borhani, Yasamin Khoramdel, Javad Najafi, Esmaeil. (2022). A deep learning based approach for automated plant disease classification using vision transformer. Scientific Reports. 12. 11554. 10.1038/s41598-022-15163-0.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[3]Anim-Ayeko, A. O., Schillaci, C., Lipani, A. (2023). Automatic blight disease detection in potato (Solanum tuberosum L.) and tomato (Solanum lycopersicum, L. 1753) plants using deep learning. Smart Agricultural Technology, 4, 100178. https://doi.org/10.1016/j.atech.2023.100178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8" name="Google Shape;208;g2a8034076c7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69050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2900"/>
              <a:t>Thank you for listening</a:t>
            </a:r>
            <a:endParaRPr b="1" sz="2900"/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07375" y="1915225"/>
            <a:ext cx="85134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Dataset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Data Preprocessing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Methodology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Result analysis </a:t>
            </a:r>
            <a:endParaRPr sz="25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597150" y="1966150"/>
            <a:ext cx="7953300" cy="24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dataset                                                                             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from kaggle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 village and Tomato Disease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20k and 20.6K respectively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200" y="852475"/>
            <a:ext cx="2363175" cy="156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450" y="2806025"/>
            <a:ext cx="2363175" cy="17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727650" y="643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00" y="1493576"/>
            <a:ext cx="8071001" cy="30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3634750" y="4676300"/>
            <a:ext cx="22503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794350" y="2086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InceptionResNetV2: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Google's research architecture team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size (1*1), (3*3), and (5*5)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connection intercorporate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7e447e0ab_1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7e447e0ab_1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InceptionV3: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Evolved from InceptionResNet V2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features at different scales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inception modules are the key component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Auxiliary classifiers are also added to mitigate the layers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a7e447e0ab_1_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e447e0ab_1_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7e447e0ab_1_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ResNet50: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the Microsoft Research team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bottleneck architecture is used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balance of depth and computing efficiency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a7e447e0ab_1_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e447e0ab_1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7e447e0ab_1_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VGG16: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architecture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Visual Graphic Group (VGG) at University of Oxford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multiple convolutional  layers with 3*3 filters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pooling layers preserve the most significant features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a7e447e0ab_1_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e447e0ab_1_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7e447e0ab_1_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Transformer: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architecture for image classification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the image sequence and processes it using a transformer encoder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patch is linearly embedded into a lower-dimensional vector space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output token is classified by processing it via a classification head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a7e447e0ab_1_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