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1" r:id="rId8"/>
    <p:sldId id="260" r:id="rId9"/>
    <p:sldId id="262" r:id="rId10"/>
    <p:sldId id="263" r:id="rId11"/>
    <p:sldId id="258" r:id="rId12"/>
    <p:sldId id="264" r:id="rId13"/>
    <p:sldId id="265" r:id="rId14"/>
    <p:sldId id="275" r:id="rId15"/>
    <p:sldId id="274" r:id="rId16"/>
    <p:sldId id="276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288" y="486442"/>
            <a:ext cx="9562349" cy="1907867"/>
          </a:xfrm>
        </p:spPr>
        <p:txBody>
          <a:bodyPr anchor="ctr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 Comprehensive Analysis of Machine Learning Algorithms for Breast Cancer Classification Across Diverse Image Modalities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679250-900F-A588-91A0-17CBEE31CD8B}"/>
              </a:ext>
            </a:extLst>
          </p:cNvPr>
          <p:cNvSpPr/>
          <p:nvPr/>
        </p:nvSpPr>
        <p:spPr>
          <a:xfrm>
            <a:off x="2526881" y="2844595"/>
            <a:ext cx="4853348" cy="2712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lang="en-US" sz="280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20301175        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Sabista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Ifraj</a:t>
            </a:r>
            <a:endParaRPr lang="en-US" sz="280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23266026      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Arpita Roy</a:t>
            </a:r>
            <a:endParaRPr lang="en-US" sz="280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23266033      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Sania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Azhmee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Bhuiyan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80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23273009        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Sohanoor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Rahman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lang="en-US" sz="2800" u="none" strike="noStrike" cap="none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18A41-EB6D-9562-6144-4D44926CF2CD}"/>
              </a:ext>
            </a:extLst>
          </p:cNvPr>
          <p:cNvSpPr/>
          <p:nvPr/>
        </p:nvSpPr>
        <p:spPr>
          <a:xfrm>
            <a:off x="7556132" y="3161906"/>
            <a:ext cx="3310648" cy="98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RA: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Humaion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Kabir Mehedi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ST: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Farah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Binta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Haque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9FB9-7385-7251-5DCA-39ED5BA40170}"/>
              </a:ext>
            </a:extLst>
          </p:cNvPr>
          <p:cNvSpPr/>
          <p:nvPr/>
        </p:nvSpPr>
        <p:spPr>
          <a:xfrm>
            <a:off x="5155095" y="2055061"/>
            <a:ext cx="1968737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No: 15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C08B9-0995-FFD5-176F-92C906C76E2A}"/>
              </a:ext>
            </a:extLst>
          </p:cNvPr>
          <p:cNvCxnSpPr/>
          <p:nvPr/>
        </p:nvCxnSpPr>
        <p:spPr>
          <a:xfrm>
            <a:off x="7397108" y="4941083"/>
            <a:ext cx="0" cy="975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DF6427-5817-E123-9FFB-70C03413AB4D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CFA6D-FF04-E772-2362-31C00EF5D0D0}"/>
              </a:ext>
            </a:extLst>
          </p:cNvPr>
          <p:cNvSpPr/>
          <p:nvPr/>
        </p:nvSpPr>
        <p:spPr>
          <a:xfrm>
            <a:off x="14067" y="6513346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E4F55-1016-51DE-F283-409ED36901E7}"/>
              </a:ext>
            </a:extLst>
          </p:cNvPr>
          <p:cNvSpPr txBox="1"/>
          <p:nvPr/>
        </p:nvSpPr>
        <p:spPr>
          <a:xfrm>
            <a:off x="643300" y="1391188"/>
            <a:ext cx="11145425" cy="255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CNN architectures work better than feature extraction then applying ML algorithms.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narrowed down papers related to CNN architectures and did thorough research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ResNet-50, VGG-16/19, Inception-v3,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MobileNetV2, DenseNet-121,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went through around 40 papers and found out what kind of CNN architectures work best on what type of image modalities.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26DA7-3FE1-E98C-65EC-14CB10E0DF31}"/>
              </a:ext>
            </a:extLst>
          </p:cNvPr>
          <p:cNvSpPr txBox="1"/>
          <p:nvPr/>
        </p:nvSpPr>
        <p:spPr>
          <a:xfrm>
            <a:off x="2635121" y="601516"/>
            <a:ext cx="955687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Machine learning algorithms work better on what </a:t>
            </a:r>
          </a:p>
          <a:p>
            <a:pPr marL="76200" lvl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 of image modalities?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FA711A-DAD4-8E32-DF76-506EDB6F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11" y="3291612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FD0DD-E1CF-4774-2C79-F2EC79A9118B}"/>
              </a:ext>
            </a:extLst>
          </p:cNvPr>
          <p:cNvSpPr txBox="1"/>
          <p:nvPr/>
        </p:nvSpPr>
        <p:spPr>
          <a:xfrm>
            <a:off x="806757" y="3564325"/>
            <a:ext cx="55087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Mammography: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VGG16/VGG19: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Adept at capturing spatial hierarchies in mammography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enough to learn complex patterns with a uniform and modifiable architecture.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 robustness in various image recognition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ResNet-50: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residual learning crucial for training deeper networks.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Propagates features without degradation, essential for subtle differences in mammography.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learning fine details and variations in tissue density.</a:t>
            </a:r>
          </a:p>
        </p:txBody>
      </p:sp>
    </p:spTree>
    <p:extLst>
      <p:ext uri="{BB962C8B-B14F-4D97-AF65-F5344CB8AC3E}">
        <p14:creationId xmlns:p14="http://schemas.microsoft.com/office/powerpoint/2010/main" val="22574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CFA6D-FF04-E772-2362-31C00EF5D0D0}"/>
              </a:ext>
            </a:extLst>
          </p:cNvPr>
          <p:cNvSpPr/>
          <p:nvPr/>
        </p:nvSpPr>
        <p:spPr>
          <a:xfrm>
            <a:off x="14067" y="6513346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D51A4-5F1A-A7E3-6A1E-77D987B5F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33" y="3634469"/>
            <a:ext cx="4850878" cy="29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25DF70E-118A-3FE5-7DCB-42CB575C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" y="330431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AC1B5-50CF-A9DE-56DD-BBE22E8BB162}"/>
              </a:ext>
            </a:extLst>
          </p:cNvPr>
          <p:cNvSpPr txBox="1"/>
          <p:nvPr/>
        </p:nvSpPr>
        <p:spPr>
          <a:xfrm>
            <a:off x="5717332" y="360934"/>
            <a:ext cx="63386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Ultrasound: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U-Net: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Suited for ultrasound due to its symmetric expanding path for precise localization.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handling speckle noise and blurred boundaries in ultrasound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distinguishing between benign, malignant, and normal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scenarios with computational constraints or real-time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architecture for portable ultrasound devices.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quick and efficient image processing without a significant drop in accuracy.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057E-2A68-D750-F1EC-9DC32B3CC8D5}"/>
              </a:ext>
            </a:extLst>
          </p:cNvPr>
          <p:cNvSpPr txBox="1"/>
          <p:nvPr/>
        </p:nvSpPr>
        <p:spPr>
          <a:xfrm>
            <a:off x="309489" y="3670480"/>
            <a:ext cx="644064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MRI: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(AE) 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at capturing latent features and patterns within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for unsupervised dimensionality reduction is crucial, enabling the model to represent the essential information in a compact form, facilitating better analysis and interpretation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exploiting the full spatial context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Inception-v3/Inception-</a:t>
            </a:r>
            <a:r>
              <a:rPr lang="en-US" sz="15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Composed of modules performing convolutions of different sizes concurrently.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 diverse MRI data, adapting to varying feature relevance.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powerful approach to capturing discriminative features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568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A391-B449-4248-3732-64C07194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450" y="358685"/>
            <a:ext cx="8610600" cy="107849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C05D4CE6-0ACE-9D53-924D-C6F01FD7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11" y="1336431"/>
            <a:ext cx="4545107" cy="57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685230-44C8-B0C2-D26E-BC4424FFEC85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0415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9BBED1-FC4A-069D-EF6B-311E67F3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86403"/>
            <a:ext cx="8610600" cy="1293028"/>
          </a:xfrm>
        </p:spPr>
        <p:txBody>
          <a:bodyPr/>
          <a:lstStyle/>
          <a:p>
            <a:pPr algn="ctr"/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b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B439-CE68-4585-4643-8951F41E5220}"/>
              </a:ext>
            </a:extLst>
          </p:cNvPr>
          <p:cNvSpPr txBox="1"/>
          <p:nvPr/>
        </p:nvSpPr>
        <p:spPr>
          <a:xfrm>
            <a:off x="2081300" y="2583611"/>
            <a:ext cx="77000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use limited datasets, not fully representing the spectrum of breast cancer cases.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ethnic and demographic diversity in datasets, affecting generalizability.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imaging modalities lead to variable image quality, impacting model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datasets were pre-processed; only about 20% of studies used their own collected datasets.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focused solely on image classification, narrowing the scope of findings.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39C2A-080F-36AA-4958-2B9F1CE0A6D4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6218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E51D5-0D4A-B024-2B83-3D68EA01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7852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73C6E-402A-0888-9FC4-2FE7132EF0D8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EEB44-78D4-3105-0DBA-72E8823ED6AC}"/>
              </a:ext>
            </a:extLst>
          </p:cNvPr>
          <p:cNvSpPr txBox="1"/>
          <p:nvPr/>
        </p:nvSpPr>
        <p:spPr>
          <a:xfrm>
            <a:off x="1617785" y="2200880"/>
            <a:ext cx="90323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include non-English papers and cover more geographical regions.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papers with real-world model implementations for feasibility, scalability, and patient impact.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future research to utilize attention mechanisms to improve deep learning model precision.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Resnet 50 shows promise across major image modalities; future work should explore sector-specific models.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E51D5-0D4A-B024-2B83-3D68EA01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28" y="2930805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CA0B2-5012-FC28-6305-424280DB018D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394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6" y="764373"/>
            <a:ext cx="9958754" cy="1293028"/>
          </a:xfrm>
        </p:spPr>
        <p:txBody>
          <a:bodyPr/>
          <a:lstStyle/>
          <a:p>
            <a:pPr algn="ctr"/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4" y="2194560"/>
            <a:ext cx="9761806" cy="4024125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latin typeface="Times New Roman"/>
                <a:ea typeface="Times New Roman"/>
                <a:cs typeface="Times New Roman"/>
                <a:sym typeface="Times New Roman"/>
              </a:rPr>
              <a:t>Breast Cancer Overview:</a:t>
            </a:r>
            <a:endParaRPr lang="en-US" sz="2000"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Most common cancer in women globally.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GLOBOCAN, 2020 study reported 19.3 million cancer cases and 10 million fatalities in 2020.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Anticipated 2.3 million new cases of breast cancer in women, surpassing lung cancer.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Average death rate from breast cancer in women is 6.9%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International Agency for Research on Cancer (IARC) has reported a 66% rise in cancer-related mortality worldwide since 1960.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B3A844-4C0A-8310-D085-6DC08553BE05}"/>
              </a:ext>
            </a:extLst>
          </p:cNvPr>
          <p:cNvSpPr/>
          <p:nvPr/>
        </p:nvSpPr>
        <p:spPr>
          <a:xfrm>
            <a:off x="309489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75" y="1045728"/>
            <a:ext cx="10015025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systematic review rather than ML model build up?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3258077"/>
            <a:ext cx="9044354" cy="1589653"/>
          </a:xfrm>
        </p:spPr>
        <p:txBody>
          <a:bodyPr/>
          <a:lstStyle/>
          <a:p>
            <a:pPr marL="285750" lvl="0" indent="-355600" algn="l" rtl="0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Already reached State of the Art technology</a:t>
            </a:r>
          </a:p>
          <a:p>
            <a:pPr marL="285750" lvl="0" indent="-355600" algn="l" rtl="0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Most of the models are performing with 95% above accuracy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00043-80E1-05A9-DECF-527FAE82A77D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480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66" y="764373"/>
            <a:ext cx="10141634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review of a total of 40 papers from 2020-2023 from various well-known sources like Elsevier, IEEE, and Springer has been covered regarding breast cancer detection and classification.</a:t>
            </a:r>
            <a:endParaRPr lang="en-US" dirty="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difficulties in diagnosing breast cancer and the researchers' answers have been systematically reviewed and analyzed.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Shortcoming identification regarding these papers and we have provided the probable solution for the real-world experiments, which will be beneficial for future research for the researchers along with giving insight to the doctors for better diagnosis and treatments.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main goal is to enhance breast cancer detection and diagnosis by using this systemic review based on data extraction, feature selection, imaging modalities, and numerous machine learning algorithms.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15667-F818-35F0-8D49-4199B49CE4DF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210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01532"/>
            <a:ext cx="10310446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limitations of current works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34" y="2530737"/>
            <a:ext cx="7582486" cy="4024125"/>
          </a:xfrm>
        </p:spPr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 to interpret due to interference of other tumor suppressor genes.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imbalance, inaccuracy, size, and computing efficiency.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scalability issues such as considering only particular models.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developing accurate algorithms instead of only using old models.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Limiting the generalizability such as not considering other datasets except particular datasets, only exploring machine learning(ML) approaches and not exploring other potential techniques, etc.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B51C5-71E8-E11D-5D45-21E714D7C43B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52927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6" y="764373"/>
            <a:ext cx="10043160" cy="12930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2194560"/>
            <a:ext cx="10619935" cy="4024125"/>
          </a:xfrm>
        </p:spPr>
        <p:txBody>
          <a:bodyPr/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RQ1: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datasets were collected and w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 are the common datasets used for machine learning and deep learning-based breast cancer detection?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RQ2: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image modalities like mammography, ultrasound, magnetic resonance imaging (MRI), and digital breast tomosynthesis? Which models are best aligned with these modalities?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RQ3: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ML and DL algorithm works better? What algorithm works better along with which kind of dataset? Can we connect it in real-time?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12ADC7-DDA5-C6BD-2D97-1D161F55CF8C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8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3D8D4-92A0-DF97-746F-2711635A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1313016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datasets were collected and an idea of how and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common datasets used for machine learning and deep learning-based breast cancer detection?</a:t>
            </a:r>
            <a:b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AD872-93F0-3FA5-2DDF-72549315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6593"/>
            <a:ext cx="10820400" cy="4024125"/>
          </a:xfrm>
        </p:spPr>
        <p:txBody>
          <a:bodyPr>
            <a:norm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Most researchers used well-established datasets in their studies like WDBC, MIAS, DDSM, WBCD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Few researchers have created their datasets, which they have collected from Cancer hospitals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Common datasets that most researchers and practitioners use are from WDBC, MIAS. </a:t>
            </a: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WDBC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called the Wisconsin Breast Cancer dataset.</a:t>
            </a:r>
          </a:p>
          <a:p>
            <a: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Consist of numerical features from the analysis of cell nuclei in digitized images of fine needle aspirates (FNA) of breast masses.</a:t>
            </a:r>
          </a:p>
          <a:p>
            <a: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Does not include any modalities </a:t>
            </a: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MIAS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called Mammographic Image Analysis Society</a:t>
            </a:r>
          </a:p>
          <a:p>
            <a: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Consist of Mammographic image</a:t>
            </a:r>
          </a:p>
          <a:p>
            <a: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Consist of 332 mammographic images as of today</a:t>
            </a: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There are other well-known datasets available and used by many researchers.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3746A6-3FDF-7DFF-3AE7-7CAA497E9EF8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416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6B2AF-2176-4E73-A55C-5B1BB9FEEEBD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99D98-E71B-ED4F-69B1-F41D52B87D70}"/>
              </a:ext>
            </a:extLst>
          </p:cNvPr>
          <p:cNvSpPr txBox="1"/>
          <p:nvPr/>
        </p:nvSpPr>
        <p:spPr>
          <a:xfrm>
            <a:off x="487010" y="453913"/>
            <a:ext cx="10364492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image modalities like mammography, ultrasound, magnetic resonance imaging (MRI), and digital breast tomosynthesis? what are the most common ones?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D7EB8-E5A6-140D-863A-CA764E95C6A1}"/>
              </a:ext>
            </a:extLst>
          </p:cNvPr>
          <p:cNvSpPr txBox="1"/>
          <p:nvPr/>
        </p:nvSpPr>
        <p:spPr>
          <a:xfrm>
            <a:off x="487010" y="2175901"/>
            <a:ext cx="496209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Mammogram: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prominent modality with 41 articles.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Signifies widespread use and significance in breast cancer diagnosis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Ultrasound: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most focused modality with 30 articles.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Emphasizes its importance in breast cancer screening, especially for younger women or those with dense breast tissue.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MRI: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common but crucial, with 25 articles.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Primarily used for detailed imaging, particularly in high-risk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Histopathology: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usage, evidenced by 15 articles.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in detailed tissue analysis for cancer diagnosis.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E0FEEE-9B0A-499A-B4A9-CFF46A7F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00" y="2151218"/>
            <a:ext cx="6419343" cy="45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E51D5-0D4A-B024-2B83-3D68EA01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48" y="656149"/>
            <a:ext cx="8257737" cy="109078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Which model performs better? And with </a:t>
            </a:r>
            <a:b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What kind of dataset?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10448C-F28B-499D-7035-6F367C631F3E}"/>
              </a:ext>
            </a:extLst>
          </p:cNvPr>
          <p:cNvSpPr/>
          <p:nvPr/>
        </p:nvSpPr>
        <p:spPr>
          <a:xfrm>
            <a:off x="323557" y="6330462"/>
            <a:ext cx="618978" cy="33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8195D8-4524-8658-AB80-46D994D5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8" y="3043434"/>
            <a:ext cx="5086342" cy="362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F6FAE-6029-DA58-761D-7377D02B17DF}"/>
              </a:ext>
            </a:extLst>
          </p:cNvPr>
          <p:cNvSpPr txBox="1"/>
          <p:nvPr/>
        </p:nvSpPr>
        <p:spPr>
          <a:xfrm>
            <a:off x="942535" y="2076144"/>
            <a:ext cx="1069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an overview of diverse papers, and found out Deep learning models might perform better (left 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narrowed down and saw more papers on deep learning and found our CNN architecture perform better (right side)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59686-8F09-DB34-380C-AF6F65F4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22" y="3043434"/>
            <a:ext cx="5264028" cy="3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7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810</TotalTime>
  <Words>1229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Vapor Trail</vt:lpstr>
      <vt:lpstr>A Comprehensive Analysis of Machine Learning Algorithms for Breast Cancer Classification Across Diverse Image Modalities</vt:lpstr>
      <vt:lpstr>BACKGROUND </vt:lpstr>
      <vt:lpstr>Why systematic review rather than ML model build up?</vt:lpstr>
      <vt:lpstr>Our Research Overview</vt:lpstr>
      <vt:lpstr>Challenges and limitations of current works</vt:lpstr>
      <vt:lpstr>Research Question</vt:lpstr>
      <vt:lpstr>How datasets were collected and an idea of how and What are the common datasets used for machine learning and deep learning-based breast cancer detection? </vt:lpstr>
      <vt:lpstr>PowerPoint Presentation</vt:lpstr>
      <vt:lpstr>Which model performs better? And with  What kind of dataset?</vt:lpstr>
      <vt:lpstr>PowerPoint Presentation</vt:lpstr>
      <vt:lpstr>PowerPoint Presentation</vt:lpstr>
      <vt:lpstr>Methodology</vt:lpstr>
      <vt:lpstr>Limitations: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Breast cancer detection: A Systematic Review of Breast Cancer Detection Techniques and a Path to Scalable Real-Time Solutions</dc:title>
  <dc:creator>AR</dc:creator>
  <cp:lastModifiedBy>saniaazhmee@outlook.com</cp:lastModifiedBy>
  <cp:revision>5</cp:revision>
  <dcterms:created xsi:type="dcterms:W3CDTF">2023-12-13T04:35:40Z</dcterms:created>
  <dcterms:modified xsi:type="dcterms:W3CDTF">2023-12-14T14:45:23Z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