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5" roundtripDataSignature="AMtx7mgnbl1mSiQMob89rheMo0nu4lCV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BB5BAE-6912-4B45-BA95-BFBC2AEA6538}">
  <a:tblStyle styleId="{6ABB5BAE-6912-4B45-BA95-BFBC2AEA653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7e447e0a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a7e447e0a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7e447e0a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a7e447e0a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7e447e0a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a7e447e0a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8034076c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2a8034076c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8034076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2a8034076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8034076c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a8034076c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8034076c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a8034076c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8197a819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8197a819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8034076c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2a8034076c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8197a81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a8197a81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8197a819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a8197a819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Healthcare Data Challenge: Healthcare faces challenges in accessing diverse datasets, as medical data is distributed across many institutions globally.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Legal and Regulatory Barriers: Centralized data aggregation for AI training in healthcare is increasingly restricted due to legal and regulatory barriers protecting data privacy.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7e447e0a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a7e447e0a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7e447e0a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a7e447e0a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0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6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7950" y="1138725"/>
            <a:ext cx="76881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400"/>
              <a:t>Comparative Analysis of Tomato Disease Classification: A Performance Evaluation of CNNs and Traditional Classifiers with Explainable AI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400"/>
              <a:t>                        </a:t>
            </a:r>
            <a:r>
              <a:rPr b="0" lang="en" sz="1900"/>
              <a:t> Task 6: Completed Paper</a:t>
            </a:r>
            <a:endParaRPr b="0" sz="1900"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334325" y="2940375"/>
            <a:ext cx="3514800" cy="18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Team : 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Abu Bakar Hasnath   (20301037),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Sabista Ifraj (20301175),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Sameha Kamrul  (23266016),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Sania Azhmee Bhuiyan (23266033)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4050275" y="3480950"/>
            <a:ext cx="47739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CSE713: Advanced Syntactic Pattern Recognition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Instructor: Annajiat Alim Rasel (AAR)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RA: </a:t>
            </a:r>
            <a:r>
              <a:rPr lang="en"/>
              <a:t>Md. Humaion Kabir Mehedi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ST:</a:t>
            </a:r>
            <a:r>
              <a:rPr lang="en"/>
              <a:t> Farah Binta Haque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7e447e0ab_1_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Methodology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5" name="Google Shape;155;g2a7e447e0ab_1_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VGG16: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 architecture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by Visual Graphic Group (VGG) at University of Oxford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multiple convolutional  layers with 3*3 filters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 pooling layers preserve the most significant features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g2a7e447e0ab_1_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7e447e0ab_1_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Methodology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62" name="Google Shape;162;g2a7e447e0ab_1_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Vision Transformer: 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architecture for image classification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reads the image sequence and processes it using a transformer encoder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patch is linearly embedded into a lower-dimensional vector space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output token is classified by processing it via a classification head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g2a7e447e0ab_1_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7e447e0ab_1_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Methodology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69" name="Google Shape;169;g2a7e447e0ab_1_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Explainable AI: 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Contributes in prediction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SHAP (SHapley Additive exPlanations), and LIME (Local Interpretable Model-agnostic Explanation) contributes in input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XAI approaches produce interpretable outputs,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 insights into the decision making process of AI models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g2a7e447e0ab_1_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8034076c7_0_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Methodology </a:t>
            </a:r>
            <a:endParaRPr/>
          </a:p>
        </p:txBody>
      </p:sp>
      <p:sp>
        <p:nvSpPr>
          <p:cNvPr id="176" name="Google Shape;176;g2a8034076c7_0_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77" name="Google Shape;177;g2a8034076c7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2004499"/>
            <a:ext cx="7688701" cy="194504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2a8034076c7_0_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>
            <p:ph type="title"/>
          </p:nvPr>
        </p:nvSpPr>
        <p:spPr>
          <a:xfrm>
            <a:off x="727650" y="12865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6"/>
          <p:cNvSpPr txBox="1"/>
          <p:nvPr>
            <p:ph idx="1" type="body"/>
          </p:nvPr>
        </p:nvSpPr>
        <p:spPr>
          <a:xfrm>
            <a:off x="729450" y="1930825"/>
            <a:ext cx="8170500" cy="29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t/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86" name="Google Shape;186;p6"/>
          <p:cNvGraphicFramePr/>
          <p:nvPr/>
        </p:nvGraphicFramePr>
        <p:xfrm>
          <a:off x="877475" y="202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{6ABB5BAE-6912-4B45-BA95-BFBC2AEA6538}</a:tableStyleId>
              </a:tblPr>
              <a:tblGrid>
                <a:gridCol w="3523075"/>
                <a:gridCol w="3715925"/>
              </a:tblGrid>
              <a:tr h="39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InceptionResNetV2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99.17%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InceptionV3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95.44%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ResNet50: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92.97%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VGG16: </a:t>
                      </a:r>
                      <a:endParaRPr sz="1700" u="none" cap="none" strike="noStrik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82.76%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Vision Transformer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30.21%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8034076c7_0_0"/>
          <p:cNvSpPr txBox="1"/>
          <p:nvPr>
            <p:ph type="title"/>
          </p:nvPr>
        </p:nvSpPr>
        <p:spPr>
          <a:xfrm>
            <a:off x="665150" y="5899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Result Analysis</a:t>
            </a:r>
            <a:endParaRPr/>
          </a:p>
        </p:txBody>
      </p:sp>
      <p:sp>
        <p:nvSpPr>
          <p:cNvPr id="192" name="Google Shape;192;g2a8034076c7_0_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93" name="Google Shape;193;g2a8034076c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1754608"/>
            <a:ext cx="4107176" cy="2450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2a8034076c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6556" y="1746550"/>
            <a:ext cx="3790216" cy="22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2a8034076c7_0_0"/>
          <p:cNvSpPr txBox="1"/>
          <p:nvPr/>
        </p:nvSpPr>
        <p:spPr>
          <a:xfrm>
            <a:off x="1480900" y="4236950"/>
            <a:ext cx="3268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InceptionResNetV2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g2a8034076c7_0_0"/>
          <p:cNvSpPr txBox="1"/>
          <p:nvPr/>
        </p:nvSpPr>
        <p:spPr>
          <a:xfrm>
            <a:off x="6720850" y="4269100"/>
            <a:ext cx="1697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ResNet50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g2a8034076c7_0_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8034076c7_0_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Result Analysis</a:t>
            </a:r>
            <a:endParaRPr/>
          </a:p>
        </p:txBody>
      </p:sp>
      <p:sp>
        <p:nvSpPr>
          <p:cNvPr id="203" name="Google Shape;203;g2a8034076c7_0_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04" name="Google Shape;204;g2a8034076c7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350" y="2025250"/>
            <a:ext cx="4310950" cy="2571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2a8034076c7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8075" y="2078875"/>
            <a:ext cx="3790211" cy="22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2a8034076c7_0_9"/>
          <p:cNvSpPr txBox="1"/>
          <p:nvPr/>
        </p:nvSpPr>
        <p:spPr>
          <a:xfrm>
            <a:off x="1448750" y="4719150"/>
            <a:ext cx="3409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                   VGG16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g2a8034076c7_0_9"/>
          <p:cNvSpPr txBox="1"/>
          <p:nvPr/>
        </p:nvSpPr>
        <p:spPr>
          <a:xfrm>
            <a:off x="6035050" y="4762025"/>
            <a:ext cx="244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Vision transformer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g2a8034076c7_0_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8034076c7_0_39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Result Analysis </a:t>
            </a:r>
            <a:endParaRPr/>
          </a:p>
        </p:txBody>
      </p:sp>
      <p:sp>
        <p:nvSpPr>
          <p:cNvPr id="214" name="Google Shape;214;g2a8034076c7_0_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g2a8034076c7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8774" y="1535800"/>
            <a:ext cx="4464875" cy="3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8197a8197_0_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21" name="Google Shape;221;g2a8197a8197_0_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Requirement of the data </a:t>
            </a:r>
            <a:endParaRPr sz="1800"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Computational</a:t>
            </a:r>
            <a:r>
              <a:rPr lang="en" sz="1800"/>
              <a:t> </a:t>
            </a:r>
            <a:r>
              <a:rPr lang="en" sz="1800"/>
              <a:t>resource</a:t>
            </a:r>
            <a:endParaRPr sz="1800"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Robustness to noise inputs</a:t>
            </a:r>
            <a:endParaRPr sz="1800"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Lack of Interpretability </a:t>
            </a:r>
            <a:endParaRPr sz="18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2" name="Google Shape;222;g2a8197a8197_0_5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8034076c7_0_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 </a:t>
            </a:r>
            <a:endParaRPr/>
          </a:p>
        </p:txBody>
      </p:sp>
      <p:sp>
        <p:nvSpPr>
          <p:cNvPr id="228" name="Google Shape;228;g2a8034076c7_0_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Thakur, P. S., Khanna, P., Sheorey, T., Ojha, A. (2022). Explainable Vision Transformer Enabled Convolutional Neural Network for Plant Disease Identification: PlantXViT. arXiv preprint arXiv:2207.07919.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Borhani, Yasamin Khoramdel, Javad Najafi, Esmaeil. (2022). A deep learning based approach for automated plant disease classification using vision transformer. Scientific Reports. 12. 11554. 10.1038/s41598-022-15163-0.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[3]Anim-Ayeko, A. O., Schillaci, C., Lipani, A. (2023). Automatic blight disease detection in potato (Solanum tuberosum L.) and tomato (Solanum lycopersicum, L. 1753) plants using deep learning. Smart Agricultural Technology, 4, 100178. https://doi.org/10.1016/j.atech.2023.100178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/>
          </a:p>
        </p:txBody>
      </p:sp>
      <p:sp>
        <p:nvSpPr>
          <p:cNvPr id="229" name="Google Shape;229;g2a8034076c7_0_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07375" y="1915225"/>
            <a:ext cx="8513400" cy="29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5163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500"/>
              <a:t>Introduction</a:t>
            </a:r>
            <a:endParaRPr sz="2500"/>
          </a:p>
          <a:p>
            <a:pPr indent="-35163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500"/>
              <a:t>Objective</a:t>
            </a:r>
            <a:endParaRPr sz="2500"/>
          </a:p>
          <a:p>
            <a:pPr indent="-35163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500"/>
              <a:t>Dataset</a:t>
            </a:r>
            <a:endParaRPr sz="2500"/>
          </a:p>
          <a:p>
            <a:pPr indent="-35163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500"/>
              <a:t>Data Preprocessing</a:t>
            </a:r>
            <a:endParaRPr sz="2500"/>
          </a:p>
          <a:p>
            <a:pPr indent="-35163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500"/>
              <a:t>Methodology</a:t>
            </a:r>
            <a:endParaRPr sz="2500"/>
          </a:p>
          <a:p>
            <a:pPr indent="-35163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500"/>
              <a:t>Result analysis </a:t>
            </a:r>
            <a:endParaRPr sz="2500"/>
          </a:p>
          <a:p>
            <a:pPr indent="-35163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500"/>
              <a:t>Limitations</a:t>
            </a:r>
            <a:endParaRPr sz="2500"/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"/>
          <p:cNvSpPr txBox="1"/>
          <p:nvPr>
            <p:ph idx="1" type="body"/>
          </p:nvPr>
        </p:nvSpPr>
        <p:spPr>
          <a:xfrm>
            <a:off x="690500" y="14412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b="1" lang="en" sz="2900"/>
              <a:t>Thank you for listening</a:t>
            </a:r>
            <a:endParaRPr b="1" sz="2900"/>
          </a:p>
        </p:txBody>
      </p:sp>
      <p:sp>
        <p:nvSpPr>
          <p:cNvPr id="235" name="Google Shape;235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8197a8197_0_6"/>
          <p:cNvSpPr txBox="1"/>
          <p:nvPr/>
        </p:nvSpPr>
        <p:spPr>
          <a:xfrm>
            <a:off x="856365" y="674454"/>
            <a:ext cx="66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Introduction: Defining the problem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2a8197a8197_0_6"/>
          <p:cNvSpPr txBox="1"/>
          <p:nvPr/>
        </p:nvSpPr>
        <p:spPr>
          <a:xfrm>
            <a:off x="0" y="1322300"/>
            <a:ext cx="9312000" cy="42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Importance of tomatoes</a:t>
            </a:r>
            <a:endParaRPr b="1"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Tomatoes hold immense importance globally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  </a:t>
            </a: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extending beyond their culinary appeal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  </a:t>
            </a: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Rich in essential nutrients 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Economic value of tomato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paramount importance in global agriculture 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serving as a staple crop 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significant economic value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tomato leaf disease causes economic loss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Crop loss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Market value decline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Quality degradation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700"/>
          </a:p>
        </p:txBody>
      </p:sp>
      <p:sp>
        <p:nvSpPr>
          <p:cNvPr id="103" name="Google Shape;103;g2a8197a8197_0_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8197a8197_0_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658"/>
              <a:buNone/>
            </a:pPr>
            <a:r>
              <a:rPr b="1" lang="en"/>
              <a:t>Objective </a:t>
            </a:r>
            <a:endParaRPr b="1"/>
          </a:p>
        </p:txBody>
      </p:sp>
      <p:sp>
        <p:nvSpPr>
          <p:cNvPr id="109" name="Google Shape;109;g2a8197a8197_0_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</a:rPr>
              <a:t>Image recognition techniques can be used to identify disease symptoms in tomato plants</a:t>
            </a:r>
            <a:endParaRPr sz="16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</a:rPr>
              <a:t>Early detection of disease using machine learning can lead to faster response and spreading of disease among neighbouring plants</a:t>
            </a:r>
            <a:endParaRPr sz="16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</a:rPr>
              <a:t>There is a need to figure out the most efficient machine learning model for tomate disease classification</a:t>
            </a:r>
            <a:endParaRPr sz="16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</a:rPr>
              <a:t>So that machine learning application can be readily deployed on the agricultural field</a:t>
            </a:r>
            <a:endParaRPr sz="16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 sz="16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110" name="Google Shape;110;g2a8197a8197_0_6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597150" y="1966150"/>
            <a:ext cx="7953300" cy="24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Hybrid dataset                                                                              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Collected from kaggle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Plant village and Tomato Disease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Consists of 20k and 20.6K respectively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2200" y="852475"/>
            <a:ext cx="2363175" cy="1567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9450" y="2806025"/>
            <a:ext cx="2363175" cy="177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727650" y="643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500" y="1493576"/>
            <a:ext cx="8071001" cy="30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/>
        </p:nvSpPr>
        <p:spPr>
          <a:xfrm>
            <a:off x="3634750" y="4676300"/>
            <a:ext cx="22503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 preprocessing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Methodology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794350" y="20867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InceptionResNetV2: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convolutional neural network architecture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by Google's research architecture team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 size (1*1), (3*3), and (5*5)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residual connection intercorporate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7e447e0ab_1_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en"/>
              <a:t>Methodology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1" name="Google Shape;141;g2a7e447e0ab_1_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InceptionV3: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Evolved from InceptionResNet V2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capture features at different scales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inception modules are the key component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Auxiliary classifiers are also added to mitigate the layers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g2a7e447e0ab_1_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7e447e0ab_1_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Methodology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8" name="Google Shape;148;g2a7e447e0ab_1_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ResNet50: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convolutional neural network architecture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by the Microsoft Research team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bottleneck architecture is used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balance of depth and computing efficiency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g2a7e447e0ab_1_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