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7"/>
  </p:notesMasterIdLst>
  <p:sldIdLst>
    <p:sldId id="2147483535" r:id="rId5"/>
    <p:sldId id="2147483537" r:id="rId6"/>
    <p:sldId id="2147483538" r:id="rId7"/>
    <p:sldId id="2147483540" r:id="rId8"/>
    <p:sldId id="2147483539" r:id="rId9"/>
    <p:sldId id="2147483541" r:id="rId10"/>
    <p:sldId id="2147483542" r:id="rId11"/>
    <p:sldId id="2147483543" r:id="rId12"/>
    <p:sldId id="2147483544" r:id="rId13"/>
    <p:sldId id="2147483545" r:id="rId14"/>
    <p:sldId id="2147483546" r:id="rId15"/>
    <p:sldId id="21474835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126"/>
    <a:srgbClr val="000000"/>
    <a:srgbClr val="7C7C7C"/>
    <a:srgbClr val="B1B3B3"/>
    <a:srgbClr val="FBC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06581-D5D8-4B13-878D-562C92A8AAF1}" v="10" dt="2025-07-22T09:11:40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, Anshu" userId="fdf3067c-42b4-484c-b735-f90232066b29" providerId="ADAL" clId="{35E06581-D5D8-4B13-878D-562C92A8AAF1}"/>
    <pc:docChg chg="undo custSel delSld modSld">
      <pc:chgData name="Raj, Anshu" userId="fdf3067c-42b4-484c-b735-f90232066b29" providerId="ADAL" clId="{35E06581-D5D8-4B13-878D-562C92A8AAF1}" dt="2025-07-22T09:11:40.789" v="5"/>
      <pc:docMkLst>
        <pc:docMk/>
      </pc:docMkLst>
      <pc:sldChg chg="del">
        <pc:chgData name="Raj, Anshu" userId="fdf3067c-42b4-484c-b735-f90232066b29" providerId="ADAL" clId="{35E06581-D5D8-4B13-878D-562C92A8AAF1}" dt="2025-07-22T09:11:40.789" v="5"/>
        <pc:sldMkLst>
          <pc:docMk/>
          <pc:sldMk cId="1958055936" sldId="299"/>
        </pc:sldMkLst>
      </pc:sldChg>
      <pc:sldChg chg="modSp mod">
        <pc:chgData name="Raj, Anshu" userId="fdf3067c-42b4-484c-b735-f90232066b29" providerId="ADAL" clId="{35E06581-D5D8-4B13-878D-562C92A8AAF1}" dt="2025-07-22T09:11:00.144" v="1" actId="1076"/>
        <pc:sldMkLst>
          <pc:docMk/>
          <pc:sldMk cId="1015998741" sldId="2147483535"/>
        </pc:sldMkLst>
        <pc:graphicFrameChg chg="mod">
          <ac:chgData name="Raj, Anshu" userId="fdf3067c-42b4-484c-b735-f90232066b29" providerId="ADAL" clId="{35E06581-D5D8-4B13-878D-562C92A8AAF1}" dt="2025-07-22T09:11:00.144" v="1" actId="1076"/>
          <ac:graphicFrameMkLst>
            <pc:docMk/>
            <pc:sldMk cId="1015998741" sldId="2147483535"/>
            <ac:graphicFrameMk id="2" creationId="{46990D22-1FF8-0B3A-C5CE-747E24AA01EB}"/>
          </ac:graphicFrameMkLst>
        </pc:graphicFrameChg>
      </pc:sldChg>
      <pc:sldChg chg="del">
        <pc:chgData name="Raj, Anshu" userId="fdf3067c-42b4-484c-b735-f90232066b29" providerId="ADAL" clId="{35E06581-D5D8-4B13-878D-562C92A8AAF1}" dt="2025-07-22T09:11:40.296" v="4"/>
        <pc:sldMkLst>
          <pc:docMk/>
          <pc:sldMk cId="729813942" sldId="2147483536"/>
        </pc:sldMkLst>
      </pc:sldChg>
      <pc:sldChg chg="del">
        <pc:chgData name="Raj, Anshu" userId="fdf3067c-42b4-484c-b735-f90232066b29" providerId="ADAL" clId="{35E06581-D5D8-4B13-878D-562C92A8AAF1}" dt="2025-07-22T09:11:23.502" v="3"/>
        <pc:sldMkLst>
          <pc:docMk/>
          <pc:sldMk cId="2831478897" sldId="21474835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BE508-D57D-4D56-BFA8-1626C5B44E7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2F978-E9EF-492F-BAA2-C145A547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3A09-0EB5-429E-B7D0-FB28A7726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42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2F978-E9EF-492F-BAA2-C145A547CC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7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Cover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D599661-F490-F269-19FE-BC94B968A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3810" y="2586498"/>
            <a:ext cx="7761201" cy="130540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49D2D5C-5099-6840-9993-0DB5894D7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810" y="2579326"/>
            <a:ext cx="7761201" cy="13134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EA3825-3564-6247-895B-B0B7ED3761B6}"/>
              </a:ext>
            </a:extLst>
          </p:cNvPr>
          <p:cNvCxnSpPr>
            <a:cxnSpLocks/>
          </p:cNvCxnSpPr>
          <p:nvPr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274189-EC72-6748-B5E6-F9DEE34AF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7C1420-F83A-4A2D-8C48-93168C8CE53B}"/>
              </a:ext>
            </a:extLst>
          </p:cNvPr>
          <p:cNvCxnSpPr>
            <a:cxnSpLocks/>
          </p:cNvCxnSpPr>
          <p:nvPr userDrawn="1"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37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ins Content: 1 column/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CC1998-8757-C840-AADE-7B8BA99317B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  <p:sp>
        <p:nvSpPr>
          <p:cNvPr id="3" name="Subhead1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1572733"/>
            <a:ext cx="10820400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5" name="Body">
            <a:extLst>
              <a:ext uri="{FF2B5EF4-FFF2-40B4-BE49-F238E27FC236}">
                <a16:creationId xmlns:a16="http://schemas.microsoft.com/office/drawing/2014/main" id="{0DE266AD-78E5-4D5A-B25C-844958695D7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5800" y="2008188"/>
            <a:ext cx="10829925" cy="3783012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/>
              <a:t>Main bullet. 22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336161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ins Content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1C86D5-FAD5-0C48-B07B-53F7036D5DF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1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b="0" spc="300"/>
            </a:lvl1pPr>
          </a:lstStyle>
          <a:p>
            <a:r>
              <a:rPr lang="en-US"/>
              <a:t>TITLE. 32 PT. BLACK. REGULAR. UPPERCASE. TWO LINES MAX.</a:t>
            </a:r>
          </a:p>
        </p:txBody>
      </p:sp>
      <p:sp>
        <p:nvSpPr>
          <p:cNvPr id="13" name="Body1">
            <a:extLst>
              <a:ext uri="{FF2B5EF4-FFF2-40B4-BE49-F238E27FC236}">
                <a16:creationId xmlns:a16="http://schemas.microsoft.com/office/drawing/2014/main" id="{62E3D089-68B7-4822-83BC-A3AB43C943B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5325" y="2259013"/>
            <a:ext cx="3417888" cy="35321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4" name="Subhead1">
            <a:extLst>
              <a:ext uri="{FF2B5EF4-FFF2-40B4-BE49-F238E27FC236}">
                <a16:creationId xmlns:a16="http://schemas.microsoft.com/office/drawing/2014/main" id="{F579EC20-F4D4-4102-932C-DDE7FC33EB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026404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4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ins Content: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054B65-0620-854F-BFAF-B71F0AF716D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9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  <p:sp>
        <p:nvSpPr>
          <p:cNvPr id="6" name="Body2">
            <a:extLst>
              <a:ext uri="{FF2B5EF4-FFF2-40B4-BE49-F238E27FC236}">
                <a16:creationId xmlns:a16="http://schemas.microsoft.com/office/drawing/2014/main" id="{CE5A0B61-2E74-4DCF-A089-4B28CB5CEC6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48400" y="2041525"/>
            <a:ext cx="5267325" cy="37226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Body1">
            <a:extLst>
              <a:ext uri="{FF2B5EF4-FFF2-40B4-BE49-F238E27FC236}">
                <a16:creationId xmlns:a16="http://schemas.microsoft.com/office/drawing/2014/main" id="{8D572E75-F16E-465B-810F-8CDC10E16AAA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95325" y="2068513"/>
            <a:ext cx="5246688" cy="37226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ub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2" name="Subhead1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3823901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ins Content: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25C011-809B-F142-87DD-B50CF52804E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1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  <p:sp>
        <p:nvSpPr>
          <p:cNvPr id="8" name="Body3">
            <a:extLst>
              <a:ext uri="{FF2B5EF4-FFF2-40B4-BE49-F238E27FC236}">
                <a16:creationId xmlns:a16="http://schemas.microsoft.com/office/drawing/2014/main" id="{A3D382C2-293B-4490-AE51-4E1CD94BA47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059738" y="2259013"/>
            <a:ext cx="3455987" cy="35321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6" name="Body2">
            <a:extLst>
              <a:ext uri="{FF2B5EF4-FFF2-40B4-BE49-F238E27FC236}">
                <a16:creationId xmlns:a16="http://schemas.microsoft.com/office/drawing/2014/main" id="{CB45F684-2379-4650-9BC3-F6532116FE5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364038" y="2259013"/>
            <a:ext cx="3446462" cy="35321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4" name="Body1">
            <a:extLst>
              <a:ext uri="{FF2B5EF4-FFF2-40B4-BE49-F238E27FC236}">
                <a16:creationId xmlns:a16="http://schemas.microsoft.com/office/drawing/2014/main" id="{506B5483-5F87-4B37-8B61-92E335D4AC6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5325" y="2259013"/>
            <a:ext cx="3417888" cy="35321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6" name="Subhead3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5" name="Subhead2"/>
          <p:cNvSpPr>
            <a:spLocks noGrp="1"/>
          </p:cNvSpPr>
          <p:nvPr>
            <p:ph type="body" sz="quarter" idx="23" hasCustomPrompt="1"/>
          </p:nvPr>
        </p:nvSpPr>
        <p:spPr>
          <a:xfrm>
            <a:off x="4364234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4" name="Subhead1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416763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ins Content: 3 columns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FFE885-255A-DE4B-B7E6-9A98CEBD81F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85800" y="1312494"/>
            <a:ext cx="3429000" cy="1829708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381500" y="1312493"/>
            <a:ext cx="3429000" cy="1829709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sz="1800" baseline="0"/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077200" y="1312494"/>
            <a:ext cx="3429000" cy="1829708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sz="1800" baseline="0"/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TITLE. 32 PT. BLACK. REGULAR. UPPERCASE. TWO LINES MAX.</a:t>
            </a:r>
          </a:p>
        </p:txBody>
      </p:sp>
      <p:sp>
        <p:nvSpPr>
          <p:cNvPr id="15" name="Takeaway bar">
            <a:extLst>
              <a:ext uri="{FF2B5EF4-FFF2-40B4-BE49-F238E27FC236}">
                <a16:creationId xmlns:a16="http://schemas.microsoft.com/office/drawing/2014/main" id="{473C7BBC-8A21-4A44-B2F3-EFACF76871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  <p:sp>
        <p:nvSpPr>
          <p:cNvPr id="16" name="Body3">
            <a:extLst>
              <a:ext uri="{FF2B5EF4-FFF2-40B4-BE49-F238E27FC236}">
                <a16:creationId xmlns:a16="http://schemas.microsoft.com/office/drawing/2014/main" id="{B8F3E842-5D73-4C37-B25F-F5A68959E20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041069" y="4022764"/>
            <a:ext cx="3455987" cy="1700240"/>
          </a:xfrm>
        </p:spPr>
        <p:txBody>
          <a:bodyPr/>
          <a:lstStyle>
            <a:lvl1pPr>
              <a:defRPr sz="1800"/>
            </a:lvl1pPr>
            <a:lvl5pPr marL="841248" indent="0">
              <a:buNone/>
              <a:defRPr/>
            </a:lvl5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Subhead3">
            <a:extLst>
              <a:ext uri="{FF2B5EF4-FFF2-40B4-BE49-F238E27FC236}">
                <a16:creationId xmlns:a16="http://schemas.microsoft.com/office/drawing/2014/main" id="{10F7AD7C-A7AC-4B6C-B516-7C8605B120F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33145" y="333648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7" name="Body2">
            <a:extLst>
              <a:ext uri="{FF2B5EF4-FFF2-40B4-BE49-F238E27FC236}">
                <a16:creationId xmlns:a16="http://schemas.microsoft.com/office/drawing/2014/main" id="{782F5A16-B3C3-4474-8D84-8FFE53621B0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345369" y="4022764"/>
            <a:ext cx="3446462" cy="1700240"/>
          </a:xfrm>
        </p:spPr>
        <p:txBody>
          <a:bodyPr/>
          <a:lstStyle>
            <a:lvl1pPr>
              <a:defRPr sz="1800"/>
            </a:lvl1pPr>
            <a:lvl5pPr marL="841248" indent="0">
              <a:buNone/>
              <a:defRPr/>
            </a:lvl5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Subhead2">
            <a:extLst>
              <a:ext uri="{FF2B5EF4-FFF2-40B4-BE49-F238E27FC236}">
                <a16:creationId xmlns:a16="http://schemas.microsoft.com/office/drawing/2014/main" id="{AAE5DB7E-D84E-4D2F-860A-9C2F8150C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40969" y="333648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9" name="Body1">
            <a:extLst>
              <a:ext uri="{FF2B5EF4-FFF2-40B4-BE49-F238E27FC236}">
                <a16:creationId xmlns:a16="http://schemas.microsoft.com/office/drawing/2014/main" id="{F58EE0DE-BE84-4A9F-A349-A400BBD9007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76656" y="4022764"/>
            <a:ext cx="3417888" cy="1700240"/>
          </a:xfrm>
        </p:spPr>
        <p:txBody>
          <a:bodyPr/>
          <a:lstStyle>
            <a:lvl1pPr>
              <a:defRPr sz="1800"/>
            </a:lvl1pPr>
            <a:lvl5pPr marL="841248" indent="0">
              <a:buNone/>
              <a:defRPr/>
            </a:lvl5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Subhead1">
            <a:extLst>
              <a:ext uri="{FF2B5EF4-FFF2-40B4-BE49-F238E27FC236}">
                <a16:creationId xmlns:a16="http://schemas.microsoft.com/office/drawing/2014/main" id="{FDB5A404-7DB4-4DC7-BC95-8CD6FF0A3B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6656" y="333648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064961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ins Content: Tex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211ECA-3F10-BA4A-9903-326CCDC7326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2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2568"/>
            <a:ext cx="10820399" cy="273280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  <p:sp>
        <p:nvSpPr>
          <p:cNvPr id="24" name="Body4">
            <a:extLst>
              <a:ext uri="{FF2B5EF4-FFF2-40B4-BE49-F238E27FC236}">
                <a16:creationId xmlns:a16="http://schemas.microsoft.com/office/drawing/2014/main" id="{EFBD0647-D555-4E72-BD0C-D7C31163DE48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6285898" y="4082550"/>
            <a:ext cx="5257800" cy="1458912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/>
              <a:t>Main bullet. 18 pt. black.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Subhead4"/>
          <p:cNvSpPr>
            <a:spLocks noGrp="1"/>
          </p:cNvSpPr>
          <p:nvPr>
            <p:ph type="body" sz="quarter" idx="27" hasCustomPrompt="1"/>
          </p:nvPr>
        </p:nvSpPr>
        <p:spPr>
          <a:xfrm>
            <a:off x="6292877" y="3723131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8" name="Body3">
            <a:extLst>
              <a:ext uri="{FF2B5EF4-FFF2-40B4-BE49-F238E27FC236}">
                <a16:creationId xmlns:a16="http://schemas.microsoft.com/office/drawing/2014/main" id="{79CF69DF-EFCD-41D8-9992-E41641193E44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710241" y="4078027"/>
            <a:ext cx="5240337" cy="14366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/>
              <a:t>Main bullet. 18 pt. black.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Subhead3"/>
          <p:cNvSpPr>
            <a:spLocks noGrp="1"/>
          </p:cNvSpPr>
          <p:nvPr>
            <p:ph type="body" sz="quarter" idx="26" hasCustomPrompt="1"/>
          </p:nvPr>
        </p:nvSpPr>
        <p:spPr>
          <a:xfrm>
            <a:off x="715878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6" name="Body2">
            <a:extLst>
              <a:ext uri="{FF2B5EF4-FFF2-40B4-BE49-F238E27FC236}">
                <a16:creationId xmlns:a16="http://schemas.microsoft.com/office/drawing/2014/main" id="{1C66D4F2-6ADE-445D-B545-81F44821A59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253163" y="1925638"/>
            <a:ext cx="5262562" cy="1422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841248" indent="0">
              <a:buNone/>
              <a:defRPr/>
            </a:lvl5pPr>
          </a:lstStyle>
          <a:p>
            <a:pPr lvl="0"/>
            <a:r>
              <a:rPr lang="en-US"/>
              <a:t>Main bullet. 18 pt. black.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Subhead2"/>
          <p:cNvSpPr>
            <a:spLocks noGrp="1"/>
          </p:cNvSpPr>
          <p:nvPr>
            <p:ph type="body" sz="quarter" idx="25" hasCustomPrompt="1"/>
          </p:nvPr>
        </p:nvSpPr>
        <p:spPr>
          <a:xfrm>
            <a:off x="6249401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4" name="Body1">
            <a:extLst>
              <a:ext uri="{FF2B5EF4-FFF2-40B4-BE49-F238E27FC236}">
                <a16:creationId xmlns:a16="http://schemas.microsoft.com/office/drawing/2014/main" id="{13618A41-9235-4A1A-90C9-9833408FBD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95325" y="1922463"/>
            <a:ext cx="5240338" cy="1425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841248" indent="0">
              <a:buNone/>
              <a:defRPr/>
            </a:lvl5pPr>
          </a:lstStyle>
          <a:p>
            <a:pPr lvl="0"/>
            <a:r>
              <a:rPr lang="en-US"/>
              <a:t>Main bullet. 18 pt. black.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Subhead1"/>
          <p:cNvSpPr>
            <a:spLocks noGrp="1"/>
          </p:cNvSpPr>
          <p:nvPr>
            <p:ph type="body" sz="quarter" idx="21" hasCustomPrompt="1"/>
          </p:nvPr>
        </p:nvSpPr>
        <p:spPr>
          <a:xfrm>
            <a:off x="691820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1869176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ins content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206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3200" b="0"/>
            </a:lvl1pPr>
          </a:lstStyle>
          <a:p>
            <a:r>
              <a:rPr lang="en-US"/>
              <a:t>Title. 32 pt. black. UPPER case. Two lines max.</a:t>
            </a:r>
          </a:p>
        </p:txBody>
      </p:sp>
      <p:sp>
        <p:nvSpPr>
          <p:cNvPr id="5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7B83AA-E296-8443-804F-04A7F4C116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Custo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2019239-4DA4-372E-5B77-2EE36F31C6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95" y="5525651"/>
            <a:ext cx="3071203" cy="51656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6B38C-CF04-4F32-B219-4E6897BCEC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7730A198-60A6-4683-BC20-14E81E22C99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37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>
          <p15:clr>
            <a:srgbClr val="FBAE40"/>
          </p15:clr>
        </p15:guide>
        <p15:guide id="2" orient="horz" pos="31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TX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1476000"/>
            <a:ext cx="10829543" cy="4315200"/>
          </a:xfrm>
          <a:noFill/>
        </p:spPr>
        <p:txBody>
          <a:bodyPr/>
          <a:lstStyle>
            <a:lvl1pPr marL="219451" indent="-219451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1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1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1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1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Main bullet. 28 pt. black.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5"/>
            <a:ext cx="53194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8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Title. 32 pt. black. Bold. Sentence case. Two lines max.</a:t>
            </a:r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6" y="5912569"/>
            <a:ext cx="10820399" cy="273280"/>
          </a:xfrm>
          <a:solidFill>
            <a:schemeClr val="bg1">
              <a:lumMod val="65000"/>
            </a:schemeClr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68755945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TX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251609"/>
            <a:ext cx="3418367" cy="3539591"/>
          </a:xfrm>
          <a:noFill/>
        </p:spPr>
        <p:txBody>
          <a:bodyPr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Main bullet. 18 pt. black.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Title. 32 pt. black. Bold. Sentence case. Two lines max.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4" name="Isosceles Triangle 3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446631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Cover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0D6CF01-5CD5-A47A-7DB0-C41C7AD5A1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38" y="2569739"/>
            <a:ext cx="5404371" cy="908992"/>
          </a:xfrm>
          <a:prstGeom prst="rect">
            <a:avLst/>
          </a:prstGeom>
        </p:spPr>
      </p:pic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7290486" y="4235572"/>
            <a:ext cx="4215715" cy="635908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Name, Title, Function. 18 pt. black.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290486" y="2414671"/>
            <a:ext cx="4215715" cy="1472187"/>
          </a:xfrm>
          <a:noFill/>
        </p:spPr>
        <p:txBody>
          <a:bodyPr anchor="t" anchorCtr="0"/>
          <a:lstStyle>
            <a:lvl1pPr defTabSz="914400">
              <a:spcBef>
                <a:spcPct val="0"/>
              </a:spcBef>
              <a:defRPr sz="3200" spc="300" baseline="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/>
              <a:t>TITLE 32 PT. BLACK. REGULAR. UPPERCASE.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53567C-9997-D34B-8327-05DCB0239D55}"/>
              </a:ext>
            </a:extLst>
          </p:cNvPr>
          <p:cNvCxnSpPr>
            <a:cxnSpLocks/>
          </p:cNvCxnSpPr>
          <p:nvPr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2505-B409-704A-AC88-1EFFAEA715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0B64CAF4-449E-4DF9-B990-C06E5C7A514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290486" y="5262727"/>
            <a:ext cx="2653615" cy="274298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74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Cover: Boeing 7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8104645-C27E-79B1-8570-8C4374EB71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95" y="5525651"/>
            <a:ext cx="3071203" cy="516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44F40-B15B-9347-A626-CCC3B4217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3"/>
            <a:ext cx="12192000" cy="50101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7AB0E-0F4E-1947-B8B6-7C262AFC57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91D9C732-02B9-43DD-804C-67E9914A7B2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2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>
          <p15:clr>
            <a:srgbClr val="FBAE40"/>
          </p15:clr>
        </p15:guide>
        <p15:guide id="2" orient="horz" pos="31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Cover: Military JT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C232D11-89F3-C7CF-CD42-B43535A33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95" y="5525651"/>
            <a:ext cx="3071203" cy="516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F0772C-4F06-5740-8477-5DD44F33A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" y="0"/>
            <a:ext cx="12192000" cy="50101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38D9C-104A-C24D-AB2E-5EAAFDCF97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53246AEB-63B4-4B15-AC5A-81ADDDAD5BF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11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>
          <p15:clr>
            <a:srgbClr val="FBAE40"/>
          </p15:clr>
        </p15:guide>
        <p15:guide id="2" orient="horz" pos="31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Cover: Bombardier Challe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83950C9-DC02-8F5B-7298-196A75F32E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95" y="5525651"/>
            <a:ext cx="3071203" cy="516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8376E2-3CB4-9045-8931-A3609F0A1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" y="0"/>
            <a:ext cx="12192000" cy="50101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7C4F7-4602-644E-8974-9A2BD1FBE32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05875C39-33FA-4D75-B72E-4F508CA7E1F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7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>
          <p15:clr>
            <a:srgbClr val="FBAE40"/>
          </p15:clr>
        </p15:guide>
        <p15:guide id="2" orient="horz" pos="3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Cover: UH-60 Blackhaw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8634006-8E6F-106C-0F4C-CF6268DE6D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95" y="5525651"/>
            <a:ext cx="3071203" cy="516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93502-0A19-3C4D-8E40-85252E84B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0101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A6B71-801B-4548-95BF-EFDC7CD7317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F4F1C7AA-9F26-4054-A4F3-21ED1E379BD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77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>
          <p15:clr>
            <a:srgbClr val="FBAE40"/>
          </p15:clr>
        </p15:guide>
        <p15:guide id="2" orient="horz" pos="31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Cover: Text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6F0D00C-4378-CECA-AAAE-8E161EDE3E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95" y="5525651"/>
            <a:ext cx="3071203" cy="51656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-7938" y="-23813"/>
            <a:ext cx="12199938" cy="5014913"/>
          </a:xfrm>
          <a:solidFill>
            <a:schemeClr val="bg2"/>
          </a:solidFill>
        </p:spPr>
        <p:txBody>
          <a:bodyPr tIns="365760"/>
          <a:lstStyle>
            <a:lvl1pPr marL="285750" indent="0" algn="l">
              <a:buNone/>
              <a:tabLst>
                <a:tab pos="225425" algn="l"/>
              </a:tabLst>
              <a:defRPr lang="en-US" b="0" dirty="0"/>
            </a:lvl1pPr>
            <a:lvl2pPr marL="40005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/>
              <a:defRPr b="0">
                <a:solidFill>
                  <a:schemeClr val="tx1"/>
                </a:solidFill>
              </a:defRPr>
            </a:lvl2pPr>
          </a:lstStyle>
          <a:p>
            <a:pPr marL="285750" marR="0" lvl="0" indent="-28575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15000"/>
              <a:tabLst>
                <a:tab pos="225425" algn="l"/>
              </a:tabLst>
              <a:defRPr/>
            </a:pPr>
            <a:r>
              <a:rPr lang="en-US"/>
              <a:t>To add a new cover image to your presentation, use the following steps: 1 -  Select “Insert” in the top navigation ribbon and choose “Picture”/”Picture from File…”  2 – Locate the new image and choose “Insert”. To adjust how the image displays, use the “Crop” feature. 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16 pt. Black. Regular. Sentence case.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50E0E-E97D-0A43-A395-AC30E466A05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50007201-001E-44BC-B65E-D0A46B577A9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84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>
          <p15:clr>
            <a:srgbClr val="FBAE40"/>
          </p15:clr>
        </p15:guide>
        <p15:guide id="2" orient="horz" pos="3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30A70C-7117-2569-7EFD-71A7E4A883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468" y="6282751"/>
            <a:ext cx="1307035" cy="219837"/>
          </a:xfrm>
          <a:prstGeom prst="rect">
            <a:avLst/>
          </a:prstGeom>
        </p:spPr>
      </p:pic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694943" y="5387546"/>
            <a:ext cx="8980931" cy="380208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16 pt. black. Sentence case.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07B205E-F640-7242-8F99-8DBCDE90BFA9}"/>
              </a:ext>
            </a:extLst>
          </p:cNvPr>
          <p:cNvSpPr/>
          <p:nvPr/>
        </p:nvSpPr>
        <p:spPr>
          <a:xfrm>
            <a:off x="358346" y="345295"/>
            <a:ext cx="11479427" cy="5598305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9050">
            <a:solidFill>
              <a:srgbClr val="CE1126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Section title">
            <a:extLst>
              <a:ext uri="{FF2B5EF4-FFF2-40B4-BE49-F238E27FC236}">
                <a16:creationId xmlns:a16="http://schemas.microsoft.com/office/drawing/2014/main" id="{FB96A9C0-602E-4E40-BB2F-1E0A929E9E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944" y="2854411"/>
            <a:ext cx="8980931" cy="2533135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4500" b="0" cap="all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/>
              <a:t>SECTION TITLE. 45 PT. BLACK. REGULAR. UPPERCASE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D75C1-9F8C-0245-BAA7-15A97DC4E1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49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ins Content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0EDAC1-8055-B14A-90F8-71A97F17FF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  <p:sp>
        <p:nvSpPr>
          <p:cNvPr id="4" name="Body">
            <a:extLst>
              <a:ext uri="{FF2B5EF4-FFF2-40B4-BE49-F238E27FC236}">
                <a16:creationId xmlns:a16="http://schemas.microsoft.com/office/drawing/2014/main" id="{D00119A4-DE1F-4380-90A7-FA0A9C7D458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85800" y="1476375"/>
            <a:ext cx="10829925" cy="37814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Main bullet. 22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b="0"/>
            </a:lvl1pPr>
          </a:lstStyle>
          <a:p>
            <a:r>
              <a:rPr lang="en-US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28744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42828B8-3C31-6949-3DA0-F4B6F81DD49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9468" y="6282751"/>
            <a:ext cx="1307035" cy="219837"/>
          </a:xfrm>
          <a:prstGeom prst="rect">
            <a:avLst/>
          </a:prstGeom>
        </p:spPr>
      </p:pic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Body"/>
          <p:cNvSpPr>
            <a:spLocks noGrp="1"/>
          </p:cNvSpPr>
          <p:nvPr>
            <p:ph type="body" idx="1"/>
          </p:nvPr>
        </p:nvSpPr>
        <p:spPr>
          <a:xfrm>
            <a:off x="685800" y="1465711"/>
            <a:ext cx="10821419" cy="4229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94944" y="492841"/>
            <a:ext cx="10811256" cy="6797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6676FC-D680-2646-8177-363F9684694B}"/>
              </a:ext>
            </a:extLst>
          </p:cNvPr>
          <p:cNvCxnSpPr>
            <a:cxnSpLocks/>
          </p:cNvCxnSpPr>
          <p:nvPr/>
        </p:nvCxnSpPr>
        <p:spPr>
          <a:xfrm>
            <a:off x="752528" y="27537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BE96872-F016-3945-917E-2289792C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293" y="6583702"/>
            <a:ext cx="10072498" cy="27429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FC5ED-8E49-43F4-AC11-0F643E32B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4762" y="5855050"/>
            <a:ext cx="1020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63AC8BC7-1E60-49AF-AB8C-E1A273601F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63949" y="6956980"/>
            <a:ext cx="2264102" cy="9233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/>
            <a:endParaRPr lang="en-US" sz="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0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hf hdr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0" kern="1200" cap="all" spc="30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9456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3891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8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88">
          <p15:clr>
            <a:srgbClr val="547EBF"/>
          </p15:clr>
        </p15:guide>
        <p15:guide id="16" orient="horz" pos="720">
          <p15:clr>
            <a:srgbClr val="547EBF"/>
          </p15:clr>
        </p15:guide>
        <p15:guide id="17" orient="horz" pos="480">
          <p15:clr>
            <a:srgbClr val="547EBF"/>
          </p15:clr>
        </p15:guide>
        <p15:guide id="18" orient="horz" pos="984">
          <p15:clr>
            <a:srgbClr val="F26B43"/>
          </p15:clr>
        </p15:guide>
        <p15:guide id="19" orient="horz" pos="3648">
          <p15:clr>
            <a:srgbClr val="F26B43"/>
          </p15:clr>
        </p15:guide>
        <p15:guide id="20" pos="432">
          <p15:clr>
            <a:srgbClr val="A4A3A4"/>
          </p15:clr>
        </p15:guide>
        <p15:guide id="21" pos="7248">
          <p15:clr>
            <a:srgbClr val="A4A3A4"/>
          </p15:clr>
        </p15:guide>
        <p15:guide id="22" pos="1416">
          <p15:clr>
            <a:srgbClr val="A4A3A4"/>
          </p15:clr>
        </p15:guide>
        <p15:guide id="23" pos="1608">
          <p15:clr>
            <a:srgbClr val="A4A3A4"/>
          </p15:clr>
        </p15:guide>
        <p15:guide id="24" pos="2592">
          <p15:clr>
            <a:srgbClr val="A4A3A4"/>
          </p15:clr>
        </p15:guide>
        <p15:guide id="25" pos="2760">
          <p15:clr>
            <a:srgbClr val="A4A3A4"/>
          </p15:clr>
        </p15:guide>
        <p15:guide id="26" pos="3744">
          <p15:clr>
            <a:srgbClr val="A4A3A4"/>
          </p15:clr>
        </p15:guide>
        <p15:guide id="27" pos="3936">
          <p15:clr>
            <a:srgbClr val="A4A3A4"/>
          </p15:clr>
        </p15:guide>
        <p15:guide id="28" pos="4920">
          <p15:clr>
            <a:srgbClr val="A4A3A4"/>
          </p15:clr>
        </p15:guide>
        <p15:guide id="29" pos="5088">
          <p15:clr>
            <a:srgbClr val="A4A3A4"/>
          </p15:clr>
        </p15:guide>
        <p15:guide id="30" pos="6072">
          <p15:clr>
            <a:srgbClr val="A4A3A4"/>
          </p15:clr>
        </p15:guide>
        <p15:guide id="31" pos="6264">
          <p15:clr>
            <a:srgbClr val="A4A3A4"/>
          </p15:clr>
        </p15:guide>
        <p15:guide id="32" orient="horz" pos="3888">
          <p15:clr>
            <a:srgbClr val="547EBF"/>
          </p15:clr>
        </p15:guide>
        <p15:guide id="33" orient="horz" pos="1296">
          <p15:clr>
            <a:srgbClr val="547EBF"/>
          </p15:clr>
        </p15:guide>
        <p15:guide id="34" orient="horz" pos="2592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5">
            <a:extLst>
              <a:ext uri="{FF2B5EF4-FFF2-40B4-BE49-F238E27FC236}">
                <a16:creationId xmlns:a16="http://schemas.microsoft.com/office/drawing/2014/main" id="{BD5F0186-598D-568C-DD48-36AD7661C7B5}"/>
              </a:ext>
            </a:extLst>
          </p:cNvPr>
          <p:cNvSpPr txBox="1">
            <a:spLocks/>
          </p:cNvSpPr>
          <p:nvPr/>
        </p:nvSpPr>
        <p:spPr>
          <a:xfrm>
            <a:off x="85292" y="6583702"/>
            <a:ext cx="11159111" cy="2742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2025 Collins Aerospace.  | Collins Aerospace Proprietary.  | This document does not include any export controlled technical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B10D4-5527-2117-59D9-B5B1E8635AF6}"/>
              </a:ext>
            </a:extLst>
          </p:cNvPr>
          <p:cNvSpPr txBox="1"/>
          <p:nvPr/>
        </p:nvSpPr>
        <p:spPr>
          <a:xfrm>
            <a:off x="592645" y="550039"/>
            <a:ext cx="111591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Drone is being used to deliver medicines in a hilly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flight distance of 10 kms to destination. Unfortunately, the Drone is prone to attack by birds of prey such as Eagle, Crow etc. at around 5 kms from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algn="just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system for Drone to deter the bird attacks and to safely traverse the remaining distance to destination to deliver the medicines. Cost of the system should not exceed Rs. 50000/- and weight of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proposed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deterrence system should not exceed 1.5 kg.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hilly area is prone to drizzles and wind gust.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9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13697E-0CB1-3925-592A-1A8B2727C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C0AF5-BBFA-9DA0-8A97-83BA333014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478BB6-FDC4-40F0-C9CD-3BCF82D62E5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3. Diving/Attacking (Dangerous)</a:t>
            </a:r>
          </a:p>
          <a:p>
            <a:pPr marL="0" indent="0">
              <a:buNone/>
            </a:pPr>
            <a:r>
              <a:rPr lang="en-US" dirty="0"/>
              <a:t>Flight Path: Steep diagonal or curved trajectory aimed at the drone.</a:t>
            </a:r>
          </a:p>
          <a:p>
            <a:pPr marL="0" indent="0">
              <a:buNone/>
            </a:pPr>
            <a:r>
              <a:rPr lang="en-US" dirty="0"/>
              <a:t>Speed: Rapidly increasing; fast approach.</a:t>
            </a:r>
          </a:p>
          <a:p>
            <a:pPr marL="0" indent="0">
              <a:buNone/>
            </a:pPr>
            <a:r>
              <a:rPr lang="en-US" dirty="0"/>
              <a:t>Direction Changes: Sudden directional shift directly toward the drone.</a:t>
            </a:r>
          </a:p>
          <a:p>
            <a:pPr marL="0" indent="0">
              <a:buNone/>
            </a:pPr>
            <a:r>
              <a:rPr lang="en-US" dirty="0"/>
              <a:t>Approach Angle: Direct and aggressive toward the drone center.</a:t>
            </a:r>
          </a:p>
          <a:p>
            <a:pPr marL="0" indent="0">
              <a:buNone/>
            </a:pPr>
            <a:r>
              <a:rPr lang="en-US" dirty="0"/>
              <a:t>Proximity: Quickly decreases—bird rapidly closes the gap.</a:t>
            </a:r>
          </a:p>
          <a:p>
            <a:pPr marL="0" indent="0">
              <a:buNone/>
            </a:pPr>
            <a:r>
              <a:rPr lang="en-US" dirty="0"/>
              <a:t>Heat Signature: Rapidly enlarging due to decreasing distance.</a:t>
            </a:r>
          </a:p>
          <a:p>
            <a:pPr marL="0" indent="0">
              <a:buNone/>
            </a:pPr>
            <a:r>
              <a:rPr lang="en-US" dirty="0"/>
              <a:t>Presence Duration: Short, but increasing rapidly.</a:t>
            </a:r>
          </a:p>
          <a:p>
            <a:pPr marL="0" indent="0">
              <a:buNone/>
            </a:pPr>
            <a:r>
              <a:rPr lang="en-US" dirty="0"/>
              <a:t>Vertical Movement: Sharp descent; rapid drop toward drone.</a:t>
            </a:r>
          </a:p>
          <a:p>
            <a:pPr marL="0" indent="0">
              <a:buNone/>
            </a:pPr>
            <a:r>
              <a:rPr lang="en-US" dirty="0"/>
              <a:t>Use Case: Immediate danger. Drone must activate evasive maneuvers and strong deterrents.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D56CDC-6000-E02A-CC59-596A1EC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Bird Behaviour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7255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F87998-AD14-D9E4-EBD9-2F6B6F149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C7E91-EE33-45B0-BAE5-D44A86D7287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2DF5BF-E19E-23B7-2FA3-0542BF8BC99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dirty="0"/>
              <a:t>Mild Threat (bird flying past):</a:t>
            </a:r>
            <a:br>
              <a:rPr lang="en-US" dirty="0"/>
            </a:br>
            <a:r>
              <a:rPr lang="en-US" dirty="0"/>
              <a:t> Ultrasonic pulses activated (brief and low intensity)</a:t>
            </a:r>
            <a:br>
              <a:rPr lang="en-US" dirty="0"/>
            </a:br>
            <a:r>
              <a:rPr lang="en-US" dirty="0"/>
              <a:t> No LED or speaker activated to save power</a:t>
            </a:r>
          </a:p>
          <a:p>
            <a:r>
              <a:rPr lang="en-US" b="1" dirty="0"/>
              <a:t>Moderate Threat (bird circling/hovering):</a:t>
            </a:r>
            <a:br>
              <a:rPr lang="en-US" dirty="0"/>
            </a:br>
            <a:r>
              <a:rPr lang="en-US" dirty="0"/>
              <a:t> High-Intensity RGB LEDs start flashing</a:t>
            </a:r>
            <a:br>
              <a:rPr lang="en-US" dirty="0"/>
            </a:br>
            <a:r>
              <a:rPr lang="en-US" dirty="0"/>
              <a:t> Predator bird sound played via speaker</a:t>
            </a:r>
            <a:br>
              <a:rPr lang="en-US" dirty="0"/>
            </a:br>
            <a:r>
              <a:rPr lang="en-US" dirty="0"/>
              <a:t> Ultrasonic pulse frequency increased</a:t>
            </a:r>
          </a:p>
          <a:p>
            <a:r>
              <a:rPr lang="en-US" b="1" dirty="0"/>
              <a:t>Severe Threat (bird diving or approaching rapidly):</a:t>
            </a:r>
            <a:br>
              <a:rPr lang="en-US" dirty="0"/>
            </a:br>
            <a:r>
              <a:rPr lang="en-US" dirty="0"/>
              <a:t> All deterrents activated simultaneously</a:t>
            </a:r>
            <a:br>
              <a:rPr lang="en-US" dirty="0"/>
            </a:br>
            <a:r>
              <a:rPr lang="en-US" dirty="0"/>
              <a:t> Ultrasonic sound at full power</a:t>
            </a:r>
            <a:br>
              <a:rPr lang="en-US" dirty="0"/>
            </a:br>
            <a:r>
              <a:rPr lang="en-US" dirty="0"/>
              <a:t> LEDs flash in aggressive burst pattern</a:t>
            </a:r>
            <a:br>
              <a:rPr lang="en-US" dirty="0"/>
            </a:br>
            <a:r>
              <a:rPr lang="en-US" dirty="0"/>
              <a:t> Predator call sounds at max volume</a:t>
            </a:r>
            <a:br>
              <a:rPr lang="en-US" dirty="0"/>
            </a:br>
            <a:r>
              <a:rPr lang="en-US" dirty="0"/>
              <a:t> Failsafe: sends alert and performs evasive action</a:t>
            </a:r>
          </a:p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95E2121-3DBB-545D-9FF3-67C3DB00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Actuator Response based on threat classification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4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1AB31D-9A55-34FE-4EE6-1E62D6182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0052F-6EFD-C0CD-24D9-34A413BC9A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498DEB-059F-765A-6B66-17C2CFDCE1CB}"/>
              </a:ext>
            </a:extLst>
          </p:cNvPr>
          <p:cNvSpPr>
            <a:spLocks noGrp="1" noChangeArrowheads="1"/>
          </p:cNvSpPr>
          <p:nvPr>
            <p:ph sz="quarter" idx="17"/>
          </p:nvPr>
        </p:nvSpPr>
        <p:spPr bwMode="auto">
          <a:xfrm>
            <a:off x="685800" y="1643539"/>
            <a:ext cx="959749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SkyGuard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uninterrupted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medical drone delivery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bird-prone zones.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AI, thermal sensing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deterrence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threat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zone-aware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saving energy and maximizing effectiveness.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 YOU!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/>
          </a:p>
          <a:p>
            <a:pPr marL="0" indent="0">
              <a:buNone/>
            </a:pPr>
            <a:r>
              <a:rPr lang="en-US" sz="1800" i="1" dirty="0"/>
              <a:t>Keeping the skies safe for life-saving missions.</a:t>
            </a:r>
          </a:p>
          <a:p>
            <a:pPr marL="0" indent="0">
              <a:buNone/>
            </a:pPr>
            <a:r>
              <a:rPr lang="en-US" sz="1800" b="1" dirty="0"/>
              <a:t>Presented by:</a:t>
            </a:r>
            <a:r>
              <a:rPr lang="en-US" sz="1800" dirty="0"/>
              <a:t> </a:t>
            </a:r>
            <a:r>
              <a:rPr lang="en-US" sz="1800" i="1" dirty="0"/>
              <a:t>Sania Firdose (1SI22EC086)</a:t>
            </a:r>
            <a:br>
              <a:rPr lang="en-US" sz="1800" dirty="0"/>
            </a:br>
            <a:r>
              <a:rPr lang="en-US" sz="1800" b="1" dirty="0"/>
              <a:t>Department of ECE</a:t>
            </a:r>
            <a:br>
              <a:rPr lang="en-US" sz="1800" dirty="0"/>
            </a:br>
            <a:r>
              <a:rPr lang="en-US" sz="1800" b="1" dirty="0"/>
              <a:t>Siddaganga Institute of Technology, Tumakuru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3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2D94CC-B035-3FC7-F72A-C866C0BF0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7331B0-17C8-8EA8-C66D-6552CCBB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76" y="3629327"/>
            <a:ext cx="8980931" cy="2533135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dirty="0"/>
            </a:b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SkyGuard</a:t>
            </a:r>
            <a:br>
              <a:rPr lang="en-IN" sz="2000" dirty="0"/>
            </a:br>
            <a:r>
              <a:rPr lang="en-IN" sz="2000" dirty="0"/>
              <a:t>Smart Bird Deterrence System for Medical Delivery Drones</a:t>
            </a:r>
            <a:br>
              <a:rPr lang="en-IN" sz="2000" dirty="0"/>
            </a:br>
            <a:r>
              <a:rPr lang="en-IN" sz="2000" b="1" dirty="0"/>
              <a:t>AeroHack 2025 Submission</a:t>
            </a:r>
            <a:br>
              <a:rPr lang="en-IN" dirty="0"/>
            </a:br>
            <a:r>
              <a:rPr lang="en-IN" sz="2000" dirty="0"/>
              <a:t>name:-</a:t>
            </a:r>
            <a:r>
              <a:rPr lang="en-US" sz="2000" b="1" dirty="0"/>
              <a:t>sania firdose</a:t>
            </a:r>
            <a:br>
              <a:rPr lang="en-US" dirty="0"/>
            </a:br>
            <a:r>
              <a:rPr lang="en-US" sz="2000" dirty="0"/>
              <a:t>(1si22ec086)department of ece</a:t>
            </a:r>
            <a:br>
              <a:rPr lang="en-US" dirty="0"/>
            </a:br>
            <a:r>
              <a:rPr lang="en-US" sz="2000" dirty="0"/>
              <a:t>institute:-</a:t>
            </a:r>
            <a:r>
              <a:rPr lang="en-US" sz="2000" dirty="0" err="1"/>
              <a:t>siddaganga</a:t>
            </a:r>
            <a:r>
              <a:rPr lang="en-US" sz="2000" dirty="0"/>
              <a:t> institute of  technology,tumkuru</a:t>
            </a:r>
            <a:br>
              <a:rPr lang="en-US" dirty="0"/>
            </a:b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91EC8-04A8-8FE0-941D-91EA8906BDD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14D3E-CFA1-2888-E96D-E752769E7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5BC36-8FEA-A08D-7BE9-AC9038E507C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78FE98-7C4A-9DD6-F631-8389BE692A0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SkyGuard</a:t>
            </a:r>
            <a:r>
              <a:rPr lang="en-US" dirty="0"/>
              <a:t> is a smart, lightweight, and adaptive bird deterrence system that:</a:t>
            </a:r>
          </a:p>
          <a:p>
            <a:r>
              <a:rPr lang="en-US" dirty="0"/>
              <a:t>Detects and classifies bird threats using thermal vision and AI.</a:t>
            </a:r>
          </a:p>
          <a:p>
            <a:r>
              <a:rPr lang="en-US" dirty="0"/>
              <a:t>Adapts response level based on threat severity.</a:t>
            </a:r>
          </a:p>
          <a:p>
            <a:r>
              <a:rPr lang="en-US" dirty="0"/>
              <a:t>Ensures continued delivery even in adverse weather.</a:t>
            </a:r>
          </a:p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8B7C36-1D79-1739-A295-52479950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95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171DB-9A06-09F9-7E6D-7C77367A9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EE752-0CF1-DA48-B4E1-FD165673521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A3142E-0A81-E0D4-5BA3-0DA7D689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Architecture Diagram</a:t>
            </a:r>
            <a:br>
              <a:rPr lang="en-IN" b="1" dirty="0"/>
            </a:b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949BAF2-3D03-027B-8C7B-BAECC2C20BE0}"/>
              </a:ext>
            </a:extLst>
          </p:cNvPr>
          <p:cNvPicPr>
            <a:picLocks noGrp="1" noChangeAspect="1"/>
          </p:cNvPicPr>
          <p:nvPr>
            <p:ph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702" y="1539620"/>
            <a:ext cx="7659812" cy="4695587"/>
          </a:xfrm>
        </p:spPr>
      </p:pic>
      <p:pic>
        <p:nvPicPr>
          <p:cNvPr id="1026" name="Picture 2" descr="Thermal imaging - Free education icons">
            <a:extLst>
              <a:ext uri="{FF2B5EF4-FFF2-40B4-BE49-F238E27FC236}">
                <a16:creationId xmlns:a16="http://schemas.microsoft.com/office/drawing/2014/main" id="{2BEE26CB-BDE1-B80F-070E-E9631CA6E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8864" y="2317898"/>
            <a:ext cx="497221" cy="49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60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88564-7CD9-2D8B-2CD7-58A1A66A7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F5BEC-DDAA-5D42-8709-8352C9E0DF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33A8910-68E2-8ED6-6ED3-739E072958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5418" y="1445552"/>
            <a:ext cx="10829925" cy="3781425"/>
          </a:xfrm>
        </p:spPr>
        <p:txBody>
          <a:bodyPr/>
          <a:lstStyle/>
          <a:p>
            <a:r>
              <a:rPr lang="en-US" b="1" dirty="0"/>
              <a:t>Thermal AI Detection &amp; Threat Classification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US" dirty="0"/>
              <a:t>Not just "bird or not" — but how far, what speed, what behavior</a:t>
            </a:r>
          </a:p>
          <a:p>
            <a:r>
              <a:rPr lang="en-IN" b="1" dirty="0"/>
              <a:t> Adaptive Response System (ARS)</a:t>
            </a:r>
          </a:p>
          <a:p>
            <a:pPr marL="0" indent="0">
              <a:buNone/>
            </a:pPr>
            <a:r>
              <a:rPr lang="en-IN" b="1" dirty="0"/>
              <a:t>     </a:t>
            </a:r>
            <a:r>
              <a:rPr lang="en-US" dirty="0"/>
              <a:t>Varies deterrent strategy: Sound, Light, Motion, Zigzag Escape</a:t>
            </a:r>
          </a:p>
          <a:p>
            <a:r>
              <a:rPr lang="en-IN" b="1" dirty="0"/>
              <a:t>Weather Adaptation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    </a:t>
            </a:r>
            <a:r>
              <a:rPr lang="fr-FR" dirty="0"/>
              <a:t>Fog/</a:t>
            </a:r>
            <a:r>
              <a:rPr lang="fr-FR" dirty="0" err="1"/>
              <a:t>drizzle</a:t>
            </a:r>
            <a:r>
              <a:rPr lang="fr-FR" dirty="0"/>
              <a:t> mode </a:t>
            </a:r>
            <a:r>
              <a:rPr lang="fr-FR" dirty="0" err="1"/>
              <a:t>activates</a:t>
            </a:r>
            <a:r>
              <a:rPr lang="fr-FR" dirty="0"/>
              <a:t> alternative </a:t>
            </a:r>
            <a:r>
              <a:rPr lang="fr-FR" dirty="0" err="1"/>
              <a:t>deterrence</a:t>
            </a:r>
            <a:r>
              <a:rPr lang="fr-FR" dirty="0"/>
              <a:t> </a:t>
            </a:r>
            <a:r>
              <a:rPr lang="fr-FR" dirty="0" err="1"/>
              <a:t>strategy</a:t>
            </a:r>
            <a:endParaRPr lang="fr-FR" dirty="0"/>
          </a:p>
          <a:p>
            <a:r>
              <a:rPr lang="en-IN" b="1" dirty="0"/>
              <a:t>Geofenced Zone Activation</a:t>
            </a:r>
          </a:p>
          <a:p>
            <a:pPr marL="0" indent="0">
              <a:buNone/>
            </a:pPr>
            <a:r>
              <a:rPr lang="en-IN" b="1" dirty="0"/>
              <a:t>     </a:t>
            </a:r>
            <a:r>
              <a:rPr lang="en-US" dirty="0"/>
              <a:t>Activates only in attack-prone zone to save power</a:t>
            </a:r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r>
              <a:rPr lang="en-IN" b="1" dirty="0"/>
              <a:t>    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708234C-6B6D-D894-2419-4CA812FD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Innovation Highlights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49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F8F5B-61E0-063A-03EA-BAA9DE60236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0097BA-4FDB-DD21-9F08-CDA01B31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Component List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A0D6560-6B7F-CB9D-CE0E-4A7F33D7D2AD}"/>
              </a:ext>
            </a:extLst>
          </p:cNvPr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4247316492"/>
              </p:ext>
            </p:extLst>
          </p:nvPr>
        </p:nvGraphicFramePr>
        <p:xfrm>
          <a:off x="503434" y="1191126"/>
          <a:ext cx="11173094" cy="427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302">
                  <a:extLst>
                    <a:ext uri="{9D8B030D-6E8A-4147-A177-3AD203B41FA5}">
                      <a16:colId xmlns:a16="http://schemas.microsoft.com/office/drawing/2014/main" val="224552432"/>
                    </a:ext>
                  </a:extLst>
                </a:gridCol>
                <a:gridCol w="2790264">
                  <a:extLst>
                    <a:ext uri="{9D8B030D-6E8A-4147-A177-3AD203B41FA5}">
                      <a16:colId xmlns:a16="http://schemas.microsoft.com/office/drawing/2014/main" val="1172552119"/>
                    </a:ext>
                  </a:extLst>
                </a:gridCol>
                <a:gridCol w="2790264">
                  <a:extLst>
                    <a:ext uri="{9D8B030D-6E8A-4147-A177-3AD203B41FA5}">
                      <a16:colId xmlns:a16="http://schemas.microsoft.com/office/drawing/2014/main" val="2531808216"/>
                    </a:ext>
                  </a:extLst>
                </a:gridCol>
                <a:gridCol w="2790264">
                  <a:extLst>
                    <a:ext uri="{9D8B030D-6E8A-4147-A177-3AD203B41FA5}">
                      <a16:colId xmlns:a16="http://schemas.microsoft.com/office/drawing/2014/main" val="676268680"/>
                    </a:ext>
                  </a:extLst>
                </a:gridCol>
              </a:tblGrid>
              <a:tr h="396479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Weight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14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Raspberry Pi Zero 2 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Microcontroller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87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MLX90640 Thermal Camera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Threat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₹6,500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5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NEO-6M GPS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Geofencing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25g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3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Strobe LED 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Visual deterrent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₹1,500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150g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7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Ultrasonic + Speaker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Sound deterrent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300g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79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3S LiPo Battery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₹2,500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58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Waterproof Housing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₹1,500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250g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Misc (PCB, mounts, wiring)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₹2,000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4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Total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₹18,500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1.15 kg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55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72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47B587-A228-A895-64E5-706B8E3B8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07DC8-DFFB-4339-8265-652B181798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3A696-1D74-5D3B-AC17-806C08059E6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5800" y="1476375"/>
            <a:ext cx="10829925" cy="4575104"/>
          </a:xfrm>
        </p:spPr>
        <p:txBody>
          <a:bodyPr/>
          <a:lstStyle/>
          <a:p>
            <a:r>
              <a:rPr lang="en-US" b="1" dirty="0"/>
              <a:t>Thermal Vision Module </a:t>
            </a:r>
            <a:r>
              <a:rPr lang="en-US" dirty="0"/>
              <a:t>continuously scans for heat signatures.</a:t>
            </a:r>
          </a:p>
          <a:p>
            <a:r>
              <a:rPr lang="en-US" dirty="0"/>
              <a:t>AI model classifies approaching objects: bird vs non-bird + threat level.</a:t>
            </a:r>
          </a:p>
          <a:p>
            <a:r>
              <a:rPr lang="en-US" dirty="0"/>
              <a:t>If bird is detected:</a:t>
            </a:r>
          </a:p>
          <a:p>
            <a:pPr marL="0" indent="0">
              <a:buNone/>
            </a:pPr>
            <a:r>
              <a:rPr lang="en-IN" b="1" dirty="0"/>
              <a:t>      Mild Threat</a:t>
            </a:r>
            <a:r>
              <a:rPr lang="en-IN" dirty="0"/>
              <a:t> → Short ultrasonic bursts.</a:t>
            </a:r>
          </a:p>
          <a:p>
            <a:pPr marL="0" indent="0">
              <a:buNone/>
            </a:pPr>
            <a:r>
              <a:rPr lang="en-IN" b="1" dirty="0"/>
              <a:t>      Moderate Threat</a:t>
            </a:r>
            <a:r>
              <a:rPr lang="en-IN" dirty="0"/>
              <a:t> → Flashing LEDs + predator call.   </a:t>
            </a:r>
          </a:p>
          <a:p>
            <a:pPr marL="0" indent="0">
              <a:buNone/>
            </a:pPr>
            <a:r>
              <a:rPr lang="en-IN" b="1" dirty="0"/>
              <a:t>      Severe Threat</a:t>
            </a:r>
            <a:r>
              <a:rPr lang="en-IN" dirty="0"/>
              <a:t> → Drone performs zigzag </a:t>
            </a:r>
            <a:r>
              <a:rPr lang="en-IN" dirty="0" err="1"/>
              <a:t>maneuver</a:t>
            </a:r>
            <a:r>
              <a:rPr lang="en-IN" dirty="0"/>
              <a:t> + full deterrence.</a:t>
            </a:r>
          </a:p>
          <a:p>
            <a:r>
              <a:rPr lang="en-US" b="1" dirty="0"/>
              <a:t>Zone-aware logic</a:t>
            </a:r>
            <a:r>
              <a:rPr lang="en-US" dirty="0"/>
              <a:t> activates system only in risky areas.</a:t>
            </a:r>
          </a:p>
          <a:p>
            <a:r>
              <a:rPr lang="en-IN" b="1" dirty="0"/>
              <a:t>Weather sensor</a:t>
            </a:r>
            <a:r>
              <a:rPr lang="en-IN" dirty="0"/>
              <a:t> </a:t>
            </a:r>
            <a:r>
              <a:rPr lang="en-US" dirty="0"/>
              <a:t>enables fog mode where strobe is disabled, and audio/motion dominate.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638BA5-69D6-232D-7AA2-85CC5EB3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It Works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96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4654EF-F1BF-B3E0-5C93-ED7FC518A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C8899-7732-8957-94E5-9DAB42A0743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5503DB-CDF5-299F-503C-C164D8841A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6275" y="1327465"/>
            <a:ext cx="10829925" cy="37814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1. Just Flying (Harmless)</a:t>
            </a:r>
          </a:p>
          <a:p>
            <a:pPr marL="0" indent="0">
              <a:buNone/>
            </a:pPr>
            <a:r>
              <a:rPr lang="en-US" dirty="0"/>
              <a:t>Flight Path: Straight line motion.</a:t>
            </a:r>
          </a:p>
          <a:p>
            <a:pPr marL="0" indent="0">
              <a:buNone/>
            </a:pPr>
            <a:r>
              <a:rPr lang="en-US" dirty="0"/>
              <a:t>Speed: Constant and moderate.</a:t>
            </a:r>
          </a:p>
          <a:p>
            <a:pPr marL="0" indent="0">
              <a:buNone/>
            </a:pPr>
            <a:r>
              <a:rPr lang="en-US" dirty="0"/>
              <a:t>Direction Changes: Very low; mostly linear movement.</a:t>
            </a:r>
          </a:p>
          <a:p>
            <a:pPr marL="0" indent="0">
              <a:buNone/>
            </a:pPr>
            <a:r>
              <a:rPr lang="en-US" dirty="0"/>
              <a:t>Approach Angle: Parallel to or moving away from the drone.</a:t>
            </a:r>
          </a:p>
          <a:p>
            <a:pPr marL="0" indent="0">
              <a:buNone/>
            </a:pPr>
            <a:r>
              <a:rPr lang="en-US" dirty="0"/>
              <a:t>Proximity: Remains distant from the drone.</a:t>
            </a:r>
          </a:p>
          <a:p>
            <a:pPr marL="0" indent="0">
              <a:buNone/>
            </a:pPr>
            <a:r>
              <a:rPr lang="en-US" dirty="0"/>
              <a:t>Heat Signature: Small and stable infrared signature.</a:t>
            </a:r>
          </a:p>
          <a:p>
            <a:pPr marL="0" indent="0">
              <a:buNone/>
            </a:pPr>
            <a:r>
              <a:rPr lang="en-US" dirty="0"/>
              <a:t>Presence Duration: Very brief (1–2 seconds).</a:t>
            </a:r>
          </a:p>
          <a:p>
            <a:pPr marL="0" indent="0">
              <a:buNone/>
            </a:pPr>
            <a:r>
              <a:rPr lang="en-US" dirty="0"/>
              <a:t>Vertical Movement: Maintains level flight.</a:t>
            </a:r>
          </a:p>
          <a:p>
            <a:pPr marL="0" indent="0">
              <a:buNone/>
            </a:pPr>
            <a:r>
              <a:rPr lang="en-US" dirty="0"/>
              <a:t>Use Case: No action required. This is typical of birds flying through the area without interest in the drone.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D46B28F-2C65-8BD6-688B-723F578C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Bird Behaviour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7057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A85250-A296-AA42-41FE-5AE9A9182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A6B05-3C3F-30F3-DE2D-A72EE69BD3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408C44-D42B-89E9-B2BE-0A734B70C47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2. Circling (Suspicious)</a:t>
            </a:r>
          </a:p>
          <a:p>
            <a:pPr marL="0" indent="0">
              <a:buNone/>
            </a:pPr>
            <a:r>
              <a:rPr lang="en-US" dirty="0"/>
              <a:t>Flight Path: Circular or elliptical pattern around the drone.</a:t>
            </a:r>
          </a:p>
          <a:p>
            <a:pPr marL="0" indent="0">
              <a:buNone/>
            </a:pPr>
            <a:r>
              <a:rPr lang="en-US" dirty="0"/>
              <a:t>Speed: Slower and fluctuating.</a:t>
            </a:r>
          </a:p>
          <a:p>
            <a:pPr marL="0" indent="0">
              <a:buNone/>
            </a:pPr>
            <a:r>
              <a:rPr lang="en-US" dirty="0"/>
              <a:t>Direction Changes: High; frequently alters direction.</a:t>
            </a:r>
          </a:p>
          <a:p>
            <a:pPr marL="0" indent="0">
              <a:buNone/>
            </a:pPr>
            <a:r>
              <a:rPr lang="en-US" dirty="0"/>
              <a:t>Approach Angle: Circles around the drone, not directly approaching.</a:t>
            </a:r>
          </a:p>
          <a:p>
            <a:pPr marL="0" indent="0">
              <a:buNone/>
            </a:pPr>
            <a:r>
              <a:rPr lang="en-US" dirty="0"/>
              <a:t>Proximity: Maintains the same distance from the drone.</a:t>
            </a:r>
          </a:p>
          <a:p>
            <a:pPr marL="0" indent="0">
              <a:buNone/>
            </a:pPr>
            <a:r>
              <a:rPr lang="en-US" dirty="0"/>
              <a:t>Heat Signature: Slight variation, indicating hovering motion.</a:t>
            </a:r>
          </a:p>
          <a:p>
            <a:pPr marL="0" indent="0">
              <a:buNone/>
            </a:pPr>
            <a:r>
              <a:rPr lang="en-US" dirty="0"/>
              <a:t>Presence Duration: Longer, ranging from 5–10 seconds.</a:t>
            </a:r>
          </a:p>
          <a:p>
            <a:pPr marL="0" indent="0">
              <a:buNone/>
            </a:pPr>
            <a:r>
              <a:rPr lang="en-US" dirty="0"/>
              <a:t>Vertical Movement: Slight vertical motion (up/down drift).</a:t>
            </a:r>
          </a:p>
          <a:p>
            <a:pPr marL="0" indent="0">
              <a:buNone/>
            </a:pPr>
            <a:r>
              <a:rPr lang="en-US" dirty="0"/>
              <a:t>Use Case: Potential threat. The drone should switch to alert mode and activate soft deterrents.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563BFC-4F0B-F201-8758-59166BDB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Bird Behaviour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2635241"/>
      </p:ext>
    </p:extLst>
  </p:cSld>
  <p:clrMapOvr>
    <a:masterClrMapping/>
  </p:clrMapOvr>
</p:sld>
</file>

<file path=ppt/theme/theme1.xml><?xml version="1.0" encoding="utf-8"?>
<a:theme xmlns:a="http://schemas.openxmlformats.org/drawingml/2006/main" name="1_Collins Masters: Content">
  <a:themeElements>
    <a:clrScheme name="Custom 1">
      <a:dk1>
        <a:srgbClr val="000000"/>
      </a:dk1>
      <a:lt1>
        <a:srgbClr val="FFFFFF"/>
      </a:lt1>
      <a:dk2>
        <a:srgbClr val="CE1126"/>
      </a:dk2>
      <a:lt2>
        <a:srgbClr val="D9D9D6"/>
      </a:lt2>
      <a:accent1>
        <a:srgbClr val="63666A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AA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TC_GAPR_Jan_2024" id="{06B973B5-3A62-4DD6-B42F-FDC0549F1D77}" vid="{3CFE47D4-B2D4-4390-B285-2DEA77D668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852727297D934AB135E4731D24CA9C" ma:contentTypeVersion="15" ma:contentTypeDescription="Create a new document." ma:contentTypeScope="" ma:versionID="f907c4a0eafa568542d40616048091c8">
  <xsd:schema xmlns:xsd="http://www.w3.org/2001/XMLSchema" xmlns:xs="http://www.w3.org/2001/XMLSchema" xmlns:p="http://schemas.microsoft.com/office/2006/metadata/properties" xmlns:ns1="http://schemas.microsoft.com/sharepoint/v3" xmlns:ns2="b332a2d5-aca1-424c-a11d-7292889dd9ce" xmlns:ns3="6bf7fd2b-a57d-465a-b8cc-be1e0207045c" targetNamespace="http://schemas.microsoft.com/office/2006/metadata/properties" ma:root="true" ma:fieldsID="79796840b0f66299e1c7abfa71daf049" ns1:_="" ns2:_="" ns3:_="">
    <xsd:import namespace="http://schemas.microsoft.com/sharepoint/v3"/>
    <xsd:import namespace="b332a2d5-aca1-424c-a11d-7292889dd9ce"/>
    <xsd:import namespace="6bf7fd2b-a57d-465a-b8cc-be1e02070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VIOLATION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2a2d5-aca1-424c-a11d-7292889dd9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VIOLATION" ma:index="14" nillable="true" ma:displayName="VIOLATION" ma:internalName="VIOLATION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7fd2b-a57d-465a-b8cc-be1e0207045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IOLATION xmlns="b332a2d5-aca1-424c-a11d-7292889dd9c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840BAB2-AAC5-4390-AB3D-1C40282882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0BC626-85FB-4D6C-988D-3771DF3A102E}">
  <ds:schemaRefs>
    <ds:schemaRef ds:uri="6bf7fd2b-a57d-465a-b8cc-be1e0207045c"/>
    <ds:schemaRef ds:uri="b332a2d5-aca1-424c-a11d-7292889dd9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F939728-E186-4EDB-9A1E-EC2D330A7C6E}">
  <ds:schemaRefs>
    <ds:schemaRef ds:uri="6bf7fd2b-a57d-465a-b8cc-be1e0207045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b332a2d5-aca1-424c-a11d-7292889dd9ce"/>
    <ds:schemaRef ds:uri="http://purl.org/dc/dcmitype/"/>
    <ds:schemaRef ds:uri="http://schemas.microsoft.com/sharepoint/v3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4447dd6a-a4a1-440b-a6a3-9124ef1ee017}" enabled="1" method="Privileged" siteId="{7a18110d-ef9b-4274-acef-e62ab0fe28e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1200</Words>
  <Application>Microsoft Office PowerPoint</Application>
  <PresentationFormat>Widescreen</PresentationFormat>
  <Paragraphs>143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DIN-Light</vt:lpstr>
      <vt:lpstr>1_Collins Masters: Content</vt:lpstr>
      <vt:lpstr>PowerPoint Presentation</vt:lpstr>
      <vt:lpstr>  SkyGuard Smart Bird Deterrence System for Medical Delivery Drones AeroHack 2025 Submission name:-sania firdose (1si22ec086)department of ece institute:-siddaganga institute of  technology,tumkuru </vt:lpstr>
      <vt:lpstr>Project Overview </vt:lpstr>
      <vt:lpstr>System Architecture Diagram </vt:lpstr>
      <vt:lpstr>Innovation Highlights </vt:lpstr>
      <vt:lpstr>Component List </vt:lpstr>
      <vt:lpstr>How It Works </vt:lpstr>
      <vt:lpstr>Bird Behaviour Classification</vt:lpstr>
      <vt:lpstr>Bird Behaviour Classification</vt:lpstr>
      <vt:lpstr>Bird Behaviour Classification</vt:lpstr>
      <vt:lpstr>Actuator Response based on threat classification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(5W2Hs)</dc:title>
  <dc:creator>Potru, Balakrishna                           Export License Required - US Collins</dc:creator>
  <cp:lastModifiedBy>sania firdose</cp:lastModifiedBy>
  <cp:revision>10</cp:revision>
  <dcterms:created xsi:type="dcterms:W3CDTF">2024-08-09T07:50:34Z</dcterms:created>
  <dcterms:modified xsi:type="dcterms:W3CDTF">2025-08-01T05:48:16Z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0x010100E6852727297D934AB135E4731D24CA9C</vt:lpwstr>
  </property>
  <property fmtid="{D5CDD505-2E9C-101B-9397-08002B2CF9AE}" pid="3" name="MSIP_Label_38f1469a-2c2a-4aee-b92b-090d4c5468ff_Enabled">
    <vt:lpwstr>true</vt:lpwstr>
  </property>
  <property fmtid="{D5CDD505-2E9C-101B-9397-08002B2CF9AE}" pid="4" name="MSIP_Label_38f1469a-2c2a-4aee-b92b-090d4c5468ff_SetDate">
    <vt:lpwstr>2025-07-22T09:10:48Z</vt:lpwstr>
  </property>
  <property fmtid="{D5CDD505-2E9C-101B-9397-08002B2CF9AE}" pid="5" name="MSIP_Label_38f1469a-2c2a-4aee-b92b-090d4c5468ff_Method">
    <vt:lpwstr>Standard</vt:lpwstr>
  </property>
  <property fmtid="{D5CDD505-2E9C-101B-9397-08002B2CF9AE}" pid="6" name="MSIP_Label_38f1469a-2c2a-4aee-b92b-090d4c5468ff_Name">
    <vt:lpwstr>Confidential - Unmarked</vt:lpwstr>
  </property>
  <property fmtid="{D5CDD505-2E9C-101B-9397-08002B2CF9AE}" pid="7" name="MSIP_Label_38f1469a-2c2a-4aee-b92b-090d4c5468ff_SiteId">
    <vt:lpwstr>2a6e6092-73e4-4752-b1a5-477a17f5056d</vt:lpwstr>
  </property>
  <property fmtid="{D5CDD505-2E9C-101B-9397-08002B2CF9AE}" pid="8" name="MSIP_Label_38f1469a-2c2a-4aee-b92b-090d4c5468ff_ActionId">
    <vt:lpwstr>423983c5-3e91-42f1-ad57-e55ee1e697c4</vt:lpwstr>
  </property>
  <property fmtid="{D5CDD505-2E9C-101B-9397-08002B2CF9AE}" pid="9" name="MSIP_Label_38f1469a-2c2a-4aee-b92b-090d4c5468ff_ContentBits">
    <vt:lpwstr>0</vt:lpwstr>
  </property>
  <property fmtid="{D5CDD505-2E9C-101B-9397-08002B2CF9AE}" pid="10" name="MSIP_Label_38f1469a-2c2a-4aee-b92b-090d4c5468ff_Tag">
    <vt:lpwstr>10, 3, 0, 1</vt:lpwstr>
  </property>
</Properties>
</file>