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</p:sldMasterIdLst>
  <p:notesMasterIdLst>
    <p:notesMasterId r:id="rId28"/>
  </p:notesMasterIdLst>
  <p:handoutMasterIdLst>
    <p:handoutMasterId r:id="rId29"/>
  </p:handoutMasterIdLst>
  <p:sldIdLst>
    <p:sldId id="498" r:id="rId2"/>
    <p:sldId id="791" r:id="rId3"/>
    <p:sldId id="712" r:id="rId4"/>
    <p:sldId id="713" r:id="rId5"/>
    <p:sldId id="714" r:id="rId6"/>
    <p:sldId id="715" r:id="rId7"/>
    <p:sldId id="792" r:id="rId8"/>
    <p:sldId id="793" r:id="rId9"/>
    <p:sldId id="733" r:id="rId10"/>
    <p:sldId id="734" r:id="rId11"/>
    <p:sldId id="735" r:id="rId12"/>
    <p:sldId id="736" r:id="rId13"/>
    <p:sldId id="737" r:id="rId14"/>
    <p:sldId id="749" r:id="rId15"/>
    <p:sldId id="767" r:id="rId16"/>
    <p:sldId id="741" r:id="rId17"/>
    <p:sldId id="742" r:id="rId18"/>
    <p:sldId id="740" r:id="rId19"/>
    <p:sldId id="743" r:id="rId20"/>
    <p:sldId id="744" r:id="rId21"/>
    <p:sldId id="794" r:id="rId22"/>
    <p:sldId id="795" r:id="rId23"/>
    <p:sldId id="745" r:id="rId24"/>
    <p:sldId id="746" r:id="rId25"/>
    <p:sldId id="775" r:id="rId26"/>
    <p:sldId id="7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4CACC8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303" autoAdjust="0"/>
  </p:normalViewPr>
  <p:slideViewPr>
    <p:cSldViewPr snapToGrid="0">
      <p:cViewPr varScale="1">
        <p:scale>
          <a:sx n="62" d="100"/>
          <a:sy n="62" d="100"/>
        </p:scale>
        <p:origin x="10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495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F9B0A0-B95A-4215-8B31-009EC4F46781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0"/>
      <dgm:spPr/>
    </dgm:pt>
    <dgm:pt modelId="{E15E01F1-481C-4074-83B6-475A721EDF75}">
      <dgm:prSet phldrT="[Text]" phldr="1"/>
      <dgm:spPr/>
      <dgm:t>
        <a:bodyPr/>
        <a:lstStyle/>
        <a:p>
          <a:endParaRPr lang="en-US"/>
        </a:p>
      </dgm:t>
    </dgm:pt>
    <dgm:pt modelId="{25C4823B-095B-4AA2-B8EE-8AE5A4D5AAC0}" type="parTrans" cxnId="{E8A3A576-87CF-4277-8B77-4D6A0914695C}">
      <dgm:prSet/>
      <dgm:spPr/>
    </dgm:pt>
    <dgm:pt modelId="{C5176148-0E9E-42B1-86AF-6C8C00FCA12D}" type="sibTrans" cxnId="{E8A3A576-87CF-4277-8B77-4D6A0914695C}">
      <dgm:prSet/>
      <dgm:spPr/>
    </dgm:pt>
    <dgm:pt modelId="{039A3C4B-5796-4B58-8139-159AC6158B4E}">
      <dgm:prSet phldrT="[Text]" phldr="1"/>
      <dgm:spPr/>
      <dgm:t>
        <a:bodyPr/>
        <a:lstStyle/>
        <a:p>
          <a:endParaRPr lang="en-US"/>
        </a:p>
      </dgm:t>
    </dgm:pt>
    <dgm:pt modelId="{51DF79F8-A431-4DAB-9389-4CA51B777324}" type="parTrans" cxnId="{B1D958AB-9D5A-4AEA-9DA8-0C35FE90B8FD}">
      <dgm:prSet/>
      <dgm:spPr/>
    </dgm:pt>
    <dgm:pt modelId="{0CCCAA01-9863-4412-A995-0D97858E50DC}" type="sibTrans" cxnId="{B1D958AB-9D5A-4AEA-9DA8-0C35FE90B8FD}">
      <dgm:prSet/>
      <dgm:spPr/>
    </dgm:pt>
    <dgm:pt modelId="{A848AC9C-F96A-407D-BBD2-A38E884B8C85}">
      <dgm:prSet phldrT="[Text]" phldr="1"/>
      <dgm:spPr/>
      <dgm:t>
        <a:bodyPr/>
        <a:lstStyle/>
        <a:p>
          <a:endParaRPr lang="en-US"/>
        </a:p>
      </dgm:t>
    </dgm:pt>
    <dgm:pt modelId="{4CF6DFD9-6297-4E14-8CAB-4C959A0A6114}" type="parTrans" cxnId="{A1628EDE-1FD6-4315-9E5E-4AAA00206ACA}">
      <dgm:prSet/>
      <dgm:spPr/>
    </dgm:pt>
    <dgm:pt modelId="{A1480A63-285A-4FA4-BEC0-D096833459FF}" type="sibTrans" cxnId="{A1628EDE-1FD6-4315-9E5E-4AAA00206ACA}">
      <dgm:prSet/>
      <dgm:spPr/>
    </dgm:pt>
    <dgm:pt modelId="{D37C5B7B-C0DA-4393-94AE-D0920A547B70}" type="pres">
      <dgm:prSet presAssocID="{1EF9B0A0-B95A-4215-8B31-009EC4F46781}" presName="Name0" presStyleCnt="0">
        <dgm:presLayoutVars>
          <dgm:dir/>
          <dgm:animLvl val="lvl"/>
          <dgm:resizeHandles val="exact"/>
        </dgm:presLayoutVars>
      </dgm:prSet>
      <dgm:spPr/>
    </dgm:pt>
    <dgm:pt modelId="{45B1893A-B210-4682-BA4F-6F986B19CDDD}" type="pres">
      <dgm:prSet presAssocID="{E15E01F1-481C-4074-83B6-475A721EDF75}" presName="Name8" presStyleCnt="0"/>
      <dgm:spPr/>
    </dgm:pt>
    <dgm:pt modelId="{76A5AC5F-3058-4816-8FA5-A4CE15242392}" type="pres">
      <dgm:prSet presAssocID="{E15E01F1-481C-4074-83B6-475A721EDF75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DB7FD-3621-4EA0-8DB5-61FDCA252AA4}" type="pres">
      <dgm:prSet presAssocID="{E15E01F1-481C-4074-83B6-475A721EDF7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311F1-8505-4BCD-A870-2CB29582ECEE}" type="pres">
      <dgm:prSet presAssocID="{039A3C4B-5796-4B58-8139-159AC6158B4E}" presName="Name8" presStyleCnt="0"/>
      <dgm:spPr/>
    </dgm:pt>
    <dgm:pt modelId="{65BCBDDF-8A25-46ED-9D4F-ABC50D456589}" type="pres">
      <dgm:prSet presAssocID="{039A3C4B-5796-4B58-8139-159AC6158B4E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EDB21-F0B3-439F-9B39-B852DC069150}" type="pres">
      <dgm:prSet presAssocID="{039A3C4B-5796-4B58-8139-159AC6158B4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E49A71-EEB1-45F3-945F-273D35F99CAD}" type="pres">
      <dgm:prSet presAssocID="{A848AC9C-F96A-407D-BBD2-A38E884B8C85}" presName="Name8" presStyleCnt="0"/>
      <dgm:spPr/>
    </dgm:pt>
    <dgm:pt modelId="{D40F15E9-E8CE-4AD0-A421-A9D03D390B06}" type="pres">
      <dgm:prSet presAssocID="{A848AC9C-F96A-407D-BBD2-A38E884B8C85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900596-28B9-4CC8-B60D-488C13C4978D}" type="pres">
      <dgm:prSet presAssocID="{A848AC9C-F96A-407D-BBD2-A38E884B8C8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A3A576-87CF-4277-8B77-4D6A0914695C}" srcId="{1EF9B0A0-B95A-4215-8B31-009EC4F46781}" destId="{E15E01F1-481C-4074-83B6-475A721EDF75}" srcOrd="0" destOrd="0" parTransId="{25C4823B-095B-4AA2-B8EE-8AE5A4D5AAC0}" sibTransId="{C5176148-0E9E-42B1-86AF-6C8C00FCA12D}"/>
    <dgm:cxn modelId="{4B4AD0A0-A3BF-4E44-AFA1-AC4B1CF3B984}" type="presOf" srcId="{A848AC9C-F96A-407D-BBD2-A38E884B8C85}" destId="{78900596-28B9-4CC8-B60D-488C13C4978D}" srcOrd="1" destOrd="0" presId="urn:microsoft.com/office/officeart/2005/8/layout/pyramid1"/>
    <dgm:cxn modelId="{C48F2C7F-C82B-4155-B729-CA9682561BC2}" type="presOf" srcId="{1EF9B0A0-B95A-4215-8B31-009EC4F46781}" destId="{D37C5B7B-C0DA-4393-94AE-D0920A547B70}" srcOrd="0" destOrd="0" presId="urn:microsoft.com/office/officeart/2005/8/layout/pyramid1"/>
    <dgm:cxn modelId="{D304C6D7-AA7D-47FB-AD9E-6F6C834E0579}" type="presOf" srcId="{039A3C4B-5796-4B58-8139-159AC6158B4E}" destId="{65BCBDDF-8A25-46ED-9D4F-ABC50D456589}" srcOrd="0" destOrd="0" presId="urn:microsoft.com/office/officeart/2005/8/layout/pyramid1"/>
    <dgm:cxn modelId="{68644C6A-13AD-4614-8D12-2DB6AB9E5D59}" type="presOf" srcId="{E15E01F1-481C-4074-83B6-475A721EDF75}" destId="{ABBDB7FD-3621-4EA0-8DB5-61FDCA252AA4}" srcOrd="1" destOrd="0" presId="urn:microsoft.com/office/officeart/2005/8/layout/pyramid1"/>
    <dgm:cxn modelId="{5E4BE222-FB9E-48FF-96B4-0A92708D7553}" type="presOf" srcId="{E15E01F1-481C-4074-83B6-475A721EDF75}" destId="{76A5AC5F-3058-4816-8FA5-A4CE15242392}" srcOrd="0" destOrd="0" presId="urn:microsoft.com/office/officeart/2005/8/layout/pyramid1"/>
    <dgm:cxn modelId="{A1628EDE-1FD6-4315-9E5E-4AAA00206ACA}" srcId="{1EF9B0A0-B95A-4215-8B31-009EC4F46781}" destId="{A848AC9C-F96A-407D-BBD2-A38E884B8C85}" srcOrd="2" destOrd="0" parTransId="{4CF6DFD9-6297-4E14-8CAB-4C959A0A6114}" sibTransId="{A1480A63-285A-4FA4-BEC0-D096833459FF}"/>
    <dgm:cxn modelId="{54E64FB3-4187-411F-98AC-C8CE787F68B2}" type="presOf" srcId="{039A3C4B-5796-4B58-8139-159AC6158B4E}" destId="{212EDB21-F0B3-439F-9B39-B852DC069150}" srcOrd="1" destOrd="0" presId="urn:microsoft.com/office/officeart/2005/8/layout/pyramid1"/>
    <dgm:cxn modelId="{3527DDA5-329E-44A5-B77C-135F68867A2E}" type="presOf" srcId="{A848AC9C-F96A-407D-BBD2-A38E884B8C85}" destId="{D40F15E9-E8CE-4AD0-A421-A9D03D390B06}" srcOrd="0" destOrd="0" presId="urn:microsoft.com/office/officeart/2005/8/layout/pyramid1"/>
    <dgm:cxn modelId="{B1D958AB-9D5A-4AEA-9DA8-0C35FE90B8FD}" srcId="{1EF9B0A0-B95A-4215-8B31-009EC4F46781}" destId="{039A3C4B-5796-4B58-8139-159AC6158B4E}" srcOrd="1" destOrd="0" parTransId="{51DF79F8-A431-4DAB-9389-4CA51B777324}" sibTransId="{0CCCAA01-9863-4412-A995-0D97858E50DC}"/>
    <dgm:cxn modelId="{1C390857-B9B8-44FE-B9BD-39F5ADFFD9EC}" type="presParOf" srcId="{D37C5B7B-C0DA-4393-94AE-D0920A547B70}" destId="{45B1893A-B210-4682-BA4F-6F986B19CDDD}" srcOrd="0" destOrd="0" presId="urn:microsoft.com/office/officeart/2005/8/layout/pyramid1"/>
    <dgm:cxn modelId="{479C6A25-F481-4426-8C3E-697FE53D77FB}" type="presParOf" srcId="{45B1893A-B210-4682-BA4F-6F986B19CDDD}" destId="{76A5AC5F-3058-4816-8FA5-A4CE15242392}" srcOrd="0" destOrd="0" presId="urn:microsoft.com/office/officeart/2005/8/layout/pyramid1"/>
    <dgm:cxn modelId="{8B752ACE-9286-45CC-828F-52D194C6DCD4}" type="presParOf" srcId="{45B1893A-B210-4682-BA4F-6F986B19CDDD}" destId="{ABBDB7FD-3621-4EA0-8DB5-61FDCA252AA4}" srcOrd="1" destOrd="0" presId="urn:microsoft.com/office/officeart/2005/8/layout/pyramid1"/>
    <dgm:cxn modelId="{6786FE1E-2503-4A59-B0AC-274F40D4C70F}" type="presParOf" srcId="{D37C5B7B-C0DA-4393-94AE-D0920A547B70}" destId="{2A4311F1-8505-4BCD-A870-2CB29582ECEE}" srcOrd="1" destOrd="0" presId="urn:microsoft.com/office/officeart/2005/8/layout/pyramid1"/>
    <dgm:cxn modelId="{748E8EDB-6836-48CB-AE03-BFE596052A6D}" type="presParOf" srcId="{2A4311F1-8505-4BCD-A870-2CB29582ECEE}" destId="{65BCBDDF-8A25-46ED-9D4F-ABC50D456589}" srcOrd="0" destOrd="0" presId="urn:microsoft.com/office/officeart/2005/8/layout/pyramid1"/>
    <dgm:cxn modelId="{54B51865-3E84-4363-9472-593D331BF184}" type="presParOf" srcId="{2A4311F1-8505-4BCD-A870-2CB29582ECEE}" destId="{212EDB21-F0B3-439F-9B39-B852DC069150}" srcOrd="1" destOrd="0" presId="urn:microsoft.com/office/officeart/2005/8/layout/pyramid1"/>
    <dgm:cxn modelId="{E80EFAE4-3A3A-459E-ADFF-6D0B4BC3F4B9}" type="presParOf" srcId="{D37C5B7B-C0DA-4393-94AE-D0920A547B70}" destId="{11E49A71-EEB1-45F3-945F-273D35F99CAD}" srcOrd="2" destOrd="0" presId="urn:microsoft.com/office/officeart/2005/8/layout/pyramid1"/>
    <dgm:cxn modelId="{19490E94-5327-4EAB-B85D-B15A5091FC6E}" type="presParOf" srcId="{11E49A71-EEB1-45F3-945F-273D35F99CAD}" destId="{D40F15E9-E8CE-4AD0-A421-A9D03D390B06}" srcOrd="0" destOrd="0" presId="urn:microsoft.com/office/officeart/2005/8/layout/pyramid1"/>
    <dgm:cxn modelId="{71416ADB-96CA-4874-84AB-5B4C98B0B15D}" type="presParOf" srcId="{11E49A71-EEB1-45F3-945F-273D35F99CAD}" destId="{78900596-28B9-4CC8-B60D-488C13C4978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5AC5F-3058-4816-8FA5-A4CE15242392}">
      <dsp:nvSpPr>
        <dsp:cNvPr id="0" name=""/>
        <dsp:cNvSpPr/>
      </dsp:nvSpPr>
      <dsp:spPr>
        <a:xfrm>
          <a:off x="127000" y="0"/>
          <a:ext cx="127000" cy="77787"/>
        </a:xfrm>
        <a:prstGeom prst="trapezoid">
          <a:avLst>
            <a:gd name="adj" fmla="val 816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7000" y="0"/>
        <a:ext cx="127000" cy="77787"/>
      </dsp:txXfrm>
    </dsp:sp>
    <dsp:sp modelId="{65BCBDDF-8A25-46ED-9D4F-ABC50D456589}">
      <dsp:nvSpPr>
        <dsp:cNvPr id="0" name=""/>
        <dsp:cNvSpPr/>
      </dsp:nvSpPr>
      <dsp:spPr>
        <a:xfrm>
          <a:off x="63500" y="77787"/>
          <a:ext cx="254000" cy="77787"/>
        </a:xfrm>
        <a:prstGeom prst="trapezoid">
          <a:avLst>
            <a:gd name="adj" fmla="val 816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07950" y="77787"/>
        <a:ext cx="165100" cy="77787"/>
      </dsp:txXfrm>
    </dsp:sp>
    <dsp:sp modelId="{D40F15E9-E8CE-4AD0-A421-A9D03D390B06}">
      <dsp:nvSpPr>
        <dsp:cNvPr id="0" name=""/>
        <dsp:cNvSpPr/>
      </dsp:nvSpPr>
      <dsp:spPr>
        <a:xfrm>
          <a:off x="0" y="155575"/>
          <a:ext cx="381000" cy="77787"/>
        </a:xfrm>
        <a:prstGeom prst="trapezoid">
          <a:avLst>
            <a:gd name="adj" fmla="val 8163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6674" y="155575"/>
        <a:ext cx="247650" cy="77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5" Type="http://schemas.openxmlformats.org/officeDocument/2006/relationships/image" Target="../media/image26.wmf"/><Relationship Id="rId4" Type="http://schemas.openxmlformats.org/officeDocument/2006/relationships/image" Target="../media/image2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949BD7D-C03E-4388-9907-D95713D61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761CDB4-BFD1-49CE-A67E-825A001464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E7289-8E37-4FAE-8E50-A6F1F0455E3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D1BDA1-7D14-4978-B836-278E156C1F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Data Science in Practice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AE0B17-59A9-4DD3-9797-46551A5596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1F14B-020E-4A74-B042-757250561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3082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7213A-95D0-40FA-93C8-F79931D106F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Data Science in Practice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0C385-F70F-4748-88AD-5F1AB775A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252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00C385-F70F-4748-88AD-5F1AB775A5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31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DACB9D8-5E9C-421E-B433-CF39B792B8C4}" type="slidenum">
              <a:rPr lang="en-US" sz="1200">
                <a:latin typeface="Times New Roman" panose="02020603050405020304" pitchFamily="18" charset="0"/>
              </a:rPr>
              <a:pPr/>
              <a:t>13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1678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DACB9D8-5E9C-421E-B433-CF39B792B8C4}" type="slidenum">
              <a:rPr lang="en-US" sz="1200">
                <a:latin typeface="Times New Roman" panose="02020603050405020304" pitchFamily="18" charset="0"/>
              </a:rPr>
              <a:pPr/>
              <a:t>14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6217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0047099-414F-498C-8C59-757256680668}" type="slidenum">
              <a:rPr lang="en-US" sz="1200">
                <a:latin typeface="Times New Roman" panose="02020603050405020304" pitchFamily="18" charset="0"/>
              </a:rPr>
              <a:pPr/>
              <a:t>15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61918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B737CEC-7D79-440A-8FAD-292AF4ED8371}" type="slidenum">
              <a:rPr lang="en-US" sz="1200">
                <a:latin typeface="Times New Roman" panose="02020603050405020304" pitchFamily="18" charset="0"/>
              </a:rPr>
              <a:pPr/>
              <a:t>16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 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47572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2DB23A4-899B-4EB9-B29C-07549068B6A9}" type="slidenum">
              <a:rPr lang="en-US" sz="1200">
                <a:latin typeface="Times New Roman" panose="02020603050405020304" pitchFamily="18" charset="0"/>
              </a:rPr>
              <a:pPr/>
              <a:t>17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700088"/>
            <a:ext cx="6132513" cy="3449637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4020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2AC47A8-D1B1-441F-86FF-3917F65FE17A}" type="slidenum">
              <a:rPr lang="en-US" sz="1200">
                <a:latin typeface="Times New Roman" panose="02020603050405020304" pitchFamily="18" charset="0"/>
              </a:rPr>
              <a:pPr/>
              <a:t>18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8899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4D5E744-74A0-4CC1-B4E8-FC9FF58F7126}" type="slidenum">
              <a:rPr lang="en-US" sz="1200">
                <a:latin typeface="Times New Roman" panose="02020603050405020304" pitchFamily="18" charset="0"/>
              </a:rPr>
              <a:pPr/>
              <a:t>19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023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9565907-0DAC-410F-A4B2-A62EADB29F0B}" type="slidenum">
              <a:rPr lang="en-US" sz="1200">
                <a:latin typeface="Times New Roman" panose="02020603050405020304" pitchFamily="18" charset="0"/>
              </a:rPr>
              <a:pPr/>
              <a:t>20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48931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5AC1BCA-BB47-4DEA-BB5F-58672A3773F8}" type="slidenum">
              <a:rPr lang="en-US" sz="1200">
                <a:latin typeface="Times New Roman" panose="02020603050405020304" pitchFamily="18" charset="0"/>
              </a:rPr>
              <a:pPr/>
              <a:t>23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2973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F996469-0CFD-4447-B36C-266557AB6B49}" type="slidenum">
              <a:rPr lang="en-US" sz="1200">
                <a:latin typeface="Times New Roman" panose="02020603050405020304" pitchFamily="18" charset="0"/>
              </a:rPr>
              <a:pPr/>
              <a:t>24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81969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7977AEE-BA5A-4368-8FE3-32899F132DB2}" type="slidenum">
              <a:rPr lang="en-US" sz="1200">
                <a:latin typeface="Times New Roman" panose="02020603050405020304" pitchFamily="18" charset="0"/>
              </a:rPr>
              <a:pPr/>
              <a:t>3</a:t>
            </a:fld>
            <a:endParaRPr 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368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ED6C66C-8D5D-4413-8BDC-FC0B080EBF0C}" type="slidenum">
              <a:rPr lang="en-US" sz="1200">
                <a:latin typeface="Times New Roman" panose="02020603050405020304" pitchFamily="18" charset="0"/>
              </a:rPr>
              <a:pPr/>
              <a:t>25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3922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3F09EA2-320B-4E71-8936-4D1E6E01B181}" type="slidenum">
              <a:rPr lang="en-US" sz="1200">
                <a:latin typeface="Times New Roman" panose="02020603050405020304" pitchFamily="18" charset="0"/>
              </a:rPr>
              <a:pPr/>
              <a:t>4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93738"/>
            <a:ext cx="6153150" cy="3462337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60616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B3E3A9E-5869-42B5-A4E9-830EC1ADACBD}" type="slidenum">
              <a:rPr lang="en-US" sz="1200">
                <a:latin typeface="Times New Roman" panose="02020603050405020304" pitchFamily="18" charset="0"/>
              </a:rPr>
              <a:pPr/>
              <a:t>5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93738"/>
            <a:ext cx="6153150" cy="3462337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6988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7BAACA9-A898-49D3-BF11-337364AB06E1}" type="slidenum">
              <a:rPr lang="en-US" sz="1200">
                <a:latin typeface="Times New Roman" panose="02020603050405020304" pitchFamily="18" charset="0"/>
              </a:rPr>
              <a:pPr/>
              <a:t>6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93738"/>
            <a:ext cx="6153150" cy="3462337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6263"/>
            <a:ext cx="514032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82805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34129DE-84F4-46F2-8CBF-DA009D9DCE77}" type="slidenum">
              <a:rPr lang="en-US" sz="1200">
                <a:latin typeface="Times New Roman" panose="02020603050405020304" pitchFamily="18" charset="0"/>
              </a:rPr>
              <a:pPr/>
              <a:t>9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1325" y="700088"/>
            <a:ext cx="6132513" cy="3449637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5036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A0C6C72-0527-4F6B-A480-59C1B8305FAA}" type="slidenum">
              <a:rPr lang="en-US" sz="1200">
                <a:latin typeface="Times New Roman" panose="02020603050405020304" pitchFamily="18" charset="0"/>
              </a:rPr>
              <a:pPr/>
              <a:t>10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16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CBC045D-B80C-4178-B4A6-2C8E10270342}" type="slidenum">
              <a:rPr lang="en-US" sz="1200">
                <a:latin typeface="Times New Roman" panose="02020603050405020304" pitchFamily="18" charset="0"/>
              </a:rPr>
              <a:pPr/>
              <a:t>11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7344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4247A64-A95D-4F4E-B784-20C82615F2A5}" type="slidenum">
              <a:rPr lang="en-US" sz="1200">
                <a:latin typeface="Times New Roman" panose="02020603050405020304" pitchFamily="18" charset="0"/>
              </a:rPr>
              <a:pPr/>
              <a:t>12</a:t>
            </a:fld>
            <a:endParaRPr lang="en-US" sz="1200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7868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8F0C2B-0B96-4E6E-9CFE-A27D9219D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0CE0BF1-BE0C-4433-9570-FAE65B933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75CDC9-3923-4A1B-A8BD-A8D9793C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1B69-B0D9-4D7D-AFD3-7D71B6E09C16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F70C54-0183-425B-9C28-54F2642F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in Practice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DDC406-0A16-467A-B3E6-18B06689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3D7C-70F1-4B51-BC20-2772D1CDE1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39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5D089B-B0CA-402B-B6F4-2281C130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A4E51F2-58EB-4437-9EAE-89EEBEB30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A17A96-47AD-4B3B-B751-B8C6D2E4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03FD-8C9E-4B22-BA77-D21E0E71652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D02506-1F2C-4CA2-B8B2-BFC29423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865E0D-73E1-47D8-AFD8-A797A1CC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14A2-2F27-4554-A635-BFD7B25B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3596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A79D45-681B-4974-B040-8F4AFD7E4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EDE58E-6D9F-48FD-A78D-89BA6DFA0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803D5B-A03B-4DD8-A417-990E903E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03FD-8C9E-4B22-BA77-D21E0E71652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C5150D-9100-4912-952E-67E9C260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6E4B49-928F-41F2-8321-B4C44AE5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14A2-2F27-4554-A635-BFD7B25B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7809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19BB15-74D3-4169-92C6-91CB4977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3483" y="636941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033292-9C0F-4C91-BECF-961DF05CC92E}" type="datetime1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FC782F-1918-4E94-8A8B-9112C402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Data Science in Practice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237E0F-6662-4191-AE81-1BC4D02F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0965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50A3D7C-70F1-4B51-BC20-2772D1CDE1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FE3AFD7C-355B-42C6-870B-89721533F5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6502"/>
            <a:ext cx="12192000" cy="681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0664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890313-D65E-48C4-A3A6-34119A1A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3483" y="636941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D912DC-2DA6-4D2B-A4E8-B9F8EF40AED1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4C75F9-346B-4BC5-B94F-9855FA34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Data Science in Practice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6F3D9E-7353-49E1-9D01-B7CC9A5B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0965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D50A3D7C-70F1-4B51-BC20-2772D1CDE1B2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4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19BB15-74D3-4169-92C6-91CB4977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3483" y="636941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033292-9C0F-4C91-BECF-961DF05CC92E}" type="datetime1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FC782F-1918-4E94-8A8B-9112C402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Data Science in Practice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237E0F-6662-4191-AE81-1BC4D02F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0965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D50A3D7C-70F1-4B51-BC20-2772D1CDE1B2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C4A69AC0-2586-4191-ACEB-0CF24608851F}"/>
              </a:ext>
            </a:extLst>
          </p:cNvPr>
          <p:cNvGraphicFramePr>
            <a:graphicFrameLocks noChangeAspect="1"/>
          </p:cNvGraphicFramePr>
          <p:nvPr userDrawn="1">
            <p:extLst/>
          </p:nvPr>
        </p:nvGraphicFramePr>
        <p:xfrm>
          <a:off x="0" y="2994"/>
          <a:ext cx="12192000" cy="755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1" r:id="rId3" imgW="12901320" imgH="1002960" progId="">
                  <p:embed/>
                </p:oleObj>
              </mc:Choice>
              <mc:Fallback>
                <p:oleObj r:id="rId3" imgW="12901320" imgH="1002960" progId="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xmlns="" id="{C4A69AC0-2586-4191-ACEB-0CF2460885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994"/>
                        <a:ext cx="12192000" cy="7559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4708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04800"/>
            <a:ext cx="1168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86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295400"/>
            <a:ext cx="5486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962400"/>
            <a:ext cx="5486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50FAC2-A86E-45DD-A570-4EE760FA97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7027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04800"/>
            <a:ext cx="1168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86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295400"/>
            <a:ext cx="5486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ED2D3C-B111-477F-BBD5-E88DAE7B1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2606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334EA4-C107-4606-8A1E-FAE4DD47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43BB54-B18E-48A6-83E8-2B0B8D6E0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515706-95A0-457B-888B-A64FF3EE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03FD-8C9E-4B22-BA77-D21E0E71652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F48423-9E0A-46D0-9391-80E449C8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Science in Practice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D0441B-1C49-4F60-A79F-C0E4464E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14A2-2F27-4554-A635-BFD7B25B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8180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AC7475-28E2-4FBF-B766-27D6DDF4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15210D-F599-4E98-B945-C4FF415A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22EDC3-28C3-429B-8247-34563E20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03FD-8C9E-4B22-BA77-D21E0E71652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9F1D7E-CDCE-4B6E-A505-D343B19F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0FB883-0E6E-4F62-86BC-5FA1A2B08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14A2-2F27-4554-A635-BFD7B25B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4572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E46D48-C828-4AC2-8C29-476B7D17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A8B65D-1A2C-436E-AFB9-8C9A73242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B86C9E-1A96-494C-9F93-0BFDD8D97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8F42AF8-868C-4B82-9D1E-3D343A14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03FD-8C9E-4B22-BA77-D21E0E71652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ADBE229-8F56-477D-97CB-C28FCFED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976901A-9A7D-4426-8F82-06C1DE7C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14A2-2F27-4554-A635-BFD7B25B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0243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ABE242-3D34-490B-BFB8-04840AC9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045B4B-CB82-48D0-9012-5C8A95171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798519-5E45-4209-AFE5-DC552E43A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3368F67-3D28-4ED6-BF34-4A31C002E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1C15C73-0AAF-44D6-BA11-7835D1AF1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267617F-96BD-44E2-853D-D6E1C796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03FD-8C9E-4B22-BA77-D21E0E71652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66EAAE6-080C-4546-BE0E-35877482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301F5D1-5490-44BF-AD30-39373A83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14A2-2F27-4554-A635-BFD7B25B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3928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2F2837-04BC-4DD0-BF27-D6A6B412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DD396F3-BBF3-4A07-B903-10D4632E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ECC9-9527-4BA7-B33C-9F60A6A71ED2}" type="datetime1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528D336-E718-4663-8278-E3F9F375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in Practice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C3A3246-D6BB-4F8B-97CD-E4FEC4D0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A3D7C-70F1-4B51-BC20-2772D1CDE1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6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7E27CD4-35E4-401C-88C0-5C7CFFD0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B906B-2210-4E27-BF20-6037C5093AC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F307A78-0CDE-42CE-98A1-0B62BCDE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F60234E-E201-40CF-AFFF-D933A251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9B67-6349-4469-84E6-71726F86A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9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C5C226-CA06-4158-8D9C-3190B89C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9C29F9-28DA-4C96-A8B5-D7D66977D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D406C8-8025-4110-AA94-EA20C2B54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87D4EFD-8410-44C2-8B36-466AD458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03FD-8C9E-4B22-BA77-D21E0E71652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F3CD3D6-AD52-4C90-9829-7B8261B8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E19F19B-0CCE-4E32-BCC8-8EA83FA3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14A2-2F27-4554-A635-BFD7B25B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3119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11DF97-745D-4009-9EFA-849AB5B4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8BCC4F1-651B-4DB7-9C8E-894EC5258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2C13988-36BC-49A5-BD72-7E6CF2C23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431852-D110-4035-AFFC-57C0FDEA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03FD-8C9E-4B22-BA77-D21E0E71652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E45B774-EF8B-4E09-9218-D05159FD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7747DFB-EE20-4205-A800-D3568FF0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014A2-2F27-4554-A635-BFD7B25B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1976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F4FDD7D-E315-4BB2-BAF5-168138CCD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B8B0A8C-6115-4E78-BCF0-7EA7235D5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99978F-7AB7-4DAF-AC4E-7F5804EE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F03FD-8C9E-4B22-BA77-D21E0E71652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FC3366-40BB-4C45-8E6D-18FD36D79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Data Science in Practice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4F36B6-8DE0-42F5-9371-E8A6C12AB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14A2-2F27-4554-A635-BFD7B25BE62F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8031C58C-C72D-4D7C-8CA5-12A01F56161B}"/>
              </a:ext>
            </a:extLst>
          </p:cNvPr>
          <p:cNvGraphicFramePr>
            <a:graphicFrameLocks noChangeAspect="1"/>
          </p:cNvGraphicFramePr>
          <p:nvPr userDrawn="1">
            <p:extLst/>
          </p:nvPr>
        </p:nvGraphicFramePr>
        <p:xfrm>
          <a:off x="0" y="2994"/>
          <a:ext cx="121920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21" r:id="rId19" imgW="12901320" imgH="1002960" progId="">
                  <p:embed/>
                </p:oleObj>
              </mc:Choice>
              <mc:Fallback>
                <p:oleObj r:id="rId19" imgW="12901320" imgH="1002960" progId="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xmlns="" id="{D25E6BB5-EC98-4D24-A0BB-1A8E235574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0" y="2994"/>
                        <a:ext cx="12192000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73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662" r:id="rId13"/>
    <p:sldLayoutId id="2147483664" r:id="rId14"/>
    <p:sldLayoutId id="2147483703" r:id="rId15"/>
    <p:sldLayoutId id="2147483704" r:id="rId16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9.jpeg"/><Relationship Id="rId5" Type="http://schemas.openxmlformats.org/officeDocument/2006/relationships/diagramLayout" Target="../diagrams/layout1.xml"/><Relationship Id="rId10" Type="http://schemas.openxmlformats.org/officeDocument/2006/relationships/image" Target="../media/image8.jpeg"/><Relationship Id="rId4" Type="http://schemas.openxmlformats.org/officeDocument/2006/relationships/diagramData" Target="../diagrams/data1.xml"/><Relationship Id="rId9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7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6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3.e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5.emf"/><Relationship Id="rId5" Type="http://schemas.openxmlformats.org/officeDocument/2006/relationships/image" Target="../media/image22.e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5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21642CB-9C9E-4239-A16F-5D3EC2A68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73BC30E-AB72-40AF-AD26-197B1968C68C}"/>
              </a:ext>
            </a:extLst>
          </p:cNvPr>
          <p:cNvSpPr/>
          <p:nvPr/>
        </p:nvSpPr>
        <p:spPr>
          <a:xfrm>
            <a:off x="0" y="0"/>
            <a:ext cx="12176010" cy="6858000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  <a:effectLst>
            <a:glow>
              <a:schemeClr val="bg1"/>
            </a:glow>
            <a:outerShdw blurRad="215900" sx="1000" sy="1000" algn="ctr" rotWithShape="0">
              <a:srgbClr val="000000">
                <a:alpha val="92000"/>
              </a:srgbClr>
            </a:outerShdw>
            <a:reflection stA="47000" endPos="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</a:t>
            </a:r>
            <a:endParaRPr lang="en-US" sz="4800" b="1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Lecture 4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25F8FF58-B9A0-49FF-B407-D00D0DA45950}"/>
              </a:ext>
            </a:extLst>
          </p:cNvPr>
          <p:cNvSpPr/>
          <p:nvPr/>
        </p:nvSpPr>
        <p:spPr>
          <a:xfrm>
            <a:off x="3347221" y="4643856"/>
            <a:ext cx="4823460" cy="685800"/>
          </a:xfrm>
          <a:prstGeom prst="rect">
            <a:avLst/>
          </a:prstGeom>
          <a:solidFill>
            <a:srgbClr val="002060">
              <a:alpha val="27000"/>
            </a:srgbClr>
          </a:solidFill>
          <a:ln>
            <a:noFill/>
          </a:ln>
          <a:effectLst>
            <a:outerShdw blurRad="215900" sx="1000" sy="1000" algn="ctr" rotWithShape="0">
              <a:srgbClr val="000000">
                <a:alpha val="9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 </a:t>
            </a:r>
            <a:r>
              <a:rPr lang="en-US" sz="2800" dirty="0" smtClean="0">
                <a:solidFill>
                  <a:prstClr val="white"/>
                </a:solidFill>
                <a:latin typeface="Calibri" panose="020F0502020204030204"/>
              </a:rPr>
              <a:t>Muhammad Kamran Malik</a:t>
            </a:r>
          </a:p>
        </p:txBody>
      </p:sp>
    </p:spTree>
    <p:extLst>
      <p:ext uri="{BB962C8B-B14F-4D97-AF65-F5344CB8AC3E}">
        <p14:creationId xmlns:p14="http://schemas.microsoft.com/office/powerpoint/2010/main" val="282169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1DC0992-C82C-4E5B-9F0D-01FF565DDC92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+mn-lt"/>
              </a:rPr>
              <a:t>Data Matrix and Dissimilarity Matrix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3962400" cy="5181600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chemeClr val="hlink"/>
                </a:solidFill>
              </a:rPr>
              <a:t>Data matrix</a:t>
            </a:r>
          </a:p>
          <a:p>
            <a:pPr lvl="1" eaLnBrk="1" hangingPunct="1"/>
            <a:r>
              <a:rPr lang="en-US" sz="2400" dirty="0"/>
              <a:t>n </a:t>
            </a:r>
            <a:r>
              <a:rPr lang="en-US" sz="2400" dirty="0" smtClean="0"/>
              <a:t>example points </a:t>
            </a:r>
            <a:r>
              <a:rPr lang="en-US" sz="2400" dirty="0"/>
              <a:t>with p dimensions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>
                <a:solidFill>
                  <a:schemeClr val="hlink"/>
                </a:solidFill>
              </a:rPr>
              <a:t>Dissimilarity matrix</a:t>
            </a:r>
          </a:p>
          <a:p>
            <a:pPr lvl="1" eaLnBrk="1" hangingPunct="1"/>
            <a:r>
              <a:rPr lang="en-US" sz="2400" dirty="0"/>
              <a:t>n </a:t>
            </a:r>
            <a:r>
              <a:rPr lang="en-US" sz="2400" dirty="0" smtClean="0"/>
              <a:t>example points</a:t>
            </a:r>
            <a:r>
              <a:rPr lang="en-US" sz="2400" dirty="0"/>
              <a:t>, but registers only the distance </a:t>
            </a:r>
          </a:p>
          <a:p>
            <a:pPr lvl="1" eaLnBrk="1" hangingPunct="1"/>
            <a:r>
              <a:rPr lang="en-US" sz="2400" dirty="0"/>
              <a:t>A triangular </a:t>
            </a:r>
            <a:r>
              <a:rPr lang="en-US" sz="2400" dirty="0" smtClean="0"/>
              <a:t>matrix</a:t>
            </a:r>
            <a:endParaRPr lang="en-US" sz="2400" dirty="0"/>
          </a:p>
        </p:txBody>
      </p:sp>
      <p:graphicFrame>
        <p:nvGraphicFramePr>
          <p:cNvPr id="54277" name="Object 4"/>
          <p:cNvGraphicFramePr>
            <a:graphicFrameLocks noChangeAspect="1"/>
          </p:cNvGraphicFramePr>
          <p:nvPr/>
        </p:nvGraphicFramePr>
        <p:xfrm>
          <a:off x="5943600" y="1752600"/>
          <a:ext cx="3124200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2" name="Equation" r:id="rId4" imgW="1778000" imgH="1244600" progId="Equation.3">
                  <p:embed/>
                </p:oleObj>
              </mc:Choice>
              <mc:Fallback>
                <p:oleObj name="Equation" r:id="rId4" imgW="1778000" imgH="1244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752600"/>
                        <a:ext cx="3124200" cy="205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5"/>
          <p:cNvGraphicFramePr>
            <a:graphicFrameLocks noChangeAspect="1"/>
          </p:cNvGraphicFramePr>
          <p:nvPr/>
        </p:nvGraphicFramePr>
        <p:xfrm>
          <a:off x="5943600" y="4191000"/>
          <a:ext cx="342900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3" name="Equation" r:id="rId6" imgW="1828800" imgH="1143000" progId="Equation.3">
                  <p:embed/>
                </p:oleObj>
              </mc:Choice>
              <mc:Fallback>
                <p:oleObj name="Equation" r:id="rId6" imgW="182880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191000"/>
                        <a:ext cx="3429000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450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F2C7AD9-4AA5-42E3-816C-B8BF25D1A1D1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63000" cy="759417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+mn-lt"/>
              </a:rPr>
              <a:t>Proximity</a:t>
            </a:r>
            <a:r>
              <a:rPr lang="en-US" sz="3200" dirty="0">
                <a:solidFill>
                  <a:srgbClr val="17098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Measure</a:t>
            </a:r>
            <a:r>
              <a:rPr lang="en-US" sz="3200" dirty="0">
                <a:solidFill>
                  <a:srgbClr val="17098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for Nominal Attributes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458200" cy="46482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mtClean="0"/>
              <a:t>Can take 2 or more states, e.g., red, yellow, blue, green (generalization of a binary attribute)</a:t>
            </a:r>
          </a:p>
          <a:p>
            <a:pPr eaLnBrk="1" hangingPunct="1">
              <a:lnSpc>
                <a:spcPct val="120000"/>
              </a:lnSpc>
            </a:pPr>
            <a:r>
              <a:rPr lang="en-US" u="sng" smtClean="0"/>
              <a:t>Method 1</a:t>
            </a:r>
            <a:r>
              <a:rPr lang="en-US" smtClean="0"/>
              <a:t>: Simple matching</a:t>
            </a:r>
            <a:endParaRPr lang="en-US" i="1" smtClean="0"/>
          </a:p>
          <a:p>
            <a:pPr lvl="1" eaLnBrk="1" hangingPunct="1">
              <a:lnSpc>
                <a:spcPct val="120000"/>
              </a:lnSpc>
            </a:pPr>
            <a:r>
              <a:rPr lang="en-US" i="1" smtClean="0"/>
              <a:t>m</a:t>
            </a:r>
            <a:r>
              <a:rPr lang="en-US" smtClean="0"/>
              <a:t>: # of matches,</a:t>
            </a:r>
            <a:r>
              <a:rPr lang="en-US" i="1" smtClean="0"/>
              <a:t> p</a:t>
            </a:r>
            <a:r>
              <a:rPr lang="en-US" smtClean="0"/>
              <a:t>: total # of variables</a:t>
            </a:r>
          </a:p>
          <a:p>
            <a:pPr eaLnBrk="1" hangingPunct="1">
              <a:lnSpc>
                <a:spcPct val="120000"/>
              </a:lnSpc>
            </a:pPr>
            <a:endParaRPr lang="en-US" smtClean="0"/>
          </a:p>
          <a:p>
            <a:pPr eaLnBrk="1" hangingPunct="1">
              <a:lnSpc>
                <a:spcPct val="120000"/>
              </a:lnSpc>
            </a:pPr>
            <a:r>
              <a:rPr lang="en-US" u="sng" smtClean="0"/>
              <a:t>Method 2</a:t>
            </a:r>
            <a:r>
              <a:rPr lang="en-US" smtClean="0"/>
              <a:t>: Use a large number of binary attributes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mtClean="0"/>
              <a:t>creating a new binary attribute for each of the </a:t>
            </a:r>
            <a:r>
              <a:rPr lang="en-US" i="1" smtClean="0"/>
              <a:t>M</a:t>
            </a:r>
            <a:r>
              <a:rPr lang="en-US" smtClean="0"/>
              <a:t> nominal states</a:t>
            </a:r>
          </a:p>
        </p:txBody>
      </p:sp>
      <p:graphicFrame>
        <p:nvGraphicFramePr>
          <p:cNvPr id="55301" name="Object 4"/>
          <p:cNvGraphicFramePr>
            <a:graphicFrameLocks noChangeAspect="1"/>
          </p:cNvGraphicFramePr>
          <p:nvPr/>
        </p:nvGraphicFramePr>
        <p:xfrm>
          <a:off x="4648200" y="3810000"/>
          <a:ext cx="26670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6" name="Equation" r:id="rId4" imgW="1384300" imgH="469900" progId="Equation.3">
                  <p:embed/>
                </p:oleObj>
              </mc:Choice>
              <mc:Fallback>
                <p:oleObj name="Equation" r:id="rId4" imgW="1384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810000"/>
                        <a:ext cx="26670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683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2889326-324C-4AE9-BED9-83315C812984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287"/>
            <a:ext cx="8610600" cy="752475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+mn-lt"/>
              </a:rPr>
              <a:t>Proximity</a:t>
            </a:r>
            <a:r>
              <a:rPr lang="en-US" sz="3200" dirty="0">
                <a:solidFill>
                  <a:srgbClr val="17098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Measure for Binary Attributes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1295400"/>
            <a:ext cx="4648200" cy="38100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sz="2000"/>
              <a:t>A contingency table for binary data</a:t>
            </a:r>
          </a:p>
          <a:p>
            <a:pPr eaLnBrk="1" hangingPunct="1">
              <a:lnSpc>
                <a:spcPct val="130000"/>
              </a:lnSpc>
            </a:pPr>
            <a:endParaRPr lang="en-US" sz="2000"/>
          </a:p>
          <a:p>
            <a:pPr eaLnBrk="1" hangingPunct="1">
              <a:lnSpc>
                <a:spcPct val="130000"/>
              </a:lnSpc>
            </a:pPr>
            <a:r>
              <a:rPr lang="en-US" sz="2000"/>
              <a:t>Distance measure for symmetric binary variables: 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/>
              <a:t>Distance measure for asymmetric binary variables: 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/>
              <a:t>Jaccard coefficient (</a:t>
            </a:r>
            <a:r>
              <a:rPr lang="en-US" sz="2000" i="1">
                <a:solidFill>
                  <a:schemeClr val="hlink"/>
                </a:solidFill>
              </a:rPr>
              <a:t>similarity</a:t>
            </a:r>
            <a:r>
              <a:rPr lang="en-US" sz="2000"/>
              <a:t> measure for </a:t>
            </a:r>
            <a:r>
              <a:rPr lang="en-US" sz="2000" i="1"/>
              <a:t>asymmetric </a:t>
            </a:r>
            <a:r>
              <a:rPr lang="en-US" sz="2000"/>
              <a:t>binary variables): </a:t>
            </a:r>
          </a:p>
        </p:txBody>
      </p:sp>
      <p:pic>
        <p:nvPicPr>
          <p:cNvPr id="1032" name="Picture 18" descr="eqjacc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67201"/>
            <a:ext cx="43434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Diagram 1"/>
          <p:cNvGraphicFramePr/>
          <p:nvPr/>
        </p:nvGraphicFramePr>
        <p:xfrm>
          <a:off x="8001000" y="2413001"/>
          <a:ext cx="381000" cy="233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33" name="Picture 30" descr="eqbinarysym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431" y="2514601"/>
            <a:ext cx="34290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31" descr="eqbinaryasym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231" y="3505201"/>
            <a:ext cx="29718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36" descr="eqcontingency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631" y="1276350"/>
            <a:ext cx="39624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Text Box 37"/>
          <p:cNvSpPr txBox="1">
            <a:spLocks noChangeArrowheads="1"/>
          </p:cNvSpPr>
          <p:nvPr/>
        </p:nvSpPr>
        <p:spPr bwMode="auto">
          <a:xfrm>
            <a:off x="5867401" y="1690688"/>
            <a:ext cx="963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/>
              <a:t>Object </a:t>
            </a:r>
            <a:r>
              <a:rPr lang="en-US" sz="1800" i="1"/>
              <a:t>i</a:t>
            </a:r>
            <a:endParaRPr lang="en-US" sz="1800"/>
          </a:p>
        </p:txBody>
      </p:sp>
      <p:sp>
        <p:nvSpPr>
          <p:cNvPr id="1038" name="Text Box 38"/>
          <p:cNvSpPr txBox="1">
            <a:spLocks noChangeArrowheads="1"/>
          </p:cNvSpPr>
          <p:nvPr/>
        </p:nvSpPr>
        <p:spPr bwMode="auto">
          <a:xfrm>
            <a:off x="8229601" y="928688"/>
            <a:ext cx="976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1800"/>
              <a:t>Object </a:t>
            </a:r>
            <a:r>
              <a:rPr lang="en-US" sz="1800" i="1"/>
              <a:t>j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0416290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163D3DF-1D00-4543-A94B-E3E2A45B4FCE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938"/>
            <a:ext cx="8631238" cy="76993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>
                <a:solidFill>
                  <a:schemeClr val="bg1"/>
                </a:solidFill>
                <a:latin typeface="+mn-lt"/>
              </a:rPr>
              <a:t>Dissimilarity</a:t>
            </a:r>
            <a:r>
              <a:rPr lang="en-US" dirty="0" smtClean="0"/>
              <a:t> 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between Binary Variables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2820" y="1077911"/>
            <a:ext cx="8382000" cy="4949825"/>
          </a:xfrm>
        </p:spPr>
        <p:txBody>
          <a:bodyPr/>
          <a:lstStyle/>
          <a:p>
            <a:pPr eaLnBrk="1" hangingPunct="1"/>
            <a:r>
              <a:rPr lang="en-US" dirty="0"/>
              <a:t>Example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lvl="1" eaLnBrk="1" hangingPunct="1"/>
            <a:endParaRPr lang="en-US" sz="2400" dirty="0"/>
          </a:p>
          <a:p>
            <a:pPr lvl="1" eaLnBrk="1" hangingPunct="1"/>
            <a:endParaRPr lang="en-US" sz="2000" dirty="0"/>
          </a:p>
          <a:p>
            <a:r>
              <a:rPr lang="en-US" dirty="0"/>
              <a:t>Gender is a symmetric attribute</a:t>
            </a:r>
          </a:p>
          <a:p>
            <a:r>
              <a:rPr lang="en-US" dirty="0"/>
              <a:t>The remaining attributes are asymmetric binary</a:t>
            </a:r>
          </a:p>
          <a:p>
            <a:r>
              <a:rPr lang="en-US" dirty="0"/>
              <a:t>Let the values Y and P be 1, and the value N </a:t>
            </a:r>
            <a:r>
              <a:rPr lang="en-US" dirty="0" smtClean="0"/>
              <a:t>is 0</a:t>
            </a:r>
            <a:endParaRPr lang="en-US" dirty="0"/>
          </a:p>
        </p:txBody>
      </p:sp>
      <p:graphicFrame>
        <p:nvGraphicFramePr>
          <p:cNvPr id="563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967115"/>
              </p:ext>
            </p:extLst>
          </p:nvPr>
        </p:nvGraphicFramePr>
        <p:xfrm>
          <a:off x="2367513" y="1627158"/>
          <a:ext cx="69326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0" name="Document" r:id="rId4" imgW="6819900" imgH="1475232" progId="Word.Document.8">
                  <p:embed/>
                </p:oleObj>
              </mc:Choice>
              <mc:Fallback>
                <p:oleObj name="Document" r:id="rId4" imgW="6819900" imgH="14752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7513" y="1627158"/>
                        <a:ext cx="6932613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233282"/>
              </p:ext>
            </p:extLst>
          </p:nvPr>
        </p:nvGraphicFramePr>
        <p:xfrm>
          <a:off x="4595813" y="5416550"/>
          <a:ext cx="2162175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1" name="Equation" r:id="rId6" imgW="1041120" imgH="660240" progId="Equation.3">
                  <p:embed/>
                </p:oleObj>
              </mc:Choice>
              <mc:Fallback>
                <p:oleObj name="Equation" r:id="rId6" imgW="104112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3" y="5416550"/>
                        <a:ext cx="2162175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387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163D3DF-1D00-4543-A94B-E3E2A45B4FCE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938"/>
            <a:ext cx="8631238" cy="76993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>
                <a:solidFill>
                  <a:schemeClr val="bg1"/>
                </a:solidFill>
                <a:latin typeface="+mn-lt"/>
              </a:rPr>
              <a:t>Dissimilarity</a:t>
            </a:r>
            <a:r>
              <a:rPr lang="en-US" dirty="0" smtClean="0"/>
              <a:t> 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between Binary Variables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2820" y="1077911"/>
            <a:ext cx="8382000" cy="4949825"/>
          </a:xfrm>
        </p:spPr>
        <p:txBody>
          <a:bodyPr/>
          <a:lstStyle/>
          <a:p>
            <a:pPr eaLnBrk="1" hangingPunct="1"/>
            <a:r>
              <a:rPr lang="en-US" dirty="0"/>
              <a:t>Example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  <a:p>
            <a:pPr lvl="1" eaLnBrk="1" hangingPunct="1"/>
            <a:endParaRPr lang="en-US" sz="2400" dirty="0"/>
          </a:p>
          <a:p>
            <a:pPr lvl="1" eaLnBrk="1" hangingPunct="1"/>
            <a:endParaRPr lang="en-US" sz="2000" dirty="0"/>
          </a:p>
          <a:p>
            <a:r>
              <a:rPr lang="en-US" dirty="0"/>
              <a:t>Gender is a symmetric attribute</a:t>
            </a:r>
          </a:p>
          <a:p>
            <a:r>
              <a:rPr lang="en-US" dirty="0"/>
              <a:t>The remaining attributes are asymmetric binary</a:t>
            </a:r>
          </a:p>
          <a:p>
            <a:r>
              <a:rPr lang="en-US" dirty="0"/>
              <a:t>Let the values Y and P be 1, and the value N </a:t>
            </a:r>
            <a:r>
              <a:rPr lang="en-US" dirty="0" smtClean="0"/>
              <a:t>is 0</a:t>
            </a:r>
            <a:endParaRPr lang="en-US" dirty="0"/>
          </a:p>
        </p:txBody>
      </p:sp>
      <p:graphicFrame>
        <p:nvGraphicFramePr>
          <p:cNvPr id="56325" name="Object 4"/>
          <p:cNvGraphicFramePr>
            <a:graphicFrameLocks noChangeAspect="1"/>
          </p:cNvGraphicFramePr>
          <p:nvPr/>
        </p:nvGraphicFramePr>
        <p:xfrm>
          <a:off x="2367513" y="1627158"/>
          <a:ext cx="69326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0" name="Document" r:id="rId4" imgW="6819900" imgH="1475232" progId="Word.Document.8">
                  <p:embed/>
                </p:oleObj>
              </mc:Choice>
              <mc:Fallback>
                <p:oleObj name="Document" r:id="rId4" imgW="6819900" imgH="14752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7513" y="1627158"/>
                        <a:ext cx="6932613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5"/>
          <p:cNvGraphicFramePr>
            <a:graphicFrameLocks noChangeAspect="1"/>
          </p:cNvGraphicFramePr>
          <p:nvPr/>
        </p:nvGraphicFramePr>
        <p:xfrm>
          <a:off x="3581400" y="5029200"/>
          <a:ext cx="41910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1" name="Equation" r:id="rId6" imgW="2019300" imgH="1219200" progId="Equation.3">
                  <p:embed/>
                </p:oleObj>
              </mc:Choice>
              <mc:Fallback>
                <p:oleObj name="Equation" r:id="rId6" imgW="2019300" imgH="1219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029200"/>
                        <a:ext cx="419100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847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061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7DC7BB5-156E-45AC-B68F-F4C11904A021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95400"/>
            <a:ext cx="83058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000" b="1" dirty="0"/>
              <a:t>Min-max normalization</a:t>
            </a:r>
            <a:r>
              <a:rPr lang="en-US" sz="2000" dirty="0"/>
              <a:t>: to [</a:t>
            </a:r>
            <a:r>
              <a:rPr lang="en-US" sz="2000" dirty="0" err="1"/>
              <a:t>new_min</a:t>
            </a:r>
            <a:r>
              <a:rPr lang="en-US" sz="2000" baseline="-25000" dirty="0" err="1"/>
              <a:t>A</a:t>
            </a:r>
            <a:r>
              <a:rPr lang="en-US" sz="2000" dirty="0"/>
              <a:t>, </a:t>
            </a:r>
            <a:r>
              <a:rPr lang="en-US" sz="2000" dirty="0" err="1"/>
              <a:t>new_max</a:t>
            </a:r>
            <a:r>
              <a:rPr lang="en-US" sz="2000" baseline="-25000" dirty="0" err="1"/>
              <a:t>A</a:t>
            </a:r>
            <a:r>
              <a:rPr lang="en-US" sz="2000" dirty="0"/>
              <a:t>]</a:t>
            </a:r>
          </a:p>
          <a:p>
            <a:pPr lvl="1" eaLnBrk="1" hangingPunct="1">
              <a:lnSpc>
                <a:spcPct val="120000"/>
              </a:lnSpc>
            </a:pPr>
            <a:endParaRPr lang="en-US" sz="2000" dirty="0"/>
          </a:p>
          <a:p>
            <a:pPr lvl="1" eaLnBrk="1" hangingPunct="1">
              <a:lnSpc>
                <a:spcPct val="120000"/>
              </a:lnSpc>
            </a:pPr>
            <a:endParaRPr lang="en-US" sz="2000" dirty="0"/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Ex.  Let income range $12,000 to $98,000 normalized to [0.0, 1.0].  Then $73,000 is mapped to 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b="1" dirty="0"/>
              <a:t>Z-score normalization</a:t>
            </a:r>
            <a:r>
              <a:rPr lang="en-US" sz="2000" dirty="0"/>
              <a:t> (</a:t>
            </a:r>
            <a:r>
              <a:rPr lang="el-GR" sz="2000" dirty="0"/>
              <a:t>μ</a:t>
            </a:r>
            <a:r>
              <a:rPr lang="en-US" sz="2000" dirty="0"/>
              <a:t>: mean, </a:t>
            </a:r>
            <a:r>
              <a:rPr lang="el-GR" sz="2000" dirty="0"/>
              <a:t>σ</a:t>
            </a:r>
            <a:r>
              <a:rPr lang="en-US" sz="2000" dirty="0"/>
              <a:t>: standard deviation):</a:t>
            </a:r>
          </a:p>
          <a:p>
            <a:pPr eaLnBrk="1" hangingPunct="1">
              <a:lnSpc>
                <a:spcPct val="120000"/>
              </a:lnSpc>
            </a:pPr>
            <a:endParaRPr lang="en-US" sz="2000" dirty="0"/>
          </a:p>
          <a:p>
            <a:pPr lvl="1" eaLnBrk="1" hangingPunct="1">
              <a:lnSpc>
                <a:spcPct val="120000"/>
              </a:lnSpc>
            </a:pPr>
            <a:endParaRPr lang="en-US" sz="2000" dirty="0"/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Ex. Let </a:t>
            </a:r>
            <a:r>
              <a:rPr lang="el-GR" sz="2000" dirty="0"/>
              <a:t>μ</a:t>
            </a:r>
            <a:r>
              <a:rPr lang="en-US" sz="2000" dirty="0"/>
              <a:t> = 54,000, </a:t>
            </a:r>
            <a:r>
              <a:rPr lang="el-GR" sz="2000" dirty="0"/>
              <a:t>σ</a:t>
            </a:r>
            <a:r>
              <a:rPr lang="en-US" sz="2000" dirty="0"/>
              <a:t> = 16,000.  Then</a:t>
            </a:r>
            <a:endParaRPr lang="el-GR" sz="2000" dirty="0"/>
          </a:p>
          <a:p>
            <a:pPr eaLnBrk="1" hangingPunct="1">
              <a:lnSpc>
                <a:spcPct val="120000"/>
              </a:lnSpc>
            </a:pPr>
            <a:r>
              <a:rPr lang="en-US" sz="2000" b="1" dirty="0"/>
              <a:t>Normalization by decimal scaling</a:t>
            </a:r>
          </a:p>
        </p:txBody>
      </p:sp>
      <p:graphicFrame>
        <p:nvGraphicFramePr>
          <p:cNvPr id="56325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705600" y="2895600"/>
          <a:ext cx="2514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0" name="Equation" r:id="rId4" imgW="2222500" imgH="419100" progId="Equation.3">
                  <p:embed/>
                </p:oleObj>
              </mc:Choice>
              <mc:Fallback>
                <p:oleObj name="Equation" r:id="rId4" imgW="2222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895600"/>
                        <a:ext cx="25146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5"/>
          <p:cNvGraphicFramePr>
            <a:graphicFrameLocks noChangeAspect="1"/>
          </p:cNvGraphicFramePr>
          <p:nvPr/>
        </p:nvGraphicFramePr>
        <p:xfrm>
          <a:off x="3429000" y="1828801"/>
          <a:ext cx="59436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1" name="Equation" r:id="rId6" imgW="3340100" imgH="393700" progId="Equation.3">
                  <p:embed/>
                </p:oleObj>
              </mc:Choice>
              <mc:Fallback>
                <p:oleObj name="Equation" r:id="rId6" imgW="3340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828801"/>
                        <a:ext cx="59436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6"/>
          <p:cNvGraphicFramePr>
            <a:graphicFrameLocks noChangeAspect="1"/>
          </p:cNvGraphicFramePr>
          <p:nvPr/>
        </p:nvGraphicFramePr>
        <p:xfrm>
          <a:off x="3505200" y="3886200"/>
          <a:ext cx="14478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2" name="Equation" r:id="rId8" imgW="634725" imgH="393529" progId="Equation.3">
                  <p:embed/>
                </p:oleObj>
              </mc:Choice>
              <mc:Fallback>
                <p:oleObj name="Equation" r:id="rId8" imgW="63472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86200"/>
                        <a:ext cx="14478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7"/>
          <p:cNvGraphicFramePr>
            <a:graphicFrameLocks noChangeAspect="1"/>
          </p:cNvGraphicFramePr>
          <p:nvPr/>
        </p:nvGraphicFramePr>
        <p:xfrm>
          <a:off x="2743200" y="5486401"/>
          <a:ext cx="1066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3" name="Equation" r:id="rId10" imgW="495085" imgH="393529" progId="Equation.3">
                  <p:embed/>
                </p:oleObj>
              </mc:Choice>
              <mc:Fallback>
                <p:oleObj name="Equation" r:id="rId10" imgW="49508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486401"/>
                        <a:ext cx="10668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8"/>
          <p:cNvGraphicFramePr>
            <a:graphicFrameLocks noChangeAspect="1"/>
          </p:cNvGraphicFramePr>
          <p:nvPr/>
        </p:nvGraphicFramePr>
        <p:xfrm>
          <a:off x="6038851" y="3321051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4" name="Equation" r:id="rId12" imgW="114151" imgH="215619" progId="Equation.3">
                  <p:embed/>
                </p:oleObj>
              </mc:Choice>
              <mc:Fallback>
                <p:oleObj name="Equation" r:id="rId12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1" y="3321051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Text Box 9"/>
          <p:cNvSpPr txBox="1">
            <a:spLocks noChangeArrowheads="1"/>
          </p:cNvSpPr>
          <p:nvPr/>
        </p:nvSpPr>
        <p:spPr bwMode="auto">
          <a:xfrm>
            <a:off x="4038601" y="5638800"/>
            <a:ext cx="612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</a:rPr>
              <a:t>Where </a:t>
            </a:r>
            <a:r>
              <a:rPr lang="en-US" i="1" dirty="0">
                <a:latin typeface="Times New Roman" panose="02020603050405020304" pitchFamily="18" charset="0"/>
              </a:rPr>
              <a:t>j</a:t>
            </a:r>
            <a:r>
              <a:rPr lang="en-US" sz="2000" dirty="0">
                <a:latin typeface="Times New Roman" panose="02020603050405020304" pitchFamily="18" charset="0"/>
              </a:rPr>
              <a:t> is the smallest integer such that Max(|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2000" dirty="0">
                <a:latin typeface="Times New Roman" panose="02020603050405020304" pitchFamily="18" charset="0"/>
              </a:rPr>
              <a:t>|) &lt; 1</a:t>
            </a:r>
            <a:endParaRPr 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6331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086601" y="4592638"/>
          <a:ext cx="19526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5" name="Equation" r:id="rId14" imgW="1498600" imgH="419100" progId="Equation.3">
                  <p:embed/>
                </p:oleObj>
              </mc:Choice>
              <mc:Fallback>
                <p:oleObj name="Equation" r:id="rId14" imgW="1498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1" y="4592638"/>
                        <a:ext cx="19526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070"/>
            <a:ext cx="11684000" cy="717349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+mn-lt"/>
              </a:rPr>
              <a:t>Standardizing</a:t>
            </a:r>
            <a:r>
              <a:rPr lang="en-US" sz="3200" dirty="0">
                <a:solidFill>
                  <a:srgbClr val="17098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Numeric</a:t>
            </a:r>
            <a:r>
              <a:rPr lang="en-US" sz="3200" dirty="0">
                <a:solidFill>
                  <a:srgbClr val="17098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22842266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754966E-5528-4FB1-AC76-3E8026B32D89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1684000" cy="768350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+mn-lt"/>
              </a:rPr>
              <a:t>Special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Cases of </a:t>
            </a:r>
            <a:r>
              <a:rPr lang="en-US" sz="3200" b="1" dirty="0" err="1">
                <a:solidFill>
                  <a:schemeClr val="bg1"/>
                </a:solidFill>
                <a:latin typeface="+mn-lt"/>
              </a:rPr>
              <a:t>Minkowski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 Distance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95400"/>
            <a:ext cx="8077200" cy="5181600"/>
          </a:xfrm>
        </p:spPr>
        <p:txBody>
          <a:bodyPr/>
          <a:lstStyle/>
          <a:p>
            <a:pPr eaLnBrk="1" hangingPunct="1"/>
            <a:r>
              <a:rPr lang="en-US" sz="2000" i="1">
                <a:latin typeface="Arial" panose="020B0604020202020204" pitchFamily="34" charset="0"/>
                <a:cs typeface="Times New Roman" panose="02020603050405020304" pitchFamily="18" charset="0"/>
              </a:rPr>
              <a:t>h</a:t>
            </a:r>
            <a:r>
              <a:rPr 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= 1:  </a:t>
            </a:r>
            <a:r>
              <a:rPr lang="en-US" sz="20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Manhattan</a:t>
            </a:r>
            <a:r>
              <a:rPr 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(city block, L</a:t>
            </a:r>
            <a:r>
              <a:rPr lang="en-US" sz="2000" baseline="-3000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norm)</a:t>
            </a:r>
            <a:r>
              <a:rPr lang="en-US" sz="20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distance</a:t>
            </a:r>
            <a:r>
              <a:rPr 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sz="2000">
                <a:latin typeface="Arial" panose="020B0604020202020204" pitchFamily="34" charset="0"/>
                <a:cs typeface="Times New Roman" panose="02020603050405020304" pitchFamily="18" charset="0"/>
              </a:rPr>
              <a:t>E.g., the Hamming distance: the number of bits that are different between two binary vectors</a:t>
            </a:r>
          </a:p>
          <a:p>
            <a:pPr lvl="1" eaLnBrk="1" hangingPunct="1"/>
            <a:endParaRPr lang="en-US" sz="2000" b="1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/>
            <a:endParaRPr lang="en-US" sz="2000" i="1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000" i="1">
                <a:latin typeface="Arial" panose="020B0604020202020204" pitchFamily="34" charset="0"/>
                <a:cs typeface="Times New Roman" panose="02020603050405020304" pitchFamily="18" charset="0"/>
              </a:rPr>
              <a:t>h </a:t>
            </a:r>
            <a:r>
              <a:rPr lang="en-US" sz="2000">
                <a:latin typeface="Arial" panose="020B0604020202020204" pitchFamily="34" charset="0"/>
                <a:cs typeface="Times New Roman" panose="02020603050405020304" pitchFamily="18" charset="0"/>
              </a:rPr>
              <a:t>= 2:  (L</a:t>
            </a:r>
            <a:r>
              <a:rPr lang="en-US" sz="2000" baseline="-250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norm) </a:t>
            </a:r>
            <a:r>
              <a:rPr lang="en-US" sz="20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Euclidean</a:t>
            </a:r>
            <a:r>
              <a:rPr 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distance</a:t>
            </a:r>
          </a:p>
          <a:p>
            <a:pPr lvl="4" eaLnBrk="1" hangingPunct="1"/>
            <a:endParaRPr lang="en-US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/>
            <a:endParaRPr lang="en-US" sz="2000" i="1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000" i="1">
                <a:latin typeface="Arial" panose="020B0604020202020204" pitchFamily="34" charset="0"/>
                <a:cs typeface="Times New Roman" panose="02020603050405020304" pitchFamily="18" charset="0"/>
              </a:rPr>
              <a:t>h </a:t>
            </a:r>
            <a:r>
              <a:rPr lang="en-US" sz="20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2000">
                <a:latin typeface="Arial" panose="020B0604020202020204" pitchFamily="34" charset="0"/>
                <a:cs typeface="Times New Roman" panose="02020603050405020304" pitchFamily="18" charset="0"/>
              </a:rPr>
              <a:t>.  </a:t>
            </a:r>
            <a:r>
              <a:rPr lang="en-US" sz="200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“supremum”</a:t>
            </a:r>
            <a:r>
              <a:rPr lang="en-US" sz="2000">
                <a:latin typeface="Arial" panose="020B0604020202020204" pitchFamily="34" charset="0"/>
                <a:cs typeface="Times New Roman" panose="02020603050405020304" pitchFamily="18" charset="0"/>
              </a:rPr>
              <a:t> (L</a:t>
            </a:r>
            <a:r>
              <a:rPr lang="en-US" sz="2000" baseline="-30000">
                <a:latin typeface="Arial" panose="020B0604020202020204" pitchFamily="34" charset="0"/>
                <a:cs typeface="Times New Roman" panose="02020603050405020304" pitchFamily="18" charset="0"/>
              </a:rPr>
              <a:t>max </a:t>
            </a:r>
            <a:r>
              <a:rPr lang="en-US" sz="2000">
                <a:latin typeface="Arial" panose="020B0604020202020204" pitchFamily="34" charset="0"/>
                <a:cs typeface="Times New Roman" panose="02020603050405020304" pitchFamily="18" charset="0"/>
              </a:rPr>
              <a:t>norm, L</a:t>
            </a:r>
            <a:r>
              <a:rPr lang="en-US" sz="2000" baseline="-300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sz="2000" baseline="-300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Arial" panose="020B0604020202020204" pitchFamily="34" charset="0"/>
                <a:cs typeface="Times New Roman" panose="02020603050405020304" pitchFamily="18" charset="0"/>
              </a:rPr>
              <a:t>norm) distance. </a:t>
            </a:r>
          </a:p>
          <a:p>
            <a:pPr lvl="1" eaLnBrk="1" hangingPunct="1"/>
            <a:r>
              <a:rPr lang="en-US" sz="2000">
                <a:latin typeface="Arial" panose="020B0604020202020204" pitchFamily="34" charset="0"/>
                <a:cs typeface="Times New Roman" panose="02020603050405020304" pitchFamily="18" charset="0"/>
              </a:rPr>
              <a:t>This is the maximum difference between any component (attribute) of the vectors</a:t>
            </a:r>
          </a:p>
          <a:p>
            <a:pPr lvl="1" eaLnBrk="1" hangingPunct="1"/>
            <a:endParaRPr lang="en-US" sz="20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0421" name="Object 4"/>
          <p:cNvGraphicFramePr>
            <a:graphicFrameLocks noChangeAspect="1"/>
          </p:cNvGraphicFramePr>
          <p:nvPr/>
        </p:nvGraphicFramePr>
        <p:xfrm>
          <a:off x="3587750" y="3455988"/>
          <a:ext cx="5005388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2" name="Equation" r:id="rId4" imgW="5003800" imgH="584200" progId="Equation.3">
                  <p:embed/>
                </p:oleObj>
              </mc:Choice>
              <mc:Fallback>
                <p:oleObj name="Equation" r:id="rId4" imgW="50038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0" y="3455988"/>
                        <a:ext cx="5005388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962400" y="2514600"/>
          <a:ext cx="4114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3" name="Microsoft Equation 3.0" r:id="rId6" imgW="4292600" imgH="431800" progId="Equation.3">
                  <p:embed/>
                </p:oleObj>
              </mc:Choice>
              <mc:Fallback>
                <p:oleObj name="Microsoft Equation 3.0" r:id="rId6" imgW="4292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514600"/>
                        <a:ext cx="4114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423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410200"/>
            <a:ext cx="601980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534237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DFF44F2-4AA2-4B7F-830B-29328616BE69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0972800" cy="787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+mn-lt"/>
              </a:rPr>
              <a:t>Example: </a:t>
            </a:r>
            <a:r>
              <a:rPr lang="en-US" sz="3200" b="1" dirty="0" err="1">
                <a:solidFill>
                  <a:schemeClr val="bg1"/>
                </a:solidFill>
                <a:latin typeface="+mn-lt"/>
              </a:rPr>
              <a:t>Minkowski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 Distance</a:t>
            </a:r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6858000" y="838201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Arial" panose="020B0604020202020204" pitchFamily="34" charset="0"/>
              </a:rPr>
              <a:t>Dissimilarity Matrices</a:t>
            </a:r>
          </a:p>
        </p:txBody>
      </p:sp>
      <p:graphicFrame>
        <p:nvGraphicFramePr>
          <p:cNvPr id="61445" name="Object 4"/>
          <p:cNvGraphicFramePr>
            <a:graphicFrameLocks noChangeAspect="1"/>
          </p:cNvGraphicFramePr>
          <p:nvPr/>
        </p:nvGraphicFramePr>
        <p:xfrm>
          <a:off x="1828801" y="1219201"/>
          <a:ext cx="296227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6" name="Worksheet" r:id="rId4" imgW="1838249" imgH="819302" progId="Excel.Sheet.8">
                  <p:embed/>
                </p:oleObj>
              </mc:Choice>
              <mc:Fallback>
                <p:oleObj name="Worksheet" r:id="rId4" imgW="1838249" imgH="81930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1219201"/>
                        <a:ext cx="2962275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5"/>
          <p:cNvGraphicFramePr>
            <a:graphicFrameLocks noChangeAspect="1"/>
          </p:cNvGraphicFramePr>
          <p:nvPr/>
        </p:nvGraphicFramePr>
        <p:xfrm>
          <a:off x="5334000" y="1600200"/>
          <a:ext cx="4948238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7" name="Worksheet" r:id="rId6" imgW="3057449" imgH="819302" progId="Excel.Sheet.8">
                  <p:embed/>
                </p:oleObj>
              </mc:Choice>
              <mc:Fallback>
                <p:oleObj name="Worksheet" r:id="rId6" imgW="3057449" imgH="81930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00200"/>
                        <a:ext cx="4948238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6"/>
          <p:cNvGraphicFramePr>
            <a:graphicFrameLocks noChangeAspect="1"/>
          </p:cNvGraphicFramePr>
          <p:nvPr/>
        </p:nvGraphicFramePr>
        <p:xfrm>
          <a:off x="5334000" y="3429000"/>
          <a:ext cx="4948238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8" name="Worksheet" r:id="rId8" imgW="3057449" imgH="819302" progId="Excel.Sheet.8">
                  <p:embed/>
                </p:oleObj>
              </mc:Choice>
              <mc:Fallback>
                <p:oleObj name="Worksheet" r:id="rId8" imgW="3057449" imgH="81930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429000"/>
                        <a:ext cx="4948238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7"/>
          <p:cNvGraphicFramePr>
            <a:graphicFrameLocks noChangeAspect="1"/>
          </p:cNvGraphicFramePr>
          <p:nvPr/>
        </p:nvGraphicFramePr>
        <p:xfrm>
          <a:off x="5334000" y="5254626"/>
          <a:ext cx="4872038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9" name="Worksheet" r:id="rId10" imgW="3057449" imgH="838200" progId="Excel.Sheet.8">
                  <p:embed/>
                </p:oleObj>
              </mc:Choice>
              <mc:Fallback>
                <p:oleObj name="Worksheet" r:id="rId10" imgW="3057449" imgH="8382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254626"/>
                        <a:ext cx="4872038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9" name="Rectangle 16"/>
          <p:cNvSpPr>
            <a:spLocks noChangeArrowheads="1"/>
          </p:cNvSpPr>
          <p:nvPr/>
        </p:nvSpPr>
        <p:spPr bwMode="auto">
          <a:xfrm>
            <a:off x="5119688" y="1066800"/>
            <a:ext cx="2576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b="1"/>
              <a:t>Manhattan (L</a:t>
            </a:r>
            <a:r>
              <a:rPr lang="en-US" b="1" baseline="-25000"/>
              <a:t>1</a:t>
            </a:r>
            <a:r>
              <a:rPr lang="en-US" b="1"/>
              <a:t>)</a:t>
            </a:r>
          </a:p>
        </p:txBody>
      </p:sp>
      <p:sp>
        <p:nvSpPr>
          <p:cNvPr id="61450" name="Rectangle 17"/>
          <p:cNvSpPr>
            <a:spLocks noChangeArrowheads="1"/>
          </p:cNvSpPr>
          <p:nvPr/>
        </p:nvSpPr>
        <p:spPr bwMode="auto">
          <a:xfrm>
            <a:off x="5105400" y="2895600"/>
            <a:ext cx="2332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b="1"/>
              <a:t>Euclidean (L</a:t>
            </a:r>
            <a:r>
              <a:rPr lang="en-US" b="1" baseline="-25000"/>
              <a:t>2</a:t>
            </a:r>
            <a:r>
              <a:rPr lang="en-US" b="1"/>
              <a:t>)</a:t>
            </a:r>
          </a:p>
        </p:txBody>
      </p:sp>
      <p:sp>
        <p:nvSpPr>
          <p:cNvPr id="61451" name="Rectangle 18"/>
          <p:cNvSpPr>
            <a:spLocks noChangeArrowheads="1"/>
          </p:cNvSpPr>
          <p:nvPr/>
        </p:nvSpPr>
        <p:spPr bwMode="auto">
          <a:xfrm>
            <a:off x="5181600" y="4800600"/>
            <a:ext cx="1943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b="1"/>
              <a:t>Supremum </a:t>
            </a:r>
          </a:p>
        </p:txBody>
      </p:sp>
      <p:graphicFrame>
        <p:nvGraphicFramePr>
          <p:cNvPr id="61452" name="Object 19"/>
          <p:cNvGraphicFramePr>
            <a:graphicFrameLocks noChangeAspect="1"/>
          </p:cNvGraphicFramePr>
          <p:nvPr/>
        </p:nvGraphicFramePr>
        <p:xfrm>
          <a:off x="1789114" y="2819400"/>
          <a:ext cx="3006725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0" name="SmartDraw" r:id="rId12" imgW="4379976" imgH="5551932" progId="SmartDraw.2">
                  <p:embed/>
                </p:oleObj>
              </mc:Choice>
              <mc:Fallback>
                <p:oleObj name="SmartDraw" r:id="rId12" imgW="4379976" imgH="5551932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4" y="2819400"/>
                        <a:ext cx="3006725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186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DF4F5BA-E62C-4AB0-911A-83F6C361576B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2842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+mn-lt"/>
              </a:rPr>
              <a:t>Distance on Numeric Data: </a:t>
            </a:r>
            <a:r>
              <a:rPr lang="en-US" sz="3200" b="1" dirty="0" err="1">
                <a:solidFill>
                  <a:schemeClr val="bg1"/>
                </a:solidFill>
                <a:latin typeface="+mn-lt"/>
              </a:rPr>
              <a:t>Minkowski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 Distance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19200"/>
            <a:ext cx="8458200" cy="5029200"/>
          </a:xfrm>
        </p:spPr>
        <p:txBody>
          <a:bodyPr>
            <a:normAutofit/>
          </a:bodyPr>
          <a:lstStyle/>
          <a:p>
            <a:pPr marL="381000" indent="-381000">
              <a:spcBef>
                <a:spcPts val="600"/>
              </a:spcBef>
              <a:spcAft>
                <a:spcPts val="600"/>
              </a:spcAft>
            </a:pPr>
            <a:r>
              <a:rPr lang="en-US" sz="2400" i="1">
                <a:solidFill>
                  <a:schemeClr val="hlink"/>
                </a:solidFill>
              </a:rPr>
              <a:t>Minkowski distance</a:t>
            </a:r>
            <a:r>
              <a:rPr lang="en-US" sz="2400"/>
              <a:t>: A popular distance measure</a:t>
            </a:r>
          </a:p>
          <a:p>
            <a:pPr marL="381000" indent="-381000">
              <a:spcBef>
                <a:spcPts val="600"/>
              </a:spcBef>
              <a:spcAft>
                <a:spcPts val="600"/>
              </a:spcAft>
            </a:pPr>
            <a:endParaRPr lang="en-US" sz="2400"/>
          </a:p>
          <a:p>
            <a:pPr marL="838200" lvl="1" indent="-381000">
              <a:spcBef>
                <a:spcPts val="600"/>
              </a:spcBef>
              <a:spcAft>
                <a:spcPts val="600"/>
              </a:spcAft>
              <a:buNone/>
            </a:pPr>
            <a:endParaRPr lang="en-US" sz="2400"/>
          </a:p>
          <a:p>
            <a:pPr marL="838200" lvl="1" indent="-38100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/>
              <a:t>where  </a:t>
            </a:r>
            <a:r>
              <a:rPr lang="en-US" sz="2400" i="1"/>
              <a:t>i</a:t>
            </a:r>
            <a:r>
              <a:rPr lang="en-US" sz="2400"/>
              <a:t> = (</a:t>
            </a:r>
            <a:r>
              <a:rPr lang="en-US" sz="2400" i="1"/>
              <a:t>x</a:t>
            </a:r>
            <a:r>
              <a:rPr lang="en-US" sz="2400" baseline="-25000"/>
              <a:t>i1</a:t>
            </a:r>
            <a:r>
              <a:rPr lang="en-US" sz="2400"/>
              <a:t>, </a:t>
            </a:r>
            <a:r>
              <a:rPr lang="en-US" sz="2400" i="1"/>
              <a:t>x</a:t>
            </a:r>
            <a:r>
              <a:rPr lang="en-US" sz="2400" baseline="-25000"/>
              <a:t>i2</a:t>
            </a:r>
            <a:r>
              <a:rPr lang="en-US" sz="2400"/>
              <a:t>, …, </a:t>
            </a:r>
            <a:r>
              <a:rPr lang="en-US" sz="2400" i="1"/>
              <a:t>x</a:t>
            </a:r>
            <a:r>
              <a:rPr lang="en-US" sz="2400" baseline="-25000"/>
              <a:t>ip</a:t>
            </a:r>
            <a:r>
              <a:rPr lang="en-US" sz="2400"/>
              <a:t>) and</a:t>
            </a:r>
            <a:r>
              <a:rPr lang="en-US" sz="2400" i="1"/>
              <a:t> j</a:t>
            </a:r>
            <a:r>
              <a:rPr lang="en-US" sz="2400"/>
              <a:t> = (</a:t>
            </a:r>
            <a:r>
              <a:rPr lang="en-US" sz="2400" i="1"/>
              <a:t>x</a:t>
            </a:r>
            <a:r>
              <a:rPr lang="en-US" sz="2400" baseline="-25000"/>
              <a:t>j1</a:t>
            </a:r>
            <a:r>
              <a:rPr lang="en-US" sz="2400"/>
              <a:t>, </a:t>
            </a:r>
            <a:r>
              <a:rPr lang="en-US" sz="2400" i="1"/>
              <a:t>x</a:t>
            </a:r>
            <a:r>
              <a:rPr lang="en-US" sz="2400" baseline="-25000"/>
              <a:t>j2</a:t>
            </a:r>
            <a:r>
              <a:rPr lang="en-US" sz="2400"/>
              <a:t>, …, </a:t>
            </a:r>
            <a:r>
              <a:rPr lang="en-US" sz="2400" i="1"/>
              <a:t>x</a:t>
            </a:r>
            <a:r>
              <a:rPr lang="en-US" sz="2400" baseline="-25000"/>
              <a:t>jp</a:t>
            </a:r>
            <a:r>
              <a:rPr lang="en-US" sz="2400"/>
              <a:t>) are two </a:t>
            </a:r>
            <a:r>
              <a:rPr lang="en-US" sz="2400" i="1"/>
              <a:t>p</a:t>
            </a:r>
            <a:r>
              <a:rPr lang="en-US" sz="2400"/>
              <a:t>-dimensional data objects, and </a:t>
            </a:r>
            <a:r>
              <a:rPr lang="en-US" sz="2400" i="1"/>
              <a:t>h</a:t>
            </a:r>
            <a:r>
              <a:rPr lang="en-US" sz="2400"/>
              <a:t> is the order (the distance so defined is also called L-</a:t>
            </a:r>
            <a:r>
              <a:rPr lang="en-US" sz="2400" i="1"/>
              <a:t>h</a:t>
            </a:r>
            <a:r>
              <a:rPr lang="en-US" sz="2400"/>
              <a:t> norm)</a:t>
            </a:r>
          </a:p>
          <a:p>
            <a:pPr marL="381000" indent="-381000"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Properties</a:t>
            </a:r>
          </a:p>
          <a:p>
            <a:pPr marL="838200" lvl="1" indent="-381000"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d(i, j) </a:t>
            </a:r>
            <a:r>
              <a:rPr lang="en-US" sz="2400">
                <a:sym typeface="Symbol" panose="05050102010706020507" pitchFamily="18" charset="2"/>
              </a:rPr>
              <a:t>&gt; 0 if i </a:t>
            </a:r>
            <a:r>
              <a:rPr lang="en-US" sz="2400">
                <a:cs typeface="Tahoma" panose="020B0604030504040204" pitchFamily="34" charset="0"/>
                <a:sym typeface="Symbol" panose="05050102010706020507" pitchFamily="18" charset="2"/>
              </a:rPr>
              <a:t>≠ j</a:t>
            </a:r>
            <a:r>
              <a:rPr lang="en-US" sz="2400">
                <a:cs typeface="Tahoma" panose="020B0604030504040204" pitchFamily="34" charset="0"/>
              </a:rPr>
              <a:t>, and </a:t>
            </a:r>
            <a:r>
              <a:rPr lang="en-US" sz="2400"/>
              <a:t>d(i, i) </a:t>
            </a:r>
            <a:r>
              <a:rPr lang="en-US" sz="2400">
                <a:sym typeface="Symbol" panose="05050102010706020507" pitchFamily="18" charset="2"/>
              </a:rPr>
              <a:t>= 0 </a:t>
            </a:r>
            <a:r>
              <a:rPr lang="en-US" sz="2400"/>
              <a:t>(Positive definiteness)</a:t>
            </a:r>
          </a:p>
          <a:p>
            <a:pPr marL="838200" lvl="1" indent="-381000"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d(i, j) </a:t>
            </a:r>
            <a:r>
              <a:rPr lang="en-US" sz="2400">
                <a:sym typeface="Symbol" panose="05050102010706020507" pitchFamily="18" charset="2"/>
              </a:rPr>
              <a:t>= </a:t>
            </a:r>
            <a:r>
              <a:rPr lang="en-US" sz="2400"/>
              <a:t>d(j, i)</a:t>
            </a:r>
            <a:r>
              <a:rPr lang="en-US" sz="2400" i="1"/>
              <a:t>  </a:t>
            </a:r>
            <a:r>
              <a:rPr lang="en-US" sz="2400"/>
              <a:t>(Symmetry)</a:t>
            </a:r>
          </a:p>
          <a:p>
            <a:pPr marL="838200" lvl="1" indent="-381000"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d(i, j) </a:t>
            </a:r>
            <a:r>
              <a:rPr lang="en-US" sz="2400">
                <a:sym typeface="Symbol" panose="05050102010706020507" pitchFamily="18" charset="2"/>
              </a:rPr>
              <a:t> </a:t>
            </a:r>
            <a:r>
              <a:rPr lang="en-US" sz="2400"/>
              <a:t>d(i, k) </a:t>
            </a:r>
            <a:r>
              <a:rPr lang="en-US" sz="2400">
                <a:sym typeface="Symbol" panose="05050102010706020507" pitchFamily="18" charset="2"/>
              </a:rPr>
              <a:t>+ </a:t>
            </a:r>
            <a:r>
              <a:rPr lang="en-US" sz="2400"/>
              <a:t>d(k, j)</a:t>
            </a:r>
            <a:r>
              <a:rPr lang="en-US" sz="2400" i="1"/>
              <a:t>  </a:t>
            </a:r>
            <a:r>
              <a:rPr lang="en-US" sz="2400"/>
              <a:t>(Triangle Inequality)</a:t>
            </a:r>
            <a:endParaRPr lang="en-US" sz="2400" i="1"/>
          </a:p>
          <a:p>
            <a:pPr marL="381000" indent="-381000">
              <a:spcBef>
                <a:spcPts val="600"/>
              </a:spcBef>
              <a:spcAft>
                <a:spcPts val="600"/>
              </a:spcAft>
            </a:pPr>
            <a:r>
              <a:rPr lang="en-US" sz="2400"/>
              <a:t>A distance that satisfies these properties is a </a:t>
            </a:r>
            <a:r>
              <a:rPr lang="en-US" sz="2400">
                <a:solidFill>
                  <a:srgbClr val="FF0000"/>
                </a:solidFill>
              </a:rPr>
              <a:t>metric</a:t>
            </a:r>
          </a:p>
        </p:txBody>
      </p:sp>
      <p:pic>
        <p:nvPicPr>
          <p:cNvPr id="59397" name="Picture 7" descr="eqminkowsk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28800"/>
            <a:ext cx="6400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10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AAD275D-11AE-4D65-925A-85BC8DEDA14F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6553200" cy="759417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+mn-lt"/>
              </a:rPr>
              <a:t>Ordinal</a:t>
            </a:r>
            <a:r>
              <a:rPr lang="en-US" sz="3200" dirty="0">
                <a:solidFill>
                  <a:srgbClr val="17098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Variables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524000"/>
            <a:ext cx="8458200" cy="48006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400"/>
              <a:t>An ordinal variable can be discrete or continuous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/>
              <a:t>Order is important, e.g., rank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/>
              <a:t>Can be treated like interval-scaled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/>
              <a:t>replace </a:t>
            </a:r>
            <a:r>
              <a:rPr lang="en-US" sz="2400" i="1"/>
              <a:t>x</a:t>
            </a:r>
            <a:r>
              <a:rPr lang="en-US" sz="2400" i="1" baseline="-25000"/>
              <a:t>if</a:t>
            </a:r>
            <a:r>
              <a:rPr lang="en-US" sz="2400" baseline="-25000"/>
              <a:t> </a:t>
            </a:r>
            <a:r>
              <a:rPr lang="en-US" sz="2400"/>
              <a:t> by their rank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/>
              <a:t>map the range of each variable onto [0, 1] by replacing</a:t>
            </a:r>
            <a:r>
              <a:rPr lang="en-US" sz="2400" i="1"/>
              <a:t> i</a:t>
            </a:r>
            <a:r>
              <a:rPr lang="en-US" sz="2400"/>
              <a:t>-th object in the </a:t>
            </a:r>
            <a:r>
              <a:rPr lang="en-US" sz="2400" i="1"/>
              <a:t>f</a:t>
            </a:r>
            <a:r>
              <a:rPr lang="en-US" sz="2400"/>
              <a:t>-th variable by</a:t>
            </a:r>
          </a:p>
          <a:p>
            <a:pPr lvl="1" eaLnBrk="1" hangingPunct="1">
              <a:lnSpc>
                <a:spcPct val="110000"/>
              </a:lnSpc>
            </a:pPr>
            <a:endParaRPr lang="en-US" sz="2400"/>
          </a:p>
          <a:p>
            <a:pPr lvl="1" eaLnBrk="1" hangingPunct="1">
              <a:lnSpc>
                <a:spcPct val="110000"/>
              </a:lnSpc>
            </a:pPr>
            <a:endParaRPr lang="en-US" sz="2400"/>
          </a:p>
          <a:p>
            <a:pPr lvl="1" eaLnBrk="1" hangingPunct="1">
              <a:lnSpc>
                <a:spcPct val="110000"/>
              </a:lnSpc>
            </a:pPr>
            <a:r>
              <a:rPr lang="en-US" sz="2400"/>
              <a:t>compute the dissimilarity using methods for interval-scaled variables</a:t>
            </a:r>
          </a:p>
        </p:txBody>
      </p:sp>
      <p:graphicFrame>
        <p:nvGraphicFramePr>
          <p:cNvPr id="62469" name="Object 4"/>
          <p:cNvGraphicFramePr>
            <a:graphicFrameLocks noChangeAspect="1"/>
          </p:cNvGraphicFramePr>
          <p:nvPr/>
        </p:nvGraphicFramePr>
        <p:xfrm>
          <a:off x="4876800" y="4419600"/>
          <a:ext cx="2438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0" name="Equation" r:id="rId4" imgW="1168400" imgH="711200" progId="Equation.3">
                  <p:embed/>
                </p:oleObj>
              </mc:Choice>
              <mc:Fallback>
                <p:oleObj name="Equation" r:id="rId4" imgW="11684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24384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5"/>
          <p:cNvGraphicFramePr>
            <a:graphicFrameLocks noChangeAspect="1"/>
          </p:cNvGraphicFramePr>
          <p:nvPr/>
        </p:nvGraphicFramePr>
        <p:xfrm>
          <a:off x="6629400" y="2971801"/>
          <a:ext cx="22098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1" name="Equation" r:id="rId6" imgW="1397000" imgH="368300" progId="Equation.3">
                  <p:embed/>
                </p:oleObj>
              </mc:Choice>
              <mc:Fallback>
                <p:oleObj name="Equation" r:id="rId6" imgW="13970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971801"/>
                        <a:ext cx="22098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035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71240"/>
            <a:ext cx="9144000" cy="1789651"/>
          </a:xfrm>
        </p:spPr>
        <p:txBody>
          <a:bodyPr>
            <a:normAutofit/>
          </a:bodyPr>
          <a:lstStyle/>
          <a:p>
            <a:r>
              <a:rPr lang="en-US" dirty="0" smtClean="0"/>
              <a:t>Types of attributes/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9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3921B3E-DD34-4A84-87C6-5EB187AE3F5D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1684000" cy="71292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+mn-lt"/>
              </a:rPr>
              <a:t>Attributes of Mixed Type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954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 database may contain all attribute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Nominal, symmetric binary, asymmetric binary, numeric, ordinal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One may use a weighted formula to combine their effects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lvl="1" eaLnBrk="1" hangingPunct="1">
              <a:lnSpc>
                <a:spcPct val="90000"/>
              </a:lnSpc>
            </a:pPr>
            <a:endParaRPr lang="en-US" sz="2400" i="1"/>
          </a:p>
          <a:p>
            <a:pPr lvl="1" eaLnBrk="1" hangingPunct="1">
              <a:lnSpc>
                <a:spcPct val="90000"/>
              </a:lnSpc>
            </a:pPr>
            <a:endParaRPr lang="en-US" sz="2400" i="1"/>
          </a:p>
          <a:p>
            <a:pPr lvl="1" eaLnBrk="1" hangingPunct="1">
              <a:lnSpc>
                <a:spcPct val="90000"/>
              </a:lnSpc>
            </a:pPr>
            <a:r>
              <a:rPr lang="en-US" sz="2400" i="1"/>
              <a:t>f</a:t>
            </a:r>
            <a:r>
              <a:rPr lang="en-US" sz="2400"/>
              <a:t>  is binary or nominal: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mtClean="0">
                <a:cs typeface="Tahoma" panose="020B0604030504040204" pitchFamily="34" charset="0"/>
              </a:rPr>
              <a:t>d</a:t>
            </a:r>
            <a:r>
              <a:rPr lang="en-US" baseline="-25000" smtClean="0"/>
              <a:t>ij</a:t>
            </a:r>
            <a:r>
              <a:rPr lang="en-US" baseline="30000" smtClean="0"/>
              <a:t>(f)</a:t>
            </a:r>
            <a:r>
              <a:rPr lang="en-US" smtClean="0"/>
              <a:t> = 0  if x</a:t>
            </a:r>
            <a:r>
              <a:rPr lang="en-US" baseline="-25000" smtClean="0"/>
              <a:t>if </a:t>
            </a:r>
            <a:r>
              <a:rPr lang="en-US" smtClean="0"/>
              <a:t>= x</a:t>
            </a:r>
            <a:r>
              <a:rPr lang="en-US" baseline="-25000" smtClean="0"/>
              <a:t>jf</a:t>
            </a:r>
            <a:r>
              <a:rPr lang="en-US" smtClean="0"/>
              <a:t> , or </a:t>
            </a:r>
            <a:r>
              <a:rPr lang="en-US" smtClean="0">
                <a:cs typeface="Tahoma" panose="020B0604030504040204" pitchFamily="34" charset="0"/>
              </a:rPr>
              <a:t>d</a:t>
            </a:r>
            <a:r>
              <a:rPr lang="en-US" baseline="-25000" smtClean="0"/>
              <a:t>ij</a:t>
            </a:r>
            <a:r>
              <a:rPr lang="en-US" baseline="30000" smtClean="0"/>
              <a:t>(f)</a:t>
            </a:r>
            <a:r>
              <a:rPr lang="en-US" smtClean="0"/>
              <a:t> = 1 otherwise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/>
              <a:t>f</a:t>
            </a:r>
            <a:r>
              <a:rPr lang="en-US" sz="2400"/>
              <a:t>  is numeric: use the normalized distance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/>
              <a:t>f</a:t>
            </a:r>
            <a:r>
              <a:rPr lang="en-US" sz="2400"/>
              <a:t>  is ordinal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Compute ranks r</a:t>
            </a:r>
            <a:r>
              <a:rPr lang="en-US" baseline="-25000" smtClean="0"/>
              <a:t>if</a:t>
            </a:r>
            <a:r>
              <a:rPr lang="en-US" smtClean="0"/>
              <a:t> and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Treat z</a:t>
            </a:r>
            <a:r>
              <a:rPr lang="en-US" baseline="-25000" smtClean="0"/>
              <a:t>if</a:t>
            </a:r>
            <a:r>
              <a:rPr lang="en-US" smtClean="0"/>
              <a:t> as interval-scaled</a:t>
            </a:r>
          </a:p>
          <a:p>
            <a:pPr lvl="2" eaLnBrk="1" hangingPunct="1">
              <a:lnSpc>
                <a:spcPct val="90000"/>
              </a:lnSpc>
            </a:pPr>
            <a:endParaRPr lang="en-US" sz="2000"/>
          </a:p>
        </p:txBody>
      </p:sp>
      <p:graphicFrame>
        <p:nvGraphicFramePr>
          <p:cNvPr id="63493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038600" y="2895601"/>
          <a:ext cx="32766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4" name="Equation" r:id="rId4" imgW="2108200" imgH="736600" progId="Equation.3">
                  <p:embed/>
                </p:oleObj>
              </mc:Choice>
              <mc:Fallback>
                <p:oleObj name="Equation" r:id="rId4" imgW="21082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95601"/>
                        <a:ext cx="327660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315200" y="5748338"/>
          <a:ext cx="13716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5" name="Equation" r:id="rId6" imgW="1002865" imgH="533169" progId="Equation.3">
                  <p:embed/>
                </p:oleObj>
              </mc:Choice>
              <mc:Fallback>
                <p:oleObj name="Equation" r:id="rId6" imgW="1002865" imgH="5331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748338"/>
                        <a:ext cx="1371600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0" y="4545721"/>
            <a:ext cx="2540557" cy="69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9419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2897" y="1781310"/>
            <a:ext cx="6186152" cy="3422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900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56080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0495" y="2851688"/>
            <a:ext cx="9144000" cy="1789651"/>
          </a:xfrm>
        </p:spPr>
        <p:txBody>
          <a:bodyPr>
            <a:normAutofit/>
          </a:bodyPr>
          <a:lstStyle/>
          <a:p>
            <a:r>
              <a:rPr lang="en-US" dirty="0" smtClean="0"/>
              <a:t>Cosine 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1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29356BA-5443-4B3B-B487-6B28C8281814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626350" cy="72842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17098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+mn-lt"/>
              </a:rPr>
              <a:t>Cosine Similarity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066800"/>
            <a:ext cx="8763000" cy="52578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000"/>
              <a:t>A </a:t>
            </a:r>
            <a:r>
              <a:rPr lang="en-US" sz="2000" b="1"/>
              <a:t>document</a:t>
            </a:r>
            <a:r>
              <a:rPr lang="en-US" sz="2000"/>
              <a:t> can be represented by thousands of attributes, each recording the </a:t>
            </a:r>
            <a:r>
              <a:rPr lang="en-US" sz="2000" i="1"/>
              <a:t>frequency</a:t>
            </a:r>
            <a:r>
              <a:rPr lang="en-US" sz="2000"/>
              <a:t> of a particular word (such as keywords) or phrase in the document.</a:t>
            </a:r>
          </a:p>
          <a:p>
            <a:pPr eaLnBrk="1" hangingPunct="1">
              <a:lnSpc>
                <a:spcPct val="90000"/>
              </a:lnSpc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000"/>
              <a:t>Other vector objects: gene features in micro-arrays, …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Applications: information retrieval, biologic taxonomy, gene feature mapping, ...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Cosine measure: </a:t>
            </a:r>
            <a:r>
              <a:rPr lang="en-US" sz="2000">
                <a:cs typeface="Times New Roman" panose="02020603050405020304" pitchFamily="18" charset="0"/>
              </a:rPr>
              <a:t>If </a:t>
            </a:r>
            <a:r>
              <a:rPr lang="en-US" sz="2000" i="1">
                <a:cs typeface="Times New Roman" panose="02020603050405020304" pitchFamily="18" charset="0"/>
              </a:rPr>
              <a:t>d</a:t>
            </a:r>
            <a:r>
              <a:rPr lang="en-US" sz="2000" i="1" baseline="-30000">
                <a:cs typeface="Times New Roman" panose="02020603050405020304" pitchFamily="18" charset="0"/>
              </a:rPr>
              <a:t>1</a:t>
            </a:r>
            <a:r>
              <a:rPr lang="en-US" sz="2000">
                <a:cs typeface="Times New Roman" panose="02020603050405020304" pitchFamily="18" charset="0"/>
              </a:rPr>
              <a:t> and </a:t>
            </a:r>
            <a:r>
              <a:rPr lang="en-US" sz="2000" i="1">
                <a:cs typeface="Times New Roman" panose="02020603050405020304" pitchFamily="18" charset="0"/>
              </a:rPr>
              <a:t>d</a:t>
            </a:r>
            <a:r>
              <a:rPr lang="en-US" sz="2000" i="1" baseline="-30000">
                <a:cs typeface="Times New Roman" panose="02020603050405020304" pitchFamily="18" charset="0"/>
              </a:rPr>
              <a:t>2</a:t>
            </a:r>
            <a:r>
              <a:rPr lang="en-US" sz="2000">
                <a:cs typeface="Times New Roman" panose="02020603050405020304" pitchFamily="18" charset="0"/>
              </a:rPr>
              <a:t> are two vectors (e.g., term-frequency vectors), then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>
                <a:cs typeface="Times New Roman" panose="02020603050405020304" pitchFamily="18" charset="0"/>
              </a:rPr>
              <a:t>             cos(</a:t>
            </a:r>
            <a:r>
              <a:rPr lang="en-US" sz="2000" i="1">
                <a:cs typeface="Times New Roman" panose="02020603050405020304" pitchFamily="18" charset="0"/>
              </a:rPr>
              <a:t>d</a:t>
            </a:r>
            <a:r>
              <a:rPr lang="en-US" sz="2000" i="1" baseline="-30000">
                <a:cs typeface="Times New Roman" panose="02020603050405020304" pitchFamily="18" charset="0"/>
              </a:rPr>
              <a:t>1</a:t>
            </a:r>
            <a:r>
              <a:rPr lang="en-US" sz="2000" i="1">
                <a:cs typeface="Times New Roman" panose="02020603050405020304" pitchFamily="18" charset="0"/>
              </a:rPr>
              <a:t>, d</a:t>
            </a:r>
            <a:r>
              <a:rPr lang="en-US" sz="2000" i="1" baseline="-30000">
                <a:cs typeface="Times New Roman" panose="02020603050405020304" pitchFamily="18" charset="0"/>
              </a:rPr>
              <a:t>2</a:t>
            </a:r>
            <a:r>
              <a:rPr lang="en-US" sz="2000">
                <a:cs typeface="Times New Roman" panose="02020603050405020304" pitchFamily="18" charset="0"/>
              </a:rPr>
              <a:t>) =  (</a:t>
            </a:r>
            <a:r>
              <a:rPr lang="en-US" sz="2000" i="1">
                <a:cs typeface="Times New Roman" panose="02020603050405020304" pitchFamily="18" charset="0"/>
              </a:rPr>
              <a:t>d</a:t>
            </a:r>
            <a:r>
              <a:rPr lang="en-US" sz="2000" i="1" baseline="-30000">
                <a:cs typeface="Times New Roman" panose="02020603050405020304" pitchFamily="18" charset="0"/>
              </a:rPr>
              <a:t>1</a:t>
            </a:r>
            <a:r>
              <a:rPr lang="en-US" sz="2000">
                <a:cs typeface="Times New Roman" panose="02020603050405020304" pitchFamily="18" charset="0"/>
              </a:rPr>
              <a:t> </a:t>
            </a:r>
            <a:r>
              <a:rPr lang="en-US" sz="2000"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000">
                <a:cs typeface="Times New Roman" panose="02020603050405020304" pitchFamily="18" charset="0"/>
              </a:rPr>
              <a:t> </a:t>
            </a:r>
            <a:r>
              <a:rPr lang="en-US" sz="2000" i="1">
                <a:cs typeface="Times New Roman" panose="02020603050405020304" pitchFamily="18" charset="0"/>
              </a:rPr>
              <a:t>d</a:t>
            </a:r>
            <a:r>
              <a:rPr lang="en-US" sz="2000" i="1" baseline="-30000">
                <a:cs typeface="Times New Roman" panose="02020603050405020304" pitchFamily="18" charset="0"/>
              </a:rPr>
              <a:t>2</a:t>
            </a:r>
            <a:r>
              <a:rPr lang="en-US" sz="2000">
                <a:cs typeface="Times New Roman" panose="02020603050405020304" pitchFamily="18" charset="0"/>
              </a:rPr>
              <a:t>) /||</a:t>
            </a:r>
            <a:r>
              <a:rPr lang="en-US" sz="2000" i="1">
                <a:cs typeface="Times New Roman" panose="02020603050405020304" pitchFamily="18" charset="0"/>
              </a:rPr>
              <a:t>d</a:t>
            </a:r>
            <a:r>
              <a:rPr lang="en-US" sz="2000" i="1" baseline="-30000">
                <a:cs typeface="Times New Roman" panose="02020603050405020304" pitchFamily="18" charset="0"/>
              </a:rPr>
              <a:t>1</a:t>
            </a:r>
            <a:r>
              <a:rPr lang="en-US" sz="2000">
                <a:cs typeface="Times New Roman" panose="02020603050405020304" pitchFamily="18" charset="0"/>
              </a:rPr>
              <a:t>|| ||</a:t>
            </a:r>
            <a:r>
              <a:rPr lang="en-US" sz="2000" i="1">
                <a:cs typeface="Times New Roman" panose="02020603050405020304" pitchFamily="18" charset="0"/>
              </a:rPr>
              <a:t>d</a:t>
            </a:r>
            <a:r>
              <a:rPr lang="en-US" sz="2000" i="1" baseline="-30000">
                <a:cs typeface="Times New Roman" panose="02020603050405020304" pitchFamily="18" charset="0"/>
              </a:rPr>
              <a:t>2</a:t>
            </a:r>
            <a:r>
              <a:rPr lang="en-US" sz="2000">
                <a:cs typeface="Times New Roman" panose="02020603050405020304" pitchFamily="18" charset="0"/>
              </a:rPr>
              <a:t>|| ,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>
                <a:cs typeface="Times New Roman" panose="02020603050405020304" pitchFamily="18" charset="0"/>
              </a:rPr>
              <a:t>   where </a:t>
            </a:r>
            <a:r>
              <a:rPr lang="en-US" sz="2000"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000">
                <a:cs typeface="Times New Roman" panose="02020603050405020304" pitchFamily="18" charset="0"/>
              </a:rPr>
              <a:t> indicates vector dot product, ||</a:t>
            </a:r>
            <a:r>
              <a:rPr lang="en-US" sz="2000" i="1">
                <a:cs typeface="Times New Roman" panose="02020603050405020304" pitchFamily="18" charset="0"/>
              </a:rPr>
              <a:t>d</a:t>
            </a:r>
            <a:r>
              <a:rPr lang="en-US" sz="2000">
                <a:cs typeface="Times New Roman" panose="02020603050405020304" pitchFamily="18" charset="0"/>
              </a:rPr>
              <a:t>||: the length of vector </a:t>
            </a:r>
            <a:r>
              <a:rPr lang="en-US" sz="2000" i="1">
                <a:cs typeface="Times New Roman" panose="02020603050405020304" pitchFamily="18" charset="0"/>
              </a:rPr>
              <a:t>d</a:t>
            </a:r>
          </a:p>
        </p:txBody>
      </p:sp>
      <p:pic>
        <p:nvPicPr>
          <p:cNvPr id="64517" name="Picture 4" descr="eq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362200"/>
            <a:ext cx="8229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222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CCA060D-66AA-4073-8C5D-908556A70D4C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7626350" cy="743919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17098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+mn-lt"/>
              </a:rPr>
              <a:t>Example: Cosine Similarity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066800"/>
            <a:ext cx="8763000" cy="52578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sz="200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>
                <a:cs typeface="Times New Roman" panose="02020603050405020304" pitchFamily="18" charset="0"/>
              </a:rPr>
              <a:t>cos(</a:t>
            </a:r>
            <a:r>
              <a:rPr lang="en-US" sz="2000" i="1">
                <a:cs typeface="Times New Roman" panose="02020603050405020304" pitchFamily="18" charset="0"/>
              </a:rPr>
              <a:t>d</a:t>
            </a:r>
            <a:r>
              <a:rPr lang="en-US" sz="2000" i="1" baseline="-30000">
                <a:cs typeface="Times New Roman" panose="02020603050405020304" pitchFamily="18" charset="0"/>
              </a:rPr>
              <a:t>1</a:t>
            </a:r>
            <a:r>
              <a:rPr lang="en-US" sz="2000" i="1">
                <a:cs typeface="Times New Roman" panose="02020603050405020304" pitchFamily="18" charset="0"/>
              </a:rPr>
              <a:t>, d</a:t>
            </a:r>
            <a:r>
              <a:rPr lang="en-US" sz="2000" i="1" baseline="-30000">
                <a:cs typeface="Times New Roman" panose="02020603050405020304" pitchFamily="18" charset="0"/>
              </a:rPr>
              <a:t>2</a:t>
            </a:r>
            <a:r>
              <a:rPr lang="en-US" sz="2000">
                <a:cs typeface="Times New Roman" panose="02020603050405020304" pitchFamily="18" charset="0"/>
              </a:rPr>
              <a:t>) =  (</a:t>
            </a:r>
            <a:r>
              <a:rPr lang="en-US" sz="2000" i="1">
                <a:cs typeface="Times New Roman" panose="02020603050405020304" pitchFamily="18" charset="0"/>
              </a:rPr>
              <a:t>d</a:t>
            </a:r>
            <a:r>
              <a:rPr lang="en-US" sz="2000" i="1" baseline="-30000">
                <a:cs typeface="Times New Roman" panose="02020603050405020304" pitchFamily="18" charset="0"/>
              </a:rPr>
              <a:t>1</a:t>
            </a:r>
            <a:r>
              <a:rPr lang="en-US" sz="2000">
                <a:cs typeface="Times New Roman" panose="02020603050405020304" pitchFamily="18" charset="0"/>
              </a:rPr>
              <a:t> </a:t>
            </a:r>
            <a:r>
              <a:rPr lang="en-US" sz="2000"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000">
                <a:cs typeface="Times New Roman" panose="02020603050405020304" pitchFamily="18" charset="0"/>
              </a:rPr>
              <a:t> </a:t>
            </a:r>
            <a:r>
              <a:rPr lang="en-US" sz="2000" i="1">
                <a:cs typeface="Times New Roman" panose="02020603050405020304" pitchFamily="18" charset="0"/>
              </a:rPr>
              <a:t>d</a:t>
            </a:r>
            <a:r>
              <a:rPr lang="en-US" sz="2000" i="1" baseline="-30000">
                <a:cs typeface="Times New Roman" panose="02020603050405020304" pitchFamily="18" charset="0"/>
              </a:rPr>
              <a:t>2</a:t>
            </a:r>
            <a:r>
              <a:rPr lang="en-US" sz="2000">
                <a:cs typeface="Times New Roman" panose="02020603050405020304" pitchFamily="18" charset="0"/>
              </a:rPr>
              <a:t>) /||</a:t>
            </a:r>
            <a:r>
              <a:rPr lang="en-US" sz="2000" i="1">
                <a:cs typeface="Times New Roman" panose="02020603050405020304" pitchFamily="18" charset="0"/>
              </a:rPr>
              <a:t>d</a:t>
            </a:r>
            <a:r>
              <a:rPr lang="en-US" sz="2000" i="1" baseline="-30000">
                <a:cs typeface="Times New Roman" panose="02020603050405020304" pitchFamily="18" charset="0"/>
              </a:rPr>
              <a:t>1</a:t>
            </a:r>
            <a:r>
              <a:rPr lang="en-US" sz="2000">
                <a:cs typeface="Times New Roman" panose="02020603050405020304" pitchFamily="18" charset="0"/>
              </a:rPr>
              <a:t>|| ||</a:t>
            </a:r>
            <a:r>
              <a:rPr lang="en-US" sz="2000" i="1">
                <a:cs typeface="Times New Roman" panose="02020603050405020304" pitchFamily="18" charset="0"/>
              </a:rPr>
              <a:t>d</a:t>
            </a:r>
            <a:r>
              <a:rPr lang="en-US" sz="2000" i="1" baseline="-30000">
                <a:cs typeface="Times New Roman" panose="02020603050405020304" pitchFamily="18" charset="0"/>
              </a:rPr>
              <a:t>2</a:t>
            </a:r>
            <a:r>
              <a:rPr lang="en-US" sz="2000">
                <a:cs typeface="Times New Roman" panose="02020603050405020304" pitchFamily="18" charset="0"/>
              </a:rPr>
              <a:t>|| ,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>
                <a:cs typeface="Times New Roman" panose="02020603050405020304" pitchFamily="18" charset="0"/>
              </a:rPr>
              <a:t>   where </a:t>
            </a:r>
            <a:r>
              <a:rPr lang="en-US" sz="2000"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000">
                <a:cs typeface="Times New Roman" panose="02020603050405020304" pitchFamily="18" charset="0"/>
              </a:rPr>
              <a:t> indicates vector dot product, ||</a:t>
            </a:r>
            <a:r>
              <a:rPr lang="en-US" sz="2000" i="1">
                <a:cs typeface="Times New Roman" panose="02020603050405020304" pitchFamily="18" charset="0"/>
              </a:rPr>
              <a:t>d</a:t>
            </a:r>
            <a:r>
              <a:rPr lang="en-US" sz="2000">
                <a:cs typeface="Times New Roman" panose="02020603050405020304" pitchFamily="18" charset="0"/>
              </a:rPr>
              <a:t>|: the length of vector </a:t>
            </a:r>
            <a:r>
              <a:rPr lang="en-US" sz="2000" i="1">
                <a:cs typeface="Times New Roman" panose="02020603050405020304" pitchFamily="18" charset="0"/>
              </a:rPr>
              <a:t>d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000" i="1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000">
                <a:cs typeface="Times New Roman" panose="02020603050405020304" pitchFamily="18" charset="0"/>
              </a:rPr>
              <a:t>Ex: Find the </a:t>
            </a:r>
            <a:r>
              <a:rPr lang="en-US" sz="2000" b="1">
                <a:cs typeface="Times New Roman" panose="02020603050405020304" pitchFamily="18" charset="0"/>
              </a:rPr>
              <a:t>similarity</a:t>
            </a:r>
            <a:r>
              <a:rPr lang="en-US" sz="2000">
                <a:cs typeface="Times New Roman" panose="02020603050405020304" pitchFamily="18" charset="0"/>
              </a:rPr>
              <a:t> between documents 1 and 2.</a:t>
            </a:r>
          </a:p>
          <a:p>
            <a:pPr algn="just" eaLnBrk="1" hangingPunct="1">
              <a:lnSpc>
                <a:spcPct val="90000"/>
              </a:lnSpc>
            </a:pPr>
            <a:endParaRPr lang="en-US" sz="2000"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i="1">
                <a:cs typeface="Times New Roman" panose="02020603050405020304" pitchFamily="18" charset="0"/>
              </a:rPr>
              <a:t>d</a:t>
            </a:r>
            <a:r>
              <a:rPr lang="en-US" sz="2000" i="1" baseline="-30000">
                <a:cs typeface="Times New Roman" panose="02020603050405020304" pitchFamily="18" charset="0"/>
              </a:rPr>
              <a:t>1</a:t>
            </a:r>
            <a:r>
              <a:rPr lang="en-US" sz="2000" i="1">
                <a:cs typeface="Times New Roman" panose="02020603050405020304" pitchFamily="18" charset="0"/>
              </a:rPr>
              <a:t> </a:t>
            </a:r>
            <a:r>
              <a:rPr lang="en-US" sz="2000" b="1">
                <a:cs typeface="Times New Roman" panose="02020603050405020304" pitchFamily="18" charset="0"/>
              </a:rPr>
              <a:t>=  </a:t>
            </a:r>
            <a:r>
              <a:rPr lang="en-US" sz="2000">
                <a:cs typeface="Times New Roman" panose="02020603050405020304" pitchFamily="18" charset="0"/>
              </a:rPr>
              <a:t>(5, 0, 3, 0, 2, 0, 0, 2, 0, 0)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i="1">
                <a:cs typeface="Times New Roman" panose="02020603050405020304" pitchFamily="18" charset="0"/>
              </a:rPr>
              <a:t>d</a:t>
            </a:r>
            <a:r>
              <a:rPr lang="en-US" sz="2000" i="1" baseline="-30000">
                <a:cs typeface="Times New Roman" panose="02020603050405020304" pitchFamily="18" charset="0"/>
              </a:rPr>
              <a:t>2</a:t>
            </a:r>
            <a:r>
              <a:rPr lang="en-US" sz="2000" b="1">
                <a:cs typeface="Times New Roman" panose="02020603050405020304" pitchFamily="18" charset="0"/>
              </a:rPr>
              <a:t> =  </a:t>
            </a:r>
            <a:r>
              <a:rPr lang="en-US" sz="2000">
                <a:cs typeface="Times New Roman" panose="02020603050405020304" pitchFamily="18" charset="0"/>
              </a:rPr>
              <a:t>(3, 0, 2, 0, 1, 1, 0, 1, 0, 1)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000"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 i="1">
                <a:cs typeface="Times New Roman" panose="02020603050405020304" pitchFamily="18" charset="0"/>
              </a:rPr>
              <a:t>d</a:t>
            </a:r>
            <a:r>
              <a:rPr lang="en-US" sz="2000" i="1" baseline="-30000">
                <a:cs typeface="Times New Roman" panose="02020603050405020304" pitchFamily="18" charset="0"/>
              </a:rPr>
              <a:t>1</a:t>
            </a:r>
            <a:r>
              <a:rPr lang="en-US" sz="2000"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000" i="1">
                <a:cs typeface="Times New Roman" panose="02020603050405020304" pitchFamily="18" charset="0"/>
              </a:rPr>
              <a:t>d</a:t>
            </a:r>
            <a:r>
              <a:rPr lang="en-US" sz="2000" i="1" baseline="-30000">
                <a:cs typeface="Times New Roman" panose="02020603050405020304" pitchFamily="18" charset="0"/>
              </a:rPr>
              <a:t>2 </a:t>
            </a:r>
            <a:r>
              <a:rPr lang="en-US" sz="2000">
                <a:cs typeface="Times New Roman" panose="02020603050405020304" pitchFamily="18" charset="0"/>
              </a:rPr>
              <a:t>= 5*3+0*0+3*2+0*0+2*1+0*1+0*1+2*1+0*0+0*1 = 25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>
                <a:cs typeface="Times New Roman" panose="02020603050405020304" pitchFamily="18" charset="0"/>
              </a:rPr>
              <a:t>||</a:t>
            </a:r>
            <a:r>
              <a:rPr lang="en-US" sz="2000" i="1">
                <a:cs typeface="Times New Roman" panose="02020603050405020304" pitchFamily="18" charset="0"/>
              </a:rPr>
              <a:t>d</a:t>
            </a:r>
            <a:r>
              <a:rPr lang="en-US" sz="2000" i="1" baseline="-30000">
                <a:cs typeface="Times New Roman" panose="02020603050405020304" pitchFamily="18" charset="0"/>
              </a:rPr>
              <a:t>1</a:t>
            </a:r>
            <a:r>
              <a:rPr lang="en-US" sz="2000">
                <a:cs typeface="Times New Roman" panose="02020603050405020304" pitchFamily="18" charset="0"/>
              </a:rPr>
              <a:t>||= (5*5+0*0+3*3+0*0+2*2+0*0+0*0+2*2+0*0+0*0)</a:t>
            </a:r>
            <a:r>
              <a:rPr lang="en-US" sz="2000" b="1" baseline="30000">
                <a:cs typeface="Times New Roman" panose="02020603050405020304" pitchFamily="18" charset="0"/>
              </a:rPr>
              <a:t>0.5</a:t>
            </a:r>
            <a:r>
              <a:rPr lang="en-US" sz="2000">
                <a:cs typeface="Times New Roman" panose="02020603050405020304" pitchFamily="18" charset="0"/>
              </a:rPr>
              <a:t>=(42)</a:t>
            </a:r>
            <a:r>
              <a:rPr lang="en-US" sz="2000" b="1" baseline="30000">
                <a:cs typeface="Times New Roman" panose="02020603050405020304" pitchFamily="18" charset="0"/>
              </a:rPr>
              <a:t>0.5</a:t>
            </a:r>
            <a:r>
              <a:rPr lang="en-US" sz="2000">
                <a:cs typeface="Times New Roman" panose="02020603050405020304" pitchFamily="18" charset="0"/>
              </a:rPr>
              <a:t>  = 6.481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>
                <a:cs typeface="Times New Roman" panose="02020603050405020304" pitchFamily="18" charset="0"/>
              </a:rPr>
              <a:t>||</a:t>
            </a:r>
            <a:r>
              <a:rPr lang="en-US" sz="2000" i="1">
                <a:cs typeface="Times New Roman" panose="02020603050405020304" pitchFamily="18" charset="0"/>
              </a:rPr>
              <a:t>d</a:t>
            </a:r>
            <a:r>
              <a:rPr lang="en-US" sz="2000" i="1" baseline="-30000">
                <a:cs typeface="Times New Roman" panose="02020603050405020304" pitchFamily="18" charset="0"/>
              </a:rPr>
              <a:t>2</a:t>
            </a:r>
            <a:r>
              <a:rPr lang="en-US" sz="2000">
                <a:cs typeface="Times New Roman" panose="02020603050405020304" pitchFamily="18" charset="0"/>
              </a:rPr>
              <a:t>||= (3*3+0*0+2*2+0*0+1*1+1*1+0*0+1*1+0*0+1*1)</a:t>
            </a:r>
            <a:r>
              <a:rPr lang="en-US" sz="2000" b="1" baseline="30000">
                <a:cs typeface="Times New Roman" panose="02020603050405020304" pitchFamily="18" charset="0"/>
              </a:rPr>
              <a:t>0.5</a:t>
            </a:r>
            <a:r>
              <a:rPr lang="en-US" sz="2000">
                <a:cs typeface="Times New Roman" panose="02020603050405020304" pitchFamily="18" charset="0"/>
              </a:rPr>
              <a:t>=(17)</a:t>
            </a:r>
            <a:r>
              <a:rPr lang="en-US" sz="2000" b="1" baseline="30000">
                <a:cs typeface="Times New Roman" panose="02020603050405020304" pitchFamily="18" charset="0"/>
              </a:rPr>
              <a:t>0.5</a:t>
            </a:r>
            <a:r>
              <a:rPr lang="en-US" sz="2000">
                <a:cs typeface="Times New Roman" panose="02020603050405020304" pitchFamily="18" charset="0"/>
              </a:rPr>
              <a:t>       = 4.12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000">
                <a:cs typeface="Times New Roman" panose="02020603050405020304" pitchFamily="18" charset="0"/>
              </a:rPr>
              <a:t>cos(</a:t>
            </a:r>
            <a:r>
              <a:rPr lang="en-US" sz="2000" i="1">
                <a:cs typeface="Times New Roman" panose="02020603050405020304" pitchFamily="18" charset="0"/>
              </a:rPr>
              <a:t>d</a:t>
            </a:r>
            <a:r>
              <a:rPr lang="en-US" sz="2000" i="1" baseline="-30000">
                <a:cs typeface="Times New Roman" panose="02020603050405020304" pitchFamily="18" charset="0"/>
              </a:rPr>
              <a:t>1</a:t>
            </a:r>
            <a:r>
              <a:rPr lang="en-US" sz="2000" i="1">
                <a:cs typeface="Times New Roman" panose="02020603050405020304" pitchFamily="18" charset="0"/>
              </a:rPr>
              <a:t>, d</a:t>
            </a:r>
            <a:r>
              <a:rPr lang="en-US" sz="2000" i="1" baseline="-30000">
                <a:cs typeface="Times New Roman" panose="02020603050405020304" pitchFamily="18" charset="0"/>
              </a:rPr>
              <a:t>2</a:t>
            </a:r>
            <a:r>
              <a:rPr lang="en-US" sz="2000">
                <a:cs typeface="Times New Roman" panose="02020603050405020304" pitchFamily="18" charset="0"/>
              </a:rPr>
              <a:t> ) = 0.94</a:t>
            </a:r>
          </a:p>
        </p:txBody>
      </p:sp>
    </p:spTree>
    <p:extLst>
      <p:ext uri="{BB962C8B-B14F-4D97-AF65-F5344CB8AC3E}">
        <p14:creationId xmlns:p14="http://schemas.microsoft.com/office/powerpoint/2010/main" val="365202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9144000" cy="75941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+mn-lt"/>
              </a:rPr>
              <a:t>Summary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1"/>
            <a:ext cx="8610600" cy="5103813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400" dirty="0"/>
              <a:t>Data attribute types: nominal, binary, ordinal, interval-scaled, ratio-scaled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/>
              <a:t>Many types of data sets, e.g., numerical, text, graph, Web, image.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/>
              <a:t>Gain insight into the data by: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 smtClean="0"/>
              <a:t>Measure </a:t>
            </a:r>
            <a:r>
              <a:rPr lang="en-US" dirty="0"/>
              <a:t>data similarity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/>
              <a:t>Above steps are the beginning of data preprocessing. 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/>
              <a:t>Many methods have been developed but still an active area of research.</a:t>
            </a:r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8DED57C-0872-42CE-9AA1-D787F5CC455C}" type="slidenum">
              <a:rPr lang="en-US" sz="1200"/>
              <a:pPr eaLnBrk="1" hangingPunct="1"/>
              <a:t>25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6335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2897" y="1781310"/>
            <a:ext cx="6186152" cy="3422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900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96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52D11C0-0DFE-4785-A9F0-B6EDBBEE55BA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515600" cy="77491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+mn-lt"/>
              </a:rPr>
              <a:t>Attributes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6359" y="774915"/>
            <a:ext cx="8686800" cy="5578098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Attribute (</a:t>
            </a:r>
            <a:r>
              <a:rPr lang="en-US" dirty="0" smtClean="0"/>
              <a:t>or</a:t>
            </a:r>
            <a:r>
              <a:rPr lang="en-US" b="1" dirty="0" smtClean="0"/>
              <a:t> dimensions, features, variables</a:t>
            </a:r>
            <a:r>
              <a:rPr lang="en-US" dirty="0" smtClean="0"/>
              <a:t>): a data field, representing a characteristic or feature of a data object.</a:t>
            </a:r>
          </a:p>
          <a:p>
            <a:pPr lvl="1" eaLnBrk="1" hangingPunct="1"/>
            <a:r>
              <a:rPr lang="en-US" i="1" dirty="0" smtClean="0"/>
              <a:t>E.g., customer _ID, name, address</a:t>
            </a:r>
          </a:p>
          <a:p>
            <a:pPr eaLnBrk="1" hangingPunct="1"/>
            <a:r>
              <a:rPr lang="en-US" dirty="0" smtClean="0"/>
              <a:t>Types:</a:t>
            </a:r>
          </a:p>
          <a:p>
            <a:pPr lvl="1" eaLnBrk="1" hangingPunct="1"/>
            <a:r>
              <a:rPr lang="en-US" dirty="0" smtClean="0"/>
              <a:t>Nominal</a:t>
            </a:r>
          </a:p>
          <a:p>
            <a:pPr lvl="1" eaLnBrk="1" hangingPunct="1"/>
            <a:r>
              <a:rPr lang="en-US" dirty="0" smtClean="0"/>
              <a:t>Binary</a:t>
            </a:r>
          </a:p>
          <a:p>
            <a:pPr lvl="1" eaLnBrk="1" hangingPunct="1"/>
            <a:r>
              <a:rPr lang="en-US" dirty="0" smtClean="0"/>
              <a:t>Ordinal</a:t>
            </a:r>
          </a:p>
          <a:p>
            <a:pPr lvl="1" eaLnBrk="1" hangingPunct="1"/>
            <a:r>
              <a:rPr lang="en-US" dirty="0" smtClean="0"/>
              <a:t>Numeric</a:t>
            </a:r>
            <a:r>
              <a:rPr lang="en-US" dirty="0" smtClean="0"/>
              <a:t>: quantitative</a:t>
            </a:r>
          </a:p>
          <a:p>
            <a:pPr lvl="2" eaLnBrk="1" hangingPunct="1"/>
            <a:r>
              <a:rPr lang="en-US" sz="2400" dirty="0"/>
              <a:t>Interval-scaled</a:t>
            </a:r>
          </a:p>
          <a:p>
            <a:pPr lvl="2" eaLnBrk="1" hangingPunct="1"/>
            <a:r>
              <a:rPr lang="en-US" sz="2400" dirty="0" smtClean="0"/>
              <a:t>Ratio-scaled</a:t>
            </a:r>
            <a:endParaRPr lang="en-US" sz="2400" dirty="0"/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554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FD7AA1B-DDE5-4FB5-B745-BB75C9BFCF16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515600" cy="75941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+mn-lt"/>
              </a:rPr>
              <a:t>Attribute Types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49110"/>
            <a:ext cx="10515600" cy="5417546"/>
          </a:xfrm>
        </p:spPr>
        <p:txBody>
          <a:bodyPr>
            <a:noAutofit/>
          </a:bodyPr>
          <a:lstStyle/>
          <a:p>
            <a:pPr marL="292100" indent="-292100">
              <a:lnSpc>
                <a:spcPct val="90000"/>
              </a:lnSpc>
            </a:pPr>
            <a:r>
              <a:rPr lang="en-US" sz="2400" b="1" dirty="0"/>
              <a:t>Nominal:</a:t>
            </a:r>
            <a:r>
              <a:rPr lang="en-US" sz="2400" dirty="0"/>
              <a:t> categories, states, or “names of things”</a:t>
            </a:r>
          </a:p>
          <a:p>
            <a:pPr marL="749300" lvl="1" indent="-342900">
              <a:lnSpc>
                <a:spcPct val="90000"/>
              </a:lnSpc>
            </a:pPr>
            <a:r>
              <a:rPr lang="en-US" i="1" dirty="0" err="1"/>
              <a:t>Hair_color</a:t>
            </a:r>
            <a:r>
              <a:rPr lang="en-US" i="1" dirty="0"/>
              <a:t> = </a:t>
            </a:r>
            <a:r>
              <a:rPr lang="en-US" dirty="0" smtClean="0"/>
              <a:t>{</a:t>
            </a:r>
            <a:r>
              <a:rPr lang="en-US" i="1" dirty="0" smtClean="0"/>
              <a:t>black, </a:t>
            </a:r>
            <a:r>
              <a:rPr lang="en-US" i="1" dirty="0"/>
              <a:t>brown, grey, red, </a:t>
            </a:r>
            <a:r>
              <a:rPr lang="en-US" i="1" dirty="0" smtClean="0"/>
              <a:t>white </a:t>
            </a:r>
            <a:r>
              <a:rPr lang="en-US" i="1" dirty="0" err="1" smtClean="0"/>
              <a:t>etc</a:t>
            </a:r>
            <a:r>
              <a:rPr lang="en-US" dirty="0" smtClean="0"/>
              <a:t>}</a:t>
            </a:r>
            <a:endParaRPr lang="en-US" dirty="0"/>
          </a:p>
          <a:p>
            <a:pPr marL="749300" lvl="1" indent="-342900">
              <a:lnSpc>
                <a:spcPct val="90000"/>
              </a:lnSpc>
            </a:pPr>
            <a:r>
              <a:rPr lang="en-US" dirty="0"/>
              <a:t>marital status, occupation, ID numbers, zip codes</a:t>
            </a:r>
          </a:p>
          <a:p>
            <a:pPr marL="292100" indent="-292100">
              <a:lnSpc>
                <a:spcPct val="90000"/>
              </a:lnSpc>
            </a:pPr>
            <a:r>
              <a:rPr lang="en-US" sz="2400" b="1" dirty="0"/>
              <a:t>Binary</a:t>
            </a:r>
          </a:p>
          <a:p>
            <a:pPr marL="749300" lvl="1" indent="-342900">
              <a:lnSpc>
                <a:spcPct val="90000"/>
              </a:lnSpc>
            </a:pPr>
            <a:r>
              <a:rPr lang="en-US" dirty="0"/>
              <a:t>Nominal attribute with only 2 states (0 and 1)</a:t>
            </a:r>
          </a:p>
          <a:p>
            <a:pPr marL="749300" lvl="1" indent="-342900">
              <a:lnSpc>
                <a:spcPct val="90000"/>
              </a:lnSpc>
            </a:pPr>
            <a:r>
              <a:rPr lang="en-US" u="sng" dirty="0"/>
              <a:t>Symmetric binary</a:t>
            </a:r>
            <a:r>
              <a:rPr lang="en-US" dirty="0"/>
              <a:t>: both outcomes equally important</a:t>
            </a:r>
          </a:p>
          <a:p>
            <a:pPr marL="1257300" lvl="2" indent="-393700">
              <a:lnSpc>
                <a:spcPct val="90000"/>
              </a:lnSpc>
            </a:pPr>
            <a:r>
              <a:rPr lang="en-US" sz="2400" dirty="0"/>
              <a:t>e.g., gender</a:t>
            </a:r>
          </a:p>
          <a:p>
            <a:pPr marL="749300" lvl="1" indent="-342900">
              <a:lnSpc>
                <a:spcPct val="90000"/>
              </a:lnSpc>
            </a:pPr>
            <a:r>
              <a:rPr lang="en-US" u="sng" dirty="0"/>
              <a:t>Asymmetric binary</a:t>
            </a:r>
            <a:r>
              <a:rPr lang="en-US" dirty="0"/>
              <a:t>: outcomes not equally important.  </a:t>
            </a:r>
          </a:p>
          <a:p>
            <a:pPr marL="1257300" lvl="2" indent="-393700">
              <a:lnSpc>
                <a:spcPct val="90000"/>
              </a:lnSpc>
            </a:pPr>
            <a:r>
              <a:rPr lang="en-US" sz="2400" dirty="0"/>
              <a:t>e.g., medical test (positive vs. negative)</a:t>
            </a:r>
          </a:p>
          <a:p>
            <a:pPr marL="1257300" lvl="2" indent="-393700">
              <a:lnSpc>
                <a:spcPct val="90000"/>
              </a:lnSpc>
            </a:pPr>
            <a:r>
              <a:rPr lang="en-US" sz="2400" dirty="0"/>
              <a:t>Convention: assign 1 to most important outcome (e.g., HIV positive)</a:t>
            </a:r>
          </a:p>
          <a:p>
            <a:pPr marL="292100" indent="-292100">
              <a:lnSpc>
                <a:spcPct val="90000"/>
              </a:lnSpc>
            </a:pPr>
            <a:r>
              <a:rPr lang="en-US" sz="2400" b="1" dirty="0"/>
              <a:t>Ordinal</a:t>
            </a:r>
          </a:p>
          <a:p>
            <a:pPr marL="749300" lvl="1" indent="-342900">
              <a:lnSpc>
                <a:spcPct val="90000"/>
              </a:lnSpc>
            </a:pPr>
            <a:r>
              <a:rPr lang="en-US" dirty="0"/>
              <a:t>Values have a meaningful order (ranking) but magnitude between successive values is not known.</a:t>
            </a:r>
          </a:p>
          <a:p>
            <a:pPr marL="749300" lvl="1" indent="-342900">
              <a:lnSpc>
                <a:spcPct val="90000"/>
              </a:lnSpc>
            </a:pPr>
            <a:r>
              <a:rPr lang="en-US" i="1" dirty="0"/>
              <a:t>Size = </a:t>
            </a:r>
            <a:r>
              <a:rPr lang="en-US" dirty="0"/>
              <a:t>{</a:t>
            </a:r>
            <a:r>
              <a:rPr lang="en-US" i="1" dirty="0"/>
              <a:t>small, medium, large</a:t>
            </a:r>
            <a:r>
              <a:rPr lang="en-US" dirty="0"/>
              <a:t>}</a:t>
            </a:r>
            <a:r>
              <a:rPr lang="en-US" i="1" dirty="0"/>
              <a:t>,</a:t>
            </a:r>
            <a:r>
              <a:rPr lang="en-US" dirty="0"/>
              <a:t> grades, army rankings</a:t>
            </a:r>
          </a:p>
        </p:txBody>
      </p:sp>
    </p:spTree>
    <p:extLst>
      <p:ext uri="{BB962C8B-B14F-4D97-AF65-F5344CB8AC3E}">
        <p14:creationId xmlns:p14="http://schemas.microsoft.com/office/powerpoint/2010/main" val="107740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37B356C-2AE9-484F-BD3F-407E3A362E95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515600" cy="77491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+mn-lt"/>
              </a:rPr>
              <a:t>Numeric Attribute Types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444" y="960895"/>
            <a:ext cx="9699356" cy="5592305"/>
          </a:xfrm>
        </p:spPr>
        <p:txBody>
          <a:bodyPr>
            <a:noAutofit/>
          </a:bodyPr>
          <a:lstStyle/>
          <a:p>
            <a:pPr marL="292100" indent="-292100">
              <a:lnSpc>
                <a:spcPct val="90000"/>
              </a:lnSpc>
            </a:pPr>
            <a:r>
              <a:rPr lang="en-US" b="1" dirty="0" smtClean="0"/>
              <a:t>Quantity</a:t>
            </a:r>
            <a:r>
              <a:rPr lang="en-US" dirty="0" smtClean="0"/>
              <a:t> (integer or real-valued)</a:t>
            </a:r>
          </a:p>
          <a:p>
            <a:pPr marL="292100" indent="-292100">
              <a:lnSpc>
                <a:spcPct val="90000"/>
              </a:lnSpc>
            </a:pPr>
            <a:r>
              <a:rPr lang="en-US" b="1" dirty="0" smtClean="0"/>
              <a:t>Interval</a:t>
            </a:r>
            <a:endParaRPr lang="en-US" b="1" dirty="0"/>
          </a:p>
          <a:p>
            <a:pPr marL="1257300" lvl="2" indent="-393700">
              <a:lnSpc>
                <a:spcPct val="90000"/>
              </a:lnSpc>
            </a:pPr>
            <a:r>
              <a:rPr lang="en-US" sz="2400" dirty="0" smtClean="0"/>
              <a:t>Measured on a scale of </a:t>
            </a:r>
            <a:r>
              <a:rPr lang="en-US" sz="2400" b="1" dirty="0" smtClean="0"/>
              <a:t>equal-sized units</a:t>
            </a:r>
          </a:p>
          <a:p>
            <a:pPr marL="1257300" lvl="2" indent="-393700">
              <a:lnSpc>
                <a:spcPct val="90000"/>
              </a:lnSpc>
            </a:pPr>
            <a:r>
              <a:rPr lang="en-US" sz="2400" dirty="0" smtClean="0"/>
              <a:t>Values have order</a:t>
            </a:r>
          </a:p>
          <a:p>
            <a:pPr marL="1714500" lvl="3" indent="-393700">
              <a:lnSpc>
                <a:spcPct val="90000"/>
              </a:lnSpc>
            </a:pPr>
            <a:r>
              <a:rPr lang="en-US" sz="2800" dirty="0"/>
              <a:t>E.g., </a:t>
            </a:r>
            <a:r>
              <a:rPr lang="en-US" sz="2800" i="1" dirty="0"/>
              <a:t>temperature in </a:t>
            </a:r>
            <a:r>
              <a:rPr lang="en-US" sz="2800" i="1" dirty="0" err="1"/>
              <a:t>C</a:t>
            </a:r>
            <a:r>
              <a:rPr lang="en-US" sz="2800" i="1" dirty="0" err="1">
                <a:cs typeface="Tahoma" panose="020B0604030504040204" pitchFamily="34" charset="0"/>
              </a:rPr>
              <a:t>˚</a:t>
            </a:r>
            <a:r>
              <a:rPr lang="en-US" sz="2800" i="1" dirty="0" err="1"/>
              <a:t>or</a:t>
            </a:r>
            <a:r>
              <a:rPr lang="en-US" sz="2800" i="1" dirty="0"/>
              <a:t> F</a:t>
            </a:r>
            <a:r>
              <a:rPr lang="en-US" sz="2800" i="1" dirty="0">
                <a:cs typeface="Tahoma" panose="020B0604030504040204" pitchFamily="34" charset="0"/>
              </a:rPr>
              <a:t>˚</a:t>
            </a:r>
            <a:r>
              <a:rPr lang="en-US" sz="2800" i="1" dirty="0"/>
              <a:t>, calendar dates</a:t>
            </a:r>
          </a:p>
          <a:p>
            <a:pPr marL="1257300" lvl="2" indent="-393700">
              <a:lnSpc>
                <a:spcPct val="90000"/>
              </a:lnSpc>
            </a:pPr>
            <a:r>
              <a:rPr lang="en-US" sz="2400" dirty="0" smtClean="0"/>
              <a:t>No true zero-point</a:t>
            </a:r>
          </a:p>
          <a:p>
            <a:pPr marL="292100" indent="-292100">
              <a:lnSpc>
                <a:spcPct val="90000"/>
              </a:lnSpc>
            </a:pPr>
            <a:r>
              <a:rPr lang="en-US" b="1" dirty="0"/>
              <a:t>Ratio</a:t>
            </a:r>
          </a:p>
          <a:p>
            <a:pPr marL="1257300" lvl="2" indent="-393700">
              <a:lnSpc>
                <a:spcPct val="90000"/>
              </a:lnSpc>
            </a:pPr>
            <a:r>
              <a:rPr lang="en-US" sz="2400" dirty="0" smtClean="0"/>
              <a:t>Inherent </a:t>
            </a:r>
            <a:r>
              <a:rPr lang="en-US" sz="2400" b="1" dirty="0" smtClean="0"/>
              <a:t>zero-point</a:t>
            </a:r>
          </a:p>
          <a:p>
            <a:pPr marL="1257300" lvl="2" indent="-393700">
              <a:lnSpc>
                <a:spcPct val="90000"/>
              </a:lnSpc>
            </a:pPr>
            <a:r>
              <a:rPr lang="en-US" sz="2400" dirty="0" smtClean="0"/>
              <a:t>We can speak of values as being an order of magnitude larger than the unit of measurement (10 K</a:t>
            </a:r>
            <a:r>
              <a:rPr lang="en-US" sz="2400" dirty="0" smtClean="0">
                <a:cs typeface="Tahoma" panose="020B0604030504040204" pitchFamily="34" charset="0"/>
              </a:rPr>
              <a:t>˚</a:t>
            </a:r>
            <a:r>
              <a:rPr lang="en-US" sz="2400" dirty="0" smtClean="0"/>
              <a:t> is twice as high as 5 K</a:t>
            </a:r>
            <a:r>
              <a:rPr lang="en-US" sz="2400" dirty="0" smtClean="0">
                <a:cs typeface="Tahoma" panose="020B0604030504040204" pitchFamily="34" charset="0"/>
              </a:rPr>
              <a:t>˚</a:t>
            </a:r>
            <a:r>
              <a:rPr lang="en-US" sz="2400" dirty="0" smtClean="0"/>
              <a:t>).</a:t>
            </a:r>
          </a:p>
          <a:p>
            <a:pPr marL="1714500" lvl="3" indent="-393700">
              <a:lnSpc>
                <a:spcPct val="90000"/>
              </a:lnSpc>
            </a:pPr>
            <a:r>
              <a:rPr lang="en-US" sz="2800" dirty="0"/>
              <a:t>e.g., </a:t>
            </a:r>
            <a:r>
              <a:rPr lang="en-US" sz="2800" i="1" dirty="0"/>
              <a:t>temperature in Kelvin, length, counts, monetary quantities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15068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307197A-747F-4381-B921-B35A62A8D500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515600" cy="74391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+mn-lt"/>
              </a:rPr>
              <a:t>Discrete vs. Continuous Attributes 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219200"/>
            <a:ext cx="10816525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/>
              <a:t>Discrete</a:t>
            </a:r>
            <a:r>
              <a:rPr lang="en-US" dirty="0"/>
              <a:t> </a:t>
            </a:r>
            <a:r>
              <a:rPr lang="en-US" b="1" dirty="0"/>
              <a:t>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Has only a finite or </a:t>
            </a:r>
            <a:r>
              <a:rPr lang="en-US" sz="2800" dirty="0" err="1"/>
              <a:t>countably</a:t>
            </a:r>
            <a:r>
              <a:rPr lang="en-US" sz="2800" dirty="0"/>
              <a:t> infinite set of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/>
              <a:t>E.g., zip codes, profession, or the set of words in a collection of documents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Sometimes, represented as integer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Note: Binary attributes are a special case of discrete attributes 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Continuous</a:t>
            </a:r>
            <a:r>
              <a:rPr lang="en-US" dirty="0"/>
              <a:t> </a:t>
            </a:r>
            <a:r>
              <a:rPr lang="en-US" b="1" dirty="0"/>
              <a:t>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Has real numbers as attribute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/>
              <a:t>E.g., temperature, height, or weight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Practically, real values can only be measured and represented using a finite number of digits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Continuous attributes are typically represented as floating-point variables</a:t>
            </a:r>
          </a:p>
        </p:txBody>
      </p:sp>
    </p:spTree>
    <p:extLst>
      <p:ext uri="{BB962C8B-B14F-4D97-AF65-F5344CB8AC3E}">
        <p14:creationId xmlns:p14="http://schemas.microsoft.com/office/powerpoint/2010/main" val="319924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2897" y="1781310"/>
            <a:ext cx="6186152" cy="3422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900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01126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0495" y="2851688"/>
            <a:ext cx="9144000" cy="1789651"/>
          </a:xfrm>
        </p:spPr>
        <p:txBody>
          <a:bodyPr>
            <a:normAutofit/>
          </a:bodyPr>
          <a:lstStyle/>
          <a:p>
            <a:r>
              <a:rPr lang="en-US" dirty="0" smtClean="0"/>
              <a:t>Similarity and Dissimilarity between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9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0E155DB-77AC-46B4-BC18-0A169852620F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515600" cy="75941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+mn-lt"/>
              </a:rPr>
              <a:t>Similarity and Dissimilarity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534400" cy="5181600"/>
          </a:xfrm>
        </p:spPr>
        <p:txBody>
          <a:bodyPr/>
          <a:lstStyle/>
          <a:p>
            <a:pPr eaLnBrk="1" hangingPunct="1"/>
            <a:r>
              <a:rPr lang="en-US" sz="2400" b="1"/>
              <a:t>Similarity</a:t>
            </a:r>
          </a:p>
          <a:p>
            <a:pPr lvl="1" eaLnBrk="1" hangingPunct="1"/>
            <a:r>
              <a:rPr lang="en-US" sz="2400"/>
              <a:t>Numerical measure of how alike two data objects are</a:t>
            </a:r>
          </a:p>
          <a:p>
            <a:pPr lvl="1" eaLnBrk="1" hangingPunct="1"/>
            <a:r>
              <a:rPr lang="en-US" sz="2400"/>
              <a:t>Value is higher when objects are more alike</a:t>
            </a:r>
          </a:p>
          <a:p>
            <a:pPr lvl="1" eaLnBrk="1" hangingPunct="1"/>
            <a:r>
              <a:rPr lang="en-US" sz="2400"/>
              <a:t>Often falls in the range [0,1]</a:t>
            </a:r>
          </a:p>
          <a:p>
            <a:pPr eaLnBrk="1" hangingPunct="1"/>
            <a:r>
              <a:rPr lang="en-US" sz="2400" b="1"/>
              <a:t>Dissimilarity</a:t>
            </a:r>
            <a:r>
              <a:rPr lang="en-US" sz="2400"/>
              <a:t> (e.g., distance)</a:t>
            </a:r>
          </a:p>
          <a:p>
            <a:pPr lvl="1" eaLnBrk="1" hangingPunct="1"/>
            <a:r>
              <a:rPr lang="en-US" sz="2400"/>
              <a:t>Numerical measure of how different two data objects are</a:t>
            </a:r>
          </a:p>
          <a:p>
            <a:pPr lvl="1" eaLnBrk="1" hangingPunct="1"/>
            <a:r>
              <a:rPr lang="en-US" sz="2400"/>
              <a:t>Lower when objects are more alike</a:t>
            </a:r>
          </a:p>
          <a:p>
            <a:pPr lvl="1" eaLnBrk="1" hangingPunct="1"/>
            <a:r>
              <a:rPr lang="en-US" sz="2400"/>
              <a:t>Minimum dissimilarity is often 0</a:t>
            </a:r>
          </a:p>
          <a:p>
            <a:pPr lvl="1" eaLnBrk="1" hangingPunct="1"/>
            <a:r>
              <a:rPr lang="en-US" sz="2400"/>
              <a:t>Upper limit varies</a:t>
            </a:r>
          </a:p>
          <a:p>
            <a:pPr eaLnBrk="1" hangingPunct="1"/>
            <a:r>
              <a:rPr lang="en-US" sz="2400" b="1"/>
              <a:t>Proximity</a:t>
            </a:r>
            <a:r>
              <a:rPr lang="en-US" sz="2400"/>
              <a:t> refers to a similarity or dissimilarity</a:t>
            </a:r>
          </a:p>
        </p:txBody>
      </p:sp>
    </p:spTree>
    <p:extLst>
      <p:ext uri="{BB962C8B-B14F-4D97-AF65-F5344CB8AC3E}">
        <p14:creationId xmlns:p14="http://schemas.microsoft.com/office/powerpoint/2010/main" val="20118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11288</TotalTime>
  <Words>1373</Words>
  <Application>Microsoft Office PowerPoint</Application>
  <PresentationFormat>Widescreen</PresentationFormat>
  <Paragraphs>239</Paragraphs>
  <Slides>26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Theme</vt:lpstr>
      <vt:lpstr>Equation</vt:lpstr>
      <vt:lpstr>Document</vt:lpstr>
      <vt:lpstr>Microsoft Equation 3.0</vt:lpstr>
      <vt:lpstr>Worksheet</vt:lpstr>
      <vt:lpstr>SmartDraw</vt:lpstr>
      <vt:lpstr>PowerPoint Presentation</vt:lpstr>
      <vt:lpstr>Types of attributes/ features</vt:lpstr>
      <vt:lpstr>Attributes</vt:lpstr>
      <vt:lpstr>Attribute Types </vt:lpstr>
      <vt:lpstr>Numeric Attribute Types </vt:lpstr>
      <vt:lpstr>Discrete vs. Continuous Attributes </vt:lpstr>
      <vt:lpstr>PowerPoint Presentation</vt:lpstr>
      <vt:lpstr>Similarity and Dissimilarity between attributes</vt:lpstr>
      <vt:lpstr>Similarity and Dissimilarity</vt:lpstr>
      <vt:lpstr>Data Matrix and Dissimilarity Matrix</vt:lpstr>
      <vt:lpstr>Proximity Measure for Nominal Attributes</vt:lpstr>
      <vt:lpstr>Proximity Measure for Binary Attributes</vt:lpstr>
      <vt:lpstr>Dissimilarity between Binary Variables</vt:lpstr>
      <vt:lpstr>Dissimilarity between Binary Variables</vt:lpstr>
      <vt:lpstr>Standardizing Numeric Data</vt:lpstr>
      <vt:lpstr>Special Cases of Minkowski Distance</vt:lpstr>
      <vt:lpstr>Example: Minkowski Distance</vt:lpstr>
      <vt:lpstr>Distance on Numeric Data: Minkowski Distance</vt:lpstr>
      <vt:lpstr>Ordinal Variables</vt:lpstr>
      <vt:lpstr>Attributes of Mixed Type</vt:lpstr>
      <vt:lpstr>PowerPoint Presentation</vt:lpstr>
      <vt:lpstr>Cosine Similarity</vt:lpstr>
      <vt:lpstr> Cosine Similarity</vt:lpstr>
      <vt:lpstr> Example: Cosine Similarity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kamran</cp:lastModifiedBy>
  <cp:revision>391</cp:revision>
  <dcterms:created xsi:type="dcterms:W3CDTF">2018-02-26T08:37:24Z</dcterms:created>
  <dcterms:modified xsi:type="dcterms:W3CDTF">2021-03-18T08:08:19Z</dcterms:modified>
</cp:coreProperties>
</file>