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20"/>
  </p:notesMasterIdLst>
  <p:handoutMasterIdLst>
    <p:handoutMasterId r:id="rId21"/>
  </p:handoutMasterIdLst>
  <p:sldIdLst>
    <p:sldId id="498" r:id="rId2"/>
    <p:sldId id="752" r:id="rId3"/>
    <p:sldId id="753" r:id="rId4"/>
    <p:sldId id="754" r:id="rId5"/>
    <p:sldId id="755" r:id="rId6"/>
    <p:sldId id="756" r:id="rId7"/>
    <p:sldId id="757" r:id="rId8"/>
    <p:sldId id="758" r:id="rId9"/>
    <p:sldId id="759" r:id="rId10"/>
    <p:sldId id="760" r:id="rId11"/>
    <p:sldId id="761" r:id="rId12"/>
    <p:sldId id="762" r:id="rId13"/>
    <p:sldId id="763" r:id="rId14"/>
    <p:sldId id="764" r:id="rId15"/>
    <p:sldId id="765" r:id="rId16"/>
    <p:sldId id="766" r:id="rId17"/>
    <p:sldId id="748" r:id="rId18"/>
    <p:sldId id="7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4CACC8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303" autoAdjust="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495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49BD7D-C03E-4388-9907-D95713D61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1CDB4-BFD1-49CE-A67E-825A001464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E7289-8E37-4FAE-8E50-A6F1F0455E3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1BDA1-7D14-4978-B836-278E156C1F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Data Science in Practice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E0B17-59A9-4DD3-9797-46551A5596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1F14B-020E-4A74-B042-757250561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3082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7213A-95D0-40FA-93C8-F79931D106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Data Science in Practice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0C385-F70F-4748-88AD-5F1AB775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252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00C385-F70F-4748-88AD-5F1AB775A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3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C19ED-68FD-4356-AEDF-6523C75C0D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58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ED6C66C-8D5D-4413-8BDC-FC0B080EBF0C}" type="slidenum">
              <a:rPr lang="en-US" sz="1200">
                <a:latin typeface="Times New Roman" panose="02020603050405020304" pitchFamily="18" charset="0"/>
              </a:rPr>
              <a:pPr/>
              <a:t>17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0C2B-0B96-4E6E-9CFE-A27D9219D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E0BF1-BE0C-4433-9570-FAE65B933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5CDC9-3923-4A1B-A8BD-A8D9793C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1B69-B0D9-4D7D-AFD3-7D71B6E09C16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70C54-0183-425B-9C28-54F2642F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in Practice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C406-0A16-467A-B3E6-18B06689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3D7C-70F1-4B51-BC20-2772D1CDE1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3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089B-B0CA-402B-B6F4-2281C130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E51F2-58EB-4437-9EAE-89EEBEB30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17A96-47AD-4B3B-B751-B8C6D2E4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02506-1F2C-4CA2-B8B2-BFC29423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65E0D-73E1-47D8-AFD8-A797A1CC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3596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79D45-681B-4974-B040-8F4AFD7E4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DE58E-6D9F-48FD-A78D-89BA6DFA0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03D5B-A03B-4DD8-A417-990E903E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5150D-9100-4912-952E-67E9C260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E4B49-928F-41F2-8321-B4C44AE5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7809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BB15-74D3-4169-92C6-91CB4977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3483" y="636941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033292-9C0F-4C91-BECF-961DF05CC92E}" type="datetime1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C782F-1918-4E94-8A8B-9112C402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Data Science in Practice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37E0F-6662-4191-AE81-1BC4D02F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0965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50A3D7C-70F1-4B51-BC20-2772D1CDE1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E3AFD7C-355B-42C6-870B-89721533F5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6502"/>
            <a:ext cx="12192000" cy="68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0664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90313-D65E-48C4-A3A6-34119A1A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3483" y="636941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D912DC-2DA6-4D2B-A4E8-B9F8EF40AED1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C75F9-346B-4BC5-B94F-9855FA34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Data Science in Practice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F3D9E-7353-49E1-9D01-B7CC9A5B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0965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D50A3D7C-70F1-4B51-BC20-2772D1CDE1B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4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BB15-74D3-4169-92C6-91CB4977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3483" y="636941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033292-9C0F-4C91-BECF-961DF05CC92E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C782F-1918-4E94-8A8B-9112C402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Data Science in Practice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37E0F-6662-4191-AE81-1BC4D02F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0965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50A3D7C-70F1-4B51-BC20-2772D1CDE1B2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4A69AC0-2586-4191-ACEB-0CF24608851F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0" y="2994"/>
          <a:ext cx="12192000" cy="755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6" r:id="rId3" imgW="12901320" imgH="1002960" progId="">
                  <p:embed/>
                </p:oleObj>
              </mc:Choice>
              <mc:Fallback>
                <p:oleObj r:id="rId3" imgW="12901320" imgH="1002960" progId="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4A69AC0-2586-4191-ACEB-0CF2460885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994"/>
                        <a:ext cx="12192000" cy="755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470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4EA4-C107-4606-8A1E-FAE4DD47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BB54-B18E-48A6-83E8-2B0B8D6E0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5706-95A0-457B-888B-A64FF3EE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48423-9E0A-46D0-9391-80E449C8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Science in Practice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0441B-1C49-4F60-A79F-C0E4464E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8180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7475-28E2-4FBF-B766-27D6DDF4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5210D-F599-4E98-B945-C4FF415A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EDC3-28C3-429B-8247-34563E20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F1D7E-CDCE-4B6E-A505-D343B19F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FB883-0E6E-4F62-86BC-5FA1A2B0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4572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6D48-C828-4AC2-8C29-476B7D17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8B65D-1A2C-436E-AFB9-8C9A73242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86C9E-1A96-494C-9F93-0BFDD8D97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42AF8-868C-4B82-9D1E-3D343A14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E229-8F56-477D-97CB-C28FCFED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6901A-9A7D-4426-8F82-06C1DE7C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0243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E242-3D34-490B-BFB8-04840AC9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45B4B-CB82-48D0-9012-5C8A95171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98519-5E45-4209-AFE5-DC552E43A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68F67-3D28-4ED6-BF34-4A31C002E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15C73-0AAF-44D6-BA11-7835D1AF1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7617F-96BD-44E2-853D-D6E1C796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EAAE6-080C-4546-BE0E-35877482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1F5D1-5490-44BF-AD30-39373A83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3928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2837-04BC-4DD0-BF27-D6A6B412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396F3-BBF3-4A07-B903-10D4632E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ECC9-9527-4BA7-B33C-9F60A6A71ED2}" type="datetime1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8D336-E718-4663-8278-E3F9F375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in Practice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A3246-D6BB-4F8B-97CD-E4FEC4D0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3D7C-70F1-4B51-BC20-2772D1CDE1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6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27CD4-35E4-401C-88C0-5C7CFFD0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906B-2210-4E27-BF20-6037C5093AC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07A78-0CDE-42CE-98A1-0B62BCDE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0234E-E201-40CF-AFFF-D933A251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9B67-6349-4469-84E6-71726F86A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9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C226-CA06-4158-8D9C-3190B89C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29F9-28DA-4C96-A8B5-D7D66977D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406C8-8025-4110-AA94-EA20C2B54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D4EFD-8410-44C2-8B36-466AD458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CD3D6-AD52-4C90-9829-7B8261B8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9F19B-0CCE-4E32-BCC8-8EA83FA3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119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DF97-745D-4009-9EFA-849AB5B4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CC4F1-651B-4DB7-9C8E-894EC5258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13988-36BC-49A5-BD72-7E6CF2C23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31852-D110-4035-AFFC-57C0FDEA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5B774-EF8B-4E09-9218-D05159FD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47DFB-EE20-4205-A800-D3568FF0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1976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FDD7D-E315-4BB2-BAF5-168138CCD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B0A8C-6115-4E78-BCF0-7EA7235D5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978F-7AB7-4DAF-AC4E-7F5804EE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F03FD-8C9E-4B22-BA77-D21E0E71652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3366-40BB-4C45-8E6D-18FD36D79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Data Science in Practice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F36B6-8DE0-42F5-9371-E8A6C12AB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031C58C-C72D-4D7C-8CA5-12A01F56161B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0" y="2994"/>
          <a:ext cx="121920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6" r:id="rId17" imgW="12901320" imgH="1002960" progId="">
                  <p:embed/>
                </p:oleObj>
              </mc:Choice>
              <mc:Fallback>
                <p:oleObj r:id="rId17" imgW="12901320" imgH="1002960" progId="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25E6BB5-EC98-4D24-A0BB-1A8E235574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2994"/>
                        <a:ext cx="1219200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73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2" r:id="rId13"/>
    <p:sldLayoutId id="2147483664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21642CB-9C9E-4239-A16F-5D3EC2A68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3BC30E-AB72-40AF-AD26-197B1968C68C}"/>
              </a:ext>
            </a:extLst>
          </p:cNvPr>
          <p:cNvSpPr/>
          <p:nvPr/>
        </p:nvSpPr>
        <p:spPr>
          <a:xfrm>
            <a:off x="0" y="0"/>
            <a:ext cx="12176010" cy="6858000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  <a:effectLst>
            <a:glow>
              <a:schemeClr val="bg1"/>
            </a:glow>
            <a:outerShdw blurRad="215900" sx="1000" sy="1000" algn="ctr" rotWithShape="0">
              <a:srgbClr val="000000">
                <a:alpha val="92000"/>
              </a:srgbClr>
            </a:outerShdw>
            <a:reflection stA="47000"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</a:t>
            </a:r>
            <a:endParaRPr lang="en-US" sz="4800" b="1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Lecture 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F8FF58-B9A0-49FF-B407-D00D0DA45950}"/>
              </a:ext>
            </a:extLst>
          </p:cNvPr>
          <p:cNvSpPr/>
          <p:nvPr/>
        </p:nvSpPr>
        <p:spPr>
          <a:xfrm>
            <a:off x="3347221" y="4643856"/>
            <a:ext cx="4823460" cy="685800"/>
          </a:xfrm>
          <a:prstGeom prst="rect">
            <a:avLst/>
          </a:prstGeom>
          <a:solidFill>
            <a:srgbClr val="002060">
              <a:alpha val="27000"/>
            </a:srgbClr>
          </a:solidFill>
          <a:ln>
            <a:noFill/>
          </a:ln>
          <a:effectLst>
            <a:outerShdw blurRad="215900" sx="1000" sy="1000" algn="ctr" rotWithShape="0">
              <a:srgbClr val="000000">
                <a:alpha val="9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 </a:t>
            </a:r>
            <a:r>
              <a:rPr lang="en-US" sz="2800" dirty="0" smtClean="0">
                <a:solidFill>
                  <a:prstClr val="white"/>
                </a:solidFill>
                <a:latin typeface="Calibri" panose="020F0502020204030204"/>
              </a:rPr>
              <a:t>Muhammad Kamran Malik</a:t>
            </a:r>
          </a:p>
        </p:txBody>
      </p:sp>
    </p:spTree>
    <p:extLst>
      <p:ext uri="{BB962C8B-B14F-4D97-AF65-F5344CB8AC3E}">
        <p14:creationId xmlns:p14="http://schemas.microsoft.com/office/powerpoint/2010/main" val="28216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4391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Decision Boundary K=15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766"/>
            <a:ext cx="12192000" cy="5885234"/>
          </a:xfrm>
        </p:spPr>
      </p:pic>
    </p:spTree>
    <p:extLst>
      <p:ext uri="{BB962C8B-B14F-4D97-AF65-F5344CB8AC3E}">
        <p14:creationId xmlns:p14="http://schemas.microsoft.com/office/powerpoint/2010/main" val="14566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3919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KNN (Regression)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667" y="743919"/>
            <a:ext cx="10515600" cy="4351338"/>
          </a:xfrm>
        </p:spPr>
        <p:txBody>
          <a:bodyPr/>
          <a:lstStyle/>
          <a:p>
            <a:r>
              <a:rPr lang="en-US" dirty="0"/>
              <a:t>What people do </a:t>
            </a:r>
            <a:r>
              <a:rPr lang="en-US" dirty="0" smtClean="0"/>
              <a:t>naturally..</a:t>
            </a:r>
          </a:p>
          <a:p>
            <a:pPr lvl="1"/>
            <a:r>
              <a:rPr lang="en-US" dirty="0"/>
              <a:t>Real estate agent assesses value </a:t>
            </a:r>
            <a:r>
              <a:rPr lang="en-US" dirty="0" smtClean="0"/>
              <a:t>by finding </a:t>
            </a:r>
            <a:r>
              <a:rPr lang="en-US" dirty="0"/>
              <a:t>sale of most similar </a:t>
            </a:r>
            <a:r>
              <a:rPr lang="en-US" dirty="0" smtClean="0"/>
              <a:t>house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3600" dirty="0"/>
              <a:t>	 $ = 850k </a:t>
            </a:r>
            <a:r>
              <a:rPr lang="en-US" dirty="0" smtClean="0"/>
              <a:t>							</a:t>
            </a:r>
            <a:r>
              <a:rPr lang="en-US" sz="3600" dirty="0" smtClean="0"/>
              <a:t>$ </a:t>
            </a:r>
            <a:r>
              <a:rPr lang="en-US" sz="3600" dirty="0"/>
              <a:t>= ???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65" y="3086248"/>
            <a:ext cx="3556779" cy="27529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486" y="3086248"/>
            <a:ext cx="3556779" cy="275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041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1-NN regression more formally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Dataset of (</a:t>
                </a:r>
                <a:r>
                  <a:rPr lang="en-US" sz="6000" dirty="0" smtClean="0">
                    <a:sym typeface="Webdings" panose="05030102010509060703" pitchFamily="18" charset="2"/>
                  </a:rPr>
                  <a:t></a:t>
                </a:r>
                <a:r>
                  <a:rPr lang="en-US" dirty="0" smtClean="0"/>
                  <a:t> </a:t>
                </a:r>
                <a:r>
                  <a:rPr lang="en-US" dirty="0"/>
                  <a:t>,$) pairs: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/>
                  <a:t>),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),…,(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Testing Data (Query point)=  </a:t>
                </a:r>
                <a:r>
                  <a:rPr lang="en-US" sz="6000" dirty="0">
                    <a:sym typeface="Webdings" panose="05030102010509060703" pitchFamily="18" charset="2"/>
                  </a:rPr>
                  <a:t>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Find </a:t>
                </a:r>
                <a:r>
                  <a:rPr lang="en-US" dirty="0"/>
                  <a:t>“closest”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:r>
                  <a:rPr lang="en-US" dirty="0" smtClean="0"/>
                  <a:t>dataset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𝑁𝑁</m:t>
                        </m:r>
                      </m:sup>
                    </m:sSup>
                  </m:oMath>
                </a14:m>
                <a:r>
                  <a:rPr lang="en-US" dirty="0" smtClean="0"/>
                  <a:t> =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)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Predict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𝑁𝑁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6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3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941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Decision Boundary K=1 (Regression)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49" y="759417"/>
            <a:ext cx="10515600" cy="59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797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Distance metrics: Defining notion of “closest”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709" y="1035211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Manhattan distance</a:t>
            </a:r>
          </a:p>
          <a:p>
            <a:r>
              <a:rPr lang="en-US" dirty="0"/>
              <a:t>Euclidean </a:t>
            </a:r>
            <a:r>
              <a:rPr lang="en-US" dirty="0" smtClean="0"/>
              <a:t>distance</a:t>
            </a:r>
          </a:p>
          <a:p>
            <a:r>
              <a:rPr lang="en-US" dirty="0" err="1" smtClean="0"/>
              <a:t>Mahalanobis</a:t>
            </a:r>
            <a:r>
              <a:rPr lang="en-US" dirty="0" smtClean="0"/>
              <a:t> distance</a:t>
            </a:r>
          </a:p>
          <a:p>
            <a:r>
              <a:rPr lang="en-US" dirty="0" smtClean="0"/>
              <a:t>Rank-based</a:t>
            </a:r>
          </a:p>
          <a:p>
            <a:r>
              <a:rPr lang="en-US" dirty="0"/>
              <a:t>C</a:t>
            </a:r>
            <a:r>
              <a:rPr lang="en-US" dirty="0" smtClean="0"/>
              <a:t>orrelation-based</a:t>
            </a:r>
            <a:r>
              <a:rPr lang="en-US" dirty="0"/>
              <a:t>,</a:t>
            </a:r>
          </a:p>
          <a:p>
            <a:r>
              <a:rPr lang="en-US" dirty="0" smtClean="0"/>
              <a:t>Cosine similarity</a:t>
            </a:r>
          </a:p>
          <a:p>
            <a:r>
              <a:rPr lang="en-US" dirty="0" smtClean="0"/>
              <a:t>Hamming</a:t>
            </a:r>
            <a:endParaRPr lang="en-US" dirty="0"/>
          </a:p>
          <a:p>
            <a:r>
              <a:rPr lang="en-US" dirty="0"/>
              <a:t>In multiple </a:t>
            </a:r>
            <a:r>
              <a:rPr lang="en-US" dirty="0" smtClean="0"/>
              <a:t>dimensions: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define many interesting distance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straightforwardly, might want to </a:t>
            </a:r>
            <a:r>
              <a:rPr lang="en-US" dirty="0" smtClean="0"/>
              <a:t>weight different </a:t>
            </a:r>
            <a:r>
              <a:rPr lang="en-US" dirty="0"/>
              <a:t>dimensions differently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350" y="2484598"/>
            <a:ext cx="754217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941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Weighting housing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69" y="119338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Some inputs are more relevant than </a:t>
            </a:r>
            <a:r>
              <a:rPr lang="en-US" dirty="0" smtClean="0"/>
              <a:t>others</a:t>
            </a:r>
          </a:p>
          <a:p>
            <a:pPr lvl="1"/>
            <a:r>
              <a:rPr lang="en-US" b="1" dirty="0"/>
              <a:t># bedrooms</a:t>
            </a:r>
          </a:p>
          <a:p>
            <a:pPr lvl="1"/>
            <a:r>
              <a:rPr lang="en-US" b="1" dirty="0"/>
              <a:t># bathrooms</a:t>
            </a:r>
          </a:p>
          <a:p>
            <a:pPr lvl="1"/>
            <a:r>
              <a:rPr lang="en-US" b="1" dirty="0" err="1"/>
              <a:t>sq.ft</a:t>
            </a:r>
            <a:r>
              <a:rPr lang="en-US" b="1" dirty="0"/>
              <a:t>. living</a:t>
            </a:r>
          </a:p>
          <a:p>
            <a:pPr lvl="1"/>
            <a:r>
              <a:rPr lang="en-US" dirty="0" err="1"/>
              <a:t>sq.ft</a:t>
            </a:r>
            <a:r>
              <a:rPr lang="en-US" dirty="0"/>
              <a:t>. lot</a:t>
            </a:r>
          </a:p>
          <a:p>
            <a:pPr lvl="1"/>
            <a:r>
              <a:rPr lang="en-US" dirty="0"/>
              <a:t>floors</a:t>
            </a:r>
          </a:p>
          <a:p>
            <a:pPr lvl="1"/>
            <a:r>
              <a:rPr lang="en-US" b="1" dirty="0"/>
              <a:t>year built</a:t>
            </a:r>
          </a:p>
          <a:p>
            <a:pPr lvl="1"/>
            <a:r>
              <a:rPr lang="en-US" dirty="0"/>
              <a:t>year renovated</a:t>
            </a:r>
          </a:p>
          <a:p>
            <a:pPr lvl="1"/>
            <a:r>
              <a:rPr lang="en-US" dirty="0"/>
              <a:t>waterfront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090" y="2457864"/>
            <a:ext cx="3556779" cy="30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5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3919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Different distance metrics lead to different predictive surfaces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Euclidean </a:t>
            </a:r>
            <a:r>
              <a:rPr lang="en-US" dirty="0" smtClean="0"/>
              <a:t>distance					</a:t>
            </a:r>
            <a:r>
              <a:rPr lang="en-US" dirty="0"/>
              <a:t>Manhattan distance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31" y="1556376"/>
            <a:ext cx="4877869" cy="4503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862" y="1556376"/>
            <a:ext cx="4877869" cy="450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75941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+mn-lt"/>
              </a:rPr>
              <a:t>Summary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1"/>
            <a:ext cx="8610600" cy="5103813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400" dirty="0"/>
              <a:t>Data attribute types: nominal, binary, ordinal, interval-scaled, ratio-scaled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Many types of data sets, e.g., numerical, text, graph, Web, image.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Gain insight into the data by: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Measure </a:t>
            </a:r>
            <a:r>
              <a:rPr lang="en-US" dirty="0"/>
              <a:t>data similarity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Above steps are the beginning of data preprocessing. 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Many methods have been developed but still an active area of research.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8DED57C-0872-42CE-9AA1-D787F5CC455C}" type="slidenum">
              <a:rPr lang="en-US" sz="1200"/>
              <a:pPr eaLnBrk="1" hangingPunct="1"/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8193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2897" y="1781310"/>
            <a:ext cx="6186152" cy="3422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900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211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KNN (Instance Based Learning)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Also known as lazy 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2" y="0"/>
            <a:ext cx="12079458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51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292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KNN - Classification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995042"/>
              </p:ext>
            </p:extLst>
          </p:nvPr>
        </p:nvGraphicFramePr>
        <p:xfrm>
          <a:off x="652221" y="880228"/>
          <a:ext cx="657497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716" y="3879665"/>
            <a:ext cx="8024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 4,2</a:t>
            </a:r>
          </a:p>
          <a:p>
            <a:r>
              <a:rPr lang="en-US" dirty="0" smtClean="0"/>
              <a:t>Measure used:</a:t>
            </a:r>
          </a:p>
          <a:p>
            <a:pPr marL="342900" indent="-342900">
              <a:buAutoNum type="arabicParenR"/>
            </a:pPr>
            <a:r>
              <a:rPr lang="en-US" dirty="0" smtClean="0"/>
              <a:t>Manhattan distance = |a1 - a2| + |b1 – b2|</a:t>
            </a:r>
          </a:p>
          <a:p>
            <a:pPr marL="342900" indent="-342900">
              <a:buAutoNum type="arabicParenR"/>
            </a:pPr>
            <a:r>
              <a:rPr lang="en-US" dirty="0" smtClean="0"/>
              <a:t>(Euclidean distance)^2 = |a1 - a2|^2 + |b1 – b2|^2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941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KNN - Regression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657497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1696" y="4763069"/>
            <a:ext cx="8024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 4,2</a:t>
            </a:r>
          </a:p>
          <a:p>
            <a:r>
              <a:rPr lang="en-US" dirty="0" smtClean="0"/>
              <a:t>Measure used:</a:t>
            </a:r>
          </a:p>
          <a:p>
            <a:pPr marL="342900" indent="-342900">
              <a:buAutoNum type="arabicParenR"/>
            </a:pPr>
            <a:r>
              <a:rPr lang="en-US" dirty="0" smtClean="0"/>
              <a:t>Manhattan distance = |a1 - a2| + |b1 – b2|</a:t>
            </a:r>
          </a:p>
          <a:p>
            <a:pPr marL="342900" indent="-342900">
              <a:buAutoNum type="arabicParenR"/>
            </a:pPr>
            <a:r>
              <a:rPr lang="en-US" dirty="0" smtClean="0"/>
              <a:t>(Euclidean distance)^2 = |a1 - a2|^2 + |b1 – b2|^2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3919"/>
            <a:ext cx="12192000" cy="611408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0515600" cy="743919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300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0515600" cy="743919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Decision Boundary K=1 (Classification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43919"/>
            <a:ext cx="12192000" cy="6114081"/>
          </a:xfrm>
        </p:spPr>
      </p:pic>
    </p:spTree>
    <p:extLst>
      <p:ext uri="{BB962C8B-B14F-4D97-AF65-F5344CB8AC3E}">
        <p14:creationId xmlns:p14="http://schemas.microsoft.com/office/powerpoint/2010/main" val="36967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941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Decision Boundary K=3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418"/>
            <a:ext cx="12192000" cy="6098582"/>
          </a:xfrm>
        </p:spPr>
      </p:pic>
    </p:spTree>
    <p:extLst>
      <p:ext uri="{BB962C8B-B14F-4D97-AF65-F5344CB8AC3E}">
        <p14:creationId xmlns:p14="http://schemas.microsoft.com/office/powerpoint/2010/main" val="228119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941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Decision Boundary K=5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417"/>
            <a:ext cx="12192000" cy="6098583"/>
          </a:xfrm>
        </p:spPr>
      </p:pic>
    </p:spTree>
    <p:extLst>
      <p:ext uri="{BB962C8B-B14F-4D97-AF65-F5344CB8AC3E}">
        <p14:creationId xmlns:p14="http://schemas.microsoft.com/office/powerpoint/2010/main" val="327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11055</TotalTime>
  <Words>351</Words>
  <Application>Microsoft Office PowerPoint</Application>
  <PresentationFormat>Widescreen</PresentationFormat>
  <Paragraphs>110</Paragraphs>
  <Slides>18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Tahoma</vt:lpstr>
      <vt:lpstr>Times New Roman</vt:lpstr>
      <vt:lpstr>Webdings</vt:lpstr>
      <vt:lpstr>Office Theme</vt:lpstr>
      <vt:lpstr>PowerPoint Presentation</vt:lpstr>
      <vt:lpstr>KNN (Instance Based Learning)</vt:lpstr>
      <vt:lpstr>PowerPoint Presentation</vt:lpstr>
      <vt:lpstr>KNN - Classification</vt:lpstr>
      <vt:lpstr>KNN - Regression</vt:lpstr>
      <vt:lpstr>Example</vt:lpstr>
      <vt:lpstr>Decision Boundary K=1 (Classification)</vt:lpstr>
      <vt:lpstr>Decision Boundary K=3</vt:lpstr>
      <vt:lpstr>Decision Boundary K=5</vt:lpstr>
      <vt:lpstr>Decision Boundary K=15</vt:lpstr>
      <vt:lpstr>KNN (Regression) </vt:lpstr>
      <vt:lpstr>1-NN regression more formally</vt:lpstr>
      <vt:lpstr>Decision Boundary K=1 (Regression)</vt:lpstr>
      <vt:lpstr>Distance metrics: Defining notion of “closest”</vt:lpstr>
      <vt:lpstr>Weighting housing inputs</vt:lpstr>
      <vt:lpstr>Different distance metrics lead to different predictive surfaces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Dr Kamran Malik</cp:lastModifiedBy>
  <cp:revision>376</cp:revision>
  <dcterms:created xsi:type="dcterms:W3CDTF">2018-02-26T08:37:24Z</dcterms:created>
  <dcterms:modified xsi:type="dcterms:W3CDTF">2022-08-24T03:13:16Z</dcterms:modified>
</cp:coreProperties>
</file>