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64" r:id="rId2"/>
    <p:sldId id="257" r:id="rId3"/>
    <p:sldId id="265" r:id="rId4"/>
    <p:sldId id="258" r:id="rId5"/>
    <p:sldId id="266" r:id="rId6"/>
    <p:sldId id="260" r:id="rId7"/>
    <p:sldId id="261" r:id="rId8"/>
    <p:sldId id="262" r:id="rId9"/>
    <p:sldId id="263"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jTDe9fhgZxBE4aeQYWlxb2wKn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A386A8-A27A-47B0-982A-DF8FE770AE0B}">
  <a:tblStyle styleId="{16A386A8-A27A-47B0-982A-DF8FE770AE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3FEC67-9AC3-41C0-AECD-7CD26A3F605B}" styleName="Table_1">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152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2" name="Google Shape;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8" name="Google Shape;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5" name="Google Shape;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3" name="Google Shape;8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1" name="Google Shape;9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c78129218a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0" name="Google Shape;100;g2c78129218a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6"/>
        <p:cNvGrpSpPr/>
        <p:nvPr/>
      </p:nvGrpSpPr>
      <p:grpSpPr>
        <a:xfrm>
          <a:off x="0" y="0"/>
          <a:ext cx="0" cy="0"/>
          <a:chOff x="0" y="0"/>
          <a:chExt cx="0" cy="0"/>
        </a:xfrm>
      </p:grpSpPr>
      <p:sp>
        <p:nvSpPr>
          <p:cNvPr id="37" name="Google Shape;37;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sz="1200" b="0" i="0" u="none" strike="noStrike" cap="none">
                <a:solidFill>
                  <a:srgbClr val="898989"/>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98989"/>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98989"/>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98989"/>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98989"/>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98989"/>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98989"/>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98989"/>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pic>
        <p:nvPicPr>
          <p:cNvPr id="45" name="Google Shape;45;p10"/>
          <p:cNvPicPr preferRelativeResize="0"/>
          <p:nvPr/>
        </p:nvPicPr>
        <p:blipFill rotWithShape="1">
          <a:blip r:embed="rId3">
            <a:alphaModFix/>
          </a:blip>
          <a:srcRect/>
          <a:stretch/>
        </p:blipFill>
        <p:spPr>
          <a:xfrm>
            <a:off x="521110" y="97369"/>
            <a:ext cx="1720646" cy="723209"/>
          </a:xfrm>
          <a:prstGeom prst="rect">
            <a:avLst/>
          </a:prstGeom>
          <a:noFill/>
          <a:ln>
            <a:noFill/>
          </a:ln>
        </p:spPr>
      </p:pic>
      <p:sp>
        <p:nvSpPr>
          <p:cNvPr id="46" name="Google Shape;46;p10"/>
          <p:cNvSpPr txBox="1"/>
          <p:nvPr/>
        </p:nvSpPr>
        <p:spPr>
          <a:xfrm>
            <a:off x="-162701" y="2072400"/>
            <a:ext cx="9144000" cy="4506015"/>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2800" b="1" i="0" u="none" strike="noStrike" cap="none" dirty="0">
              <a:solidFill>
                <a:srgbClr val="00206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sz="36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r>
              <a:rPr lang="en-US" sz="3600" b="1" dirty="0">
                <a:solidFill>
                  <a:srgbClr val="FF0000"/>
                </a:solidFill>
                <a:latin typeface="Times New Roman"/>
                <a:cs typeface="Times New Roman"/>
                <a:sym typeface="Times New Roman"/>
              </a:rPr>
              <a:t>Robo for IOT –Based Irrigation System</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endParaRPr lang="en-US" sz="18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r>
              <a:rPr lang="en-US" sz="1800" b="1" i="0" u="none" strike="noStrike" cap="none" dirty="0">
                <a:solidFill>
                  <a:schemeClr val="dk2"/>
                </a:solidFill>
                <a:latin typeface="Times New Roman"/>
                <a:ea typeface="Times New Roman"/>
                <a:cs typeface="Times New Roman"/>
                <a:sym typeface="Times New Roman"/>
              </a:rPr>
              <a:t>Parth Chandel</a:t>
            </a:r>
            <a:r>
              <a:rPr lang="en-US" sz="1800" i="0" u="none" strike="noStrike" cap="none" dirty="0">
                <a:solidFill>
                  <a:schemeClr val="dk2"/>
                </a:solidFill>
                <a:latin typeface="Times New Roman"/>
                <a:ea typeface="Times New Roman"/>
                <a:cs typeface="Times New Roman"/>
                <a:sym typeface="Times New Roman"/>
              </a:rPr>
              <a:t> </a:t>
            </a:r>
            <a:r>
              <a:rPr lang="en-US" sz="1800" b="1" i="0" u="none" strike="noStrike" cap="none" dirty="0">
                <a:solidFill>
                  <a:schemeClr val="dk2"/>
                </a:solidFill>
                <a:latin typeface="Times New Roman"/>
                <a:ea typeface="Times New Roman"/>
                <a:cs typeface="Times New Roman"/>
                <a:sym typeface="Times New Roman"/>
              </a:rPr>
              <a:t>, 2310991090.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2"/>
                </a:solidFill>
                <a:latin typeface="Times New Roman"/>
                <a:ea typeface="Times New Roman"/>
                <a:cs typeface="Times New Roman"/>
                <a:sym typeface="Times New Roman"/>
              </a:rPr>
              <a:t>Parth Thakur,2310991091.</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2"/>
                </a:solidFill>
                <a:latin typeface="Times New Roman"/>
                <a:ea typeface="Times New Roman"/>
                <a:cs typeface="Times New Roman"/>
                <a:sym typeface="Times New Roman"/>
              </a:rPr>
              <a:t>Prashant </a:t>
            </a:r>
            <a:r>
              <a:rPr lang="en-US" sz="1800" b="1" i="0" u="none" strike="noStrike" cap="none" dirty="0" err="1">
                <a:solidFill>
                  <a:schemeClr val="dk2"/>
                </a:solidFill>
                <a:latin typeface="Times New Roman"/>
                <a:ea typeface="Times New Roman"/>
                <a:cs typeface="Times New Roman"/>
                <a:sym typeface="Times New Roman"/>
              </a:rPr>
              <a:t>Sainbhi</a:t>
            </a:r>
            <a:r>
              <a:rPr lang="en-US" sz="1800" b="1" i="0" u="none" strike="noStrike" cap="none" dirty="0">
                <a:solidFill>
                  <a:schemeClr val="dk2"/>
                </a:solidFill>
                <a:latin typeface="Times New Roman"/>
                <a:ea typeface="Times New Roman"/>
                <a:cs typeface="Times New Roman"/>
                <a:sym typeface="Times New Roman"/>
              </a:rPr>
              <a:t>, 2310991098.</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2"/>
                </a:solidFill>
                <a:latin typeface="Times New Roman"/>
                <a:ea typeface="Times New Roman"/>
                <a:cs typeface="Times New Roman"/>
                <a:sym typeface="Times New Roman"/>
              </a:rPr>
              <a:t>Sania Khanijo,2310991122.</a:t>
            </a:r>
            <a:endParaRPr dirty="0"/>
          </a:p>
          <a:p>
            <a:pPr marL="0" marR="0" lvl="0" indent="0" algn="ctr" rtl="0">
              <a:lnSpc>
                <a:spcPct val="100000"/>
              </a:lnSpc>
              <a:spcBef>
                <a:spcPts val="0"/>
              </a:spcBef>
              <a:spcAft>
                <a:spcPts val="0"/>
              </a:spcAft>
              <a:buNone/>
            </a:pPr>
            <a:r>
              <a:rPr lang="en-US" sz="1800" b="1" i="0" u="none" strike="noStrike" cap="none" dirty="0">
                <a:solidFill>
                  <a:schemeClr val="dk2"/>
                </a:solidFill>
                <a:latin typeface="Times New Roman"/>
                <a:ea typeface="Times New Roman"/>
                <a:cs typeface="Times New Roman"/>
                <a:sym typeface="Times New Roman"/>
              </a:rPr>
              <a:t>Satvik Lakhanpal, 2310991126.</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2"/>
                </a:solidFill>
                <a:latin typeface="Times New Roman"/>
                <a:ea typeface="Times New Roman"/>
                <a:cs typeface="Times New Roman"/>
                <a:sym typeface="Times New Roman"/>
              </a:rPr>
              <a:t>Class Group: G6</a:t>
            </a:r>
            <a:endParaRPr sz="18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C00000"/>
                </a:solidFill>
                <a:latin typeface="Times New Roman"/>
                <a:ea typeface="Times New Roman"/>
                <a:cs typeface="Times New Roman"/>
                <a:sym typeface="Times New Roman"/>
              </a:rPr>
              <a:t>Project Guide Name (ES&amp;IOT Faculty Name):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2"/>
                </a:solidFill>
                <a:latin typeface="Times New Roman"/>
                <a:ea typeface="Times New Roman"/>
                <a:cs typeface="Times New Roman"/>
                <a:sym typeface="Times New Roman"/>
              </a:rPr>
              <a:t>Dr. </a:t>
            </a:r>
            <a:r>
              <a:rPr lang="en-US" sz="1800" b="1" dirty="0">
                <a:solidFill>
                  <a:schemeClr val="dk2"/>
                </a:solidFill>
                <a:latin typeface="Times New Roman"/>
                <a:ea typeface="Times New Roman"/>
                <a:cs typeface="Times New Roman"/>
                <a:sym typeface="Times New Roman"/>
              </a:rPr>
              <a:t>Manish Singla</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2"/>
                </a:solidFill>
                <a:latin typeface="Times New Roman"/>
                <a:ea typeface="Times New Roman"/>
                <a:cs typeface="Times New Roman"/>
                <a:sym typeface="Times New Roman"/>
              </a:rPr>
              <a:t>Designation: </a:t>
            </a:r>
            <a:r>
              <a:rPr lang="en-US" sz="1800" b="1" i="0" u="none" strike="noStrike" cap="none" dirty="0" err="1">
                <a:solidFill>
                  <a:schemeClr val="dk2"/>
                </a:solidFill>
                <a:latin typeface="Times New Roman"/>
                <a:ea typeface="Times New Roman"/>
                <a:cs typeface="Times New Roman"/>
                <a:sym typeface="Times New Roman"/>
              </a:rPr>
              <a:t>Assisstant</a:t>
            </a:r>
            <a:r>
              <a:rPr lang="en-US" sz="1800" b="1" i="0" u="none" strike="noStrike" cap="none" dirty="0">
                <a:solidFill>
                  <a:schemeClr val="dk2"/>
                </a:solidFill>
                <a:latin typeface="Times New Roman"/>
                <a:ea typeface="Times New Roman"/>
                <a:cs typeface="Times New Roman"/>
                <a:sym typeface="Times New Roman"/>
              </a:rPr>
              <a:t> Professor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2"/>
                </a:solidFill>
                <a:latin typeface="Times New Roman"/>
                <a:ea typeface="Times New Roman"/>
                <a:cs typeface="Times New Roman"/>
                <a:sym typeface="Times New Roman"/>
              </a:rPr>
              <a:t>Department of Interdisciplinary Courses in Engineering</a:t>
            </a:r>
            <a:endParaRPr sz="3200" b="1" i="0" u="none" strike="noStrike" cap="none" dirty="0">
              <a:solidFill>
                <a:schemeClr val="dk2"/>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Times New Roman"/>
              <a:ea typeface="Times New Roman"/>
              <a:cs typeface="Times New Roman"/>
              <a:sym typeface="Times New Roman"/>
            </a:endParaRPr>
          </a:p>
        </p:txBody>
      </p:sp>
      <p:sp>
        <p:nvSpPr>
          <p:cNvPr id="47" name="Google Shape;47;p10"/>
          <p:cNvSpPr txBox="1"/>
          <p:nvPr/>
        </p:nvSpPr>
        <p:spPr>
          <a:xfrm>
            <a:off x="1979797" y="971140"/>
            <a:ext cx="518440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1400" b="1" i="0" u="none" strike="noStrike" cap="none">
                <a:solidFill>
                  <a:srgbClr val="002060"/>
                </a:solidFill>
                <a:latin typeface="Times New Roman"/>
                <a:ea typeface="Times New Roman"/>
                <a:cs typeface="Times New Roman"/>
                <a:sym typeface="Times New Roman"/>
              </a:rPr>
              <a:t>Embedded Systems and Internet of Things (ES&amp;IOT) Lab</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title"/>
          </p:nvPr>
        </p:nvSpPr>
        <p:spPr>
          <a:xfrm>
            <a:off x="1860756" y="-27175"/>
            <a:ext cx="4431187" cy="81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400" b="1" dirty="0">
                <a:latin typeface="Times New Roman"/>
                <a:ea typeface="Times New Roman"/>
                <a:cs typeface="Times New Roman"/>
                <a:sym typeface="Times New Roman"/>
              </a:rPr>
              <a:t>Introduction </a:t>
            </a:r>
            <a:endParaRPr sz="4400" b="1" dirty="0">
              <a:solidFill>
                <a:srgbClr val="0C0C0C"/>
              </a:solidFill>
              <a:latin typeface="Times New Roman"/>
              <a:ea typeface="Times New Roman"/>
              <a:cs typeface="Times New Roman"/>
              <a:sym typeface="Times New Roman"/>
            </a:endParaRPr>
          </a:p>
        </p:txBody>
      </p:sp>
      <p:sp>
        <p:nvSpPr>
          <p:cNvPr id="53" name="Google Shape;53;p1"/>
          <p:cNvSpPr txBox="1">
            <a:spLocks noGrp="1"/>
          </p:cNvSpPr>
          <p:nvPr>
            <p:ph type="body" idx="1"/>
          </p:nvPr>
        </p:nvSpPr>
        <p:spPr>
          <a:xfrm>
            <a:off x="164891" y="820578"/>
            <a:ext cx="8844197" cy="5535772"/>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400" dirty="0">
                <a:latin typeface="Times New Roman" panose="02020603050405020304" pitchFamily="18" charset="0"/>
                <a:ea typeface="Times New Roman"/>
                <a:cs typeface="Times New Roman" panose="02020603050405020304" pitchFamily="18" charset="0"/>
                <a:sym typeface="Times New Roman"/>
              </a:rPr>
              <a:t>In the modern era, agriculture faces numerous challenges, including water scarcity, inefficient resource management, and the need for sustainable practices. Traditional irrigation methods often fall short in addressing these issues, leading to overuse or underuse of water resources. To tackle these challenges, we introduce the Robo-Based IoT Irrigation System—a groundbreaking solution designed to revolutionize how we manage agricultural irrigation .Our system leverages the power of the Internet of Things (IoT) combined with advanced robotics to provide a smart, efficient, and automated approach to irrigation. At its core, this system integrates sensors, data analytics, and robotic automation to optimize water usage, reduce waste</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sp>
        <p:nvSpPr>
          <p:cNvPr id="54" name="Google Shape;5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55" name="Google Shape;55;p1"/>
          <p:cNvPicPr preferRelativeResize="0"/>
          <p:nvPr/>
        </p:nvPicPr>
        <p:blipFill rotWithShape="1">
          <a:blip r:embed="rId3">
            <a:alphaModFix/>
          </a:blip>
          <a:srcRect/>
          <a:stretch/>
        </p:blipFill>
        <p:spPr>
          <a:xfrm>
            <a:off x="140110" y="97369"/>
            <a:ext cx="1720646" cy="7232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A5E4-FAA6-9F09-3889-85BFE3316B48}"/>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B7D29739-C44B-8A94-FA41-540963018684}"/>
              </a:ext>
            </a:extLst>
          </p:cNvPr>
          <p:cNvSpPr>
            <a:spLocks noGrp="1"/>
          </p:cNvSpPr>
          <p:nvPr>
            <p:ph type="body" idx="1"/>
          </p:nvPr>
        </p:nvSpPr>
        <p:spPr>
          <a:xfrm>
            <a:off x="457200" y="838200"/>
            <a:ext cx="8229600" cy="5059363"/>
          </a:xfrm>
        </p:spPr>
        <p:txBody>
          <a:bodyPr/>
          <a:lstStyle/>
          <a:p>
            <a:pPr marL="114300" indent="0" algn="just">
              <a:buNone/>
            </a:pPr>
            <a:r>
              <a:rPr lang="en-US" sz="2400" b="1" dirty="0">
                <a:latin typeface="Times New Roman" panose="02020603050405020304" pitchFamily="18" charset="0"/>
                <a:cs typeface="Times New Roman" panose="02020603050405020304" pitchFamily="18" charset="0"/>
              </a:rPr>
              <a:t>Current Situation:</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Traditional irrigation systems often rely on manual timers or fixed schedules, which can lead to:</a:t>
            </a:r>
          </a:p>
          <a:p>
            <a:pPr marL="742950" lvl="1"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Water waste:</a:t>
            </a:r>
            <a:r>
              <a:rPr lang="en-US" sz="2400" dirty="0">
                <a:latin typeface="Times New Roman" panose="02020603050405020304" pitchFamily="18" charset="0"/>
                <a:cs typeface="Times New Roman" panose="02020603050405020304" pitchFamily="18" charset="0"/>
              </a:rPr>
              <a:t> Overwatering due to inaccurate estimations of soil moisture needs.</a:t>
            </a:r>
          </a:p>
          <a:p>
            <a:pPr marL="742950" lvl="1"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Increased labor costs:</a:t>
            </a:r>
            <a:r>
              <a:rPr lang="en-US" sz="2400" dirty="0">
                <a:latin typeface="Times New Roman" panose="02020603050405020304" pitchFamily="18" charset="0"/>
                <a:cs typeface="Times New Roman" panose="02020603050405020304" pitchFamily="18" charset="0"/>
              </a:rPr>
              <a:t> Manual monitoring and adjustments require significant time and effort.</a:t>
            </a:r>
          </a:p>
          <a:p>
            <a:pPr marL="742950" lvl="1"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Inefficient water management:</a:t>
            </a:r>
            <a:r>
              <a:rPr lang="en-US" sz="2400" dirty="0">
                <a:latin typeface="Times New Roman" panose="02020603050405020304" pitchFamily="18" charset="0"/>
                <a:cs typeface="Times New Roman" panose="02020603050405020304" pitchFamily="18" charset="0"/>
              </a:rPr>
              <a:t> Inability to adapt to changing weather conditions or specific plant needs.</a:t>
            </a:r>
          </a:p>
          <a:p>
            <a:pPr marL="114300" indent="0" algn="just">
              <a:buNone/>
            </a:pPr>
            <a:r>
              <a:rPr lang="en-US" sz="2400" b="1" dirty="0">
                <a:latin typeface="Times New Roman" panose="02020603050405020304" pitchFamily="18" charset="0"/>
                <a:cs typeface="Times New Roman" panose="02020603050405020304" pitchFamily="18" charset="0"/>
              </a:rPr>
              <a:t>Problem:</a:t>
            </a:r>
            <a:endParaRPr lang="en-US" sz="2400" dirty="0">
              <a:latin typeface="Times New Roman" panose="02020603050405020304" pitchFamily="18" charset="0"/>
              <a:cs typeface="Times New Roman" panose="02020603050405020304" pitchFamily="18" charset="0"/>
            </a:endParaRPr>
          </a:p>
          <a:p>
            <a:pPr marL="114300" indent="0" algn="just">
              <a:buNone/>
            </a:pPr>
            <a:r>
              <a:rPr lang="en-US" sz="2400" dirty="0">
                <a:latin typeface="Times New Roman" panose="02020603050405020304" pitchFamily="18" charset="0"/>
                <a:cs typeface="Times New Roman" panose="02020603050405020304" pitchFamily="18" charset="0"/>
              </a:rPr>
              <a:t>To develop a smart </a:t>
            </a:r>
            <a:r>
              <a:rPr lang="en-US" sz="2400" dirty="0" err="1">
                <a:latin typeface="Times New Roman" panose="02020603050405020304" pitchFamily="18" charset="0"/>
                <a:cs typeface="Times New Roman" panose="02020603050405020304" pitchFamily="18" charset="0"/>
              </a:rPr>
              <a:t>robo</a:t>
            </a:r>
            <a:r>
              <a:rPr lang="en-US" sz="2400" dirty="0">
                <a:latin typeface="Times New Roman" panose="02020603050405020304" pitchFamily="18" charset="0"/>
                <a:cs typeface="Times New Roman" panose="02020603050405020304" pitchFamily="18" charset="0"/>
              </a:rPr>
              <a:t> for irrigation system using Internet of Things (IoT) technology that addresses the limitations of traditional methods and improves water management efficiency in agriculture.</a:t>
            </a:r>
          </a:p>
          <a:p>
            <a:endParaRPr lang="en-US" dirty="0"/>
          </a:p>
        </p:txBody>
      </p:sp>
      <p:sp>
        <p:nvSpPr>
          <p:cNvPr id="4" name="Slide Number Placeholder 3">
            <a:extLst>
              <a:ext uri="{FF2B5EF4-FFF2-40B4-BE49-F238E27FC236}">
                <a16:creationId xmlns:a16="http://schemas.microsoft.com/office/drawing/2014/main" id="{6531CCA3-2837-5E50-A0F4-4EA199ACBE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18424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1959425" y="0"/>
            <a:ext cx="4517700" cy="839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b="1">
                <a:latin typeface="Times New Roman"/>
                <a:ea typeface="Times New Roman"/>
                <a:cs typeface="Times New Roman"/>
                <a:sym typeface="Times New Roman"/>
              </a:rPr>
              <a:t>Block Diagram/Circuit Diagram </a:t>
            </a:r>
            <a:endParaRPr sz="4800" b="1">
              <a:solidFill>
                <a:srgbClr val="0C0C0C"/>
              </a:solidFill>
              <a:latin typeface="Times New Roman"/>
              <a:ea typeface="Times New Roman"/>
              <a:cs typeface="Times New Roman"/>
              <a:sym typeface="Times New Roman"/>
            </a:endParaRPr>
          </a:p>
        </p:txBody>
      </p:sp>
      <p:sp>
        <p:nvSpPr>
          <p:cNvPr id="61" name="Google Shape;61;p3"/>
          <p:cNvSpPr txBox="1">
            <a:spLocks noGrp="1"/>
          </p:cNvSpPr>
          <p:nvPr>
            <p:ph type="body" idx="1"/>
          </p:nvPr>
        </p:nvSpPr>
        <p:spPr>
          <a:xfrm>
            <a:off x="149841" y="1064352"/>
            <a:ext cx="8844300" cy="5292000"/>
          </a:xfrm>
          <a:prstGeom prst="rect">
            <a:avLst/>
          </a:prstGeom>
          <a:noFill/>
          <a:ln>
            <a:noFill/>
          </a:ln>
        </p:spPr>
        <p:txBody>
          <a:bodyPr spcFirstLastPara="1" wrap="square" lIns="91425" tIns="45700" rIns="91425" bIns="45700" anchor="t" anchorCtr="0">
            <a:noAutofit/>
          </a:bodyPr>
          <a:lstStyle/>
          <a:p>
            <a:pPr marL="114300" lvl="0" indent="0" algn="ctr" rtl="0">
              <a:lnSpc>
                <a:spcPct val="100000"/>
              </a:lnSpc>
              <a:spcBef>
                <a:spcPts val="360"/>
              </a:spcBef>
              <a:spcAft>
                <a:spcPts val="0"/>
              </a:spcAft>
              <a:buSzPts val="1800"/>
              <a:buNone/>
            </a:pPr>
            <a:endParaRPr dirty="0">
              <a:latin typeface="Times New Roman"/>
              <a:ea typeface="Times New Roman"/>
              <a:cs typeface="Times New Roman"/>
              <a:sym typeface="Times New Roman"/>
            </a:endParaRPr>
          </a:p>
        </p:txBody>
      </p:sp>
      <p:sp>
        <p:nvSpPr>
          <p:cNvPr id="62" name="Google Shape;6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63" name="Google Shape;63;p3"/>
          <p:cNvPicPr preferRelativeResize="0"/>
          <p:nvPr/>
        </p:nvPicPr>
        <p:blipFill rotWithShape="1">
          <a:blip r:embed="rId3">
            <a:alphaModFix/>
          </a:blip>
          <a:srcRect/>
          <a:stretch/>
        </p:blipFill>
        <p:spPr>
          <a:xfrm>
            <a:off x="140110" y="97369"/>
            <a:ext cx="1720646" cy="723209"/>
          </a:xfrm>
          <a:prstGeom prst="rect">
            <a:avLst/>
          </a:prstGeom>
          <a:noFill/>
          <a:ln>
            <a:noFill/>
          </a:ln>
        </p:spPr>
      </p:pic>
      <p:pic>
        <p:nvPicPr>
          <p:cNvPr id="3" name="Picture 2">
            <a:extLst>
              <a:ext uri="{FF2B5EF4-FFF2-40B4-BE49-F238E27FC236}">
                <a16:creationId xmlns:a16="http://schemas.microsoft.com/office/drawing/2014/main" id="{668BFF74-3AD6-E7BB-8B0A-D9D6A8A8DF98}"/>
              </a:ext>
            </a:extLst>
          </p:cNvPr>
          <p:cNvPicPr>
            <a:picLocks noChangeAspect="1"/>
          </p:cNvPicPr>
          <p:nvPr/>
        </p:nvPicPr>
        <p:blipFill>
          <a:blip r:embed="rId4"/>
          <a:stretch>
            <a:fillRect/>
          </a:stretch>
        </p:blipFill>
        <p:spPr>
          <a:xfrm>
            <a:off x="264404" y="1222872"/>
            <a:ext cx="8571124" cy="48950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1405-405A-7E7A-D107-5FB8FF9097D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7E19E97-80F1-ABA1-2C1A-02F1E319DB00}"/>
              </a:ext>
            </a:extLst>
          </p:cNvPr>
          <p:cNvSpPr>
            <a:spLocks noGrp="1"/>
          </p:cNvSpPr>
          <p:nvPr>
            <p:ph type="body" idx="1"/>
          </p:nvPr>
        </p:nvSpPr>
        <p:spPr/>
        <p:txBody>
          <a:bodyPr/>
          <a:lstStyle/>
          <a:p>
            <a:pPr marL="114300" indent="0">
              <a:buNone/>
            </a:pPr>
            <a:endParaRPr lang="en-US" dirty="0"/>
          </a:p>
        </p:txBody>
      </p:sp>
      <p:sp>
        <p:nvSpPr>
          <p:cNvPr id="4" name="Slide Number Placeholder 3">
            <a:extLst>
              <a:ext uri="{FF2B5EF4-FFF2-40B4-BE49-F238E27FC236}">
                <a16:creationId xmlns:a16="http://schemas.microsoft.com/office/drawing/2014/main" id="{F212C45A-8528-2716-B00B-1AA411F045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7" name="Table 6">
            <a:extLst>
              <a:ext uri="{FF2B5EF4-FFF2-40B4-BE49-F238E27FC236}">
                <a16:creationId xmlns:a16="http://schemas.microsoft.com/office/drawing/2014/main" id="{173BC296-000E-6E57-88A3-A6C17D07A2F4}"/>
              </a:ext>
            </a:extLst>
          </p:cNvPr>
          <p:cNvGraphicFramePr>
            <a:graphicFrameLocks noGrp="1"/>
          </p:cNvGraphicFramePr>
          <p:nvPr>
            <p:extLst>
              <p:ext uri="{D42A27DB-BD31-4B8C-83A1-F6EECF244321}">
                <p14:modId xmlns:p14="http://schemas.microsoft.com/office/powerpoint/2010/main" val="2027841494"/>
              </p:ext>
            </p:extLst>
          </p:nvPr>
        </p:nvGraphicFramePr>
        <p:xfrm>
          <a:off x="1524000" y="1397000"/>
          <a:ext cx="6096000" cy="4349237"/>
        </p:xfrm>
        <a:graphic>
          <a:graphicData uri="http://schemas.openxmlformats.org/drawingml/2006/table">
            <a:tbl>
              <a:tblPr firstRow="1" bandRow="1">
                <a:tableStyleId>{16A386A8-A27A-47B0-982A-DF8FE770AE0B}</a:tableStyleId>
              </a:tblPr>
              <a:tblGrid>
                <a:gridCol w="1524000">
                  <a:extLst>
                    <a:ext uri="{9D8B030D-6E8A-4147-A177-3AD203B41FA5}">
                      <a16:colId xmlns:a16="http://schemas.microsoft.com/office/drawing/2014/main" val="78120880"/>
                    </a:ext>
                  </a:extLst>
                </a:gridCol>
                <a:gridCol w="1524000">
                  <a:extLst>
                    <a:ext uri="{9D8B030D-6E8A-4147-A177-3AD203B41FA5}">
                      <a16:colId xmlns:a16="http://schemas.microsoft.com/office/drawing/2014/main" val="4132411161"/>
                    </a:ext>
                  </a:extLst>
                </a:gridCol>
                <a:gridCol w="1524000">
                  <a:extLst>
                    <a:ext uri="{9D8B030D-6E8A-4147-A177-3AD203B41FA5}">
                      <a16:colId xmlns:a16="http://schemas.microsoft.com/office/drawing/2014/main" val="2607312014"/>
                    </a:ext>
                  </a:extLst>
                </a:gridCol>
                <a:gridCol w="1524000">
                  <a:extLst>
                    <a:ext uri="{9D8B030D-6E8A-4147-A177-3AD203B41FA5}">
                      <a16:colId xmlns:a16="http://schemas.microsoft.com/office/drawing/2014/main" val="106332487"/>
                    </a:ext>
                  </a:extLst>
                </a:gridCol>
              </a:tblGrid>
              <a:tr h="28768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07315492"/>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62927945"/>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5233424"/>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13888240"/>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44994313"/>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6825116"/>
                  </a:ext>
                </a:extLst>
              </a:tr>
              <a:tr h="38683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12155355"/>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95931245"/>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78197539"/>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30810853"/>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82016897"/>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1357244"/>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5164707"/>
                  </a:ext>
                </a:extLst>
              </a:tr>
              <a:tr h="30390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50356994"/>
                  </a:ext>
                </a:extLst>
              </a:tr>
            </a:tbl>
          </a:graphicData>
        </a:graphic>
      </p:graphicFrame>
    </p:spTree>
    <p:extLst>
      <p:ext uri="{BB962C8B-B14F-4D97-AF65-F5344CB8AC3E}">
        <p14:creationId xmlns:p14="http://schemas.microsoft.com/office/powerpoint/2010/main" val="315830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
          <p:cNvSpPr txBox="1">
            <a:spLocks noGrp="1"/>
          </p:cNvSpPr>
          <p:nvPr>
            <p:ph type="title"/>
          </p:nvPr>
        </p:nvSpPr>
        <p:spPr>
          <a:xfrm>
            <a:off x="1066800" y="76199"/>
            <a:ext cx="6477000" cy="839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600" b="1">
                <a:latin typeface="Times New Roman"/>
                <a:ea typeface="Times New Roman"/>
                <a:cs typeface="Times New Roman"/>
                <a:sym typeface="Times New Roman"/>
              </a:rPr>
              <a:t>Project Progress</a:t>
            </a:r>
            <a:endParaRPr sz="5400" b="1">
              <a:solidFill>
                <a:srgbClr val="0C0C0C"/>
              </a:solidFill>
              <a:latin typeface="Times New Roman"/>
              <a:ea typeface="Times New Roman"/>
              <a:cs typeface="Times New Roman"/>
              <a:sym typeface="Times New Roman"/>
            </a:endParaRPr>
          </a:p>
        </p:txBody>
      </p:sp>
      <p:sp>
        <p:nvSpPr>
          <p:cNvPr id="78" name="Google Shape;78;p2"/>
          <p:cNvSpPr txBox="1">
            <a:spLocks noGrp="1"/>
          </p:cNvSpPr>
          <p:nvPr>
            <p:ph type="body" idx="1"/>
          </p:nvPr>
        </p:nvSpPr>
        <p:spPr>
          <a:xfrm>
            <a:off x="164891" y="841748"/>
            <a:ext cx="8844197" cy="580142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400" dirty="0">
                <a:latin typeface="Times New Roman"/>
                <a:ea typeface="Times New Roman"/>
                <a:cs typeface="Times New Roman"/>
                <a:sym typeface="Times New Roman"/>
              </a:rPr>
              <a:t>We have constructed our car with an irrigation system as its foundational component, although it is not yet fully functional. The groundwork we’ve laid is reliable and will support future enhancements. This base is designed to accommodate key components such as sensors and a Bluetooth module, which will be integrated to provide careful irrigation management and soil moisture detection. The system aims to ensure that plants receive the right amount of water based on real-time data from soil moisture sensors. The Bluetooth module will enable remote control and monitoring, allowing for efficient irrigation without manual intervention. While the project is still in its developmental stages, this solid foundation offers a clear path for future advancements. Once the sensors and Bluetooth module are incorporated, the system will provide a smart and sustainable solution for precise irrigation, enhancing the overall efficiency and effectiveness of the system</a:t>
            </a:r>
            <a:r>
              <a:rPr lang="en-US" dirty="0">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
        <p:nvSpPr>
          <p:cNvPr id="79" name="Google Shape;79;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pic>
        <p:nvPicPr>
          <p:cNvPr id="80" name="Google Shape;80;p2"/>
          <p:cNvPicPr preferRelativeResize="0"/>
          <p:nvPr/>
        </p:nvPicPr>
        <p:blipFill rotWithShape="1">
          <a:blip r:embed="rId3">
            <a:alphaModFix/>
          </a:blip>
          <a:srcRect/>
          <a:stretch/>
        </p:blipFill>
        <p:spPr>
          <a:xfrm>
            <a:off x="140110" y="97369"/>
            <a:ext cx="1720646" cy="7232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2039400" y="0"/>
            <a:ext cx="4437600" cy="839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b="1">
                <a:solidFill>
                  <a:srgbClr val="0C0C0C"/>
                </a:solidFill>
                <a:latin typeface="Times New Roman"/>
                <a:ea typeface="Times New Roman"/>
                <a:cs typeface="Times New Roman"/>
                <a:sym typeface="Times New Roman"/>
              </a:rPr>
              <a:t>Work to be carried out (Pending work)</a:t>
            </a:r>
            <a:endParaRPr sz="4800" b="1">
              <a:solidFill>
                <a:srgbClr val="0C0C0C"/>
              </a:solidFill>
              <a:latin typeface="Times New Roman"/>
              <a:ea typeface="Times New Roman"/>
              <a:cs typeface="Times New Roman"/>
              <a:sym typeface="Times New Roman"/>
            </a:endParaRPr>
          </a:p>
        </p:txBody>
      </p:sp>
      <p:sp>
        <p:nvSpPr>
          <p:cNvPr id="86" name="Google Shape;86;p5"/>
          <p:cNvSpPr txBox="1">
            <a:spLocks noGrp="1"/>
          </p:cNvSpPr>
          <p:nvPr>
            <p:ph type="body" idx="1"/>
          </p:nvPr>
        </p:nvSpPr>
        <p:spPr>
          <a:xfrm>
            <a:off x="164891" y="1064302"/>
            <a:ext cx="8844197" cy="5292048"/>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800" dirty="0">
                <a:latin typeface="Times New Roman"/>
                <a:ea typeface="Times New Roman"/>
                <a:cs typeface="Times New Roman"/>
                <a:sym typeface="Times New Roman"/>
              </a:rPr>
              <a:t>We have built a car, but it is not yet operational. In the near future, we will focus on making it functional and calculating key factors such as water capacity. We will create a detailed table to determine the precise amount of water required for efficient operation. Additionally, we plan to install a pump for the irrigation system, which will be connected to smartphones, tablets, and other devices via a Bluetooth module for convenient control and management.</a:t>
            </a:r>
            <a:endParaRPr sz="2800" dirty="0">
              <a:latin typeface="Times New Roman"/>
              <a:ea typeface="Times New Roman"/>
              <a:cs typeface="Times New Roman"/>
              <a:sym typeface="Times New Roman"/>
            </a:endParaRPr>
          </a:p>
        </p:txBody>
      </p:sp>
      <p:sp>
        <p:nvSpPr>
          <p:cNvPr id="87" name="Google Shape;8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88" name="Google Shape;88;p5"/>
          <p:cNvPicPr preferRelativeResize="0"/>
          <p:nvPr/>
        </p:nvPicPr>
        <p:blipFill rotWithShape="1">
          <a:blip r:embed="rId3">
            <a:alphaModFix/>
          </a:blip>
          <a:srcRect/>
          <a:stretch/>
        </p:blipFill>
        <p:spPr>
          <a:xfrm>
            <a:off x="140110" y="97369"/>
            <a:ext cx="1720646" cy="7232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860750" y="276425"/>
            <a:ext cx="44946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3200" b="1">
                <a:solidFill>
                  <a:srgbClr val="0C0C0C"/>
                </a:solidFill>
                <a:latin typeface="Times New Roman"/>
                <a:ea typeface="Times New Roman"/>
                <a:cs typeface="Times New Roman"/>
                <a:sym typeface="Times New Roman"/>
              </a:rPr>
              <a:t>Timeline of the Project and Applications</a:t>
            </a:r>
            <a:endParaRPr sz="4800" b="1">
              <a:solidFill>
                <a:srgbClr val="0C0C0C"/>
              </a:solidFill>
              <a:latin typeface="Times New Roman"/>
              <a:ea typeface="Times New Roman"/>
              <a:cs typeface="Times New Roman"/>
              <a:sym typeface="Times New Roman"/>
            </a:endParaRPr>
          </a:p>
        </p:txBody>
      </p:sp>
      <p:sp>
        <p:nvSpPr>
          <p:cNvPr id="94" name="Google Shape;94;p6"/>
          <p:cNvSpPr txBox="1">
            <a:spLocks noGrp="1"/>
          </p:cNvSpPr>
          <p:nvPr>
            <p:ph type="body" idx="1"/>
          </p:nvPr>
        </p:nvSpPr>
        <p:spPr>
          <a:xfrm>
            <a:off x="149851" y="1064352"/>
            <a:ext cx="8773812" cy="5292000"/>
          </a:xfrm>
          <a:prstGeom prst="rect">
            <a:avLst/>
          </a:prstGeom>
          <a:noFill/>
          <a:ln>
            <a:noFill/>
          </a:ln>
        </p:spPr>
        <p:txBody>
          <a:bodyPr spcFirstLastPara="1" wrap="square" lIns="91425" tIns="45700" rIns="91425" bIns="45700" anchor="t" anchorCtr="0">
            <a:noAutofit/>
          </a:bodyPr>
          <a:lstStyle/>
          <a:p>
            <a:pPr marL="114300" lvl="0" indent="0" algn="ctr" rtl="0">
              <a:lnSpc>
                <a:spcPct val="100000"/>
              </a:lnSpc>
              <a:spcBef>
                <a:spcPts val="360"/>
              </a:spcBef>
              <a:spcAft>
                <a:spcPts val="0"/>
              </a:spcAft>
              <a:buSzPts val="1800"/>
              <a:buNone/>
            </a:pPr>
            <a:endParaRPr dirty="0">
              <a:latin typeface="Times New Roman"/>
              <a:ea typeface="Times New Roman"/>
              <a:cs typeface="Times New Roman"/>
              <a:sym typeface="Times New Roman"/>
            </a:endParaRPr>
          </a:p>
          <a:p>
            <a:pPr marL="114300" lvl="0" indent="0" algn="ctr" rtl="0">
              <a:lnSpc>
                <a:spcPct val="100000"/>
              </a:lnSpc>
              <a:spcBef>
                <a:spcPts val="360"/>
              </a:spcBef>
              <a:spcAft>
                <a:spcPts val="0"/>
              </a:spcAft>
              <a:buSzPts val="1800"/>
              <a:buNone/>
            </a:pPr>
            <a:endParaRPr dirty="0">
              <a:latin typeface="Times New Roman"/>
              <a:ea typeface="Times New Roman"/>
              <a:cs typeface="Times New Roman"/>
              <a:sym typeface="Times New Roman"/>
            </a:endParaRPr>
          </a:p>
          <a:p>
            <a:pPr marL="114300" lvl="0" indent="0" algn="ctr" rtl="0">
              <a:lnSpc>
                <a:spcPct val="100000"/>
              </a:lnSpc>
              <a:spcBef>
                <a:spcPts val="360"/>
              </a:spcBef>
              <a:spcAft>
                <a:spcPts val="0"/>
              </a:spcAft>
              <a:buSzPts val="1800"/>
              <a:buNone/>
            </a:pPr>
            <a:endParaRPr lang="en-US" dirty="0">
              <a:latin typeface="Times New Roman"/>
              <a:ea typeface="Times New Roman"/>
              <a:cs typeface="Times New Roman"/>
              <a:sym typeface="Times New Roman"/>
            </a:endParaRPr>
          </a:p>
          <a:p>
            <a:pPr marL="114300" lvl="0" indent="0" algn="ctr" rtl="0">
              <a:lnSpc>
                <a:spcPct val="100000"/>
              </a:lnSpc>
              <a:spcBef>
                <a:spcPts val="360"/>
              </a:spcBef>
              <a:spcAft>
                <a:spcPts val="0"/>
              </a:spcAft>
              <a:buSzPts val="1800"/>
              <a:buNone/>
            </a:pPr>
            <a:endParaRPr dirty="0">
              <a:latin typeface="Times New Roman"/>
              <a:ea typeface="Times New Roman"/>
              <a:cs typeface="Times New Roman"/>
              <a:sym typeface="Times New Roman"/>
            </a:endParaRPr>
          </a:p>
          <a:p>
            <a:pPr marL="114300" lvl="0" indent="0" algn="ctr" rtl="0">
              <a:lnSpc>
                <a:spcPct val="100000"/>
              </a:lnSpc>
              <a:spcBef>
                <a:spcPts val="360"/>
              </a:spcBef>
              <a:spcAft>
                <a:spcPts val="0"/>
              </a:spcAft>
              <a:buSzPts val="1800"/>
              <a:buNone/>
            </a:pPr>
            <a:endParaRPr dirty="0">
              <a:latin typeface="Times New Roman"/>
              <a:ea typeface="Times New Roman"/>
              <a:cs typeface="Times New Roman"/>
              <a:sym typeface="Times New Roman"/>
            </a:endParaRPr>
          </a:p>
          <a:p>
            <a:pPr marL="114300" lvl="0" indent="0" algn="ctr" rtl="0">
              <a:lnSpc>
                <a:spcPct val="100000"/>
              </a:lnSpc>
              <a:spcBef>
                <a:spcPts val="360"/>
              </a:spcBef>
              <a:spcAft>
                <a:spcPts val="0"/>
              </a:spcAft>
              <a:buSzPts val="1800"/>
              <a:buNone/>
            </a:pPr>
            <a:endParaRPr dirty="0">
              <a:latin typeface="Times New Roman"/>
              <a:ea typeface="Times New Roman"/>
              <a:cs typeface="Times New Roman"/>
              <a:sym typeface="Times New Roman"/>
            </a:endParaRPr>
          </a:p>
        </p:txBody>
      </p:sp>
      <p:sp>
        <p:nvSpPr>
          <p:cNvPr id="95" name="Google Shape;95;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graphicFrame>
        <p:nvGraphicFramePr>
          <p:cNvPr id="96" name="Google Shape;96;p6"/>
          <p:cNvGraphicFramePr/>
          <p:nvPr>
            <p:extLst>
              <p:ext uri="{D42A27DB-BD31-4B8C-83A1-F6EECF244321}">
                <p14:modId xmlns:p14="http://schemas.microsoft.com/office/powerpoint/2010/main" val="1057342253"/>
              </p:ext>
            </p:extLst>
          </p:nvPr>
        </p:nvGraphicFramePr>
        <p:xfrm>
          <a:off x="500003" y="1243405"/>
          <a:ext cx="7989750" cy="706140"/>
        </p:xfrm>
        <a:graphic>
          <a:graphicData uri="http://schemas.openxmlformats.org/drawingml/2006/table">
            <a:tbl>
              <a:tblPr firstRow="1" bandRow="1">
                <a:noFill/>
                <a:tableStyleId>{2E3FEC67-9AC3-41C0-AECD-7CD26A3F605B}</a:tableStyleId>
              </a:tblPr>
              <a:tblGrid>
                <a:gridCol w="3994875">
                  <a:extLst>
                    <a:ext uri="{9D8B030D-6E8A-4147-A177-3AD203B41FA5}">
                      <a16:colId xmlns:a16="http://schemas.microsoft.com/office/drawing/2014/main" val="20000"/>
                    </a:ext>
                  </a:extLst>
                </a:gridCol>
                <a:gridCol w="3994875">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None/>
                      </a:pPr>
                      <a:r>
                        <a:rPr lang="en-US" sz="1600" b="1" u="none" strike="noStrike" cap="none" dirty="0">
                          <a:latin typeface="Times New Roman"/>
                          <a:ea typeface="Times New Roman"/>
                          <a:cs typeface="Times New Roman"/>
                          <a:sym typeface="Times New Roman"/>
                        </a:rPr>
                        <a:t>Project Completion Status</a:t>
                      </a:r>
                      <a:endParaRPr sz="1600" b="1"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600" b="1" u="none" strike="noStrike" cap="none">
                          <a:latin typeface="Times New Roman"/>
                          <a:ea typeface="Times New Roman"/>
                          <a:cs typeface="Times New Roman"/>
                          <a:sym typeface="Times New Roman"/>
                        </a:rPr>
                        <a:t>(write percentage of the project completed)</a:t>
                      </a:r>
                      <a:endParaRPr sz="16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US" sz="1600" b="1" u="none" strike="noStrike" cap="none" dirty="0">
                          <a:latin typeface="Times New Roman"/>
                          <a:ea typeface="Times New Roman"/>
                          <a:cs typeface="Times New Roman"/>
                          <a:sym typeface="Times New Roman"/>
                        </a:rPr>
                        <a:t>30 October 2024</a:t>
                      </a:r>
                      <a:endParaRPr sz="1600" b="1"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600" b="1" u="none" strike="noStrike" cap="none" dirty="0">
                          <a:latin typeface="Times New Roman"/>
                          <a:ea typeface="Times New Roman"/>
                          <a:cs typeface="Times New Roman"/>
                          <a:sym typeface="Times New Roman"/>
                        </a:rPr>
                        <a:t>50%</a:t>
                      </a:r>
                      <a:endParaRPr sz="1600" b="1"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pic>
        <p:nvPicPr>
          <p:cNvPr id="97" name="Google Shape;97;p6"/>
          <p:cNvPicPr preferRelativeResize="0"/>
          <p:nvPr/>
        </p:nvPicPr>
        <p:blipFill rotWithShape="1">
          <a:blip r:embed="rId3">
            <a:alphaModFix/>
          </a:blip>
          <a:srcRect/>
          <a:stretch/>
        </p:blipFill>
        <p:spPr>
          <a:xfrm>
            <a:off x="140110" y="97369"/>
            <a:ext cx="1720646" cy="7232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c78129218a_0_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pic>
        <p:nvPicPr>
          <p:cNvPr id="103" name="Google Shape;103;g2c78129218a_0_8"/>
          <p:cNvPicPr preferRelativeResize="0"/>
          <p:nvPr/>
        </p:nvPicPr>
        <p:blipFill rotWithShape="1">
          <a:blip r:embed="rId3">
            <a:alphaModFix/>
          </a:blip>
          <a:srcRect/>
          <a:stretch/>
        </p:blipFill>
        <p:spPr>
          <a:xfrm>
            <a:off x="140110" y="97369"/>
            <a:ext cx="1720646" cy="723209"/>
          </a:xfrm>
          <a:prstGeom prst="rect">
            <a:avLst/>
          </a:prstGeom>
          <a:noFill/>
          <a:ln>
            <a:noFill/>
          </a:ln>
        </p:spPr>
      </p:pic>
      <p:sp>
        <p:nvSpPr>
          <p:cNvPr id="104" name="Google Shape;104;g2c78129218a_0_8"/>
          <p:cNvSpPr txBox="1"/>
          <p:nvPr/>
        </p:nvSpPr>
        <p:spPr>
          <a:xfrm>
            <a:off x="599825" y="2179350"/>
            <a:ext cx="7737900" cy="1954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9600" b="1">
                <a:solidFill>
                  <a:srgbClr val="D6E3BC"/>
                </a:solidFill>
                <a:latin typeface="Times New Roman"/>
                <a:ea typeface="Times New Roman"/>
                <a:cs typeface="Times New Roman"/>
                <a:sym typeface="Times New Roman"/>
              </a:rPr>
              <a:t>Thank</a:t>
            </a:r>
            <a:r>
              <a:rPr lang="en-US" sz="11500" b="1">
                <a:solidFill>
                  <a:srgbClr val="D6E3BC"/>
                </a:solidFill>
              </a:rPr>
              <a:t>  you </a:t>
            </a:r>
            <a:endParaRPr>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587</Words>
  <Application>Microsoft Office PowerPoint</Application>
  <PresentationFormat>On-screen Show (4:3)</PresentationFormat>
  <Paragraphs>56</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PowerPoint Presentation</vt:lpstr>
      <vt:lpstr>Introduction </vt:lpstr>
      <vt:lpstr>Problem Statement</vt:lpstr>
      <vt:lpstr>Block Diagram/Circuit Diagram </vt:lpstr>
      <vt:lpstr>PowerPoint Presentation</vt:lpstr>
      <vt:lpstr>Project Progress</vt:lpstr>
      <vt:lpstr>Work to be carried out (Pending work)</vt:lpstr>
      <vt:lpstr>Timeline of the Project and 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Sania Khanijo</cp:lastModifiedBy>
  <cp:revision>3</cp:revision>
  <dcterms:created xsi:type="dcterms:W3CDTF">2010-04-09T07:36:15Z</dcterms:created>
  <dcterms:modified xsi:type="dcterms:W3CDTF">2024-09-17T07:18:14Z</dcterms:modified>
</cp:coreProperties>
</file>