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91" r:id="rId2"/>
    <p:sldId id="537" r:id="rId3"/>
    <p:sldId id="259" r:id="rId4"/>
    <p:sldId id="520" r:id="rId5"/>
    <p:sldId id="521" r:id="rId6"/>
    <p:sldId id="522" r:id="rId7"/>
    <p:sldId id="357" r:id="rId8"/>
    <p:sldId id="524" r:id="rId9"/>
    <p:sldId id="526" r:id="rId10"/>
    <p:sldId id="527" r:id="rId11"/>
    <p:sldId id="528" r:id="rId12"/>
    <p:sldId id="535" r:id="rId13"/>
    <p:sldId id="538" r:id="rId14"/>
    <p:sldId id="539" r:id="rId15"/>
    <p:sldId id="529" r:id="rId16"/>
    <p:sldId id="530" r:id="rId17"/>
    <p:sldId id="531" r:id="rId18"/>
    <p:sldId id="532" r:id="rId19"/>
    <p:sldId id="533" r:id="rId20"/>
    <p:sldId id="540" r:id="rId21"/>
    <p:sldId id="534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55" r:id="rId30"/>
    <p:sldId id="548" r:id="rId31"/>
    <p:sldId id="549" r:id="rId32"/>
    <p:sldId id="550" r:id="rId33"/>
    <p:sldId id="551" r:id="rId34"/>
    <p:sldId id="553" r:id="rId35"/>
    <p:sldId id="554" r:id="rId36"/>
    <p:sldId id="50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3D493-0F3D-4C75-A933-D9C3E40829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07F4D-9615-4CBB-8788-8F74F172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1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E44B-A1C8-4633-AB38-9D53D89B7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36E2-2532-4218-A99D-96E86499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6ECD-4736-4958-BED7-9FE3A3B1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3F3F-4A60-4867-A550-6B7DE9DD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EC11-18A5-4E72-BD4B-B2D80AC5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7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0419-DE2E-4264-821D-7A424288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60D29-DEF2-4103-9F0C-ECE29C0B1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E621-16AF-4E8F-BC69-FCEEB196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407C-CFF9-43FC-BC6E-5F95ABDA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9695-DE7F-4A7D-AEC6-726EDC6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6B8BF-D8D1-4935-8AB0-B6F67DD85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AD449-B71C-468A-92BC-7166727D2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45DC-DEE4-49C9-9137-E93009CB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2E8C-9726-4E9D-8BF2-6DF1CF2C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4B0AE-580E-4192-A3F6-993DC4B5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4BB6-C42D-4AD4-BDFD-97B12F92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BF14-C6FC-4D5D-A59F-9329B5A0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33E9-5953-4C5C-9B23-6B966746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107A-2D0E-4BC0-9AF0-F2DD4320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6D4B-EEB5-40E3-ACB8-02C7AB16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58C-52CB-4B4B-AC1B-33D50A71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F01C-9B1A-4A05-9E54-AB34FC2E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02DE-786B-4F53-83C0-5BBB149F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50E2-9E30-4B58-9736-9FF37234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3797-9EA2-47E0-9D6C-3AB4105B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4861-46A9-4AC1-A5E0-F8940999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6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1285-6E28-41F8-83CA-23284774E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4545"/>
            <a:ext cx="5181600" cy="49618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102A-72A9-4648-828A-F0DE3E7A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1485"/>
            <a:ext cx="5181600" cy="49618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A93A-81AD-4020-96FF-5EF074B9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B60E0-B79F-43BF-87E3-62E918B3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7B490-1E62-4549-A788-1C0529AD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9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5BC2-DC1F-43BB-9002-C2160D99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161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88ED-9076-4A0A-9D46-0A4794E8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68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9AF5A-E853-466D-AE10-02EE753A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56878"/>
            <a:ext cx="5157787" cy="4099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19D16-9BB5-486C-B7C2-C16DC155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68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F0C02-4BC3-4F6E-A498-7E8D6314F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56878"/>
            <a:ext cx="5183188" cy="40733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41E1-D057-438C-8A19-CBD5886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AA441-C79F-4A49-9666-A159C45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22289-9E8F-4340-BDA0-BF84DD4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783C-8533-4A76-9B36-702F8D1B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7F217-3553-487A-8B52-711C10B2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5E289-4CD9-4609-8DA8-A536E46B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41BC2-5DA6-4761-AF4E-5C350B32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D5D3A-690F-4336-8B49-CF400C00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BDD00-AA82-4598-BD47-B6A88F4F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9F26-7616-4FAA-B63E-564BF5A5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6586-97A2-447E-844D-8EB6898F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4F90-FA69-4F82-92EE-5C540552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7D31-48A9-4AAE-96B3-CD78B62C5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3A45-1301-4A35-A2CE-8D5FCAED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41DF-4DE1-42F8-AB65-15C35FF8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F8A1-0830-4E94-B3E2-56F0CD71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8C5-8339-48AC-B4F2-596972E0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78721-1F2E-4357-9D6D-DA68B3DA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40E12-0B15-4D8F-89CC-27E1FAE1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4A16E-6CF7-4B86-BD40-E6E25C27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0FB77-63FC-468C-A671-4BF6C32B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9C1B-F378-4A6D-8F33-9F8D6467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78346-5F24-4F5E-B8D7-FD4F5F0E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6052-A326-4216-8A8D-E48D7F02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4545"/>
            <a:ext cx="10515600" cy="49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D0EF-F5E4-4EE2-85D2-F9DAFED4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58FF-2C48-40F0-A43D-D5D5AC49D9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C67E-59F5-40E6-911E-D55B4DAE6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9DB0-42C2-45A7-B436-9B2AA0F69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7FC4-BC09-4C18-ADF1-35581B818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5C38D5D6-8CDD-4CD0-877C-4565CBA4AC47}"/>
              </a:ext>
            </a:extLst>
          </p:cNvPr>
          <p:cNvSpPr/>
          <p:nvPr userDrawn="1"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EE91D6D-1BA4-41A7-8548-58DEE32BF2A0}"/>
              </a:ext>
            </a:extLst>
          </p:cNvPr>
          <p:cNvSpPr/>
          <p:nvPr userDrawn="1"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D097191F-D699-42C9-B80A-FD7BFA3F8D21}"/>
              </a:ext>
            </a:extLst>
          </p:cNvPr>
          <p:cNvSpPr/>
          <p:nvPr userDrawn="1"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5DC3E2D2-3AF6-46E7-A56C-4A2945886E1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B116F9EC-20BB-4AD8-A710-E82E526E391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2" name="AutoShape 11">
            <a:extLst>
              <a:ext uri="{FF2B5EF4-FFF2-40B4-BE49-F238E27FC236}">
                <a16:creationId xmlns:a16="http://schemas.microsoft.com/office/drawing/2014/main" id="{7338FFE4-04AC-482F-9B26-1D40AC3FC6A7}"/>
              </a:ext>
            </a:extLst>
          </p:cNvPr>
          <p:cNvSpPr/>
          <p:nvPr userDrawn="1"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CED1E-3CB6-46FF-822F-259670E2509C}"/>
              </a:ext>
            </a:extLst>
          </p:cNvPr>
          <p:cNvSpPr txBox="1"/>
          <p:nvPr userDrawn="1"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53E731-AABD-431F-A9B4-AB6C61976A59}"/>
              </a:ext>
            </a:extLst>
          </p:cNvPr>
          <p:cNvSpPr txBox="1"/>
          <p:nvPr userDrawn="1"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6F98A-4DC8-4174-9FB1-AC7E3D5056B5}"/>
              </a:ext>
            </a:extLst>
          </p:cNvPr>
          <p:cNvSpPr txBox="1"/>
          <p:nvPr userDrawn="1"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11419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70C0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DF83CC-456A-43AD-BB5E-FD4F8B1A8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F588D-3C37-4C0F-BA61-492147476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HTML 5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CSS 3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 Ashok Kumar naik</a:t>
            </a:r>
          </a:p>
        </p:txBody>
      </p:sp>
    </p:spTree>
    <p:extLst>
      <p:ext uri="{BB962C8B-B14F-4D97-AF65-F5344CB8AC3E}">
        <p14:creationId xmlns:p14="http://schemas.microsoft.com/office/powerpoint/2010/main" val="234968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AC90-A3AC-4E06-A54F-6EB9276C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3.Selectors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21FD-1EFE-4407-BA06-B032A90D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Element selectors </a:t>
            </a:r>
            <a:r>
              <a:rPr lang="en-US" dirty="0"/>
              <a:t>are used for styling elements </a:t>
            </a:r>
          </a:p>
          <a:p>
            <a:r>
              <a:rPr lang="en-US" b="1" dirty="0"/>
              <a:t>Id selectors </a:t>
            </a:r>
            <a:r>
              <a:rPr lang="en-US" dirty="0"/>
              <a:t>are used for styling an element specifically.</a:t>
            </a:r>
          </a:p>
          <a:p>
            <a:r>
              <a:rPr lang="en-US" b="1" dirty="0"/>
              <a:t>Class selectors </a:t>
            </a:r>
            <a:r>
              <a:rPr lang="en-US" dirty="0"/>
              <a:t>are used for providing the same styling for multiple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75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D5C4-7DF5-4CC0-A080-CA034426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use Selectors?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5133-3913-404B-8A8F-566C2C8D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Element Selector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style the elements by selecting them using element selector as shown below</a:t>
            </a:r>
          </a:p>
          <a:p>
            <a:r>
              <a:rPr lang="en-US" b="1" dirty="0"/>
              <a:t>Id Selector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use the id selector as shown below</a:t>
            </a:r>
          </a:p>
          <a:p>
            <a:r>
              <a:rPr lang="en-US" b="1" dirty="0"/>
              <a:t>Class selectors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selectors can be used as shown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44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5E08-1559-4848-84D0-3A027E5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Pseudo-classes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EC13-4916-4EC4-9479-0BBD3A71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a:hover {</a:t>
            </a:r>
          </a:p>
          <a:p>
            <a:pPr marL="457200" lvl="1" indent="0">
              <a:buNone/>
            </a:pPr>
            <a:r>
              <a:rPr lang="en-US" dirty="0"/>
              <a:t>  background-color: black;</a:t>
            </a:r>
          </a:p>
          <a:p>
            <a:pPr marL="457200" lvl="1" indent="0">
              <a:buNone/>
            </a:pPr>
            <a:r>
              <a:rPr lang="en-US" dirty="0"/>
              <a:t>  color: white;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a::visited {</a:t>
            </a:r>
          </a:p>
          <a:p>
            <a:pPr marL="457200" lvl="1" indent="0">
              <a:buNone/>
            </a:pPr>
            <a:r>
              <a:rPr lang="en-US" dirty="0"/>
              <a:t>  color: purple;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51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67C3-E1E2-4E35-BD37-00867FEB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4.Cascading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9A5A-AEE2-4393-BD82-67B2DF89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What is Cascading Order?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Priority order/ Cascading order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Inline</a:t>
            </a:r>
          </a:p>
          <a:p>
            <a:r>
              <a:rPr lang="en-US" dirty="0"/>
              <a:t>Internal and/or import</a:t>
            </a:r>
          </a:p>
          <a:p>
            <a:r>
              <a:rPr lang="en-US" dirty="0"/>
              <a:t>External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Selector’s precedence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there are multiple styles specified for the same HTML element then the priority is as below.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Element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FD6A-2A43-46F2-8D1A-D9296E14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!important Keyword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4738-54A6-41E4-BFEF-4F888F76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!important Keyword </a:t>
            </a:r>
          </a:p>
          <a:p>
            <a:endParaRPr lang="en-IN" b="1" dirty="0"/>
          </a:p>
          <a:p>
            <a:pPr marL="0" indent="0">
              <a:buNone/>
            </a:pP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limegreen</a:t>
            </a:r>
            <a:r>
              <a:rPr lang="en-IN" dirty="0"/>
              <a:t> !important;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9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4716-CA77-4283-9B6F-3BF26640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5.Typography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75BF-39CA-4B6A-BF39-A550D829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Typography refers to the art of arranging type.</a:t>
            </a:r>
          </a:p>
          <a:p>
            <a:r>
              <a:rPr lang="en-US" dirty="0"/>
              <a:t>Typography refers to the technique of presenting the text of a website in a legitimate, readable, and appealing way </a:t>
            </a:r>
          </a:p>
          <a:p>
            <a:r>
              <a:rPr lang="en-US" dirty="0"/>
              <a:t>Elements of good typography included</a:t>
            </a:r>
          </a:p>
          <a:p>
            <a:r>
              <a:rPr lang="en-US" b="1" dirty="0"/>
              <a:t>Color:</a:t>
            </a:r>
            <a:r>
              <a:rPr lang="en-US" dirty="0"/>
              <a:t> Background and text-color</a:t>
            </a:r>
          </a:p>
          <a:p>
            <a:r>
              <a:rPr lang="en-US" b="1" dirty="0"/>
              <a:t>Spacing:</a:t>
            </a:r>
            <a:r>
              <a:rPr lang="en-US" dirty="0"/>
              <a:t> letter-</a:t>
            </a:r>
            <a:r>
              <a:rPr lang="en-US" dirty="0" err="1"/>
              <a:t>spacing,line</a:t>
            </a:r>
            <a:r>
              <a:rPr lang="en-US" dirty="0"/>
              <a:t>-height</a:t>
            </a:r>
          </a:p>
          <a:p>
            <a:r>
              <a:rPr lang="en-US" b="1" dirty="0"/>
              <a:t>Font:</a:t>
            </a:r>
            <a:r>
              <a:rPr lang="en-US" dirty="0"/>
              <a:t> font-style and font-size</a:t>
            </a:r>
          </a:p>
          <a:p>
            <a:r>
              <a:rPr lang="en-US" b="1" dirty="0"/>
              <a:t>Alignment:</a:t>
            </a:r>
            <a:r>
              <a:rPr lang="en-US" dirty="0"/>
              <a:t>  text-align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71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F415-0AEF-4F5C-B2E1-2313318E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930E-8D39-4D4D-AAD9-CCA58714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Absolute length units</a:t>
            </a:r>
            <a:endParaRPr lang="en-US" dirty="0"/>
          </a:p>
          <a:p>
            <a:r>
              <a:rPr lang="en-US" dirty="0"/>
              <a:t>The absolute length units that we specify for CSS properties will appear as exactly that size.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897C1-8EAE-4928-BBDF-2E7A832F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52" y="3079570"/>
            <a:ext cx="5322896" cy="37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6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DB13-D99B-4BD6-B0E0-ED96DFB2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BF16-AC29-4236-A940-42826D42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Relative length units</a:t>
            </a:r>
            <a:endParaRPr lang="en-US" dirty="0"/>
          </a:p>
          <a:p>
            <a:r>
              <a:rPr lang="en-US" dirty="0"/>
              <a:t>Relative units specified will be relative to another property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4876E-9017-49A9-B37F-19940F74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16" y="3151491"/>
            <a:ext cx="6909264" cy="35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D115-EB41-4D75-A48D-84C20C4A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8B5D-912D-41E9-AB77-D39B4573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font-family: Specifies the font-family. Values can be web-safe fonts.</a:t>
            </a:r>
          </a:p>
          <a:p>
            <a:r>
              <a:rPr lang="en-US" dirty="0"/>
              <a:t>font-style: Specifies the style of the font. Values can be normal (default), italic, oblique</a:t>
            </a:r>
          </a:p>
          <a:p>
            <a:r>
              <a:rPr lang="en-US" dirty="0"/>
              <a:t>font-variant: Specifies the variant of the font. Values can be normal (default) and small-caps</a:t>
            </a:r>
          </a:p>
          <a:p>
            <a:r>
              <a:rPr lang="en-US" dirty="0"/>
              <a:t>font-size: Specifies the size of the font. Values can be x-small, small, medium, large, and can be a specific number with pixels unit.</a:t>
            </a:r>
          </a:p>
          <a:p>
            <a:r>
              <a:rPr lang="en-US" dirty="0"/>
              <a:t>font-weight: Specifies the weight of the font. Values can be normal, bold, bolder, light, x-large.</a:t>
            </a:r>
          </a:p>
          <a:p>
            <a:r>
              <a:rPr lang="en-US" dirty="0"/>
              <a:t>line-height: Specifies the height of the 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26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4F2F-D5BA-4094-B77D-C02D65E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6.Box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199869-953F-4E77-849B-C76EDECE4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6" y="1761816"/>
            <a:ext cx="11017404" cy="4948238"/>
          </a:xfrm>
        </p:spPr>
      </p:pic>
    </p:spTree>
    <p:extLst>
      <p:ext uri="{BB962C8B-B14F-4D97-AF65-F5344CB8AC3E}">
        <p14:creationId xmlns:p14="http://schemas.microsoft.com/office/powerpoint/2010/main" val="339198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CDB2-AED6-491F-91D7-309B6088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905A-993F-4180-8BEE-DE663262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IN" dirty="0"/>
              <a:t>1.Prelude</a:t>
            </a:r>
          </a:p>
          <a:p>
            <a:pPr marL="457200" lvl="1" indent="0">
              <a:buNone/>
            </a:pPr>
            <a:r>
              <a:rPr lang="en-IN" dirty="0"/>
              <a:t>2.Getting Started with CSS3</a:t>
            </a:r>
          </a:p>
          <a:p>
            <a:pPr marL="457200" lvl="1" indent="0">
              <a:buNone/>
            </a:pPr>
            <a:r>
              <a:rPr lang="en-IN" dirty="0"/>
              <a:t>3.Selectors </a:t>
            </a:r>
          </a:p>
          <a:p>
            <a:pPr marL="457200" lvl="1" indent="0">
              <a:buNone/>
            </a:pPr>
            <a:r>
              <a:rPr lang="en-IN" dirty="0"/>
              <a:t>4.Cascading Order </a:t>
            </a:r>
          </a:p>
          <a:p>
            <a:pPr marL="457200" lvl="1" indent="0">
              <a:buNone/>
            </a:pPr>
            <a:r>
              <a:rPr lang="en-IN" dirty="0"/>
              <a:t>5.Typography	</a:t>
            </a:r>
          </a:p>
          <a:p>
            <a:pPr marL="457200" lvl="1" indent="0">
              <a:buNone/>
            </a:pPr>
            <a:r>
              <a:rPr lang="en-IN" dirty="0"/>
              <a:t>6.Box Model</a:t>
            </a:r>
          </a:p>
          <a:p>
            <a:pPr marL="457200" lvl="1" indent="0">
              <a:buNone/>
            </a:pPr>
            <a:r>
              <a:rPr lang="en-IN" dirty="0"/>
              <a:t>7.Transformations</a:t>
            </a:r>
          </a:p>
          <a:p>
            <a:pPr marL="457200" lvl="1" indent="0">
              <a:buNone/>
            </a:pPr>
            <a:r>
              <a:rPr lang="en-IN" dirty="0"/>
              <a:t>8.Transitions</a:t>
            </a:r>
          </a:p>
          <a:p>
            <a:pPr marL="457200" lvl="1" indent="0">
              <a:buNone/>
            </a:pPr>
            <a:r>
              <a:rPr lang="en-IN" dirty="0"/>
              <a:t>9.Responsive Web Design</a:t>
            </a:r>
          </a:p>
          <a:p>
            <a:pPr marL="457200" lvl="1" indent="0">
              <a:buNone/>
            </a:pPr>
            <a:r>
              <a:rPr lang="en-IN" dirty="0"/>
              <a:t>10.Summary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1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B95DB-4BF7-4718-A384-99A53B9D3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20" y="2777423"/>
            <a:ext cx="8590251" cy="3837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34F2F-D5BA-4094-B77D-C02D65E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7B28-5EC9-4A4C-920D-586188E2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box model is a container, which wraps around every HTML element. It consists of margins, borders, padding along with the actual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22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2A96-E0DA-4596-BAC0-55C00D06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2129-64D8-41DA-899C-A7CB332B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might have observed an HTML element getting transformed such as the element gets rotated or scaled upon hover of the mouse.</a:t>
            </a:r>
          </a:p>
          <a:p>
            <a:r>
              <a:rPr lang="en-US" dirty="0"/>
              <a:t>These transformations were generally achieved through JavaScript or JavaScript frameworks.</a:t>
            </a:r>
          </a:p>
          <a:p>
            <a:r>
              <a:rPr lang="en-US" dirty="0"/>
              <a:t>CSS3 has introduced the transformations using which we can transform our HTML elements using the transform property of CSS3.</a:t>
            </a:r>
          </a:p>
          <a:p>
            <a:r>
              <a:rPr lang="en-US" dirty="0"/>
              <a:t>Transformations are applied to create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271512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708-44F5-4F6F-8334-E1EBE2EE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are Transformations?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490B6-619A-4EF7-8A41-EF19337B6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05" y="2413522"/>
            <a:ext cx="10786087" cy="404303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9C59B-B2DF-48C3-83D1-06DB51C989E8}"/>
              </a:ext>
            </a:extLst>
          </p:cNvPr>
          <p:cNvSpPr/>
          <p:nvPr/>
        </p:nvSpPr>
        <p:spPr>
          <a:xfrm>
            <a:off x="1191611" y="1198763"/>
            <a:ext cx="10374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1014A"/>
                </a:solidFill>
                <a:latin typeface="Garamond" panose="02020404030301010803" pitchFamily="18" charset="0"/>
              </a:rPr>
              <a:t>We can rotate and pop out a particular image in an image gallery on the hover of the mouse.</a:t>
            </a:r>
            <a:endParaRPr lang="en-IN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708-44F5-4F6F-8334-E1EBE2EE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are Transformations?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8010-7023-48B2-9222-BAC62348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CSS3 supports the following transformations</a:t>
            </a:r>
          </a:p>
          <a:p>
            <a:r>
              <a:rPr lang="en-US" dirty="0"/>
              <a:t>Translate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Skew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61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BB1D-3F46-40D2-8D87-F8AA8CEA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4785-6B4A-47B6-A606-A82FA0EC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CSS3 translate() function is used to move an element from one position to another position.</a:t>
            </a:r>
          </a:p>
          <a:p>
            <a:r>
              <a:rPr lang="en-US" dirty="0"/>
              <a:t>An element can be moved to the right, left, top, bottom.</a:t>
            </a:r>
          </a:p>
          <a:p>
            <a:pPr marL="0" indent="0">
              <a:buNone/>
            </a:pPr>
            <a:r>
              <a:rPr lang="en-US" dirty="0"/>
              <a:t>An element can be moved in only one direction i.e. horizontal/vertical using </a:t>
            </a:r>
            <a:r>
              <a:rPr lang="en-US" dirty="0" err="1"/>
              <a:t>translateX</a:t>
            </a:r>
            <a:r>
              <a:rPr lang="en-US" dirty="0"/>
              <a:t> and </a:t>
            </a:r>
            <a:r>
              <a:rPr lang="en-US" dirty="0" err="1"/>
              <a:t>translateY</a:t>
            </a:r>
            <a:r>
              <a:rPr lang="en-US" dirty="0"/>
              <a:t> functions.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sz="2800" dirty="0"/>
              <a:t>translate(20px, 30px) -&gt; moves the element to right by 20px and 30px down from the current position.</a:t>
            </a:r>
          </a:p>
          <a:p>
            <a:r>
              <a:rPr lang="en-US" sz="2800" dirty="0"/>
              <a:t>translate(-40px, 20px) -&gt; moves the element to left by 40px and 20px down from the current position.</a:t>
            </a:r>
          </a:p>
          <a:p>
            <a:r>
              <a:rPr lang="en-US" sz="2800" dirty="0"/>
              <a:t>translate(-30px, -25px) -&gt; moves the element to left by 30px and 25px up from the current position.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D75BB-8F70-4428-9C8B-4F21140D058E}"/>
              </a:ext>
            </a:extLst>
          </p:cNvPr>
          <p:cNvSpPr txBox="1"/>
          <p:nvPr/>
        </p:nvSpPr>
        <p:spPr>
          <a:xfrm>
            <a:off x="5625101" y="29795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62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0030-8DB1-4189-B82D-A8C3FFD5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8663-CF9F-4627-A515-94292B3A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SS3 scale() function is used to change(increase/decrease) the size of any element.</a:t>
            </a:r>
          </a:p>
          <a:p>
            <a:pPr marL="0" indent="0">
              <a:buNone/>
            </a:pPr>
            <a:r>
              <a:rPr lang="en-US" b="1" dirty="0"/>
              <a:t>Syntax: </a:t>
            </a:r>
            <a:r>
              <a:rPr lang="en-US" dirty="0"/>
              <a:t>scale(</a:t>
            </a:r>
            <a:r>
              <a:rPr lang="en-US" dirty="0" err="1"/>
              <a:t>x,y</a:t>
            </a:r>
            <a:r>
              <a:rPr lang="en-US" dirty="0"/>
              <a:t>) -&gt; scales the element width(x-value) &amp; height(y value)</a:t>
            </a:r>
          </a:p>
          <a:p>
            <a:r>
              <a:rPr lang="en-US" dirty="0"/>
              <a:t>If only one value is supplied to the scale(value) function, then that value will be considered as both x &amp; y parameters</a:t>
            </a:r>
          </a:p>
          <a:p>
            <a:pPr marL="0" indent="0">
              <a:buNone/>
            </a:pPr>
            <a:r>
              <a:rPr lang="en-US" sz="2800" b="1" dirty="0"/>
              <a:t>Example:</a:t>
            </a:r>
            <a:endParaRPr lang="en-US" sz="2800" dirty="0"/>
          </a:p>
          <a:p>
            <a:r>
              <a:rPr lang="en-US" sz="2800" dirty="0"/>
              <a:t>scale(2,1) -&gt; The width of the element will be doubled and height remains the same.</a:t>
            </a:r>
          </a:p>
          <a:p>
            <a:r>
              <a:rPr lang="en-US" sz="2800" dirty="0"/>
              <a:t>scale(0.5) -&gt; will decrease the element size by half</a:t>
            </a:r>
          </a:p>
          <a:p>
            <a:r>
              <a:rPr lang="en-US" sz="2800" dirty="0"/>
              <a:t>scale(1)-&gt; element size will remain same</a:t>
            </a:r>
          </a:p>
          <a:p>
            <a:r>
              <a:rPr lang="en-US" sz="2800" dirty="0"/>
              <a:t>scale(2)-&gt; doubles the element size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90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E5C6-F81D-431C-ABA2-302DFAF6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331BB-220A-4D91-B5A7-6D5886B7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CSS3 rotate() function is used to rotate an element from its origin point up to a specified angle. The angle is specified in degrees.</a:t>
            </a:r>
          </a:p>
          <a:p>
            <a:r>
              <a:rPr lang="en-US" b="1" dirty="0"/>
              <a:t>Syntax:</a:t>
            </a:r>
            <a:r>
              <a:rPr lang="en-US" dirty="0"/>
              <a:t> rotate(x) -&gt; Rotates the element. </a:t>
            </a:r>
          </a:p>
          <a:p>
            <a:r>
              <a:rPr lang="en-US" dirty="0"/>
              <a:t>If the angle specified is a positive value then the element rotates clockwise. if the angle specified is a negative value then the element rotates anti-clockwise. 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rotate(20deg) -&gt; Rotates the element by 20 degrees in clockwise direction.</a:t>
            </a:r>
          </a:p>
          <a:p>
            <a:r>
              <a:rPr lang="en-US" dirty="0"/>
              <a:t>rotate(-50deg) -&gt; Rotates the element by 50 degrees in anti-clockwise direction.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920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C5ED-A0EC-4A10-ABB4-7117B7F5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BE9E-9B12-4980-8D5B-2064A36F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CSS3 skew() function is used to turn/skew any element to any angle.</a:t>
            </a:r>
          </a:p>
          <a:p>
            <a:r>
              <a:rPr lang="en-US" dirty="0"/>
              <a:t>The turning/skewing is dependent on the parameters specified for the vertical &amp; horizontal axis.</a:t>
            </a:r>
          </a:p>
          <a:p>
            <a:r>
              <a:rPr lang="en-US" b="1" dirty="0"/>
              <a:t>Syntax:</a:t>
            </a:r>
            <a:r>
              <a:rPr lang="en-US" dirty="0"/>
              <a:t> skew(</a:t>
            </a:r>
            <a:r>
              <a:rPr lang="en-US" dirty="0" err="1"/>
              <a:t>x,y</a:t>
            </a:r>
            <a:r>
              <a:rPr lang="en-US" dirty="0"/>
              <a:t>) -&gt; skews the element from x degrees from the x-axis &amp; y- degrees from the y-axis.</a:t>
            </a:r>
          </a:p>
          <a:p>
            <a:r>
              <a:rPr lang="en-US" dirty="0"/>
              <a:t>if the y-axis value is not specified then it has a zero value.</a:t>
            </a:r>
          </a:p>
          <a:p>
            <a:r>
              <a:rPr lang="en-US" dirty="0"/>
              <a:t>To skew an element across a single axis, we can use </a:t>
            </a:r>
            <a:r>
              <a:rPr lang="en-US" dirty="0" err="1"/>
              <a:t>skewX</a:t>
            </a:r>
            <a:r>
              <a:rPr lang="en-US" dirty="0"/>
              <a:t>() and </a:t>
            </a:r>
            <a:r>
              <a:rPr lang="en-US" dirty="0" err="1"/>
              <a:t>skewY</a:t>
            </a:r>
            <a:r>
              <a:rPr lang="en-US" dirty="0"/>
              <a:t>() functions.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skew(20deg) -&gt; skew an element by 20 degrees across x-axis.</a:t>
            </a:r>
          </a:p>
          <a:p>
            <a:r>
              <a:rPr lang="en-US" dirty="0"/>
              <a:t>skew(30deg, 10deg) -&gt; skews an element by 30 degrees across x-axis and 10 degrees across y-axis.</a:t>
            </a:r>
          </a:p>
          <a:p>
            <a:r>
              <a:rPr lang="en-US" dirty="0" err="1"/>
              <a:t>skewX</a:t>
            </a:r>
            <a:r>
              <a:rPr lang="en-US" dirty="0"/>
              <a:t>(15deg) -&gt; skews an element by 15 degrees across x-axis.</a:t>
            </a:r>
          </a:p>
          <a:p>
            <a:r>
              <a:rPr lang="en-US" dirty="0" err="1"/>
              <a:t>skewY</a:t>
            </a:r>
            <a:r>
              <a:rPr lang="en-US" dirty="0"/>
              <a:t>(45deg) -&gt; skews an element by 45 degrees across y-axis.</a:t>
            </a:r>
          </a:p>
        </p:txBody>
      </p:sp>
    </p:spTree>
    <p:extLst>
      <p:ext uri="{BB962C8B-B14F-4D97-AF65-F5344CB8AC3E}">
        <p14:creationId xmlns:p14="http://schemas.microsoft.com/office/powerpoint/2010/main" val="1944790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930-3049-4A01-8562-2B43C481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</a:t>
            </a:r>
            <a:r>
              <a:rPr lang="en-IN" dirty="0"/>
              <a:t>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8B1E-2221-4605-8773-97F48733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requirement to show the gradual changes in the CSS properties of an element during an interval of time.</a:t>
            </a:r>
          </a:p>
          <a:p>
            <a:r>
              <a:rPr lang="en-US" dirty="0"/>
              <a:t>For example, you might want to show an element changing its size in an interval of 2 seconds upon hover of the mouse. We can use the CSS3 transition property.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655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D8F5-F2E5-4B6D-80DD-5D40200E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483350-6BC7-47C0-A22D-36FEF2724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830" y="2215714"/>
            <a:ext cx="9959084" cy="44452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18A5B6-706A-42EB-8CB3-A57E3AB4F28D}"/>
              </a:ext>
            </a:extLst>
          </p:cNvPr>
          <p:cNvSpPr/>
          <p:nvPr/>
        </p:nvSpPr>
        <p:spPr>
          <a:xfrm>
            <a:off x="1065086" y="1377182"/>
            <a:ext cx="104316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1014A"/>
                </a:solidFill>
                <a:latin typeface="Garamond" panose="02020404030301010803" pitchFamily="18" charset="0"/>
              </a:rPr>
              <a:t>The transition timing function is used to specify the pace/speed of transition.</a:t>
            </a:r>
            <a:endParaRPr lang="en-IN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7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4986-7E93-4F42-B2A0-18D3D26A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65F4-9BA6-4418-B62F-7C3995CB3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674" y="1078787"/>
            <a:ext cx="5095126" cy="527756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 to 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External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Element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Combinator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pseudo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41386-4D1C-41D2-A8FF-1AB4907676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 Box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Padding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Border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Margin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Display 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 positioning: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Absolute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Fixed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sticky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5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9757-7958-487C-9D81-D5053FD9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9.Animation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EFE7-AE09-4281-B8DC-FE51966E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 property can give a dynamic effect on web pages.</a:t>
            </a:r>
          </a:p>
          <a:p>
            <a:r>
              <a:rPr lang="en-US" dirty="0"/>
              <a:t>But there are a few disadvantages with transitions.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Transition starts only when some event like hover, focus occurs.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We can specify only the initial state and final state for transitions, but we cannot specify an intermediate state.</a:t>
            </a:r>
          </a:p>
          <a:p>
            <a:r>
              <a:rPr lang="en-US" dirty="0"/>
              <a:t>To overcome these disadvantages we use animations of CSS3.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24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4D59-6C7B-43E9-85C3-9F7A0BED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are Animations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95FB0-DB2B-46FC-8B22-B7B93B758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80" y="2956389"/>
            <a:ext cx="9466299" cy="41213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5F214-5819-403C-A63B-8758601B18B0}"/>
              </a:ext>
            </a:extLst>
          </p:cNvPr>
          <p:cNvSpPr txBox="1"/>
          <p:nvPr/>
        </p:nvSpPr>
        <p:spPr>
          <a:xfrm>
            <a:off x="1001544" y="1377182"/>
            <a:ext cx="10824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Animations are the same as transitions, but we can specify intermediate states also and animations can start without events</a:t>
            </a:r>
            <a:endParaRPr lang="en-IN" sz="3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62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7066-AB9C-4A46-8E44-CD2777A2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Animations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F852-6DED-4914-9EE2-6D2434BD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Animation in CSS3 is done using keyframes. Within each keyframe, we define the start and end of a smooth transition.</a:t>
            </a:r>
          </a:p>
          <a:p>
            <a:endParaRPr lang="en-US" dirty="0"/>
          </a:p>
          <a:p>
            <a:r>
              <a:rPr lang="en-US" dirty="0"/>
              <a:t>We can specify when the change will happen using from &amp; to keywords.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@keyframes </a:t>
            </a:r>
            <a:r>
              <a:rPr lang="en-US" dirty="0" err="1">
                <a:solidFill>
                  <a:srgbClr val="0070C0"/>
                </a:solidFill>
              </a:rPr>
              <a:t>anim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     to {color: </a:t>
            </a:r>
            <a:r>
              <a:rPr lang="en-US" sz="3500" dirty="0" err="1">
                <a:solidFill>
                  <a:srgbClr val="0070C0"/>
                </a:solidFill>
              </a:rPr>
              <a:t>white;background:black</a:t>
            </a:r>
            <a:r>
              <a:rPr lang="en-US" sz="3500" dirty="0">
                <a:solidFill>
                  <a:srgbClr val="0070C0"/>
                </a:solidFill>
              </a:rPr>
              <a:t>;}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     from {color: </a:t>
            </a:r>
            <a:r>
              <a:rPr lang="en-US" sz="3500" dirty="0" err="1">
                <a:solidFill>
                  <a:srgbClr val="0070C0"/>
                </a:solidFill>
              </a:rPr>
              <a:t>black;background:white</a:t>
            </a:r>
            <a:r>
              <a:rPr lang="en-US" sz="3500" dirty="0">
                <a:solidFill>
                  <a:srgbClr val="0070C0"/>
                </a:solidFill>
              </a:rPr>
              <a:t>;}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------------------------------------------------------------------------------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@keyframes </a:t>
            </a:r>
            <a:r>
              <a:rPr lang="en-US" sz="3500" dirty="0" err="1">
                <a:solidFill>
                  <a:srgbClr val="0070C0"/>
                </a:solidFill>
              </a:rPr>
              <a:t>anim</a:t>
            </a:r>
            <a:endParaRPr lang="en-US" sz="35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     0% {color: </a:t>
            </a:r>
            <a:r>
              <a:rPr lang="en-US" sz="3500" dirty="0" err="1">
                <a:solidFill>
                  <a:srgbClr val="0070C0"/>
                </a:solidFill>
              </a:rPr>
              <a:t>white;background:black</a:t>
            </a:r>
            <a:r>
              <a:rPr lang="en-US" sz="3500" dirty="0">
                <a:solidFill>
                  <a:srgbClr val="0070C0"/>
                </a:solidFill>
              </a:rPr>
              <a:t>;}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     100% {color: </a:t>
            </a:r>
            <a:r>
              <a:rPr lang="en-US" sz="3500" dirty="0" err="1">
                <a:solidFill>
                  <a:srgbClr val="0070C0"/>
                </a:solidFill>
              </a:rPr>
              <a:t>black;background:white</a:t>
            </a:r>
            <a:r>
              <a:rPr lang="en-US" sz="3500" dirty="0">
                <a:solidFill>
                  <a:srgbClr val="0070C0"/>
                </a:solidFill>
              </a:rPr>
              <a:t>;}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endParaRPr lang="en-US" sz="3500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5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E060-CD65-4A5D-B8B3-44A5528C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10.Responsive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FF9B-6748-4ED4-AC0D-887F16E5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a web page's layout change according to the screen size using the below techniques</a:t>
            </a:r>
          </a:p>
          <a:p>
            <a:r>
              <a:rPr lang="en-US" dirty="0"/>
              <a:t>Fluid Layouts</a:t>
            </a:r>
          </a:p>
          <a:p>
            <a:r>
              <a:rPr lang="en-US" dirty="0"/>
              <a:t>Flexible Images</a:t>
            </a:r>
          </a:p>
          <a:p>
            <a:r>
              <a:rPr lang="en-US" dirty="0"/>
              <a:t>Media Queries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602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E060-CD65-4A5D-B8B3-44A5528C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web pages responsive?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EAD38-24BB-4A21-8B36-61DD190D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Media queries</a:t>
            </a:r>
            <a:endParaRPr lang="en-US" dirty="0"/>
          </a:p>
          <a:p>
            <a:r>
              <a:rPr lang="en-US" dirty="0"/>
              <a:t>Media queries apply CSS styling based on the device form factors. Hence the layout can differ on a desktop, tablet, and mobile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@media screen and (max-width: 520px) {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.body {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  background: none;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}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258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18E3-BEB4-493E-979C-B4B77292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9F7F-D3D7-4110-B69D-D00859D3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this course you have learned how to :</a:t>
            </a:r>
          </a:p>
          <a:p>
            <a:r>
              <a:rPr lang="en-US" dirty="0"/>
              <a:t>Apply new features of CSS3 in web pages</a:t>
            </a:r>
          </a:p>
          <a:p>
            <a:r>
              <a:rPr lang="en-US" dirty="0"/>
              <a:t>Use CSS3 selectors in web pages</a:t>
            </a:r>
          </a:p>
          <a:p>
            <a:r>
              <a:rPr lang="en-US" dirty="0"/>
              <a:t>Apply CSS3 color models to HTML elements</a:t>
            </a:r>
          </a:p>
          <a:p>
            <a:r>
              <a:rPr lang="en-US" dirty="0"/>
              <a:t>Apply border-radius, box-shadow, text-shadow, and border-image effects</a:t>
            </a:r>
          </a:p>
          <a:p>
            <a:r>
              <a:rPr lang="en-US" dirty="0"/>
              <a:t>Apply 2D transformations, transitions, and animations</a:t>
            </a:r>
          </a:p>
          <a:p>
            <a:r>
              <a:rPr lang="en-US" dirty="0"/>
              <a:t>Use media queries in web pages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540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53F9-6B82-40A7-A0E7-1A9E53E0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05D3-EF5E-4224-8FCD-AAB4C889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8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accent1"/>
                </a:solidFill>
              </a:rPr>
              <a:t>….Thank You….</a:t>
            </a:r>
          </a:p>
        </p:txBody>
      </p:sp>
    </p:spTree>
    <p:extLst>
      <p:ext uri="{BB962C8B-B14F-4D97-AF65-F5344CB8AC3E}">
        <p14:creationId xmlns:p14="http://schemas.microsoft.com/office/powerpoint/2010/main" val="14942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F2A9-EB0A-4371-AAD8-FE58ECF1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1.About 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8601-A43B-4968-8EF2-33BAC5AA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transform elements to create attractive web pages.</a:t>
            </a:r>
          </a:p>
          <a:p>
            <a:r>
              <a:rPr lang="en-US" dirty="0"/>
              <a:t>This course also explains about creating responsive web pages using media queries.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6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0EA5-40EB-4532-AB42-7638769C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2.Getting Started with 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25F8-5789-4A4E-9A18-00072C05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refers to Cascading Style Sheets. CSS helps in styling the HTML pages.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49E11-F554-466C-98DE-AAB791D1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8" y="2470119"/>
            <a:ext cx="9415463" cy="38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3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BABA-7D58-4FE0-8380-4A856533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CSS3?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0BCE-BC2C-42D3-9856-940B4B4D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CSS3 is the latest version of CSS. CSS3 provides new styling elements using which we can style webpages without any additional tools.</a:t>
            </a: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AD9CD-2D5B-46DA-BDA2-2C58B327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07" y="2180283"/>
            <a:ext cx="6086971" cy="46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2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60E979-A5BF-4259-A73C-FB2B42ED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CSS rule-set consists of a selector and a declaration block: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4930" y="2762474"/>
            <a:ext cx="9127704" cy="27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73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4D23-2519-4B98-9B93-3D6DF77B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CSS style rules?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C6C79-9A51-4DE3-878D-F358FF82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CSS is a style sheet markup language. CSS styles are written as a property value pair.</a:t>
            </a:r>
          </a:p>
          <a:p>
            <a:r>
              <a:rPr lang="en-US" sz="2400" b="1" dirty="0" err="1"/>
              <a:t>Syntax:</a:t>
            </a:r>
            <a:r>
              <a:rPr lang="en-US" sz="2400" dirty="0" err="1"/>
              <a:t>property</a:t>
            </a:r>
            <a:r>
              <a:rPr lang="en-US" sz="2400" dirty="0"/>
              <a:t>: value   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color: green;</a:t>
            </a:r>
          </a:p>
          <a:p>
            <a:r>
              <a:rPr lang="en-US" sz="2800" dirty="0"/>
              <a:t>The style rules are applied to the HTML elements using selectors.</a:t>
            </a:r>
          </a:p>
          <a:p>
            <a:endParaRPr lang="en-US" sz="32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73F3BF-CAA6-4840-B591-1EB8D7D2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61" y="3790352"/>
            <a:ext cx="10170239" cy="26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7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4D23-2519-4B98-9B93-3D6DF77B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CSS style rules?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C6C79-9A51-4DE3-878D-F358FF82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styling</a:t>
            </a:r>
          </a:p>
          <a:p>
            <a:r>
              <a:rPr lang="en-IN" dirty="0"/>
              <a:t>Internal styling</a:t>
            </a:r>
          </a:p>
          <a:p>
            <a:r>
              <a:rPr lang="en-IN" dirty="0"/>
              <a:t>External styling</a:t>
            </a:r>
          </a:p>
          <a:p>
            <a:r>
              <a:rPr lang="en-IN" dirty="0"/>
              <a:t>Importing style sheet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&lt;style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 type="text/</a:t>
            </a:r>
            <a:r>
              <a:rPr lang="en-IN" sz="2800" b="1" dirty="0" err="1">
                <a:solidFill>
                  <a:srgbClr val="00B050"/>
                </a:solidFill>
              </a:rPr>
              <a:t>css</a:t>
            </a:r>
            <a:r>
              <a:rPr lang="en-IN" sz="2800" b="1" dirty="0">
                <a:solidFill>
                  <a:srgbClr val="00B050"/>
                </a:solidFill>
              </a:rPr>
              <a:t>"&gt; @import </a:t>
            </a:r>
            <a:r>
              <a:rPr lang="en-IN" sz="2800" b="1" dirty="0" err="1">
                <a:solidFill>
                  <a:srgbClr val="00B050"/>
                </a:solidFill>
              </a:rPr>
              <a:t>url</a:t>
            </a:r>
            <a:r>
              <a:rPr lang="en-IN" sz="2800" b="1" dirty="0">
                <a:solidFill>
                  <a:srgbClr val="00B050"/>
                </a:solidFill>
              </a:rPr>
              <a:t>("http://www.xyz.com/style.css")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&lt;/style&gt;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89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1725</Words>
  <Application>Microsoft Office PowerPoint</Application>
  <PresentationFormat>Widescreen</PresentationFormat>
  <Paragraphs>226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Garamond</vt:lpstr>
      <vt:lpstr>Times New Roman</vt:lpstr>
      <vt:lpstr>Wingdings</vt:lpstr>
      <vt:lpstr>Office Theme</vt:lpstr>
      <vt:lpstr>Front end Development</vt:lpstr>
      <vt:lpstr>CSS3</vt:lpstr>
      <vt:lpstr> CSS</vt:lpstr>
      <vt:lpstr>1.About CSS3</vt:lpstr>
      <vt:lpstr>2.Getting Started with CSS3</vt:lpstr>
      <vt:lpstr>What is CSS3?</vt:lpstr>
      <vt:lpstr>PowerPoint Presentation</vt:lpstr>
      <vt:lpstr>How to write CSS style rules?</vt:lpstr>
      <vt:lpstr>How to write CSS style rules?</vt:lpstr>
      <vt:lpstr>3.Selectors </vt:lpstr>
      <vt:lpstr>How to use Selectors?</vt:lpstr>
      <vt:lpstr>Pseudo-classes</vt:lpstr>
      <vt:lpstr>4.Cascading Order</vt:lpstr>
      <vt:lpstr>!important Keyword </vt:lpstr>
      <vt:lpstr>5.Typography</vt:lpstr>
      <vt:lpstr>CSS Units</vt:lpstr>
      <vt:lpstr>CSS Units</vt:lpstr>
      <vt:lpstr>Font Properties</vt:lpstr>
      <vt:lpstr>6.Box Model</vt:lpstr>
      <vt:lpstr>What is BOX Model</vt:lpstr>
      <vt:lpstr>7.Transformations</vt:lpstr>
      <vt:lpstr>What are Transformations?</vt:lpstr>
      <vt:lpstr>What are Transformations?</vt:lpstr>
      <vt:lpstr>Translate</vt:lpstr>
      <vt:lpstr>Scale</vt:lpstr>
      <vt:lpstr>Rotate</vt:lpstr>
      <vt:lpstr>Skew</vt:lpstr>
      <vt:lpstr>8. Transitions</vt:lpstr>
      <vt:lpstr>PowerPoint Presentation</vt:lpstr>
      <vt:lpstr>9.Animation</vt:lpstr>
      <vt:lpstr>What are Animations ?</vt:lpstr>
      <vt:lpstr>What are Animations ?</vt:lpstr>
      <vt:lpstr>10.Responsive Web Design</vt:lpstr>
      <vt:lpstr>How to make web pages responsive?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Ashok Kumar</cp:lastModifiedBy>
  <cp:revision>105</cp:revision>
  <dcterms:created xsi:type="dcterms:W3CDTF">2021-07-27T08:45:41Z</dcterms:created>
  <dcterms:modified xsi:type="dcterms:W3CDTF">2024-09-29T07:01:51Z</dcterms:modified>
</cp:coreProperties>
</file>