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7"/>
  </p:notesMasterIdLst>
  <p:handoutMasterIdLst>
    <p:handoutMasterId r:id="rId28"/>
  </p:handoutMasterIdLst>
  <p:sldIdLst>
    <p:sldId id="257" r:id="rId5"/>
    <p:sldId id="389" r:id="rId6"/>
    <p:sldId id="384" r:id="rId7"/>
    <p:sldId id="317" r:id="rId8"/>
    <p:sldId id="410" r:id="rId9"/>
    <p:sldId id="409" r:id="rId10"/>
    <p:sldId id="394" r:id="rId11"/>
    <p:sldId id="402" r:id="rId12"/>
    <p:sldId id="396" r:id="rId13"/>
    <p:sldId id="403" r:id="rId14"/>
    <p:sldId id="397" r:id="rId15"/>
    <p:sldId id="405" r:id="rId16"/>
    <p:sldId id="398" r:id="rId17"/>
    <p:sldId id="406" r:id="rId18"/>
    <p:sldId id="395" r:id="rId19"/>
    <p:sldId id="407" r:id="rId20"/>
    <p:sldId id="399" r:id="rId21"/>
    <p:sldId id="411" r:id="rId22"/>
    <p:sldId id="408" r:id="rId23"/>
    <p:sldId id="412" r:id="rId24"/>
    <p:sldId id="278" r:id="rId25"/>
    <p:sldId id="3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5" d="100"/>
          <a:sy n="75" d="100"/>
        </p:scale>
        <p:origin x="540"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Quantity</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Product</a:t>
          </a:r>
          <a:r>
            <a:rPr lang="en-US" sz="1800" baseline="0" dirty="0">
              <a:latin typeface="+mn-lt"/>
            </a:rPr>
            <a:t> Selection and Quantity</a:t>
          </a:r>
        </a:p>
        <a:p>
          <a:pPr>
            <a:buFont typeface="Symbol" panose="05050102010706020507" pitchFamily="18" charset="2"/>
            <a:buChar char=""/>
          </a:pPr>
          <a:r>
            <a:rPr lang="en-US" sz="1800" dirty="0">
              <a:latin typeface="+mn-lt"/>
            </a:rPr>
            <a:t>of the Product </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Count</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The Count of the Money Inserted is done here.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Bin2BCD</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The</a:t>
          </a:r>
          <a:r>
            <a:rPr lang="en-US" sz="1800" baseline="0" dirty="0">
              <a:latin typeface="+mn-lt"/>
            </a:rPr>
            <a:t> Change ,Total, Inserted Money which in Binary will be converted to BCD.</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BCD2SevenSeg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Final</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latin typeface="+mn-lt"/>
            </a:rPr>
            <a:t>Display the Change, Total, Inserted money, Product Selected and Add money in the seven seg.</a:t>
          </a: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latin typeface="+mn-lt"/>
            </a:rPr>
            <a:t>Change in form of BCD will send to the seven segment.</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Quantity</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Product</a:t>
          </a:r>
          <a:r>
            <a:rPr lang="en-US" sz="1800" baseline="0" dirty="0">
              <a:latin typeface="+mn-lt"/>
            </a:rPr>
            <a:t> Selection and Quantity</a:t>
          </a:r>
        </a:p>
        <a:p>
          <a:pPr>
            <a:buFont typeface="Symbol" panose="05050102010706020507" pitchFamily="18" charset="2"/>
            <a:buChar char=""/>
          </a:pPr>
          <a:r>
            <a:rPr lang="en-US" sz="1800" dirty="0">
              <a:latin typeface="+mn-lt"/>
            </a:rPr>
            <a:t>of the Product </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Count</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The Count of the Money Inserted is done here.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Bin2BCD</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The</a:t>
          </a:r>
          <a:r>
            <a:rPr lang="en-US" sz="1800" baseline="0" dirty="0">
              <a:latin typeface="+mn-lt"/>
            </a:rPr>
            <a:t> Change ,Total, Inserted Money which in Binary will be converted to BCD.</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BCD2SevenSeg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Final</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latin typeface="+mn-lt"/>
            </a:rPr>
            <a:t>Display the Change, Total, Inserted money, Product Selected and Add money in the seven seg.</a:t>
          </a: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latin typeface="+mn-lt"/>
            </a:rPr>
            <a:t>Change in form of BCD will send to the seven segment.</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Quantity</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Product</a:t>
          </a:r>
          <a:r>
            <a:rPr lang="en-US" sz="1800" kern="1200" baseline="0" dirty="0">
              <a:latin typeface="+mn-lt"/>
            </a:rPr>
            <a:t> Selection and Quantity</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of the Product </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Count</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The Count of the Money Inserted is done here.</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Bin2BCD</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The</a:t>
          </a:r>
          <a:r>
            <a:rPr lang="en-US" sz="1800" kern="1200" baseline="0" dirty="0">
              <a:latin typeface="+mn-lt"/>
            </a:rPr>
            <a:t> Change ,Total, Inserted Money which in Binary will be converted to BCD.</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BCD2SevenSeg</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Change in form of BCD will send to the seven segment.</a:t>
          </a: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Final</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Display the Change, Total, Inserted money, Product Selected and Add money in the seven seg.</a:t>
          </a: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Quantity</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Product</a:t>
          </a:r>
          <a:r>
            <a:rPr lang="en-US" sz="1800" kern="1200" baseline="0" dirty="0">
              <a:latin typeface="+mn-lt"/>
            </a:rPr>
            <a:t> Selection and Quantity</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of the Product </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Count</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The Count of the Money Inserted is done here.</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Bin2BCD</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The</a:t>
          </a:r>
          <a:r>
            <a:rPr lang="en-US" sz="1800" kern="1200" baseline="0" dirty="0">
              <a:latin typeface="+mn-lt"/>
            </a:rPr>
            <a:t> Change ,Total, Inserted Money which in Binary will be converted to BCD.</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BCD2SevenSeg</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Change in form of BCD will send to the seven segment.</a:t>
          </a: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Final</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Display the Change, Total, Inserted money, Product Selected and Add money in the seven seg.</a:t>
          </a: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202720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86591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822790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089073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7501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76677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3606609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18</a:t>
            </a:fld>
            <a:endParaRPr lang="en-US"/>
          </a:p>
        </p:txBody>
      </p:sp>
    </p:spTree>
    <p:extLst>
      <p:ext uri="{BB962C8B-B14F-4D97-AF65-F5344CB8AC3E}">
        <p14:creationId xmlns:p14="http://schemas.microsoft.com/office/powerpoint/2010/main" val="160026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528436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469532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5</a:t>
            </a:fld>
            <a:endParaRPr lang="en-US"/>
          </a:p>
        </p:txBody>
      </p:sp>
    </p:spTree>
    <p:extLst>
      <p:ext uri="{BB962C8B-B14F-4D97-AF65-F5344CB8AC3E}">
        <p14:creationId xmlns:p14="http://schemas.microsoft.com/office/powerpoint/2010/main" val="201412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661138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11838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277884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865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46907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69200" y="1397000"/>
            <a:ext cx="3995738" cy="2039449"/>
          </a:xfrm>
        </p:spPr>
        <p:txBody>
          <a:bodyPr anchor="b" anchorCtr="0">
            <a:normAutofit fontScale="90000"/>
          </a:bodyPr>
          <a:lstStyle/>
          <a:p>
            <a:pPr algn="ctr"/>
            <a:r>
              <a:rPr lang="en-US" sz="3600" dirty="0"/>
              <a:t>         </a:t>
            </a:r>
            <a:br>
              <a:rPr lang="en-US" sz="3600" dirty="0"/>
            </a:br>
            <a:br>
              <a:rPr lang="en-US" sz="3600" dirty="0"/>
            </a:br>
            <a:br>
              <a:rPr lang="en-US" sz="3600" dirty="0"/>
            </a:br>
            <a:br>
              <a:rPr lang="en-US" sz="3600" dirty="0"/>
            </a:br>
            <a:r>
              <a:rPr lang="en-US" sz="3600" dirty="0"/>
              <a:t>ECE-365</a:t>
            </a:r>
            <a:br>
              <a:rPr lang="en-US" sz="3600" dirty="0"/>
            </a:br>
            <a:r>
              <a:rPr lang="en-US" sz="2700" dirty="0"/>
              <a:t>Workshop on Reconfigurable Computing</a:t>
            </a:r>
            <a:br>
              <a:rPr lang="en-US" sz="2700" dirty="0"/>
            </a:br>
            <a:br>
              <a:rPr lang="en-US" sz="3600" dirty="0"/>
            </a:br>
            <a:r>
              <a:rPr lang="en-US" sz="3600" dirty="0"/>
              <a:t> Implementation of Vending Machine in </a:t>
            </a:r>
            <a:r>
              <a:rPr lang="en-US" sz="3600" dirty="0" err="1"/>
              <a:t>Artix</a:t>
            </a:r>
            <a:r>
              <a:rPr lang="en-US" sz="3600" dirty="0"/>
              <a:t> 7 </a:t>
            </a:r>
            <a:r>
              <a:rPr lang="en-US" sz="3600" dirty="0" err="1"/>
              <a:t>Nexys</a:t>
            </a:r>
            <a:r>
              <a:rPr lang="en-US" sz="3600" dirty="0"/>
              <a:t> 4 Board</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436449"/>
            <a:ext cx="3565524" cy="3307251"/>
          </a:xfrm>
        </p:spPr>
        <p:txBody>
          <a:bodyPr>
            <a:normAutofit/>
          </a:bodyPr>
          <a:lstStyle/>
          <a:p>
            <a:endParaRPr lang="en-US" dirty="0"/>
          </a:p>
          <a:p>
            <a:endParaRPr lang="en-US" dirty="0"/>
          </a:p>
          <a:p>
            <a:endParaRPr lang="en-US" dirty="0"/>
          </a:p>
          <a:p>
            <a:r>
              <a:rPr lang="en-US" dirty="0"/>
              <a:t>Presented by,</a:t>
            </a:r>
          </a:p>
          <a:p>
            <a:r>
              <a:rPr lang="en-US" dirty="0" err="1"/>
              <a:t>S.Balakrishna</a:t>
            </a:r>
            <a:r>
              <a:rPr lang="en-US" dirty="0"/>
              <a:t> [11809458]</a:t>
            </a:r>
          </a:p>
          <a:p>
            <a:r>
              <a:rPr lang="en-US" dirty="0" err="1"/>
              <a:t>Gantasala</a:t>
            </a:r>
            <a:r>
              <a:rPr lang="en-US" dirty="0"/>
              <a:t> Sandeep [11808691]</a:t>
            </a:r>
          </a:p>
          <a:p>
            <a:endParaRPr lang="en-US" dirty="0"/>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Select Waveform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550863" y="1193801"/>
            <a:ext cx="11425237" cy="5187064"/>
          </a:xfrm>
          <a:prstGeom prst="rect">
            <a:avLst/>
          </a:prstGeom>
        </p:spPr>
      </p:pic>
    </p:spTree>
    <p:extLst>
      <p:ext uri="{BB962C8B-B14F-4D97-AF65-F5344CB8AC3E}">
        <p14:creationId xmlns:p14="http://schemas.microsoft.com/office/powerpoint/2010/main" val="252145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Bin2BCD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5147933" cy="5003800"/>
          </a:xfrm>
        </p:spPr>
        <p:txBody>
          <a:bodyPr vert="horz" wrap="square" lIns="0" tIns="0" rIns="0" bIns="0" rtlCol="0">
            <a:normAutofit/>
          </a:bodyPr>
          <a:lstStyle/>
          <a:p>
            <a:pPr marL="0" indent="0" algn="just">
              <a:lnSpc>
                <a:spcPct val="100000"/>
              </a:lnSpc>
              <a:buNone/>
            </a:pPr>
            <a:r>
              <a:rPr lang="en-US" kern="1200" dirty="0">
                <a:latin typeface="+mn-lt"/>
                <a:ea typeface="+mn-ea"/>
                <a:cs typeface="+mn-cs"/>
              </a:rPr>
              <a:t>This Module helps with the conversion of the input binary number into tens and ones place numbers in terms of BCD format.</a:t>
            </a:r>
          </a:p>
          <a:p>
            <a:pPr marL="0" indent="0" algn="just">
              <a:lnSpc>
                <a:spcPct val="100000"/>
              </a:lnSpc>
              <a:buNone/>
            </a:pPr>
            <a:endParaRPr lang="en-US" kern="1200" dirty="0">
              <a:latin typeface="+mn-lt"/>
              <a:ea typeface="+mn-ea"/>
              <a:cs typeface="+mn-cs"/>
            </a:endParaRPr>
          </a:p>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20" name="Picture 19">
            <a:extLst>
              <a:ext uri="{FF2B5EF4-FFF2-40B4-BE49-F238E27FC236}">
                <a16:creationId xmlns:a16="http://schemas.microsoft.com/office/drawing/2014/main" id="{82523820-EE13-4984-A51B-857B6C8EF2F7}"/>
              </a:ext>
            </a:extLst>
          </p:cNvPr>
          <p:cNvPicPr>
            <a:picLocks noChangeAspect="1"/>
          </p:cNvPicPr>
          <p:nvPr/>
        </p:nvPicPr>
        <p:blipFill>
          <a:blip r:embed="rId4"/>
          <a:srcRect/>
          <a:stretch/>
        </p:blipFill>
        <p:spPr>
          <a:xfrm>
            <a:off x="585595" y="2925091"/>
            <a:ext cx="4938905" cy="3052063"/>
          </a:xfrm>
          <a:prstGeom prst="rect">
            <a:avLst/>
          </a:prstGeom>
        </p:spPr>
      </p:pic>
      <p:pic>
        <p:nvPicPr>
          <p:cNvPr id="6" name="Picture 5">
            <a:extLst>
              <a:ext uri="{FF2B5EF4-FFF2-40B4-BE49-F238E27FC236}">
                <a16:creationId xmlns:a16="http://schemas.microsoft.com/office/drawing/2014/main" id="{39E8039F-BB2C-4BE7-AB08-8AA130811A02}"/>
              </a:ext>
            </a:extLst>
          </p:cNvPr>
          <p:cNvPicPr>
            <a:picLocks noChangeAspect="1"/>
          </p:cNvPicPr>
          <p:nvPr/>
        </p:nvPicPr>
        <p:blipFill>
          <a:blip r:embed="rId5"/>
          <a:stretch>
            <a:fillRect/>
          </a:stretch>
        </p:blipFill>
        <p:spPr>
          <a:xfrm>
            <a:off x="5925571" y="1144574"/>
            <a:ext cx="5147934" cy="4832579"/>
          </a:xfrm>
          <a:prstGeom prst="rect">
            <a:avLst/>
          </a:prstGeom>
        </p:spPr>
      </p:pic>
    </p:spTree>
    <p:extLst>
      <p:ext uri="{BB962C8B-B14F-4D97-AF65-F5344CB8AC3E}">
        <p14:creationId xmlns:p14="http://schemas.microsoft.com/office/powerpoint/2010/main" val="318054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Binary to BCD Waveform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550864" y="1193801"/>
            <a:ext cx="11317048" cy="5187064"/>
          </a:xfrm>
          <a:prstGeom prst="rect">
            <a:avLst/>
          </a:prstGeom>
        </p:spPr>
      </p:pic>
    </p:spTree>
    <p:extLst>
      <p:ext uri="{BB962C8B-B14F-4D97-AF65-F5344CB8AC3E}">
        <p14:creationId xmlns:p14="http://schemas.microsoft.com/office/powerpoint/2010/main" val="120503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Refresh Counter</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209337" cy="5003800"/>
          </a:xfrm>
        </p:spPr>
        <p:txBody>
          <a:bodyPr vert="horz" wrap="square" lIns="0" tIns="0" rIns="0" bIns="0" rtlCol="0">
            <a:normAutofit/>
          </a:bodyPr>
          <a:lstStyle/>
          <a:p>
            <a:pPr marL="0" indent="0" algn="just">
              <a:lnSpc>
                <a:spcPct val="100000"/>
              </a:lnSpc>
              <a:buNone/>
            </a:pPr>
            <a:r>
              <a:rPr lang="en-US" kern="1200" dirty="0">
                <a:latin typeface="+mn-lt"/>
                <a:ea typeface="+mn-ea"/>
                <a:cs typeface="+mn-cs"/>
              </a:rPr>
              <a:t>This Module helps with the Clock Signal division part where we can convert the high-frequency clock to the required frequency clock . This module is responsible for the display of different number in all the seven segments at th</a:t>
            </a:r>
            <a:r>
              <a:rPr lang="en-US" dirty="0"/>
              <a:t>e same time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550863" y="2339314"/>
            <a:ext cx="10891837" cy="3527204"/>
          </a:xfrm>
          <a:prstGeom prst="rect">
            <a:avLst/>
          </a:prstGeom>
        </p:spPr>
      </p:pic>
    </p:spTree>
    <p:extLst>
      <p:ext uri="{BB962C8B-B14F-4D97-AF65-F5344CB8AC3E}">
        <p14:creationId xmlns:p14="http://schemas.microsoft.com/office/powerpoint/2010/main" val="429306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731043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Refresh Counter Waveform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14</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550863" y="1193800"/>
            <a:ext cx="11463337" cy="5313407"/>
          </a:xfrm>
          <a:prstGeom prst="rect">
            <a:avLst/>
          </a:prstGeom>
        </p:spPr>
      </p:pic>
    </p:spTree>
    <p:extLst>
      <p:ext uri="{BB962C8B-B14F-4D97-AF65-F5344CB8AC3E}">
        <p14:creationId xmlns:p14="http://schemas.microsoft.com/office/powerpoint/2010/main" val="188103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Seven Seg Control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550864" y="1205745"/>
            <a:ext cx="11317048" cy="5115373"/>
          </a:xfrm>
          <a:prstGeom prst="rect">
            <a:avLst/>
          </a:prstGeom>
        </p:spPr>
      </p:pic>
      <p:sp>
        <p:nvSpPr>
          <p:cNvPr id="21" name="TextBox 20">
            <a:extLst>
              <a:ext uri="{FF2B5EF4-FFF2-40B4-BE49-F238E27FC236}">
                <a16:creationId xmlns:a16="http://schemas.microsoft.com/office/drawing/2014/main" id="{496AB43D-F829-4D2F-928B-C7C3DFFE81FD}"/>
              </a:ext>
            </a:extLst>
          </p:cNvPr>
          <p:cNvSpPr txBox="1"/>
          <p:nvPr/>
        </p:nvSpPr>
        <p:spPr>
          <a:xfrm>
            <a:off x="3003550" y="2996684"/>
            <a:ext cx="6184900" cy="369332"/>
          </a:xfrm>
          <a:prstGeom prst="rect">
            <a:avLst/>
          </a:prstGeom>
          <a:noFill/>
        </p:spPr>
        <p:txBody>
          <a:bodyPr wrap="square">
            <a:spAutoFit/>
          </a:bodyPr>
          <a:lstStyle/>
          <a:p>
            <a:r>
              <a:rPr lang="en-US" dirty="0"/>
              <a:t>Thursday, April 28, 2022</a:t>
            </a:r>
          </a:p>
        </p:txBody>
      </p:sp>
    </p:spTree>
    <p:extLst>
      <p:ext uri="{BB962C8B-B14F-4D97-AF65-F5344CB8AC3E}">
        <p14:creationId xmlns:p14="http://schemas.microsoft.com/office/powerpoint/2010/main" val="14505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000001"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Seven Segment Control Waveform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38163" y="6507212"/>
            <a:ext cx="2628900" cy="153888"/>
          </a:xfrm>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550864" y="1193801"/>
            <a:ext cx="11514136" cy="5052254"/>
          </a:xfrm>
          <a:prstGeom prst="rect">
            <a:avLst/>
          </a:prstGeom>
        </p:spPr>
      </p:pic>
    </p:spTree>
    <p:extLst>
      <p:ext uri="{BB962C8B-B14F-4D97-AF65-F5344CB8AC3E}">
        <p14:creationId xmlns:p14="http://schemas.microsoft.com/office/powerpoint/2010/main" val="2155521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COMPLETE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550863" y="1205746"/>
            <a:ext cx="11641136" cy="5003800"/>
          </a:xfrm>
          <a:prstGeom prst="rect">
            <a:avLst/>
          </a:prstGeom>
        </p:spPr>
      </p:pic>
    </p:spTree>
    <p:extLst>
      <p:ext uri="{BB962C8B-B14F-4D97-AF65-F5344CB8AC3E}">
        <p14:creationId xmlns:p14="http://schemas.microsoft.com/office/powerpoint/2010/main" val="2013087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Process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dirty="0"/>
              <a:t>Thursday, April 28, 2022</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dirty="0"/>
              <a:t>Vending Machine Using Verilog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286044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Complete Waveform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550863" y="1193801"/>
            <a:ext cx="11437937" cy="5201838"/>
          </a:xfrm>
          <a:prstGeom prst="rect">
            <a:avLst/>
          </a:prstGeom>
        </p:spPr>
      </p:pic>
    </p:spTree>
    <p:extLst>
      <p:ext uri="{BB962C8B-B14F-4D97-AF65-F5344CB8AC3E}">
        <p14:creationId xmlns:p14="http://schemas.microsoft.com/office/powerpoint/2010/main" val="16965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771525"/>
          </a:xfrm>
        </p:spPr>
        <p:txBody>
          <a:bodyPr/>
          <a:lstStyle/>
          <a:p>
            <a:r>
              <a:rPr lang="en-US" dirty="0"/>
              <a:t>Content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320800"/>
            <a:ext cx="3565525" cy="4772025"/>
          </a:xfrm>
        </p:spPr>
        <p:txBody>
          <a:bodyPr/>
          <a:lstStyle/>
          <a:p>
            <a:r>
              <a:rPr lang="en-US" dirty="0"/>
              <a:t>Introduction</a:t>
            </a:r>
          </a:p>
          <a:p>
            <a:r>
              <a:rPr lang="en-US" dirty="0"/>
              <a:t>Vending Machine</a:t>
            </a:r>
          </a:p>
          <a:p>
            <a:r>
              <a:rPr lang="en-US" dirty="0"/>
              <a:t>Process</a:t>
            </a:r>
          </a:p>
          <a:p>
            <a:r>
              <a:rPr lang="en-US" dirty="0"/>
              <a:t>Insert Module</a:t>
            </a:r>
          </a:p>
          <a:p>
            <a:r>
              <a:rPr lang="en-US" dirty="0"/>
              <a:t>Select Module</a:t>
            </a:r>
          </a:p>
          <a:p>
            <a:r>
              <a:rPr lang="en-US" dirty="0"/>
              <a:t>Bin to  BCD Module</a:t>
            </a:r>
          </a:p>
          <a:p>
            <a:r>
              <a:rPr lang="en-US" dirty="0"/>
              <a:t>Refresh Counter</a:t>
            </a:r>
          </a:p>
          <a:p>
            <a:r>
              <a:rPr lang="en-US" dirty="0"/>
              <a:t>Seven Segment Control</a:t>
            </a:r>
          </a:p>
          <a:p>
            <a:r>
              <a:rPr lang="en-US" dirty="0"/>
              <a:t>Complete</a:t>
            </a:r>
          </a:p>
          <a:p>
            <a:endParaRPr lang="en-US" dirty="0"/>
          </a:p>
          <a:p>
            <a:endParaRPr lang="en-US" dirty="0"/>
          </a:p>
        </p:txBody>
      </p:sp>
      <p:pic>
        <p:nvPicPr>
          <p:cNvPr id="8" name="Picture Placeholder 7">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a:blip r:embed="rId2"/>
          <a:srcRect/>
          <a:stretch/>
        </p:blipFill>
        <p:spPr>
          <a:xfrm>
            <a:off x="5353050" y="1435412"/>
            <a:ext cx="3565525" cy="3263900"/>
          </a:xfrm>
        </p:spPr>
      </p:pic>
      <p:pic>
        <p:nvPicPr>
          <p:cNvPr id="10" name="Picture Placeholder 9">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a:blip r:embed="rId3"/>
          <a:srcRect/>
          <a:stretch/>
        </p:blipFill>
        <p:spPr>
          <a:xfrm>
            <a:off x="8918575" y="596392"/>
            <a:ext cx="2263776" cy="2263776"/>
          </a:xfrm>
        </p:spPr>
      </p:pic>
      <p:pic>
        <p:nvPicPr>
          <p:cNvPr id="12" name="Picture Placeholder 11">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a:blip r:embed="rId4"/>
          <a:srcRect/>
          <a:stretch/>
        </p:blipFill>
        <p:spPr>
          <a:xfrm>
            <a:off x="9091612" y="3274556"/>
            <a:ext cx="2936876" cy="2619944"/>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Thursday, April 28, 2022</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Vending Machine Using Verilog</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FPGA interface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550863" y="1193801"/>
            <a:ext cx="11317049" cy="5201838"/>
          </a:xfrm>
          <a:prstGeom prst="rect">
            <a:avLst/>
          </a:prstGeom>
        </p:spPr>
      </p:pic>
    </p:spTree>
    <p:extLst>
      <p:ext uri="{BB962C8B-B14F-4D97-AF65-F5344CB8AC3E}">
        <p14:creationId xmlns:p14="http://schemas.microsoft.com/office/powerpoint/2010/main" val="540778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50800"/>
            <a:ext cx="7308850" cy="986400"/>
          </a:xfrm>
        </p:spPr>
        <p:txBody>
          <a:bodyPr wrap="square" anchor="ctr">
            <a:normAutofit/>
          </a:bodyPr>
          <a:lstStyle/>
          <a:p>
            <a:r>
              <a:rPr lang="en-US" dirty="0"/>
              <a:t>Examples</a:t>
            </a:r>
          </a:p>
        </p:txBody>
      </p:sp>
      <p:sp>
        <p:nvSpPr>
          <p:cNvPr id="40" name="Rectangle 22">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r>
              <a:rPr lang="en-US" dirty="0"/>
              <a:t>Thursday, April 28, 2022</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r>
              <a:rPr lang="en-US" dirty="0"/>
              <a:t>Vending Machine Using Verilog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21</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3978128777"/>
              </p:ext>
            </p:extLst>
          </p:nvPr>
        </p:nvGraphicFramePr>
        <p:xfrm>
          <a:off x="550863" y="2688613"/>
          <a:ext cx="10514485" cy="3339735"/>
        </p:xfrm>
        <a:graphic>
          <a:graphicData uri="http://schemas.openxmlformats.org/drawingml/2006/table">
            <a:tbl>
              <a:tblPr firstRow="1" bandRow="1">
                <a:tableStyleId>{7DF18680-E054-41AD-8BC1-D1AEF772440D}</a:tableStyleId>
              </a:tblPr>
              <a:tblGrid>
                <a:gridCol w="2141537">
                  <a:extLst>
                    <a:ext uri="{9D8B030D-6E8A-4147-A177-3AD203B41FA5}">
                      <a16:colId xmlns:a16="http://schemas.microsoft.com/office/drawing/2014/main" val="562691606"/>
                    </a:ext>
                  </a:extLst>
                </a:gridCol>
                <a:gridCol w="1532865">
                  <a:extLst>
                    <a:ext uri="{9D8B030D-6E8A-4147-A177-3AD203B41FA5}">
                      <a16:colId xmlns:a16="http://schemas.microsoft.com/office/drawing/2014/main" val="3970149589"/>
                    </a:ext>
                  </a:extLst>
                </a:gridCol>
                <a:gridCol w="1994299">
                  <a:extLst>
                    <a:ext uri="{9D8B030D-6E8A-4147-A177-3AD203B41FA5}">
                      <a16:colId xmlns:a16="http://schemas.microsoft.com/office/drawing/2014/main" val="1552287268"/>
                    </a:ext>
                  </a:extLst>
                </a:gridCol>
                <a:gridCol w="2422892">
                  <a:extLst>
                    <a:ext uri="{9D8B030D-6E8A-4147-A177-3AD203B41FA5}">
                      <a16:colId xmlns:a16="http://schemas.microsoft.com/office/drawing/2014/main" val="3637583548"/>
                    </a:ext>
                  </a:extLst>
                </a:gridCol>
                <a:gridCol w="2422892">
                  <a:extLst>
                    <a:ext uri="{9D8B030D-6E8A-4147-A177-3AD203B41FA5}">
                      <a16:colId xmlns:a16="http://schemas.microsoft.com/office/drawing/2014/main" val="1751413396"/>
                    </a:ext>
                  </a:extLst>
                </a:gridCol>
              </a:tblGrid>
              <a:tr h="667947">
                <a:tc>
                  <a:txBody>
                    <a:bodyPr/>
                    <a:lstStyle/>
                    <a:p>
                      <a:pPr algn="ctr"/>
                      <a:r>
                        <a:rPr lang="en-US" sz="3000" dirty="0"/>
                        <a:t>Product</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3000" dirty="0"/>
                        <a:t>Total</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3000" dirty="0"/>
                        <a:t>Insert</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3000" dirty="0"/>
                        <a:t>Change</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3000" dirty="0"/>
                        <a:t>add</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667947">
                <a:tc>
                  <a:txBody>
                    <a:bodyPr/>
                    <a:lstStyle/>
                    <a:p>
                      <a:pPr algn="ctr"/>
                      <a:r>
                        <a:rPr lang="en-US" sz="3000" dirty="0">
                          <a:solidFill>
                            <a:schemeClr val="tx1"/>
                          </a:solidFill>
                        </a:rPr>
                        <a:t>0[5rs] X 3</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15rs </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15rs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0rs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0</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67947">
                <a:tc>
                  <a:txBody>
                    <a:bodyPr/>
                    <a:lstStyle/>
                    <a:p>
                      <a:pPr algn="ctr"/>
                      <a:r>
                        <a:rPr lang="en-US" sz="3000" dirty="0">
                          <a:solidFill>
                            <a:schemeClr val="tx1"/>
                          </a:solidFill>
                        </a:rPr>
                        <a:t>0[10rs] X 3</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30rs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25rs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5rs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1</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667947">
                <a:tc>
                  <a:txBody>
                    <a:bodyPr/>
                    <a:lstStyle/>
                    <a:p>
                      <a:pPr algn="ctr"/>
                      <a:r>
                        <a:rPr lang="en-US" sz="3000" dirty="0">
                          <a:solidFill>
                            <a:schemeClr val="tx1"/>
                          </a:solidFill>
                        </a:rPr>
                        <a:t>0[10rs] X 3</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30rs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45rs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15rs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0</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667947">
                <a:tc>
                  <a:txBody>
                    <a:bodyPr/>
                    <a:lstStyle/>
                    <a:p>
                      <a:pPr algn="ctr"/>
                      <a:r>
                        <a:rPr lang="en-US" sz="3000" dirty="0">
                          <a:solidFill>
                            <a:schemeClr val="tx1"/>
                          </a:solidFill>
                        </a:rPr>
                        <a:t>Reset=1</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0rs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0rs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0rs</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0</a:t>
                      </a:r>
                    </a:p>
                  </a:txBody>
                  <a:tcPr marL="151806" marR="151806" marT="75903" marB="7590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2496947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Placeholder 26">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a:srcRect l="5624" r="5453"/>
          <a:stretch/>
        </p:blipFill>
        <p:spPr>
          <a:xfrm>
            <a:off x="6091200" y="1"/>
            <a:ext cx="6098400" cy="6858000"/>
          </a:xfrm>
          <a:custGeom>
            <a:avLst/>
            <a:gdLst/>
            <a:ahLst/>
            <a:cxnLst/>
            <a:rect l="l" t="t" r="r" b="b"/>
            <a:pathLst>
              <a:path w="6098400" h="6858000">
                <a:moveTo>
                  <a:pt x="0" y="0"/>
                </a:moveTo>
                <a:lnTo>
                  <a:pt x="6098400" y="0"/>
                </a:lnTo>
                <a:lnTo>
                  <a:pt x="6098400" y="6858000"/>
                </a:lnTo>
                <a:lnTo>
                  <a:pt x="0" y="6858000"/>
                </a:lnTo>
                <a:close/>
              </a:path>
            </a:pathLst>
          </a:custGeo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alphaModFix amt="40000"/>
            <a:extLst>
              <a:ext uri="{28A0092B-C50C-407E-A947-70E740481C1C}">
                <a14:useLocalDpi xmlns:a14="http://schemas.microsoft.com/office/drawing/2010/main" val="0"/>
              </a:ext>
            </a:extLst>
          </a:blip>
          <a:srcRect l="18222" r="31313" b="-2"/>
          <a:stretch/>
        </p:blipFill>
        <p:spPr>
          <a:xfrm>
            <a:off x="20" y="1"/>
            <a:ext cx="6098380" cy="6858000"/>
          </a:xfrm>
          <a:custGeom>
            <a:avLst/>
            <a:gdLst/>
            <a:ahLst/>
            <a:cxnLst/>
            <a:rect l="l" t="t" r="r" b="b"/>
            <a:pathLst>
              <a:path w="6098400" h="6858000">
                <a:moveTo>
                  <a:pt x="0" y="0"/>
                </a:moveTo>
                <a:lnTo>
                  <a:pt x="6098400" y="0"/>
                </a:lnTo>
                <a:lnTo>
                  <a:pt x="6098400" y="6858000"/>
                </a:lnTo>
                <a:lnTo>
                  <a:pt x="0" y="6858000"/>
                </a:lnTo>
                <a:close/>
              </a:path>
            </a:pathLst>
          </a:custGeom>
        </p:spPr>
      </p:pic>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Thank You</a:t>
            </a:r>
          </a:p>
        </p:txBody>
      </p:sp>
      <p:sp>
        <p:nvSpPr>
          <p:cNvPr id="52" name="Rectangle 5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03406"/>
            <a:ext cx="3565525" cy="2289419"/>
          </a:xfrm>
        </p:spPr>
        <p:txBody>
          <a:bodyPr vert="horz" wrap="square" lIns="0" tIns="0" rIns="0" bIns="0" rtlCol="0">
            <a:normAutofit/>
          </a:bodyPr>
          <a:lstStyle/>
          <a:p>
            <a:pPr marL="0" indent="0">
              <a:lnSpc>
                <a:spcPct val="100000"/>
              </a:lnSpc>
            </a:pPr>
            <a:endParaRPr lang="en-US" sz="2000" kern="1200">
              <a:latin typeface="+mn-lt"/>
              <a:ea typeface="+mn-ea"/>
              <a:cs typeface="+mn-cs"/>
            </a:endParaRPr>
          </a:p>
        </p:txBody>
      </p:sp>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r>
              <a:rPr lang="en-US" dirty="0"/>
              <a:t>Thursday, April 21, 2022</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r>
              <a:rPr lang="en-US" dirty="0"/>
              <a:t>Vending Machine Using Verilog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a:blip r:embed="rId3"/>
          <a:srcRect l="9564" r="9564"/>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Thursday, April 28, 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Vending Machine Using Verilog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a:blip r:embed="rId6"/>
          <a:srcRect l="22349" r="22349"/>
          <a:stretch/>
        </p:blipFill>
        <p:spPr>
          <a:xfrm>
            <a:off x="6083808" y="0"/>
            <a:ext cx="2666297"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r>
              <a:rPr lang="en-US" dirty="0"/>
              <a:t>Vending Machine is an automated machine which we generally use in airports, shopping malls, stores, </a:t>
            </a:r>
            <a:r>
              <a:rPr lang="en-US" dirty="0" err="1"/>
              <a:t>etc</a:t>
            </a:r>
            <a:r>
              <a:rPr lang="en-US" dirty="0"/>
              <a:t>… where the products like snakes, drinks, </a:t>
            </a:r>
            <a:r>
              <a:rPr lang="en-US" dirty="0" err="1"/>
              <a:t>etc</a:t>
            </a:r>
            <a:r>
              <a:rPr lang="en-US" dirty="0"/>
              <a:t>… are displayed in the machine we can select a particular product and it’s the quantity and finally insert the money to get the products delivered and also the change if more money is inserted.</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VENDING  MACHINE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6" name="Picture 5">
            <a:extLst>
              <a:ext uri="{FF2B5EF4-FFF2-40B4-BE49-F238E27FC236}">
                <a16:creationId xmlns:a16="http://schemas.microsoft.com/office/drawing/2014/main" id="{01526283-6360-42BC-B0B1-41D031E819E5}"/>
              </a:ext>
            </a:extLst>
          </p:cNvPr>
          <p:cNvPicPr>
            <a:picLocks noChangeAspect="1"/>
          </p:cNvPicPr>
          <p:nvPr/>
        </p:nvPicPr>
        <p:blipFill>
          <a:blip r:embed="rId4"/>
          <a:srcRect/>
          <a:stretch/>
        </p:blipFill>
        <p:spPr>
          <a:xfrm>
            <a:off x="550862" y="1193800"/>
            <a:ext cx="11514138" cy="5187065"/>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Process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06647549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dirty="0"/>
              <a:t>Thursday, April 28, 2022</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dirty="0"/>
              <a:t>Vending Machine Using Verilog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138810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Complete Module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9" name="Picture 8">
            <a:extLst>
              <a:ext uri="{FF2B5EF4-FFF2-40B4-BE49-F238E27FC236}">
                <a16:creationId xmlns:a16="http://schemas.microsoft.com/office/drawing/2014/main" id="{1CA85CD4-26D9-42ED-B2A7-122BF5AC4B20}"/>
              </a:ext>
            </a:extLst>
          </p:cNvPr>
          <p:cNvPicPr>
            <a:picLocks noChangeAspect="1"/>
          </p:cNvPicPr>
          <p:nvPr/>
        </p:nvPicPr>
        <p:blipFill>
          <a:blip r:embed="rId4"/>
          <a:srcRect/>
          <a:stretch/>
        </p:blipFill>
        <p:spPr>
          <a:xfrm>
            <a:off x="550863" y="1205746"/>
            <a:ext cx="11437937" cy="5102979"/>
          </a:xfrm>
          <a:prstGeom prst="rect">
            <a:avLst/>
          </a:prstGeom>
        </p:spPr>
      </p:pic>
    </p:spTree>
    <p:extLst>
      <p:ext uri="{BB962C8B-B14F-4D97-AF65-F5344CB8AC3E}">
        <p14:creationId xmlns:p14="http://schemas.microsoft.com/office/powerpoint/2010/main" val="303458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Insert Module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5147933" cy="5003800"/>
          </a:xfrm>
        </p:spPr>
        <p:txBody>
          <a:bodyPr vert="horz" wrap="square" lIns="0" tIns="0" rIns="0" bIns="0" rtlCol="0">
            <a:normAutofit/>
          </a:bodyPr>
          <a:lstStyle/>
          <a:p>
            <a:pPr marL="0" indent="0" algn="just">
              <a:lnSpc>
                <a:spcPct val="100000"/>
              </a:lnSpc>
              <a:buNone/>
            </a:pPr>
            <a:r>
              <a:rPr lang="en-US" kern="1200" dirty="0">
                <a:latin typeface="+mn-lt"/>
                <a:ea typeface="+mn-ea"/>
                <a:cs typeface="+mn-cs"/>
              </a:rPr>
              <a:t>This is module is responsible for the Money inserted.</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912813" y="2173188"/>
            <a:ext cx="4533900" cy="3385765"/>
          </a:xfrm>
          <a:prstGeom prst="rect">
            <a:avLst/>
          </a:prstGeom>
        </p:spPr>
      </p:pic>
      <p:pic>
        <p:nvPicPr>
          <p:cNvPr id="6" name="Picture 5">
            <a:extLst>
              <a:ext uri="{FF2B5EF4-FFF2-40B4-BE49-F238E27FC236}">
                <a16:creationId xmlns:a16="http://schemas.microsoft.com/office/drawing/2014/main" id="{518E6641-1A77-4A9F-9129-5CD75FEDE073}"/>
              </a:ext>
            </a:extLst>
          </p:cNvPr>
          <p:cNvPicPr>
            <a:picLocks noChangeAspect="1"/>
          </p:cNvPicPr>
          <p:nvPr/>
        </p:nvPicPr>
        <p:blipFill>
          <a:blip r:embed="rId5"/>
          <a:srcRect/>
          <a:stretch/>
        </p:blipFill>
        <p:spPr>
          <a:xfrm>
            <a:off x="5806056" y="1193800"/>
            <a:ext cx="6182744" cy="5114925"/>
          </a:xfrm>
          <a:prstGeom prst="rect">
            <a:avLst/>
          </a:prstGeom>
        </p:spPr>
      </p:pic>
    </p:spTree>
    <p:extLst>
      <p:ext uri="{BB962C8B-B14F-4D97-AF65-F5344CB8AC3E}">
        <p14:creationId xmlns:p14="http://schemas.microsoft.com/office/powerpoint/2010/main" val="191591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Insert Waveform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11641137" cy="5003800"/>
          </a:xfrm>
        </p:spPr>
        <p:txBody>
          <a:bodyPr vert="horz" wrap="square" lIns="0" tIns="0" rIns="0" bIns="0" rtlCol="0">
            <a:normAutofit/>
          </a:bodyPr>
          <a:lstStyle/>
          <a:p>
            <a:pPr marL="0" indent="0" algn="just">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550864" y="1193800"/>
            <a:ext cx="11501436" cy="5313407"/>
          </a:xfrm>
          <a:prstGeom prst="rect">
            <a:avLst/>
          </a:prstGeom>
        </p:spPr>
      </p:pic>
    </p:spTree>
    <p:extLst>
      <p:ext uri="{BB962C8B-B14F-4D97-AF65-F5344CB8AC3E}">
        <p14:creationId xmlns:p14="http://schemas.microsoft.com/office/powerpoint/2010/main" val="211459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644525"/>
          </a:xfrm>
        </p:spPr>
        <p:txBody>
          <a:bodyPr vert="horz" wrap="square" lIns="0" tIns="0" rIns="0" bIns="0" rtlCol="0" anchor="b" anchorCtr="0">
            <a:normAutofit/>
          </a:bodyPr>
          <a:lstStyle/>
          <a:p>
            <a:pPr>
              <a:lnSpc>
                <a:spcPct val="100000"/>
              </a:lnSpc>
            </a:pPr>
            <a:r>
              <a:rPr lang="en-US" sz="3600" kern="1200" dirty="0">
                <a:solidFill>
                  <a:schemeClr val="tx1"/>
                </a:solidFill>
                <a:latin typeface="+mj-lt"/>
                <a:ea typeface="+mj-ea"/>
                <a:cs typeface="+mj-cs"/>
              </a:rPr>
              <a:t>Select Module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193800"/>
            <a:ext cx="5147933" cy="5003800"/>
          </a:xfrm>
        </p:spPr>
        <p:txBody>
          <a:bodyPr vert="horz" wrap="square" lIns="0" tIns="0" rIns="0" bIns="0" rtlCol="0">
            <a:normAutofit/>
          </a:bodyPr>
          <a:lstStyle/>
          <a:p>
            <a:pPr marL="0" indent="0" algn="just">
              <a:lnSpc>
                <a:spcPct val="100000"/>
              </a:lnSpc>
              <a:buNone/>
            </a:pPr>
            <a:r>
              <a:rPr lang="en-US" kern="1200" dirty="0">
                <a:latin typeface="+mn-lt"/>
                <a:ea typeface="+mn-ea"/>
                <a:cs typeface="+mn-cs"/>
              </a:rPr>
              <a:t>This Module helps with the selection of the product we needed and we can even select the quantity of the selected product it finally provides the total money of the product we have selected along with its quantity in the form of 7-bit</a:t>
            </a:r>
            <a:r>
              <a:rPr lang="en-US" dirty="0"/>
              <a:t> binary number and also the product selected.</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Thursday, April 28,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Vending Machine Using Verilog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7" name="Picture 6">
            <a:extLst>
              <a:ext uri="{FF2B5EF4-FFF2-40B4-BE49-F238E27FC236}">
                <a16:creationId xmlns:a16="http://schemas.microsoft.com/office/drawing/2014/main" id="{0520E16B-FE07-4E39-8C8F-21D8385875E8}"/>
              </a:ext>
            </a:extLst>
          </p:cNvPr>
          <p:cNvPicPr>
            <a:picLocks noChangeAspect="1"/>
          </p:cNvPicPr>
          <p:nvPr/>
        </p:nvPicPr>
        <p:blipFill>
          <a:blip r:embed="rId4"/>
          <a:srcRect/>
          <a:stretch/>
        </p:blipFill>
        <p:spPr>
          <a:xfrm>
            <a:off x="1726414" y="3825504"/>
            <a:ext cx="3227590" cy="2373312"/>
          </a:xfrm>
          <a:prstGeom prst="rect">
            <a:avLst/>
          </a:prstGeom>
        </p:spPr>
      </p:pic>
      <p:pic>
        <p:nvPicPr>
          <p:cNvPr id="6" name="Picture 5">
            <a:extLst>
              <a:ext uri="{FF2B5EF4-FFF2-40B4-BE49-F238E27FC236}">
                <a16:creationId xmlns:a16="http://schemas.microsoft.com/office/drawing/2014/main" id="{B3B14359-58F3-4CA0-B166-251A0984082E}"/>
              </a:ext>
            </a:extLst>
          </p:cNvPr>
          <p:cNvPicPr>
            <a:picLocks noChangeAspect="1"/>
          </p:cNvPicPr>
          <p:nvPr/>
        </p:nvPicPr>
        <p:blipFill>
          <a:blip r:embed="rId5"/>
          <a:srcRect/>
          <a:stretch/>
        </p:blipFill>
        <p:spPr>
          <a:xfrm>
            <a:off x="5900394" y="1245180"/>
            <a:ext cx="6171631" cy="5063545"/>
          </a:xfrm>
          <a:prstGeom prst="rect">
            <a:avLst/>
          </a:prstGeom>
        </p:spPr>
      </p:pic>
    </p:spTree>
    <p:extLst>
      <p:ext uri="{BB962C8B-B14F-4D97-AF65-F5344CB8AC3E}">
        <p14:creationId xmlns:p14="http://schemas.microsoft.com/office/powerpoint/2010/main" val="173416373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a89ac42-ba79-423e-b852-80e199b6231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EBD29BF03FAD438F48F0C5B67AE5F0" ma:contentTypeVersion="4" ma:contentTypeDescription="Create a new document." ma:contentTypeScope="" ma:versionID="b17f8e0aecb8c31fd2492877cb8867a6">
  <xsd:schema xmlns:xsd="http://www.w3.org/2001/XMLSchema" xmlns:xs="http://www.w3.org/2001/XMLSchema" xmlns:p="http://schemas.microsoft.com/office/2006/metadata/properties" xmlns:ns3="fa89ac42-ba79-423e-b852-80e199b6231d" targetNamespace="http://schemas.microsoft.com/office/2006/metadata/properties" ma:root="true" ma:fieldsID="963a2919949a9f727592042e8e58d79b" ns3:_="">
    <xsd:import namespace="fa89ac42-ba79-423e-b852-80e199b6231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89ac42-ba79-423e-b852-80e199b623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purl.org/dc/dcmitype/"/>
    <ds:schemaRef ds:uri="http://schemas.openxmlformats.org/package/2006/metadata/core-properties"/>
    <ds:schemaRef ds:uri="http://purl.org/dc/elements/1.1/"/>
    <ds:schemaRef ds:uri="http://purl.org/dc/terms/"/>
    <ds:schemaRef ds:uri="fa89ac42-ba79-423e-b852-80e199b6231d"/>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80687CA-A4BD-44FA-B5A2-EE7F3BABE1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89ac42-ba79-423e-b852-80e199b623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{9816032C-77A6-4E14-8AD2-1716785BE69A}tf33713516_win32</Template>
  <TotalTime>1224</TotalTime>
  <Words>717</Words>
  <Application>Microsoft Office PowerPoint</Application>
  <PresentationFormat>Widescreen</PresentationFormat>
  <Paragraphs>172</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Symbol</vt:lpstr>
      <vt:lpstr>Walbaum Display</vt:lpstr>
      <vt:lpstr>3DFloatVTI</vt:lpstr>
      <vt:lpstr>             ECE-365 Workshop on Reconfigurable Computing   Implementation of Vending Machine in Artix 7 Nexys 4 Board</vt:lpstr>
      <vt:lpstr>Content</vt:lpstr>
      <vt:lpstr>Introduction</vt:lpstr>
      <vt:lpstr>VENDING  MACHINE</vt:lpstr>
      <vt:lpstr>Process</vt:lpstr>
      <vt:lpstr>Complete Module</vt:lpstr>
      <vt:lpstr>Insert Module</vt:lpstr>
      <vt:lpstr>Insert Waveform</vt:lpstr>
      <vt:lpstr>Select Module</vt:lpstr>
      <vt:lpstr>Select Waveform</vt:lpstr>
      <vt:lpstr>Bin2BCD</vt:lpstr>
      <vt:lpstr>Binary to BCD Waveform</vt:lpstr>
      <vt:lpstr>Refresh Counter</vt:lpstr>
      <vt:lpstr>Refresh Counter Waveform</vt:lpstr>
      <vt:lpstr>Seven Seg Control</vt:lpstr>
      <vt:lpstr>Seven Segment Control Waveform</vt:lpstr>
      <vt:lpstr>COMPLETE</vt:lpstr>
      <vt:lpstr>Process</vt:lpstr>
      <vt:lpstr>Complete Waveform</vt:lpstr>
      <vt:lpstr>FPGA interface</vt:lpstr>
      <vt:lpstr>Examples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Vending Machine Using Verilog</dc:title>
  <dc:creator>S BALAKRISHNA</dc:creator>
  <cp:lastModifiedBy>S BALAKRISHNA</cp:lastModifiedBy>
  <cp:revision>18</cp:revision>
  <dcterms:created xsi:type="dcterms:W3CDTF">2022-04-20T13:18:23Z</dcterms:created>
  <dcterms:modified xsi:type="dcterms:W3CDTF">2022-04-28T08:53:03Z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0x010100F7EBD29BF03FAD438F48F0C5B67AE5F0</vt:lpwstr>
  </property>
</Properties>
</file>