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71" r:id="rId4"/>
    <p:sldId id="259" r:id="rId5"/>
    <p:sldId id="268" r:id="rId6"/>
    <p:sldId id="260" r:id="rId7"/>
    <p:sldId id="267" r:id="rId8"/>
    <p:sldId id="262" r:id="rId9"/>
    <p:sldId id="265" r:id="rId10"/>
    <p:sldId id="261" r:id="rId11"/>
    <p:sldId id="272" r:id="rId12"/>
    <p:sldId id="263" r:id="rId13"/>
    <p:sldId id="273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6DF005-AFCA-45F6-8972-24ADCF0DEB1E}" v="2" dt="2023-03-27T14:42:10.3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ah Aitken" userId="0bce5918-907f-4b97-8701-e3a584bada41" providerId="ADAL" clId="{BA6DF005-AFCA-45F6-8972-24ADCF0DEB1E}"/>
    <pc:docChg chg="custSel modSld">
      <pc:chgData name="Dinah Aitken" userId="0bce5918-907f-4b97-8701-e3a584bada41" providerId="ADAL" clId="{BA6DF005-AFCA-45F6-8972-24ADCF0DEB1E}" dt="2023-03-27T14:42:18.547" v="80" actId="20577"/>
      <pc:docMkLst>
        <pc:docMk/>
      </pc:docMkLst>
      <pc:sldChg chg="addSp delSp modSp mod delAnim">
        <pc:chgData name="Dinah Aitken" userId="0bce5918-907f-4b97-8701-e3a584bada41" providerId="ADAL" clId="{BA6DF005-AFCA-45F6-8972-24ADCF0DEB1E}" dt="2023-03-27T14:41:30.638" v="73" actId="20577"/>
        <pc:sldMkLst>
          <pc:docMk/>
          <pc:sldMk cId="170351006" sldId="260"/>
        </pc:sldMkLst>
        <pc:spChg chg="add mod">
          <ac:chgData name="Dinah Aitken" userId="0bce5918-907f-4b97-8701-e3a584bada41" providerId="ADAL" clId="{BA6DF005-AFCA-45F6-8972-24ADCF0DEB1E}" dt="2023-03-27T14:41:30.638" v="73" actId="20577"/>
          <ac:spMkLst>
            <pc:docMk/>
            <pc:sldMk cId="170351006" sldId="260"/>
            <ac:spMk id="4" creationId="{5D8A8451-C2F4-8DA9-56EC-EE090CB21062}"/>
          </ac:spMkLst>
        </pc:spChg>
        <pc:picChg chg="del">
          <ac:chgData name="Dinah Aitken" userId="0bce5918-907f-4b97-8701-e3a584bada41" providerId="ADAL" clId="{BA6DF005-AFCA-45F6-8972-24ADCF0DEB1E}" dt="2023-03-27T14:39:47.520" v="0" actId="478"/>
          <ac:picMkLst>
            <pc:docMk/>
            <pc:sldMk cId="170351006" sldId="260"/>
            <ac:picMk id="2" creationId="{BAA24284-02D8-BF2E-3239-6EC0A589B6F1}"/>
          </ac:picMkLst>
        </pc:picChg>
      </pc:sldChg>
      <pc:sldChg chg="addSp delSp modSp mod delAnim">
        <pc:chgData name="Dinah Aitken" userId="0bce5918-907f-4b97-8701-e3a584bada41" providerId="ADAL" clId="{BA6DF005-AFCA-45F6-8972-24ADCF0DEB1E}" dt="2023-03-27T14:42:18.547" v="80" actId="20577"/>
        <pc:sldMkLst>
          <pc:docMk/>
          <pc:sldMk cId="838849308" sldId="261"/>
        </pc:sldMkLst>
        <pc:spChg chg="add mod">
          <ac:chgData name="Dinah Aitken" userId="0bce5918-907f-4b97-8701-e3a584bada41" providerId="ADAL" clId="{BA6DF005-AFCA-45F6-8972-24ADCF0DEB1E}" dt="2023-03-27T14:42:18.547" v="80" actId="20577"/>
          <ac:spMkLst>
            <pc:docMk/>
            <pc:sldMk cId="838849308" sldId="261"/>
            <ac:spMk id="4" creationId="{3F20B431-EF44-7AE2-138B-210FEF68356E}"/>
          </ac:spMkLst>
        </pc:spChg>
        <pc:picChg chg="del">
          <ac:chgData name="Dinah Aitken" userId="0bce5918-907f-4b97-8701-e3a584bada41" providerId="ADAL" clId="{BA6DF005-AFCA-45F6-8972-24ADCF0DEB1E}" dt="2023-03-27T14:41:55.359" v="74" actId="478"/>
          <ac:picMkLst>
            <pc:docMk/>
            <pc:sldMk cId="838849308" sldId="261"/>
            <ac:picMk id="3" creationId="{1365CB78-485C-F87F-699D-8DD7A83AFA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D4635-127D-CD44-9B51-CFFBC788A3B9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10556-F001-2340-9CFD-D8F5AC023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7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B10556-F001-2340-9CFD-D8F5AC023DF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07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314FF-E240-0A46-7D5F-1CF7154E85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491889"/>
            <a:ext cx="9144000" cy="945667"/>
          </a:xfrm>
        </p:spPr>
        <p:txBody>
          <a:bodyPr anchor="b"/>
          <a:lstStyle>
            <a:lvl1pPr algn="ctr">
              <a:defRPr sz="6000"/>
            </a:lvl1pPr>
          </a:lstStyle>
          <a:p>
            <a:pPr algn="ctr"/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018AC-ADCE-362B-2AFC-FA59E23DBF4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804441"/>
            <a:ext cx="9144000" cy="23875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Lorem ipsum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dolor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sit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amet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,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consectetur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adipiscing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elit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lente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.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Etiam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a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ultrices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leo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.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Pellentesque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imp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erdiet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massa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ferme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ntum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,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congue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erat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vitae,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posuere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ligula.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Curabitur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et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congue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augue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.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Praesent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ornare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vitae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neque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consectetur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egestas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ut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faucibus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hendrerit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augue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orem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ipsum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dolor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 sit </a:t>
            </a:r>
            <a:r>
              <a:rPr lang="en-GB" err="1">
                <a:solidFill>
                  <a:srgbClr val="242E42"/>
                </a:solidFill>
                <a:effectLst/>
                <a:latin typeface="Montserrat" pitchFamily="2" charset="77"/>
              </a:rPr>
              <a:t>ame</a:t>
            </a:r>
            <a:r>
              <a:rPr lang="en-GB">
                <a:solidFill>
                  <a:srgbClr val="242E42"/>
                </a:solidFill>
                <a:effectLst/>
                <a:latin typeface="Montserrat" pitchFamily="2" charset="77"/>
              </a:rPr>
              <a:t>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5BF429-5126-AAF7-A6AC-B389CEA6EEAD}"/>
              </a:ext>
            </a:extLst>
          </p:cNvPr>
          <p:cNvGrpSpPr/>
          <p:nvPr userDrawn="1"/>
        </p:nvGrpSpPr>
        <p:grpSpPr>
          <a:xfrm>
            <a:off x="0" y="6354834"/>
            <a:ext cx="12192000" cy="514741"/>
            <a:chOff x="0" y="6407885"/>
            <a:chExt cx="12192000" cy="51474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D7899B-A87C-711E-9A2B-0993218AA4FA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33300" r="27225" b="55443"/>
            <a:stretch/>
          </p:blipFill>
          <p:spPr>
            <a:xfrm>
              <a:off x="8123407" y="6407885"/>
              <a:ext cx="4068593" cy="51474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58B2686-7767-8DA3-A0B0-1BBBE2744D5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22200" b="66700"/>
            <a:stretch/>
          </p:blipFill>
          <p:spPr>
            <a:xfrm>
              <a:off x="3545991" y="6407885"/>
              <a:ext cx="5590656" cy="50759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BDF6E86-3443-5C5E-C66D-4DAB1685789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18345" t="66600" r="18229" b="22300"/>
            <a:stretch/>
          </p:blipFill>
          <p:spPr>
            <a:xfrm>
              <a:off x="0" y="6407885"/>
              <a:ext cx="3545991" cy="5075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15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C681E-0971-D134-5041-21A622C4A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C9079-4096-1420-84B3-BCB05F57A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BDC074-BA16-A20E-1D5D-1CF0A9BE8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737FEB-9878-8E41-91F7-1290810D3482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7DF9A-AFA7-C6E5-6E19-45EBCF0B1D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EFE99D-26A5-707D-44D2-CC0ACFC2AE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28AA7-2B88-DC4C-A260-CAF8D1B14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20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love-pink-celebration-rose-36718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arie-clare@mindroom.org" TargetMode="External"/><Relationship Id="rId2" Type="http://schemas.openxmlformats.org/officeDocument/2006/relationships/hyperlink" Target="mailto:dinah@mindroom.or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g"/><Relationship Id="rId4" Type="http://schemas.openxmlformats.org/officeDocument/2006/relationships/hyperlink" Target="http://www.mindroom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ndroom.org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F75E2F-5AB0-A6F6-CEA8-45EBE4F191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b="1" dirty="0"/>
              <a:t>Home – school Partnerships</a:t>
            </a:r>
          </a:p>
          <a:p>
            <a:endParaRPr lang="en-US" dirty="0"/>
          </a:p>
          <a:p>
            <a:r>
              <a:rPr lang="en-US" dirty="0"/>
              <a:t>Dinah Aitken &amp; Marie-Clare MacAskill</a:t>
            </a:r>
          </a:p>
          <a:p>
            <a:endParaRPr lang="en-US" dirty="0"/>
          </a:p>
          <a:p>
            <a:r>
              <a:rPr lang="en-US" dirty="0"/>
              <a:t>18 March 2023</a:t>
            </a:r>
            <a:endParaRPr lang="en-GB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6F6EAD-8B2E-7FF1-1CF5-124FD806A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64" y="197963"/>
            <a:ext cx="7387037" cy="203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14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A8FF1D-6FCD-4C12-3711-7E1A655075FC}"/>
              </a:ext>
            </a:extLst>
          </p:cNvPr>
          <p:cNvSpPr txBox="1"/>
          <p:nvPr/>
        </p:nvSpPr>
        <p:spPr>
          <a:xfrm>
            <a:off x="2188723" y="1196502"/>
            <a:ext cx="6663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10000"/>
                  </a:schemeClr>
                </a:solidFill>
              </a:rPr>
              <a:t>One family’s story: Home-school partnerships that work for everyone.</a:t>
            </a:r>
            <a:endParaRPr lang="en-GB" sz="2400" b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6" name="Picture 5" descr="A pink rose in full bloom.">
            <a:extLst>
              <a:ext uri="{FF2B5EF4-FFF2-40B4-BE49-F238E27FC236}">
                <a16:creationId xmlns:a16="http://schemas.microsoft.com/office/drawing/2014/main" id="{04C06948-81F8-666C-8C1F-DFFF41F14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68617" y="1959203"/>
            <a:ext cx="3029146" cy="3786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F20B431-EF44-7AE2-138B-210FEF68356E}"/>
              </a:ext>
            </a:extLst>
          </p:cNvPr>
          <p:cNvSpPr txBox="1"/>
          <p:nvPr/>
        </p:nvSpPr>
        <p:spPr>
          <a:xfrm>
            <a:off x="1677971" y="3120272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of parent describing a good relationship with school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84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0DA3B-9233-8D83-1197-BB336238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379"/>
            <a:ext cx="9144000" cy="945667"/>
          </a:xfrm>
        </p:spPr>
        <p:txBody>
          <a:bodyPr/>
          <a:lstStyle/>
          <a:p>
            <a:r>
              <a:rPr lang="en-US" b="1"/>
              <a:t>Discussion/Feedback</a:t>
            </a:r>
            <a:endParaRPr lang="en-GB" b="1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E964A0-F128-2A17-EB21-27782A64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3827" y="3327659"/>
            <a:ext cx="9744173" cy="2752629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/>
              <a:t>In the </a:t>
            </a:r>
            <a:r>
              <a:rPr lang="en-US"/>
              <a:t>wider group, please </a:t>
            </a:r>
            <a:r>
              <a:rPr lang="en-US" dirty="0"/>
              <a:t>share your thoughts and your experience of the following: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Is there always a key contact in your school for a parent of a child with ASN? And how well does this support communication?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you have experience of communication diaries, how are they used in practice?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are the advantages/disadvantages for schools of these supports?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D9A695-55D3-0CDB-5EC3-6401CBCA90E5}"/>
              </a:ext>
            </a:extLst>
          </p:cNvPr>
          <p:cNvSpPr txBox="1"/>
          <p:nvPr/>
        </p:nvSpPr>
        <p:spPr>
          <a:xfrm>
            <a:off x="1150069" y="1677971"/>
            <a:ext cx="9973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/>
              <a:t>In that case study, two of the key supports to effective communication were: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Having a key contact at school.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/>
              <a:t>Having a communication diary.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9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466A60-4859-FC3A-3D52-2239B5F5DCDD}"/>
              </a:ext>
            </a:extLst>
          </p:cNvPr>
          <p:cNvSpPr txBox="1"/>
          <p:nvPr/>
        </p:nvSpPr>
        <p:spPr>
          <a:xfrm>
            <a:off x="1052781" y="952107"/>
            <a:ext cx="8682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10000"/>
                  </a:schemeClr>
                </a:solidFill>
              </a:rPr>
              <a:t>Home–school partnerships: key ingredients.</a:t>
            </a:r>
            <a:endParaRPr lang="en-GB" sz="2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9D900A-E27E-440B-36C6-BB32BBC996CB}"/>
              </a:ext>
            </a:extLst>
          </p:cNvPr>
          <p:cNvSpPr txBox="1"/>
          <p:nvPr/>
        </p:nvSpPr>
        <p:spPr>
          <a:xfrm>
            <a:off x="1087100" y="1857084"/>
            <a:ext cx="5215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Mutual respect.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B7462-FD69-8FD3-0A79-ED00FAF69EBC}"/>
              </a:ext>
            </a:extLst>
          </p:cNvPr>
          <p:cNvSpPr txBox="1"/>
          <p:nvPr/>
        </p:nvSpPr>
        <p:spPr>
          <a:xfrm>
            <a:off x="1070536" y="2573518"/>
            <a:ext cx="551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Active listening.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798278-5FC2-C364-FC65-91F894C958A3}"/>
              </a:ext>
            </a:extLst>
          </p:cNvPr>
          <p:cNvSpPr txBox="1"/>
          <p:nvPr/>
        </p:nvSpPr>
        <p:spPr>
          <a:xfrm>
            <a:off x="1087097" y="3306449"/>
            <a:ext cx="2545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Compromise.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D047C0-F62A-3DF0-E750-9893CE315C73}"/>
              </a:ext>
            </a:extLst>
          </p:cNvPr>
          <p:cNvSpPr txBox="1"/>
          <p:nvPr/>
        </p:nvSpPr>
        <p:spPr>
          <a:xfrm>
            <a:off x="1095981" y="4062950"/>
            <a:ext cx="335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Flexibility.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2A9DFF-F7EA-9DC0-358D-C06C67B434DC}"/>
              </a:ext>
            </a:extLst>
          </p:cNvPr>
          <p:cNvSpPr txBox="1"/>
          <p:nvPr/>
        </p:nvSpPr>
        <p:spPr>
          <a:xfrm>
            <a:off x="7563317" y="1857080"/>
            <a:ext cx="3242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Voice of the child/young person.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332FF3-1B24-CC98-E98B-244FA36E920F}"/>
              </a:ext>
            </a:extLst>
          </p:cNvPr>
          <p:cNvSpPr txBox="1"/>
          <p:nvPr/>
        </p:nvSpPr>
        <p:spPr>
          <a:xfrm>
            <a:off x="7542726" y="4036356"/>
            <a:ext cx="2884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2">
                    <a:lumMod val="75000"/>
                  </a:schemeClr>
                </a:solidFill>
              </a:rPr>
              <a:t>Accessible communication.</a:t>
            </a:r>
            <a:endParaRPr lang="en-GB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3" name="Picture 12" descr="The graphic shown before. A cycle showing Involvement, Engagement, and Partnerships, with Relationships in the centre.">
            <a:extLst>
              <a:ext uri="{FF2B5EF4-FFF2-40B4-BE49-F238E27FC236}">
                <a16:creationId xmlns:a16="http://schemas.microsoft.com/office/drawing/2014/main" id="{4E5F1103-2B1F-74BA-EF7B-0E1B4E4D94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9026" y="2206304"/>
            <a:ext cx="3292004" cy="295487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3CA81C-1A9C-40F9-EDFA-0A6654E5887C}"/>
              </a:ext>
            </a:extLst>
          </p:cNvPr>
          <p:cNvSpPr txBox="1"/>
          <p:nvPr/>
        </p:nvSpPr>
        <p:spPr>
          <a:xfrm>
            <a:off x="7588575" y="3297022"/>
            <a:ext cx="2744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Empathy.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A99FC-53E0-1034-931E-76F8E5FB4130}"/>
              </a:ext>
            </a:extLst>
          </p:cNvPr>
          <p:cNvSpPr txBox="1"/>
          <p:nvPr/>
        </p:nvSpPr>
        <p:spPr>
          <a:xfrm>
            <a:off x="7569720" y="2573518"/>
            <a:ext cx="2884602" cy="365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Transparency.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9186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0DA3B-9233-8D83-1197-BB336238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568"/>
            <a:ext cx="9144000" cy="945667"/>
          </a:xfrm>
        </p:spPr>
        <p:txBody>
          <a:bodyPr/>
          <a:lstStyle/>
          <a:p>
            <a:r>
              <a:rPr lang="en-US" b="1" dirty="0"/>
              <a:t>COMMENTS/QUESTIONS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549368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8F75E2F-5AB0-A6F6-CEA8-45EBE4F19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8289" y="2237363"/>
            <a:ext cx="9159711" cy="2954678"/>
          </a:xfrm>
        </p:spPr>
        <p:txBody>
          <a:bodyPr>
            <a:normAutofit lnSpcReduction="10000"/>
          </a:bodyPr>
          <a:lstStyle/>
          <a:p>
            <a:r>
              <a:rPr lang="en-US" sz="4000" b="1" dirty="0"/>
              <a:t>Thank you</a:t>
            </a:r>
          </a:p>
          <a:p>
            <a:endParaRPr lang="en-US" sz="3600" b="1" dirty="0"/>
          </a:p>
          <a:p>
            <a:r>
              <a:rPr lang="en-US" dirty="0">
                <a:hlinkClick r:id="rId2"/>
              </a:rPr>
              <a:t>dinah@mindroom.org</a:t>
            </a:r>
            <a:endParaRPr lang="en-US" dirty="0"/>
          </a:p>
          <a:p>
            <a:r>
              <a:rPr lang="en-US" dirty="0">
                <a:hlinkClick r:id="rId3"/>
              </a:rPr>
              <a:t>marie-clare@mindroom.org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4"/>
              </a:rPr>
              <a:t>www.mindroom.org</a:t>
            </a:r>
            <a:r>
              <a:rPr lang="en-US" dirty="0"/>
              <a:t>  </a:t>
            </a:r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396F6EAD-8B2E-7FF1-1CF5-124FD806AD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2949" y="204502"/>
            <a:ext cx="7363352" cy="20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6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FC56-D211-DA82-E5C0-B32BB82A8808}"/>
              </a:ext>
            </a:extLst>
          </p:cNvPr>
          <p:cNvSpPr txBox="1"/>
          <p:nvPr/>
        </p:nvSpPr>
        <p:spPr>
          <a:xfrm>
            <a:off x="2069059" y="1021403"/>
            <a:ext cx="75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Introduction</a:t>
            </a:r>
            <a:endParaRPr lang="en-GB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EABF0-BEE3-77C5-ABAE-6156DD58D2D9}"/>
              </a:ext>
            </a:extLst>
          </p:cNvPr>
          <p:cNvSpPr txBox="1"/>
          <p:nvPr/>
        </p:nvSpPr>
        <p:spPr>
          <a:xfrm>
            <a:off x="2015730" y="2352233"/>
            <a:ext cx="77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Mindroom –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  <a:hlinkClick r:id="rId2"/>
              </a:rPr>
              <a:t>www.mindroom.org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599FF-DA87-8082-4538-5FC611C22F12}"/>
              </a:ext>
            </a:extLst>
          </p:cNvPr>
          <p:cNvSpPr txBox="1"/>
          <p:nvPr/>
        </p:nvSpPr>
        <p:spPr>
          <a:xfrm>
            <a:off x="2016747" y="3053877"/>
            <a:ext cx="750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What we mean when we talk about neurodiversity: what it is/is not.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D97CE-1151-DB11-7B68-9E1C96D12484}"/>
              </a:ext>
            </a:extLst>
          </p:cNvPr>
          <p:cNvSpPr txBox="1"/>
          <p:nvPr/>
        </p:nvSpPr>
        <p:spPr>
          <a:xfrm>
            <a:off x="2016747" y="3745733"/>
            <a:ext cx="7568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Home-school partnerships: Involvement/engagement/partnership.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44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FC56-D211-DA82-E5C0-B32BB82A8808}"/>
              </a:ext>
            </a:extLst>
          </p:cNvPr>
          <p:cNvSpPr txBox="1"/>
          <p:nvPr/>
        </p:nvSpPr>
        <p:spPr>
          <a:xfrm>
            <a:off x="2069059" y="1021403"/>
            <a:ext cx="75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2">
                    <a:lumMod val="10000"/>
                  </a:schemeClr>
                </a:solidFill>
              </a:rPr>
              <a:t>Home-school partnerships: Professionals and experts</a:t>
            </a:r>
            <a:endParaRPr lang="en-GB" sz="2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EABF0-BEE3-77C5-ABAE-6156DD58D2D9}"/>
              </a:ext>
            </a:extLst>
          </p:cNvPr>
          <p:cNvSpPr txBox="1"/>
          <p:nvPr/>
        </p:nvSpPr>
        <p:spPr>
          <a:xfrm>
            <a:off x="2081719" y="2041143"/>
            <a:ext cx="7762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paid professionals in a school are the teaching, management and support staff, as well as the professionals who are engaged in supporting the students, such as social workers, allied health professionals, educational psychologists etc.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599FF-DA87-8082-4538-5FC611C22F12}"/>
              </a:ext>
            </a:extLst>
          </p:cNvPr>
          <p:cNvSpPr txBox="1"/>
          <p:nvPr/>
        </p:nvSpPr>
        <p:spPr>
          <a:xfrm>
            <a:off x="2073309" y="3440373"/>
            <a:ext cx="7500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Parents and carers are the expert in their child – no-one knows them better.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D97CE-1151-DB11-7B68-9E1C96D12484}"/>
              </a:ext>
            </a:extLst>
          </p:cNvPr>
          <p:cNvSpPr txBox="1"/>
          <p:nvPr/>
        </p:nvSpPr>
        <p:spPr>
          <a:xfrm>
            <a:off x="2073309" y="4471597"/>
            <a:ext cx="7568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child or young person is expert in their own needs, but they may need help to understand or express those needs.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30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196EEB-3CD5-80E8-2197-CF4611571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616" y="716045"/>
            <a:ext cx="7715357" cy="514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0DA3B-9233-8D83-1197-BB336238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8379"/>
            <a:ext cx="9144000" cy="945667"/>
          </a:xfrm>
        </p:spPr>
        <p:txBody>
          <a:bodyPr/>
          <a:lstStyle/>
          <a:p>
            <a:r>
              <a:rPr lang="en-US" b="1" dirty="0"/>
              <a:t>Key questions</a:t>
            </a:r>
            <a:endParaRPr lang="en-GB" b="1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E964A0-F128-2A17-EB21-27782A647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668" y="2055043"/>
            <a:ext cx="9659332" cy="30731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What are the key things that strike you as the most difficult from the parent’s perspective?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points in the story where you could hear that a different approach could have been taken – what else could have been done by the school to avoid the poor outcome?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Your thoughts on ways the parent could have approached the issue differently – how easy would that be for a parent at your school?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6579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D687F3-C7C5-D538-03E0-2E7108B08478}"/>
              </a:ext>
            </a:extLst>
          </p:cNvPr>
          <p:cNvSpPr txBox="1"/>
          <p:nvPr/>
        </p:nvSpPr>
        <p:spPr>
          <a:xfrm>
            <a:off x="2160443" y="1225421"/>
            <a:ext cx="6663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10000"/>
                  </a:schemeClr>
                </a:solidFill>
              </a:rPr>
              <a:t>One family’s story: A home-school partnership gone wrong.</a:t>
            </a:r>
            <a:endParaRPr lang="en-GB" sz="2400" b="1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7" name="Picture 6" descr="A close up of a withered flower">
            <a:extLst>
              <a:ext uri="{FF2B5EF4-FFF2-40B4-BE49-F238E27FC236}">
                <a16:creationId xmlns:a16="http://schemas.microsoft.com/office/drawing/2014/main" id="{B307223C-6932-D7DD-6110-D34AA7523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9354" y="2033558"/>
            <a:ext cx="4519448" cy="30129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8A8451-C2F4-8DA9-56EC-EE090CB21062}"/>
              </a:ext>
            </a:extLst>
          </p:cNvPr>
          <p:cNvSpPr txBox="1"/>
          <p:nvPr/>
        </p:nvSpPr>
        <p:spPr>
          <a:xfrm>
            <a:off x="1677971" y="3120272"/>
            <a:ext cx="3167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Audio of parent describing a poor relationship with school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35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D0DA3B-9233-8D83-1197-BB3362388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4568"/>
            <a:ext cx="9144000" cy="945667"/>
          </a:xfrm>
        </p:spPr>
        <p:txBody>
          <a:bodyPr/>
          <a:lstStyle/>
          <a:p>
            <a:r>
              <a:rPr lang="en-US" b="1" dirty="0"/>
              <a:t>DISCUSSION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50033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18E67E-9AFD-9CC4-F4E4-5D3D77E8F341}"/>
              </a:ext>
            </a:extLst>
          </p:cNvPr>
          <p:cNvSpPr txBox="1"/>
          <p:nvPr/>
        </p:nvSpPr>
        <p:spPr>
          <a:xfrm>
            <a:off x="2069059" y="927133"/>
            <a:ext cx="75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10000"/>
                  </a:schemeClr>
                </a:solidFill>
              </a:rPr>
              <a:t>Practical approaches.</a:t>
            </a:r>
            <a:endParaRPr lang="en-GB" sz="2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5C14A-A221-5C26-2415-7EF367E06AE1}"/>
              </a:ext>
            </a:extLst>
          </p:cNvPr>
          <p:cNvSpPr txBox="1"/>
          <p:nvPr/>
        </p:nvSpPr>
        <p:spPr>
          <a:xfrm>
            <a:off x="2081719" y="1886832"/>
            <a:ext cx="77626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Home school diaries, key contact and use of shared strategies.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BBB25D-3F93-15F4-27C8-EB0AA1425720}"/>
              </a:ext>
            </a:extLst>
          </p:cNvPr>
          <p:cNvSpPr txBox="1"/>
          <p:nvPr/>
        </p:nvSpPr>
        <p:spPr>
          <a:xfrm>
            <a:off x="2081719" y="4060330"/>
            <a:ext cx="750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Pupil passports.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69E6F-5A21-17F9-B348-B94AF9E27194}"/>
              </a:ext>
            </a:extLst>
          </p:cNvPr>
          <p:cNvSpPr txBox="1"/>
          <p:nvPr/>
        </p:nvSpPr>
        <p:spPr>
          <a:xfrm>
            <a:off x="2081719" y="2612325"/>
            <a:ext cx="8391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Inclusive practices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at home and at school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and pre-planning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 for changes at school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GB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5A208-7B8F-955F-469F-19AD3A2D285D}"/>
              </a:ext>
            </a:extLst>
          </p:cNvPr>
          <p:cNvSpPr txBox="1"/>
          <p:nvPr/>
        </p:nvSpPr>
        <p:spPr>
          <a:xfrm>
            <a:off x="2064467" y="3313522"/>
            <a:ext cx="491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or young person advocacy.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713CC7-D7B3-8997-B5D7-D6DB95DEF130}"/>
              </a:ext>
            </a:extLst>
          </p:cNvPr>
          <p:cNvSpPr txBox="1"/>
          <p:nvPr/>
        </p:nvSpPr>
        <p:spPr>
          <a:xfrm>
            <a:off x="2069059" y="4751104"/>
            <a:ext cx="3577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Inclusive meetings.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664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18E67E-9AFD-9CC4-F4E4-5D3D77E8F341}"/>
              </a:ext>
            </a:extLst>
          </p:cNvPr>
          <p:cNvSpPr txBox="1"/>
          <p:nvPr/>
        </p:nvSpPr>
        <p:spPr>
          <a:xfrm>
            <a:off x="1795678" y="927133"/>
            <a:ext cx="7500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chemeClr val="bg2">
                    <a:lumMod val="10000"/>
                  </a:schemeClr>
                </a:solidFill>
              </a:rPr>
              <a:t>Effective and inclusive meetings.</a:t>
            </a:r>
            <a:endParaRPr lang="en-GB" sz="2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5DB0E-0D3D-0E04-5DED-A14B35A6A523}"/>
              </a:ext>
            </a:extLst>
          </p:cNvPr>
          <p:cNvSpPr txBox="1"/>
          <p:nvPr/>
        </p:nvSpPr>
        <p:spPr>
          <a:xfrm>
            <a:off x="1781666" y="1989056"/>
            <a:ext cx="93136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Practical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Meetings should be shared as far in advance as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agenda shared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participants and their roles made known in advance.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actions agreed, with timeframes.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Actions are followed up and communicated.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9580D-18AF-3099-AC6D-7D82B1CD2307}"/>
              </a:ext>
            </a:extLst>
          </p:cNvPr>
          <p:cNvSpPr txBox="1"/>
          <p:nvPr/>
        </p:nvSpPr>
        <p:spPr>
          <a:xfrm>
            <a:off x="1811516" y="3881975"/>
            <a:ext cx="93136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Emotional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Reduce conflict.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Recognise</a:t>
            </a:r>
            <a:r>
              <a:rPr lang="en-US" dirty="0"/>
              <a:t> common ground.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Empathise</a:t>
            </a:r>
            <a:r>
              <a:rPr lang="en-US" dirty="0"/>
              <a:t> with </a:t>
            </a:r>
            <a:r>
              <a:rPr lang="en-US"/>
              <a:t>the impact of the actions or in-actions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81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ITAKOM">
      <a:dk1>
        <a:srgbClr val="242E41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</TotalTime>
  <Words>507</Words>
  <Application>Microsoft Office PowerPoint</Application>
  <PresentationFormat>Widescreen</PresentationFormat>
  <Paragraphs>64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Key questions</vt:lpstr>
      <vt:lpstr>PowerPoint Presentation</vt:lpstr>
      <vt:lpstr>DISCUSSION</vt:lpstr>
      <vt:lpstr>PowerPoint Presentation</vt:lpstr>
      <vt:lpstr>PowerPoint Presentation</vt:lpstr>
      <vt:lpstr>PowerPoint Presentation</vt:lpstr>
      <vt:lpstr>Discussion/Feedback</vt:lpstr>
      <vt:lpstr>PowerPoint Presentation</vt:lpstr>
      <vt:lpstr>COMMENTS/QUESTIONS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Nixon</dc:creator>
  <cp:lastModifiedBy>Dinah Aitken</cp:lastModifiedBy>
  <cp:revision>3</cp:revision>
  <dcterms:created xsi:type="dcterms:W3CDTF">2023-02-17T16:23:37Z</dcterms:created>
  <dcterms:modified xsi:type="dcterms:W3CDTF">2023-03-27T14:42:26Z</dcterms:modified>
</cp:coreProperties>
</file>