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6" r:id="rId2"/>
    <p:sldId id="258" r:id="rId3"/>
    <p:sldId id="262" r:id="rId4"/>
    <p:sldId id="257" r:id="rId5"/>
    <p:sldId id="263" r:id="rId6"/>
    <p:sldId id="259"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4.995%" autoAdjust="0"/>
    <p:restoredTop sz="94.66%"/>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theme" Target="theme/theme1.xml"/><Relationship Id="rId3" Type="http://purl.oclc.org/ooxml/officeDocument/relationships/slide" Target="slides/slide2.xml"/><Relationship Id="rId7" Type="http://purl.oclc.org/ooxml/officeDocument/relationships/slide" Target="slides/slide6.xml"/><Relationship Id="rId12" Type="http://purl.oclc.org/ooxml/officeDocument/relationships/viewProps" Target="viewProp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presProps" Target="presProps.xml"/><Relationship Id="rId5" Type="http://purl.oclc.org/ooxml/officeDocument/relationships/slide" Target="slides/slide4.xml"/><Relationship Id="rId10" Type="http://purl.oclc.org/ooxml/officeDocument/relationships/slide" Target="slides/slide9.xml"/><Relationship Id="rId4" Type="http://purl.oclc.org/ooxml/officeDocument/relationships/slide" Target="slides/slide3.xml"/><Relationship Id="rId9" Type="http://purl.oclc.org/ooxml/officeDocument/relationships/slide" Target="slides/slide8.xml"/><Relationship Id="rId14"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F0CD-D9C1-80A1-6D7D-8AD8D1730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3B4CE3-AAAF-55D1-BDE4-F706CC07C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9C98E8-A436-D640-C848-88DD2E22F7B0}"/>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B0C3DB87-E881-248E-BADB-B97F27AB2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790FC-0B49-922A-4674-D94CD5DB46DA}"/>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1399906161"/>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BDE0-86A0-460E-9035-208D97D266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75132-AF0A-A0CD-A7AE-41803AAC4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E9B3F-5C0B-5525-22AC-1C6F48288DAE}"/>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749181CF-C145-B32B-D0CA-F1299BF03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8A629-27A4-6219-5395-66B6EED6E5C3}"/>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2535029778"/>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E4CFB-D83B-5811-1142-5BE393533C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D1FB4-837E-D2D1-E6A3-B519D964B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990DD-C15C-6F41-73E2-73EE4AC2854E}"/>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79771477-9A83-0DF7-4A76-723B9E499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F88D3-BB4A-4E82-86FC-26E5975C0DA7}"/>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2481748569"/>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5F0A-7E74-AE82-824D-D4FD5BF45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78223C-6A5E-1653-8A9E-4D67C5262F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DA72-9441-82B2-1BBA-7C67E2F54BAA}"/>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E3621901-07AB-0DC6-390A-0D043F051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AE003-F0E5-6B49-0E62-FB0E1E8BE733}"/>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9875651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34D1-320E-B395-07B2-F40DE94FA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E15061-6653-008A-E361-191557C19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916B2-1666-F21D-5FA9-C0FAD2DEA486}"/>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5A6CB8FA-8169-8794-DABA-0BD66D5A8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551F4-C90E-766A-6D9F-BB741A73B17C}"/>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2251845153"/>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0FB1-4422-0AF7-89B6-129E928B9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C4D0F-0964-DF55-6563-F1E5032AE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6830FD-7B97-AC4F-52A8-836D1DE63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5003F-8EFF-0AB5-13EF-652A3E7DBE8B}"/>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6" name="Footer Placeholder 5">
            <a:extLst>
              <a:ext uri="{FF2B5EF4-FFF2-40B4-BE49-F238E27FC236}">
                <a16:creationId xmlns:a16="http://schemas.microsoft.com/office/drawing/2014/main" id="{9B00E0F8-76B2-510D-B98B-EB3280EF7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58659-A5E9-A0CF-7677-D933193D4B30}"/>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3233716848"/>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0C75-FD66-EBD7-7793-23CC2D83A1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9E0AF7-F46D-FEBC-7BE1-9E7AB57DF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EFA8C-C737-139E-07D5-07820E8ACC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6DF799-9042-8258-5506-026B29587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04C8B-8F6E-6BF8-F92D-4CD614B05E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C36AA8-873F-5EF4-A6DF-E9F8D4A60BC9}"/>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8" name="Footer Placeholder 7">
            <a:extLst>
              <a:ext uri="{FF2B5EF4-FFF2-40B4-BE49-F238E27FC236}">
                <a16:creationId xmlns:a16="http://schemas.microsoft.com/office/drawing/2014/main" id="{BB22FD84-E873-62FF-C075-613F533E21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793C98-54C4-D979-4138-60FF9B7F508C}"/>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2640111994"/>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B93D-7F26-4C3B-3930-5364118AA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D1A3E-250F-610C-7B0A-1DDB4F88BBAB}"/>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4" name="Footer Placeholder 3">
            <a:extLst>
              <a:ext uri="{FF2B5EF4-FFF2-40B4-BE49-F238E27FC236}">
                <a16:creationId xmlns:a16="http://schemas.microsoft.com/office/drawing/2014/main" id="{5C5A64D0-F2EB-AC9E-F73E-02DE050C23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E296F-8BBC-D928-FB4F-39CB4FD10164}"/>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3969037154"/>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A02F5-511D-2B34-9BD3-1159305F1408}"/>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3" name="Footer Placeholder 2">
            <a:extLst>
              <a:ext uri="{FF2B5EF4-FFF2-40B4-BE49-F238E27FC236}">
                <a16:creationId xmlns:a16="http://schemas.microsoft.com/office/drawing/2014/main" id="{A1DBF20D-D8C1-469D-B7AF-A628E9812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E1930-19DD-0749-D82D-362229C5FCE6}"/>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806219691"/>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00D8-EF03-9B42-FB7E-8B7056588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0579EF-2303-CD11-23E9-94216E9A8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3AB9D2-ABC6-08EA-479A-60BF83D51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A7A1F-1099-C970-1FED-2F4C4BDFC38F}"/>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6" name="Footer Placeholder 5">
            <a:extLst>
              <a:ext uri="{FF2B5EF4-FFF2-40B4-BE49-F238E27FC236}">
                <a16:creationId xmlns:a16="http://schemas.microsoft.com/office/drawing/2014/main" id="{14620E91-DA1E-983E-D34C-887FD595E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45C0A-3CCA-A6EF-9ED3-E4A4957F6514}"/>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3467756437"/>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F689-C44B-4629-0805-903449E68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810A6D-4EDB-83EF-F003-1DC7F15B4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569328-FB71-7FAE-BF97-C48B705C2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AE125-AA38-E126-45BB-97348A686E4A}"/>
              </a:ext>
            </a:extLst>
          </p:cNvPr>
          <p:cNvSpPr>
            <a:spLocks noGrp="1"/>
          </p:cNvSpPr>
          <p:nvPr>
            <p:ph type="dt" sz="half" idx="10"/>
          </p:nvPr>
        </p:nvSpPr>
        <p:spPr/>
        <p:txBody>
          <a:bodyPr/>
          <a:lstStyle/>
          <a:p>
            <a:fld id="{8E2074DC-5A33-44CD-9E93-97E402C99778}" type="datetimeFigureOut">
              <a:rPr lang="en-US" smtClean="0"/>
              <a:t>5/2/2024</a:t>
            </a:fld>
            <a:endParaRPr lang="en-US"/>
          </a:p>
        </p:txBody>
      </p:sp>
      <p:sp>
        <p:nvSpPr>
          <p:cNvPr id="6" name="Footer Placeholder 5">
            <a:extLst>
              <a:ext uri="{FF2B5EF4-FFF2-40B4-BE49-F238E27FC236}">
                <a16:creationId xmlns:a16="http://schemas.microsoft.com/office/drawing/2014/main" id="{0444EF6B-8792-853E-32A9-56FB06699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F2ECD-34B4-6DF7-DDFC-8C59ADB9C1B8}"/>
              </a:ext>
            </a:extLst>
          </p:cNvPr>
          <p:cNvSpPr>
            <a:spLocks noGrp="1"/>
          </p:cNvSpPr>
          <p:nvPr>
            <p:ph type="sldNum" sz="quarter" idx="12"/>
          </p:nvPr>
        </p:nvSpPr>
        <p:spPr/>
        <p:txBody>
          <a:bodyPr/>
          <a:lstStyle/>
          <a:p>
            <a:fld id="{C7B2429D-0E22-4056-80A9-5EDC0A560E7D}" type="slidenum">
              <a:rPr lang="en-US" smtClean="0"/>
              <a:t>‹#›</a:t>
            </a:fld>
            <a:endParaRPr lang="en-US"/>
          </a:p>
        </p:txBody>
      </p:sp>
    </p:spTree>
    <p:extLst>
      <p:ext uri="{BB962C8B-B14F-4D97-AF65-F5344CB8AC3E}">
        <p14:creationId xmlns:p14="http://schemas.microsoft.com/office/powerpoint/2010/main" val="4818936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FFDBD-07AA-6F4C-85C6-B58661ACA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7FEDC-C655-20A6-F72E-DC481694D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B564E-B965-61A2-A958-D15CA13D6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8E2074DC-5A33-44CD-9E93-97E402C99778}" type="datetimeFigureOut">
              <a:rPr lang="en-US" smtClean="0"/>
              <a:t>5/2/2024</a:t>
            </a:fld>
            <a:endParaRPr lang="en-US"/>
          </a:p>
        </p:txBody>
      </p:sp>
      <p:sp>
        <p:nvSpPr>
          <p:cNvPr id="5" name="Footer Placeholder 4">
            <a:extLst>
              <a:ext uri="{FF2B5EF4-FFF2-40B4-BE49-F238E27FC236}">
                <a16:creationId xmlns:a16="http://schemas.microsoft.com/office/drawing/2014/main" id="{D3ED42BE-CE96-1F8E-E66F-A7AB9AE06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a:extLst>
              <a:ext uri="{FF2B5EF4-FFF2-40B4-BE49-F238E27FC236}">
                <a16:creationId xmlns:a16="http://schemas.microsoft.com/office/drawing/2014/main" id="{5B69D111-7AB3-6EBC-91E5-44C78E039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C7B2429D-0E22-4056-80A9-5EDC0A560E7D}" type="slidenum">
              <a:rPr lang="en-US" smtClean="0"/>
              <a:t>‹#›</a:t>
            </a:fld>
            <a:endParaRPr lang="en-US"/>
          </a:p>
        </p:txBody>
      </p:sp>
    </p:spTree>
    <p:extLst>
      <p:ext uri="{BB962C8B-B14F-4D97-AF65-F5344CB8AC3E}">
        <p14:creationId xmlns:p14="http://schemas.microsoft.com/office/powerpoint/2010/main" val="377466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5CE-2806-CD25-B514-3EDE982CDF51}"/>
              </a:ext>
            </a:extLst>
          </p:cNvPr>
          <p:cNvSpPr>
            <a:spLocks noGrp="1"/>
          </p:cNvSpPr>
          <p:nvPr>
            <p:ph type="ctrTitle"/>
          </p:nvPr>
        </p:nvSpPr>
        <p:spPr>
          <a:xfrm>
            <a:off x="3501896" y="1271675"/>
            <a:ext cx="5505441" cy="2387600"/>
          </a:xfrm>
        </p:spPr>
        <p:txBody>
          <a:bodyPr>
            <a:normAutofit/>
          </a:bodyPr>
          <a:lstStyle/>
          <a:p>
            <a:r>
              <a:rPr lang="en-US" sz="4200">
                <a:solidFill>
                  <a:schemeClr val="bg1"/>
                </a:solidFill>
              </a:rPr>
              <a:t>Collections in C#</a:t>
            </a:r>
          </a:p>
        </p:txBody>
      </p:sp>
      <p:sp>
        <p:nvSpPr>
          <p:cNvPr id="3" name="Subtitle 2">
            <a:extLst>
              <a:ext uri="{FF2B5EF4-FFF2-40B4-BE49-F238E27FC236}">
                <a16:creationId xmlns:a16="http://schemas.microsoft.com/office/drawing/2014/main" id="{D8F62742-B355-55B4-4DF1-69E0F82D0E51}"/>
              </a:ext>
            </a:extLst>
          </p:cNvPr>
          <p:cNvSpPr>
            <a:spLocks noGrp="1"/>
          </p:cNvSpPr>
          <p:nvPr>
            <p:ph type="subTitle" idx="1"/>
          </p:nvPr>
        </p:nvSpPr>
        <p:spPr>
          <a:xfrm>
            <a:off x="3501896" y="3751350"/>
            <a:ext cx="5505449" cy="1655762"/>
          </a:xfrm>
        </p:spPr>
        <p:txBody>
          <a:bodyPr>
            <a:normAutofit/>
          </a:bodyPr>
          <a:lstStyle/>
          <a:p>
            <a:endParaRPr lang="en-US" sz="2000">
              <a:solidFill>
                <a:schemeClr val="bg1"/>
              </a:solidFill>
            </a:endParaRPr>
          </a:p>
        </p:txBody>
      </p:sp>
      <p:cxnSp>
        <p:nvCxnSpPr>
          <p:cNvPr id="10" name="Straight Connector 9">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19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F38A083-0C56-72CA-8A91-4012E8936337}"/>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Generic Collections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240D5F-050E-7F9F-158F-F5C934D15529}"/>
              </a:ext>
            </a:extLst>
          </p:cNvPr>
          <p:cNvSpPr>
            <a:spLocks noGrp="1"/>
          </p:cNvSpPr>
          <p:nvPr>
            <p:ph idx="1"/>
          </p:nvPr>
        </p:nvSpPr>
        <p:spPr>
          <a:xfrm>
            <a:off x="6096000" y="1108061"/>
            <a:ext cx="5008901" cy="4571972"/>
          </a:xfrm>
        </p:spPr>
        <p:txBody>
          <a:bodyPr anchor="ctr">
            <a:normAutofit/>
          </a:bodyPr>
          <a:lstStyle/>
          <a:p>
            <a:r>
              <a:rPr lang="en-US" sz="1700" b="0" i="0">
                <a:solidFill>
                  <a:schemeClr val="bg1"/>
                </a:solidFill>
                <a:effectLst/>
                <a:latin typeface="Söhne"/>
              </a:rPr>
              <a:t>Generics in C# allow you to define classes, interfaces, and methods that operate on data types as parameters. Generic collections provide type safety and code reusability by allowing you to specify the type of elements they can contain.</a:t>
            </a:r>
          </a:p>
          <a:p>
            <a:r>
              <a:rPr lang="en-US" sz="1700">
                <a:solidFill>
                  <a:schemeClr val="bg1"/>
                </a:solidFill>
              </a:rPr>
              <a:t>Examples of Generic Collections:</a:t>
            </a:r>
          </a:p>
          <a:p>
            <a:pPr lvl="1"/>
            <a:r>
              <a:rPr lang="en-US" sz="1700">
                <a:solidFill>
                  <a:schemeClr val="bg1"/>
                </a:solidFill>
              </a:rPr>
              <a:t>List&lt;T&gt;: A dynamically resizable collection of elements.</a:t>
            </a:r>
          </a:p>
          <a:p>
            <a:pPr lvl="1"/>
            <a:r>
              <a:rPr lang="en-US" sz="1700">
                <a:solidFill>
                  <a:schemeClr val="bg1"/>
                </a:solidFill>
              </a:rPr>
              <a:t>Dictionary&lt;TKey, TValue&gt;: A collection of key-value pairs.</a:t>
            </a:r>
          </a:p>
          <a:p>
            <a:pPr lvl="1"/>
            <a:r>
              <a:rPr lang="en-US" sz="1700">
                <a:solidFill>
                  <a:schemeClr val="bg1"/>
                </a:solidFill>
              </a:rPr>
              <a:t>Queue&lt;T&gt;: Represents a first-in, first-out (FIFO) collection of objects.</a:t>
            </a:r>
          </a:p>
          <a:p>
            <a:pPr lvl="1"/>
            <a:r>
              <a:rPr lang="en-US" sz="1700">
                <a:solidFill>
                  <a:schemeClr val="bg1"/>
                </a:solidFill>
              </a:rPr>
              <a:t>Stack&lt;T&gt;: Represents a last-in, first-out (LIFO) collection of objects.</a:t>
            </a:r>
          </a:p>
          <a:p>
            <a:pPr lvl="1"/>
            <a:r>
              <a:rPr lang="en-US" sz="1700">
                <a:solidFill>
                  <a:schemeClr val="bg1"/>
                </a:solidFill>
              </a:rPr>
              <a:t>HashSet&lt;T&gt;: Represents a set of unique elements.</a:t>
            </a:r>
          </a:p>
          <a:p>
            <a:pPr lvl="1"/>
            <a:endParaRPr lang="en-US" sz="1700">
              <a:solidFill>
                <a:schemeClr val="bg1"/>
              </a:solidFill>
            </a:endParaRPr>
          </a:p>
        </p:txBody>
      </p:sp>
    </p:spTree>
    <p:extLst>
      <p:ext uri="{BB962C8B-B14F-4D97-AF65-F5344CB8AC3E}">
        <p14:creationId xmlns:p14="http://schemas.microsoft.com/office/powerpoint/2010/main" val="3067411263"/>
      </p:ext>
    </p:extLst>
  </p:cSld>
  <p:clrMapOvr>
    <a:masterClrMapping/>
  </p:clrMapOvr>
</p:sld>
</file>

<file path=ppt/slides/slide3.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CED4756-E08C-F843-EBE5-C35285D2EE85}"/>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5FC980-417B-75CD-7B19-51A2D8697298}"/>
              </a:ext>
            </a:extLst>
          </p:cNvPr>
          <p:cNvSpPr>
            <a:spLocks noGrp="1"/>
          </p:cNvSpPr>
          <p:nvPr>
            <p:ph idx="1"/>
          </p:nvPr>
        </p:nvSpPr>
        <p:spPr>
          <a:xfrm>
            <a:off x="1392667" y="2398957"/>
            <a:ext cx="9406666" cy="3526144"/>
          </a:xfrm>
        </p:spPr>
        <p:txBody>
          <a:bodyPr>
            <a:normAutofit/>
          </a:bodyPr>
          <a:lstStyle/>
          <a:p>
            <a:pPr marL="0" indent="0">
              <a:buNone/>
            </a:pPr>
            <a:r>
              <a:rPr lang="en-US" sz="2000" b="0">
                <a:solidFill>
                  <a:schemeClr val="bg1"/>
                </a:solidFill>
                <a:effectLst/>
                <a:latin typeface="Consolas" panose="020B0609020204030204" pitchFamily="49" charset="0"/>
              </a:rPr>
              <a:t>List&lt;int&gt; numbers = new List&lt;int&gt;();</a:t>
            </a:r>
          </a:p>
          <a:p>
            <a:pPr marL="0" indent="0">
              <a:buNone/>
            </a:pPr>
            <a:r>
              <a:rPr lang="en-US" sz="2000" b="0">
                <a:solidFill>
                  <a:schemeClr val="bg1"/>
                </a:solidFill>
                <a:effectLst/>
                <a:latin typeface="Consolas" panose="020B0609020204030204" pitchFamily="49" charset="0"/>
              </a:rPr>
              <a:t>numbers.Add(1);</a:t>
            </a:r>
          </a:p>
          <a:p>
            <a:pPr marL="0" indent="0">
              <a:buNone/>
            </a:pPr>
            <a:r>
              <a:rPr lang="en-US" sz="2000" b="0">
                <a:solidFill>
                  <a:schemeClr val="bg1"/>
                </a:solidFill>
                <a:effectLst/>
                <a:latin typeface="Consolas" panose="020B0609020204030204" pitchFamily="49" charset="0"/>
              </a:rPr>
              <a:t>numbers.Add(2);</a:t>
            </a:r>
          </a:p>
          <a:p>
            <a:pPr marL="0" indent="0">
              <a:buNone/>
            </a:pPr>
            <a:r>
              <a:rPr lang="en-US" sz="2000" b="0">
                <a:solidFill>
                  <a:schemeClr val="bg1"/>
                </a:solidFill>
                <a:effectLst/>
                <a:latin typeface="Consolas" panose="020B0609020204030204" pitchFamily="49" charset="0"/>
              </a:rPr>
              <a:t>// Example of using Dictionary&lt;TKey, TValue&gt;</a:t>
            </a:r>
          </a:p>
          <a:p>
            <a:pPr marL="0" indent="0">
              <a:buNone/>
            </a:pPr>
            <a:r>
              <a:rPr lang="en-US" sz="2000" b="0">
                <a:solidFill>
                  <a:schemeClr val="bg1"/>
                </a:solidFill>
                <a:effectLst/>
                <a:latin typeface="Consolas" panose="020B0609020204030204" pitchFamily="49" charset="0"/>
              </a:rPr>
              <a:t>Dictionary&lt;string, int&gt; ageMap = new Dictionary&lt;string, int&gt;();</a:t>
            </a:r>
          </a:p>
          <a:p>
            <a:pPr marL="0" indent="0">
              <a:buNone/>
            </a:pPr>
            <a:r>
              <a:rPr lang="en-US" sz="2000" b="0">
                <a:solidFill>
                  <a:schemeClr val="bg1"/>
                </a:solidFill>
                <a:effectLst/>
                <a:latin typeface="Consolas" panose="020B0609020204030204" pitchFamily="49" charset="0"/>
              </a:rPr>
              <a:t>ageMap["Alice"] = 30;</a:t>
            </a:r>
          </a:p>
          <a:p>
            <a:pPr marL="0" indent="0">
              <a:buNone/>
            </a:pPr>
            <a:r>
              <a:rPr lang="en-US" sz="2000" b="0">
                <a:solidFill>
                  <a:schemeClr val="bg1"/>
                </a:solidFill>
                <a:effectLst/>
                <a:latin typeface="Consolas" panose="020B0609020204030204" pitchFamily="49" charset="0"/>
              </a:rPr>
              <a:t>ageMap["Bob"] = 25;</a:t>
            </a: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55084"/>
      </p:ext>
    </p:extLst>
  </p:cSld>
  <p:clrMapOvr>
    <a:masterClrMapping/>
  </p:clrMapOvr>
</p:sld>
</file>

<file path=ppt/slides/slide4.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D5B0D23-6340-ABEB-4FF2-D4C5F5587F58}"/>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Non-Generic Collections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B4E0FD-5F86-D050-959F-67291E210E33}"/>
              </a:ext>
            </a:extLst>
          </p:cNvPr>
          <p:cNvSpPr>
            <a:spLocks noGrp="1"/>
          </p:cNvSpPr>
          <p:nvPr>
            <p:ph idx="1"/>
          </p:nvPr>
        </p:nvSpPr>
        <p:spPr>
          <a:xfrm>
            <a:off x="1392667" y="2398957"/>
            <a:ext cx="9406666" cy="3526144"/>
          </a:xfrm>
        </p:spPr>
        <p:txBody>
          <a:bodyPr>
            <a:normAutofit/>
          </a:bodyPr>
          <a:lstStyle/>
          <a:p>
            <a:r>
              <a:rPr lang="en-US" sz="2000">
                <a:solidFill>
                  <a:schemeClr val="bg1"/>
                </a:solidFill>
              </a:rPr>
              <a:t>Non-generic collections are collections that do not provide type safety because they store elements as object. They are older collections that existed before generics were introduced in C#.</a:t>
            </a:r>
          </a:p>
          <a:p>
            <a:r>
              <a:rPr lang="en-US" sz="2000">
                <a:solidFill>
                  <a:schemeClr val="bg1"/>
                </a:solidFill>
              </a:rPr>
              <a:t>Differences from Generic Collections:</a:t>
            </a:r>
          </a:p>
          <a:p>
            <a:pPr lvl="1"/>
            <a:r>
              <a:rPr lang="en-US" sz="2000">
                <a:solidFill>
                  <a:schemeClr val="bg1"/>
                </a:solidFill>
              </a:rPr>
              <a:t>Lack of Type Safety: Elements are stored as object, requiring explicit type casting when retrieving them.</a:t>
            </a:r>
          </a:p>
          <a:p>
            <a:r>
              <a:rPr lang="en-US" sz="2000">
                <a:solidFill>
                  <a:schemeClr val="bg1"/>
                </a:solidFill>
              </a:rPr>
              <a:t>Examples of Non-Generic Collections:</a:t>
            </a:r>
          </a:p>
          <a:p>
            <a:pPr lvl="1"/>
            <a:r>
              <a:rPr lang="en-US" sz="2000">
                <a:solidFill>
                  <a:schemeClr val="bg1"/>
                </a:solidFill>
              </a:rPr>
              <a:t>ArrayList: A dynamically resizable collection of objects.</a:t>
            </a:r>
          </a:p>
          <a:p>
            <a:pPr lvl="1"/>
            <a:r>
              <a:rPr lang="en-US" sz="2000">
                <a:solidFill>
                  <a:schemeClr val="bg1"/>
                </a:solidFill>
              </a:rPr>
              <a:t>Hashtable: A collection of key-value pairs.</a:t>
            </a:r>
          </a:p>
          <a:p>
            <a:pPr lvl="1"/>
            <a:r>
              <a:rPr lang="en-US" sz="2000">
                <a:solidFill>
                  <a:schemeClr val="bg1"/>
                </a:solidFill>
              </a:rPr>
              <a:t>Queue and Stack: Non-generic versions of queues and stacks.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1237050"/>
      </p:ext>
    </p:extLst>
  </p:cSld>
  <p:clrMapOvr>
    <a:masterClrMapping/>
  </p:clrMapOvr>
</p:sld>
</file>

<file path=ppt/slides/slide5.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29F1C22-E2D1-6E87-20A5-CA95CC33C916}"/>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F4D3F0-06BB-5D47-4D7D-2A27151C133F}"/>
              </a:ext>
            </a:extLst>
          </p:cNvPr>
          <p:cNvSpPr>
            <a:spLocks noGrp="1"/>
          </p:cNvSpPr>
          <p:nvPr>
            <p:ph idx="1"/>
          </p:nvPr>
        </p:nvSpPr>
        <p:spPr>
          <a:xfrm>
            <a:off x="1392667" y="2398957"/>
            <a:ext cx="9406666" cy="3526144"/>
          </a:xfrm>
        </p:spPr>
        <p:txBody>
          <a:bodyPr>
            <a:normAutofit/>
          </a:bodyPr>
          <a:lstStyle/>
          <a:p>
            <a:pPr marL="0" indent="0">
              <a:buNone/>
            </a:pPr>
            <a:r>
              <a:rPr lang="en-US" sz="2000" b="0">
                <a:solidFill>
                  <a:schemeClr val="bg1"/>
                </a:solidFill>
                <a:effectLst/>
                <a:latin typeface="Consolas" panose="020B0609020204030204" pitchFamily="49" charset="0"/>
              </a:rPr>
              <a:t>// Example of using ArrayList</a:t>
            </a:r>
          </a:p>
          <a:p>
            <a:pPr marL="0" indent="0">
              <a:buNone/>
            </a:pPr>
            <a:r>
              <a:rPr lang="en-US" sz="2000" b="0">
                <a:solidFill>
                  <a:schemeClr val="bg1"/>
                </a:solidFill>
                <a:effectLst/>
                <a:latin typeface="Consolas" panose="020B0609020204030204" pitchFamily="49" charset="0"/>
              </a:rPr>
              <a:t>ArrayList list = new ArrayList();</a:t>
            </a:r>
          </a:p>
          <a:p>
            <a:pPr marL="0" indent="0">
              <a:buNone/>
            </a:pPr>
            <a:r>
              <a:rPr lang="en-US" sz="2000" b="0">
                <a:solidFill>
                  <a:schemeClr val="bg1"/>
                </a:solidFill>
                <a:effectLst/>
                <a:latin typeface="Consolas" panose="020B0609020204030204" pitchFamily="49" charset="0"/>
              </a:rPr>
              <a:t>list.Add(1);</a:t>
            </a:r>
          </a:p>
          <a:p>
            <a:pPr marL="0" indent="0">
              <a:buNone/>
            </a:pPr>
            <a:r>
              <a:rPr lang="en-US" sz="2000" b="0">
                <a:solidFill>
                  <a:schemeClr val="bg1"/>
                </a:solidFill>
                <a:effectLst/>
                <a:latin typeface="Consolas" panose="020B0609020204030204" pitchFamily="49" charset="0"/>
              </a:rPr>
              <a:t>list.Add("two");</a:t>
            </a:r>
          </a:p>
          <a:p>
            <a:pPr marL="0" indent="0">
              <a:buNone/>
            </a:pPr>
            <a:r>
              <a:rPr lang="en-US" sz="2000" b="0">
                <a:solidFill>
                  <a:schemeClr val="bg1"/>
                </a:solidFill>
                <a:effectLst/>
                <a:latin typeface="Consolas" panose="020B0609020204030204" pitchFamily="49" charset="0"/>
              </a:rPr>
              <a:t>// Example of using Hashtable</a:t>
            </a:r>
          </a:p>
          <a:p>
            <a:pPr marL="0" indent="0">
              <a:buNone/>
            </a:pPr>
            <a:r>
              <a:rPr lang="en-US" sz="2000" b="0">
                <a:solidFill>
                  <a:schemeClr val="bg1"/>
                </a:solidFill>
                <a:effectLst/>
                <a:latin typeface="Consolas" panose="020B0609020204030204" pitchFamily="49" charset="0"/>
              </a:rPr>
              <a:t>Hashtable hashtable = new Hashtable();</a:t>
            </a:r>
          </a:p>
          <a:p>
            <a:pPr marL="0" indent="0">
              <a:buNone/>
            </a:pPr>
            <a:r>
              <a:rPr lang="en-US" sz="2000" b="0">
                <a:solidFill>
                  <a:schemeClr val="bg1"/>
                </a:solidFill>
                <a:effectLst/>
                <a:latin typeface="Consolas" panose="020B0609020204030204" pitchFamily="49" charset="0"/>
              </a:rPr>
              <a:t>hashtable["name"] = "Alice";</a:t>
            </a:r>
          </a:p>
          <a:p>
            <a:pPr marL="0" indent="0">
              <a:buNone/>
            </a:pPr>
            <a:r>
              <a:rPr lang="en-US" sz="2000" b="0">
                <a:solidFill>
                  <a:schemeClr val="bg1"/>
                </a:solidFill>
                <a:effectLst/>
                <a:latin typeface="Consolas" panose="020B0609020204030204" pitchFamily="49" charset="0"/>
              </a:rPr>
              <a:t>hashtable["age"] = 30;</a:t>
            </a: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858117"/>
      </p:ext>
    </p:extLst>
  </p:cSld>
  <p:clrMapOvr>
    <a:masterClrMapping/>
  </p:clrMapOvr>
</p:sld>
</file>

<file path=ppt/slides/slide6.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8BEBF6E-A49D-AE4A-41DD-33995447976F}"/>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Concurrent Collections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EF5659-41C4-47AA-14F9-76EE0A9592FF}"/>
              </a:ext>
            </a:extLst>
          </p:cNvPr>
          <p:cNvSpPr>
            <a:spLocks noGrp="1"/>
          </p:cNvSpPr>
          <p:nvPr>
            <p:ph idx="1"/>
          </p:nvPr>
        </p:nvSpPr>
        <p:spPr>
          <a:xfrm>
            <a:off x="6096000" y="1108061"/>
            <a:ext cx="5008901" cy="4571972"/>
          </a:xfrm>
        </p:spPr>
        <p:txBody>
          <a:bodyPr anchor="ctr">
            <a:normAutofit/>
          </a:bodyPr>
          <a:lstStyle/>
          <a:p>
            <a:r>
              <a:rPr lang="en-US" sz="1900" b="0" i="0">
                <a:solidFill>
                  <a:schemeClr val="bg1"/>
                </a:solidFill>
                <a:effectLst/>
                <a:latin typeface="Söhne"/>
              </a:rPr>
              <a:t>Concurrent collections are designed for multi-threaded environments where multiple threads may access and modify the collection concurrently. They provide thread safety and efficient synchronization mechanisms.</a:t>
            </a:r>
          </a:p>
          <a:p>
            <a:r>
              <a:rPr lang="en-US" sz="1900">
                <a:solidFill>
                  <a:schemeClr val="bg1"/>
                </a:solidFill>
              </a:rPr>
              <a:t>Examples of Concurrent Collections:</a:t>
            </a:r>
          </a:p>
          <a:p>
            <a:pPr lvl="1"/>
            <a:r>
              <a:rPr lang="en-US" sz="1900">
                <a:solidFill>
                  <a:schemeClr val="bg1"/>
                </a:solidFill>
              </a:rPr>
              <a:t>ConcurrentDictionary&lt;TKey, TValue&gt;: A thread-safe dictionary.</a:t>
            </a:r>
          </a:p>
          <a:p>
            <a:pPr lvl="1"/>
            <a:r>
              <a:rPr lang="en-US" sz="1900">
                <a:solidFill>
                  <a:schemeClr val="bg1"/>
                </a:solidFill>
              </a:rPr>
              <a:t>ConcurrentQueue&lt;T&gt;: A thread-safe FIFO queue.</a:t>
            </a:r>
          </a:p>
          <a:p>
            <a:pPr lvl="1"/>
            <a:r>
              <a:rPr lang="en-US" sz="1900">
                <a:solidFill>
                  <a:schemeClr val="bg1"/>
                </a:solidFill>
              </a:rPr>
              <a:t>ConcurrentStack&lt;T&gt;: A thread-safe LIFO stack.</a:t>
            </a:r>
          </a:p>
          <a:p>
            <a:pPr lvl="1"/>
            <a:r>
              <a:rPr lang="en-US" sz="1900">
                <a:solidFill>
                  <a:schemeClr val="bg1"/>
                </a:solidFill>
              </a:rPr>
              <a:t>BlockingCollection&lt;T&gt;: Provides blocking and bounding capabilities for a collection.</a:t>
            </a:r>
          </a:p>
        </p:txBody>
      </p:sp>
    </p:spTree>
    <p:extLst>
      <p:ext uri="{BB962C8B-B14F-4D97-AF65-F5344CB8AC3E}">
        <p14:creationId xmlns:p14="http://schemas.microsoft.com/office/powerpoint/2010/main" val="2609860787"/>
      </p:ext>
    </p:extLst>
  </p:cSld>
  <p:clrMapOvr>
    <a:masterClrMapping/>
  </p:clrMapOvr>
</p:sld>
</file>

<file path=ppt/slides/slide7.xml><?xml version="1.0" encoding="utf-8"?>
<p:sld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
              <a:lumOff val="5%"/>
            </a:schemeClr>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06416F-93E6-3717-F37A-B89E98B1168A}"/>
              </a:ext>
            </a:extLst>
          </p:cNvPr>
          <p:cNvSpPr>
            <a:spLocks noGrp="1"/>
          </p:cNvSpPr>
          <p:nvPr>
            <p:ph type="title"/>
          </p:nvPr>
        </p:nvSpPr>
        <p:spPr>
          <a:xfrm>
            <a:off x="838200" y="669925"/>
            <a:ext cx="4508946" cy="1325563"/>
          </a:xfrm>
        </p:spPr>
        <p:txBody>
          <a:bodyPr anchor="b">
            <a:normAutofit/>
          </a:bodyPr>
          <a:lstStyle/>
          <a:p>
            <a:pPr algn="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EB7A76-667A-CA0B-D98A-AF6DE2BF90CE}"/>
              </a:ext>
            </a:extLst>
          </p:cNvPr>
          <p:cNvSpPr>
            <a:spLocks noGrp="1"/>
          </p:cNvSpPr>
          <p:nvPr>
            <p:ph idx="1"/>
          </p:nvPr>
        </p:nvSpPr>
        <p:spPr>
          <a:xfrm>
            <a:off x="1392667" y="2398957"/>
            <a:ext cx="9406666" cy="3526144"/>
          </a:xfrm>
        </p:spPr>
        <p:txBody>
          <a:bodyPr>
            <a:normAutofit/>
          </a:bodyPr>
          <a:lstStyle/>
          <a:p>
            <a:pPr marL="0" indent="0">
              <a:buNone/>
            </a:pPr>
            <a:r>
              <a:rPr lang="en-US" sz="2000" b="0">
                <a:solidFill>
                  <a:schemeClr val="bg1"/>
                </a:solidFill>
                <a:effectLst/>
                <a:latin typeface="Consolas" panose="020B0609020204030204" pitchFamily="49" charset="0"/>
              </a:rPr>
              <a:t>// Example of using ConcurrentDictionary&lt;TKey, TValue&gt;</a:t>
            </a:r>
          </a:p>
          <a:p>
            <a:pPr marL="0" indent="0">
              <a:buNone/>
            </a:pPr>
            <a:r>
              <a:rPr lang="en-US" sz="2000" b="0">
                <a:solidFill>
                  <a:schemeClr val="bg1"/>
                </a:solidFill>
                <a:effectLst/>
                <a:latin typeface="Consolas" panose="020B0609020204030204" pitchFamily="49" charset="0"/>
              </a:rPr>
              <a:t>ConcurrentDictionary&lt;string, int&gt; concurrentDictionary = new ConcurrentDictionary&lt;string, int&gt;();</a:t>
            </a:r>
          </a:p>
          <a:p>
            <a:pPr marL="0" indent="0">
              <a:buNone/>
            </a:pPr>
            <a:r>
              <a:rPr lang="en-US" sz="2000" b="0">
                <a:solidFill>
                  <a:schemeClr val="bg1"/>
                </a:solidFill>
                <a:effectLst/>
                <a:latin typeface="Consolas" panose="020B0609020204030204" pitchFamily="49" charset="0"/>
              </a:rPr>
              <a:t>concurrentDictionary.TryAdd("Alice", 30);</a:t>
            </a:r>
          </a:p>
          <a:p>
            <a:pPr marL="0" indent="0">
              <a:buNone/>
            </a:pPr>
            <a:r>
              <a:rPr lang="en-US" sz="2000" b="0">
                <a:solidFill>
                  <a:schemeClr val="bg1"/>
                </a:solidFill>
                <a:effectLst/>
                <a:latin typeface="Consolas" panose="020B0609020204030204" pitchFamily="49" charset="0"/>
              </a:rPr>
              <a:t>concurrentDictionary.TryAdd("Bob", 25);</a:t>
            </a:r>
          </a:p>
          <a:p>
            <a:pPr marL="0" indent="0">
              <a:buNone/>
            </a:pPr>
            <a:r>
              <a:rPr lang="en-US" sz="2000" b="0">
                <a:solidFill>
                  <a:schemeClr val="bg1"/>
                </a:solidFill>
                <a:effectLst/>
                <a:latin typeface="Consolas" panose="020B0609020204030204" pitchFamily="49" charset="0"/>
              </a:rPr>
              <a:t>// Example of using ConcurrentQueue&lt;T&gt;</a:t>
            </a:r>
          </a:p>
          <a:p>
            <a:pPr marL="0" indent="0">
              <a:buNone/>
            </a:pPr>
            <a:r>
              <a:rPr lang="en-US" sz="2000" b="0">
                <a:solidFill>
                  <a:schemeClr val="bg1"/>
                </a:solidFill>
                <a:effectLst/>
                <a:latin typeface="Consolas" panose="020B0609020204030204" pitchFamily="49" charset="0"/>
              </a:rPr>
              <a:t>ConcurrentQueue&lt;int&gt; concurrentQueue = new ConcurrentQueue&lt;int&gt;();</a:t>
            </a:r>
          </a:p>
          <a:p>
            <a:pPr marL="0" indent="0">
              <a:buNone/>
            </a:pPr>
            <a:r>
              <a:rPr lang="en-US" sz="2000" b="0">
                <a:solidFill>
                  <a:schemeClr val="bg1"/>
                </a:solidFill>
                <a:effectLst/>
                <a:latin typeface="Consolas" panose="020B0609020204030204" pitchFamily="49" charset="0"/>
              </a:rPr>
              <a:t>concurrentQueue.Enqueue(1);</a:t>
            </a:r>
          </a:p>
          <a:p>
            <a:pPr marL="0" indent="0">
              <a:buNone/>
            </a:pPr>
            <a:r>
              <a:rPr lang="en-US" sz="2000" b="0">
                <a:solidFill>
                  <a:schemeClr val="bg1"/>
                </a:solidFill>
                <a:effectLst/>
                <a:latin typeface="Consolas" panose="020B0609020204030204" pitchFamily="49" charset="0"/>
              </a:rPr>
              <a:t>concurrentQueue.Enqueue(2);</a:t>
            </a: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7865891"/>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C03E-D279-1CA5-3E70-02DA48E36849}"/>
              </a:ext>
            </a:extLst>
          </p:cNvPr>
          <p:cNvSpPr>
            <a:spLocks noGrp="1"/>
          </p:cNvSpPr>
          <p:nvPr>
            <p:ph type="title"/>
          </p:nvPr>
        </p:nvSpPr>
        <p:spPr/>
        <p:txBody>
          <a:bodyPr/>
          <a:lstStyle/>
          <a:p>
            <a:r>
              <a:rPr lang="en-US" dirty="0"/>
              <a:t>Specialized Collections</a:t>
            </a:r>
          </a:p>
        </p:txBody>
      </p:sp>
      <p:sp>
        <p:nvSpPr>
          <p:cNvPr id="3" name="Content Placeholder 2">
            <a:extLst>
              <a:ext uri="{FF2B5EF4-FFF2-40B4-BE49-F238E27FC236}">
                <a16:creationId xmlns:a16="http://schemas.microsoft.com/office/drawing/2014/main" id="{D0F7A3A5-C50C-97BE-5A3C-45D02E7BED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5754460"/>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FD2C-CCE8-2B29-A7AD-F320D1033057}"/>
              </a:ext>
            </a:extLst>
          </p:cNvPr>
          <p:cNvSpPr>
            <a:spLocks noGrp="1"/>
          </p:cNvSpPr>
          <p:nvPr>
            <p:ph type="title"/>
          </p:nvPr>
        </p:nvSpPr>
        <p:spPr/>
        <p:txBody>
          <a:bodyPr/>
          <a:lstStyle/>
          <a:p>
            <a:r>
              <a:rPr lang="en-US" dirty="0"/>
              <a:t>Object model Collections</a:t>
            </a:r>
          </a:p>
        </p:txBody>
      </p:sp>
      <p:sp>
        <p:nvSpPr>
          <p:cNvPr id="3" name="Content Placeholder 2">
            <a:extLst>
              <a:ext uri="{FF2B5EF4-FFF2-40B4-BE49-F238E27FC236}">
                <a16:creationId xmlns:a16="http://schemas.microsoft.com/office/drawing/2014/main" id="{0717080D-2539-DB2A-07A3-3FB3842EED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9588061"/>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1454</TotalTime>
  <Words>472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Consolas</vt:lpstr>
      <vt:lpstr>Söhne</vt:lpstr>
      <vt:lpstr>Office Theme</vt:lpstr>
      <vt:lpstr>Collections in C#</vt:lpstr>
      <vt:lpstr>Generic Collections</vt:lpstr>
      <vt:lpstr>PowerPoint Presentation</vt:lpstr>
      <vt:lpstr>Non-Generic Collections</vt:lpstr>
      <vt:lpstr>PowerPoint Presentation</vt:lpstr>
      <vt:lpstr>Concurrent Collections</vt:lpstr>
      <vt:lpstr>PowerPoint Presentation</vt:lpstr>
      <vt:lpstr>Specialized Collections</vt:lpstr>
      <vt:lpstr>Object model Collections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in C#</dc:title>
  <dc:creator>Sanidhaya Sharma</dc:creator>
  <cp:lastModifiedBy>Sanidhaya Sharma</cp:lastModifiedBy>
  <cp:revision>1</cp:revision>
  <dcterms:created xsi:type="dcterms:W3CDTF">2024-05-02T05:06:25Z</dcterms:created>
  <dcterms:modified xsi:type="dcterms:W3CDTF">2024-05-03T05:20:57Z</dcterms:modified>
</cp:coreProperties>
</file>