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8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29617" y="358588"/>
            <a:ext cx="8596668" cy="1936376"/>
          </a:xfrm>
        </p:spPr>
        <p:txBody>
          <a:bodyPr/>
          <a:lstStyle/>
          <a:p>
            <a:r>
              <a:rPr lang="en-IN" sz="4800" dirty="0">
                <a:solidFill>
                  <a:schemeClr val="accent1">
                    <a:lumMod val="75000"/>
                  </a:schemeClr>
                </a:solidFill>
              </a:rPr>
              <a:t>PRESENTATION SIP - 21</a:t>
            </a:r>
            <a:r>
              <a:rPr lang="en-IN" dirty="0">
                <a:solidFill>
                  <a:schemeClr val="accent1">
                    <a:lumMod val="75000"/>
                  </a:schemeClr>
                </a:solidFill>
              </a:rPr>
              <a:t/>
            </a:r>
            <a:br>
              <a:rPr lang="en-IN" dirty="0">
                <a:solidFill>
                  <a:schemeClr val="accent1">
                    <a:lumMod val="75000"/>
                  </a:schemeClr>
                </a:solidFill>
              </a:rPr>
            </a:br>
            <a:endParaRPr lang="en-IN" dirty="0"/>
          </a:p>
        </p:txBody>
      </p:sp>
      <p:sp>
        <p:nvSpPr>
          <p:cNvPr id="7" name="Text Placeholder 6"/>
          <p:cNvSpPr>
            <a:spLocks noGrp="1"/>
          </p:cNvSpPr>
          <p:nvPr>
            <p:ph type="body" idx="1"/>
          </p:nvPr>
        </p:nvSpPr>
        <p:spPr>
          <a:xfrm>
            <a:off x="784912" y="3484283"/>
            <a:ext cx="8596668" cy="1311835"/>
          </a:xfrm>
        </p:spPr>
        <p:txBody>
          <a:bodyPr/>
          <a:lstStyle/>
          <a:p>
            <a:r>
              <a:rPr lang="en-IN" sz="2000" dirty="0">
                <a:solidFill>
                  <a:srgbClr val="002060"/>
                </a:solidFill>
              </a:rPr>
              <a:t>Presented to : </a:t>
            </a:r>
            <a:r>
              <a:rPr lang="en-IN" sz="2000" dirty="0" err="1">
                <a:solidFill>
                  <a:srgbClr val="002060"/>
                </a:solidFill>
              </a:rPr>
              <a:t>Dr.</a:t>
            </a:r>
            <a:r>
              <a:rPr lang="en-IN" sz="2000" dirty="0">
                <a:solidFill>
                  <a:srgbClr val="002060"/>
                </a:solidFill>
              </a:rPr>
              <a:t>  </a:t>
            </a:r>
            <a:r>
              <a:rPr lang="en-IN" sz="2000" dirty="0" err="1">
                <a:solidFill>
                  <a:srgbClr val="002060"/>
                </a:solidFill>
              </a:rPr>
              <a:t>Arun</a:t>
            </a:r>
            <a:r>
              <a:rPr lang="en-IN" sz="2000" dirty="0">
                <a:solidFill>
                  <a:srgbClr val="002060"/>
                </a:solidFill>
              </a:rPr>
              <a:t> Kumar </a:t>
            </a:r>
            <a:r>
              <a:rPr lang="en-IN" sz="2000" dirty="0" err="1">
                <a:solidFill>
                  <a:srgbClr val="002060"/>
                </a:solidFill>
              </a:rPr>
              <a:t>Tripathi</a:t>
            </a:r>
            <a:r>
              <a:rPr lang="en-IN" sz="2000" dirty="0">
                <a:solidFill>
                  <a:srgbClr val="002060"/>
                </a:solidFill>
              </a:rPr>
              <a:t>                  </a:t>
            </a:r>
            <a:r>
              <a:rPr lang="en-IN" sz="2000" dirty="0" smtClean="0">
                <a:solidFill>
                  <a:srgbClr val="002060"/>
                </a:solidFill>
              </a:rPr>
              <a:t> </a:t>
            </a:r>
            <a:r>
              <a:rPr lang="en-IN" sz="2000" dirty="0">
                <a:solidFill>
                  <a:srgbClr val="002060"/>
                </a:solidFill>
              </a:rPr>
              <a:t>Presented by :</a:t>
            </a:r>
          </a:p>
          <a:p>
            <a:r>
              <a:rPr lang="en-IN" sz="2000" dirty="0">
                <a:solidFill>
                  <a:srgbClr val="002060"/>
                </a:solidFill>
              </a:rPr>
              <a:t>                                                                             </a:t>
            </a:r>
            <a:r>
              <a:rPr lang="en-IN" sz="2000" dirty="0" err="1" smtClean="0">
                <a:solidFill>
                  <a:srgbClr val="002060"/>
                </a:solidFill>
              </a:rPr>
              <a:t>Sanidhya</a:t>
            </a:r>
            <a:r>
              <a:rPr lang="en-IN" sz="2000" dirty="0" smtClean="0">
                <a:solidFill>
                  <a:srgbClr val="002060"/>
                </a:solidFill>
              </a:rPr>
              <a:t> </a:t>
            </a:r>
            <a:r>
              <a:rPr lang="en-IN" sz="2000" dirty="0" err="1" smtClean="0">
                <a:solidFill>
                  <a:srgbClr val="002060"/>
                </a:solidFill>
              </a:rPr>
              <a:t>Choudhary</a:t>
            </a:r>
            <a:endParaRPr lang="en-IN" sz="2000" dirty="0"/>
          </a:p>
        </p:txBody>
      </p:sp>
    </p:spTree>
    <p:extLst>
      <p:ext uri="{BB962C8B-B14F-4D97-AF65-F5344CB8AC3E}">
        <p14:creationId xmlns:p14="http://schemas.microsoft.com/office/powerpoint/2010/main" val="298127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329" y="878541"/>
            <a:ext cx="9861178" cy="2739211"/>
          </a:xfrm>
          <a:prstGeom prst="rect">
            <a:avLst/>
          </a:prstGeom>
          <a:noFill/>
        </p:spPr>
        <p:txBody>
          <a:bodyPr wrap="square" rtlCol="0">
            <a:spAutoFit/>
          </a:bodyPr>
          <a:lstStyle/>
          <a:p>
            <a:r>
              <a:rPr lang="en-IN" sz="2000" dirty="0" smtClean="0">
                <a:solidFill>
                  <a:srgbClr val="FF0000"/>
                </a:solidFill>
              </a:rPr>
              <a:t>Queue : </a:t>
            </a:r>
            <a:r>
              <a:rPr lang="en-US" dirty="0"/>
              <a:t>A queue is a FIFO (First-In, First-Out) data structure in which the element that is inserted first is the first one to be taken out. The elements in a queue are added at one end called the REAR and removed from the other end called the FRONT. Queues can be implemented by using either arrays or linked lists</a:t>
            </a:r>
            <a:r>
              <a:rPr lang="en-US" dirty="0" smtClean="0"/>
              <a:t>.</a:t>
            </a:r>
          </a:p>
          <a:p>
            <a:endParaRPr lang="en-US" dirty="0">
              <a:solidFill>
                <a:srgbClr val="FF0000"/>
              </a:solidFill>
            </a:endParaRPr>
          </a:p>
          <a:p>
            <a:r>
              <a:rPr lang="en-IN" sz="2000" dirty="0">
                <a:solidFill>
                  <a:srgbClr val="FF0000"/>
                </a:solidFill>
              </a:rPr>
              <a:t>Operations on Queues </a:t>
            </a:r>
            <a:r>
              <a:rPr lang="en-IN" sz="2000" dirty="0" smtClean="0">
                <a:solidFill>
                  <a:srgbClr val="FF0000"/>
                </a:solidFill>
              </a:rPr>
              <a:t>:</a:t>
            </a:r>
          </a:p>
          <a:p>
            <a:endParaRPr lang="en-IN" sz="2000" dirty="0" smtClean="0">
              <a:solidFill>
                <a:srgbClr val="FF0000"/>
              </a:solidFill>
            </a:endParaRPr>
          </a:p>
          <a:p>
            <a:pPr marL="342900" indent="-342900">
              <a:buFont typeface="Wingdings" panose="05000000000000000000" pitchFamily="2" charset="2"/>
              <a:buChar char="Ø"/>
            </a:pPr>
            <a:r>
              <a:rPr lang="en-IN" sz="2000" dirty="0" smtClean="0"/>
              <a:t>Insertion  : We Insert the element at the Rear element.</a:t>
            </a:r>
          </a:p>
          <a:p>
            <a:pPr marL="342900" indent="-342900">
              <a:buFont typeface="Wingdings" panose="05000000000000000000" pitchFamily="2" charset="2"/>
              <a:buChar char="Ø"/>
            </a:pPr>
            <a:r>
              <a:rPr lang="en-IN" sz="2000" dirty="0" smtClean="0"/>
              <a:t>Deletion   : We Delete the element at the Front. </a:t>
            </a:r>
            <a:endParaRPr lang="en-IN" sz="2000" dirty="0"/>
          </a:p>
        </p:txBody>
      </p:sp>
      <p:sp>
        <p:nvSpPr>
          <p:cNvPr id="4" name="TextBox 3"/>
          <p:cNvSpPr txBox="1"/>
          <p:nvPr/>
        </p:nvSpPr>
        <p:spPr>
          <a:xfrm>
            <a:off x="4303060" y="107577"/>
            <a:ext cx="4580964" cy="646331"/>
          </a:xfrm>
          <a:prstGeom prst="rect">
            <a:avLst/>
          </a:prstGeom>
          <a:noFill/>
        </p:spPr>
        <p:txBody>
          <a:bodyPr wrap="square" rtlCol="0">
            <a:spAutoFit/>
          </a:bodyPr>
          <a:lstStyle/>
          <a:p>
            <a:r>
              <a:rPr lang="en-IN" sz="3600" dirty="0" smtClean="0">
                <a:solidFill>
                  <a:schemeClr val="accent1"/>
                </a:solidFill>
              </a:rPr>
              <a:t>DAY – 6 </a:t>
            </a:r>
            <a:endParaRPr lang="en-IN" sz="3600" dirty="0">
              <a:solidFill>
                <a:schemeClr val="accent1"/>
              </a:solidFill>
            </a:endParaRPr>
          </a:p>
        </p:txBody>
      </p:sp>
      <p:sp>
        <p:nvSpPr>
          <p:cNvPr id="7" name="TextBox 6"/>
          <p:cNvSpPr txBox="1"/>
          <p:nvPr/>
        </p:nvSpPr>
        <p:spPr>
          <a:xfrm>
            <a:off x="295836" y="4303059"/>
            <a:ext cx="4213412" cy="2308324"/>
          </a:xfrm>
          <a:prstGeom prst="rect">
            <a:avLst/>
          </a:prstGeom>
          <a:noFill/>
        </p:spPr>
        <p:txBody>
          <a:bodyPr wrap="square" rtlCol="0">
            <a:spAutoFit/>
          </a:bodyPr>
          <a:lstStyle/>
          <a:p>
            <a:r>
              <a:rPr lang="en-IN" dirty="0">
                <a:solidFill>
                  <a:srgbClr val="FF0000"/>
                </a:solidFill>
              </a:rPr>
              <a:t>LEETCODE PROBLEMS </a:t>
            </a:r>
            <a:r>
              <a:rPr lang="en-IN" dirty="0" smtClean="0">
                <a:solidFill>
                  <a:srgbClr val="FF0000"/>
                </a:solidFill>
              </a:rPr>
              <a:t>:</a:t>
            </a:r>
          </a:p>
          <a:p>
            <a:endParaRPr lang="en-IN" dirty="0">
              <a:solidFill>
                <a:srgbClr val="FF0000"/>
              </a:solidFill>
            </a:endParaRPr>
          </a:p>
          <a:p>
            <a:pPr marL="285750" indent="-285750">
              <a:buFont typeface="Wingdings" panose="05000000000000000000" pitchFamily="2" charset="2"/>
              <a:buChar char="Ø"/>
            </a:pPr>
            <a:r>
              <a:rPr lang="en-IN" dirty="0"/>
              <a:t>Binary Tree </a:t>
            </a:r>
            <a:r>
              <a:rPr lang="en-IN" dirty="0" smtClean="0"/>
              <a:t>Pre </a:t>
            </a:r>
            <a:r>
              <a:rPr lang="en-IN" dirty="0"/>
              <a:t>order Traversal</a:t>
            </a:r>
          </a:p>
          <a:p>
            <a:pPr marL="285750" indent="-285750">
              <a:buFont typeface="Wingdings" panose="05000000000000000000" pitchFamily="2" charset="2"/>
              <a:buChar char="Ø"/>
            </a:pPr>
            <a:r>
              <a:rPr lang="en-IN" dirty="0"/>
              <a:t>Binary Tree </a:t>
            </a:r>
            <a:r>
              <a:rPr lang="en-IN" dirty="0" smtClean="0"/>
              <a:t>Post </a:t>
            </a:r>
            <a:r>
              <a:rPr lang="en-IN" dirty="0"/>
              <a:t>order Traversal</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smtClean="0">
              <a:solidFill>
                <a:srgbClr val="FF0000"/>
              </a:solidFill>
            </a:endParaRPr>
          </a:p>
          <a:p>
            <a:endParaRPr lang="en-IN" dirty="0">
              <a:solidFill>
                <a:srgbClr val="FF0000"/>
              </a:solidFill>
            </a:endParaRPr>
          </a:p>
          <a:p>
            <a:endParaRPr lang="en-IN" dirty="0"/>
          </a:p>
        </p:txBody>
      </p:sp>
    </p:spTree>
    <p:extLst>
      <p:ext uri="{BB962C8B-B14F-4D97-AF65-F5344CB8AC3E}">
        <p14:creationId xmlns:p14="http://schemas.microsoft.com/office/powerpoint/2010/main" val="34445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9875" y="2390775"/>
            <a:ext cx="6553200" cy="1107996"/>
          </a:xfrm>
          <a:prstGeom prst="rect">
            <a:avLst/>
          </a:prstGeom>
          <a:noFill/>
        </p:spPr>
        <p:txBody>
          <a:bodyPr wrap="square" rtlCol="0">
            <a:spAutoFit/>
          </a:bodyPr>
          <a:lstStyle/>
          <a:p>
            <a:r>
              <a:rPr lang="en-IN" sz="6600" dirty="0" smtClean="0">
                <a:solidFill>
                  <a:schemeClr val="accent1"/>
                </a:solidFill>
              </a:rPr>
              <a:t>THANK YOU</a:t>
            </a:r>
            <a:endParaRPr lang="en-IN" sz="6600" dirty="0">
              <a:solidFill>
                <a:schemeClr val="accent1"/>
              </a:solidFill>
            </a:endParaRPr>
          </a:p>
        </p:txBody>
      </p:sp>
    </p:spTree>
    <p:extLst>
      <p:ext uri="{BB962C8B-B14F-4D97-AF65-F5344CB8AC3E}">
        <p14:creationId xmlns:p14="http://schemas.microsoft.com/office/powerpoint/2010/main" val="180617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25495"/>
            <a:ext cx="11690647" cy="707886"/>
          </a:xfrm>
          <a:prstGeom prst="rect">
            <a:avLst/>
          </a:prstGeom>
          <a:noFill/>
        </p:spPr>
        <p:txBody>
          <a:bodyPr wrap="square" rtlCol="0">
            <a:spAutoFit/>
          </a:bodyPr>
          <a:lstStyle/>
          <a:p>
            <a:r>
              <a:rPr lang="en-IN" sz="3600" dirty="0" smtClean="0">
                <a:solidFill>
                  <a:schemeClr val="accent2">
                    <a:lumMod val="60000"/>
                    <a:lumOff val="40000"/>
                  </a:schemeClr>
                </a:solidFill>
              </a:rPr>
              <a:t>INTRODUCTION</a:t>
            </a:r>
            <a:r>
              <a:rPr lang="en-IN" sz="4000" dirty="0" smtClean="0">
                <a:solidFill>
                  <a:schemeClr val="accent2">
                    <a:lumMod val="60000"/>
                    <a:lumOff val="40000"/>
                  </a:schemeClr>
                </a:solidFill>
              </a:rPr>
              <a:t> TO DATA STRUCTURE AND ALORITH</a:t>
            </a:r>
            <a:endParaRPr lang="en-IN" sz="4000" dirty="0">
              <a:solidFill>
                <a:schemeClr val="accent2">
                  <a:lumMod val="60000"/>
                  <a:lumOff val="40000"/>
                </a:schemeClr>
              </a:solidFill>
            </a:endParaRPr>
          </a:p>
        </p:txBody>
      </p:sp>
      <p:sp>
        <p:nvSpPr>
          <p:cNvPr id="5" name="TextBox 4"/>
          <p:cNvSpPr txBox="1"/>
          <p:nvPr/>
        </p:nvSpPr>
        <p:spPr>
          <a:xfrm>
            <a:off x="71718" y="2241617"/>
            <a:ext cx="10121153"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Data Structure can be defined as the group of data elements which provides an efficient way of storing and </a:t>
            </a:r>
            <a:r>
              <a:rPr lang="en-US" dirty="0" err="1"/>
              <a:t>organising</a:t>
            </a:r>
            <a:r>
              <a:rPr lang="en-US" dirty="0"/>
              <a:t> data in the computer so that it can be used efficiently. Some examples of Data Structures are arrays, Linked List, Stack, Queue, etc. Data Structures are widely used in almost every aspect of Computer Science i.e. Operating System, Compiler Design, </a:t>
            </a:r>
            <a:r>
              <a:rPr lang="en-US" dirty="0" err="1"/>
              <a:t>Artifical</a:t>
            </a:r>
            <a:r>
              <a:rPr lang="en-US" dirty="0"/>
              <a:t> intelligence, Graphics and many more.</a:t>
            </a:r>
            <a:r>
              <a:rPr lang="en-US" dirty="0" smtClean="0"/>
              <a:t> </a:t>
            </a:r>
            <a:endParaRPr lang="en-IN" dirty="0"/>
          </a:p>
        </p:txBody>
      </p:sp>
    </p:spTree>
    <p:extLst>
      <p:ext uri="{BB962C8B-B14F-4D97-AF65-F5344CB8AC3E}">
        <p14:creationId xmlns:p14="http://schemas.microsoft.com/office/powerpoint/2010/main" val="19226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7346" y="141729"/>
            <a:ext cx="6631536" cy="923330"/>
          </a:xfrm>
          <a:prstGeom prst="rect">
            <a:avLst/>
          </a:prstGeom>
          <a:noFill/>
        </p:spPr>
        <p:txBody>
          <a:bodyPr wrap="square" rtlCol="0">
            <a:spAutoFit/>
          </a:bodyPr>
          <a:lstStyle/>
          <a:p>
            <a:r>
              <a:rPr lang="en-IN" sz="3600" dirty="0">
                <a:solidFill>
                  <a:schemeClr val="accent2">
                    <a:lumMod val="60000"/>
                    <a:lumOff val="40000"/>
                  </a:schemeClr>
                </a:solidFill>
              </a:rPr>
              <a:t>Data Structure Classification</a:t>
            </a:r>
          </a:p>
          <a:p>
            <a:endParaRPr lang="en-IN" dirty="0"/>
          </a:p>
        </p:txBody>
      </p:sp>
      <p:sp>
        <p:nvSpPr>
          <p:cNvPr id="3" name="Rectangle 2"/>
          <p:cNvSpPr/>
          <p:nvPr/>
        </p:nvSpPr>
        <p:spPr>
          <a:xfrm>
            <a:off x="3523004" y="1065059"/>
            <a:ext cx="1602336" cy="572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STRUCTURE</a:t>
            </a:r>
            <a:endParaRPr lang="en-IN" dirty="0"/>
          </a:p>
        </p:txBody>
      </p:sp>
      <p:sp>
        <p:nvSpPr>
          <p:cNvPr id="4" name="Rectangle 3"/>
          <p:cNvSpPr/>
          <p:nvPr/>
        </p:nvSpPr>
        <p:spPr>
          <a:xfrm>
            <a:off x="555477" y="2521206"/>
            <a:ext cx="1281869" cy="35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Primitive</a:t>
            </a:r>
            <a:endParaRPr lang="en-IN" dirty="0"/>
          </a:p>
        </p:txBody>
      </p:sp>
      <p:sp>
        <p:nvSpPr>
          <p:cNvPr id="5" name="Rectangle 4"/>
          <p:cNvSpPr/>
          <p:nvPr/>
        </p:nvSpPr>
        <p:spPr>
          <a:xfrm>
            <a:off x="7973226" y="3542620"/>
            <a:ext cx="1529697"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Non – Linear </a:t>
            </a:r>
            <a:endParaRPr lang="en-IN" dirty="0"/>
          </a:p>
        </p:txBody>
      </p:sp>
      <p:sp>
        <p:nvSpPr>
          <p:cNvPr id="6" name="Rectangle 5"/>
          <p:cNvSpPr/>
          <p:nvPr/>
        </p:nvSpPr>
        <p:spPr>
          <a:xfrm>
            <a:off x="1068224" y="4572576"/>
            <a:ext cx="846034" cy="35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Static</a:t>
            </a:r>
            <a:endParaRPr lang="en-IN" dirty="0"/>
          </a:p>
        </p:txBody>
      </p:sp>
      <p:sp>
        <p:nvSpPr>
          <p:cNvPr id="7" name="Rectangle 6"/>
          <p:cNvSpPr/>
          <p:nvPr/>
        </p:nvSpPr>
        <p:spPr>
          <a:xfrm>
            <a:off x="4687367" y="4572576"/>
            <a:ext cx="1170774" cy="341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Dynamic</a:t>
            </a:r>
            <a:endParaRPr lang="en-IN" dirty="0"/>
          </a:p>
        </p:txBody>
      </p:sp>
      <p:sp>
        <p:nvSpPr>
          <p:cNvPr id="8" name="Rectangle 7"/>
          <p:cNvSpPr/>
          <p:nvPr/>
        </p:nvSpPr>
        <p:spPr>
          <a:xfrm>
            <a:off x="3031621" y="6021726"/>
            <a:ext cx="1230594" cy="3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Iinked</a:t>
            </a:r>
            <a:r>
              <a:rPr lang="en-IN" dirty="0" smtClean="0"/>
              <a:t> list</a:t>
            </a:r>
            <a:endParaRPr lang="en-IN" dirty="0"/>
          </a:p>
        </p:txBody>
      </p:sp>
      <p:sp>
        <p:nvSpPr>
          <p:cNvPr id="9" name="Rectangle 8"/>
          <p:cNvSpPr/>
          <p:nvPr/>
        </p:nvSpPr>
        <p:spPr>
          <a:xfrm>
            <a:off x="7201968" y="4564004"/>
            <a:ext cx="769122" cy="35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Tree</a:t>
            </a:r>
            <a:endParaRPr lang="en-IN" dirty="0"/>
          </a:p>
        </p:txBody>
      </p:sp>
      <p:sp>
        <p:nvSpPr>
          <p:cNvPr id="10" name="Rectangle 9"/>
          <p:cNvSpPr/>
          <p:nvPr/>
        </p:nvSpPr>
        <p:spPr>
          <a:xfrm>
            <a:off x="1068224" y="6067371"/>
            <a:ext cx="846034" cy="2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Array</a:t>
            </a:r>
            <a:endParaRPr lang="en-IN" dirty="0"/>
          </a:p>
        </p:txBody>
      </p:sp>
      <p:sp>
        <p:nvSpPr>
          <p:cNvPr id="11" name="Rectangle 10"/>
          <p:cNvSpPr/>
          <p:nvPr/>
        </p:nvSpPr>
        <p:spPr>
          <a:xfrm>
            <a:off x="9314917" y="4537956"/>
            <a:ext cx="922946" cy="3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Graph</a:t>
            </a:r>
            <a:endParaRPr lang="en-IN" dirty="0"/>
          </a:p>
        </p:txBody>
      </p:sp>
      <p:sp>
        <p:nvSpPr>
          <p:cNvPr id="12" name="Rectangle 11"/>
          <p:cNvSpPr/>
          <p:nvPr/>
        </p:nvSpPr>
        <p:spPr>
          <a:xfrm>
            <a:off x="3279449" y="3667114"/>
            <a:ext cx="982766"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Linear </a:t>
            </a:r>
            <a:endParaRPr lang="en-IN" dirty="0"/>
          </a:p>
        </p:txBody>
      </p:sp>
      <p:sp>
        <p:nvSpPr>
          <p:cNvPr id="13" name="Rectangle 12"/>
          <p:cNvSpPr/>
          <p:nvPr/>
        </p:nvSpPr>
        <p:spPr>
          <a:xfrm>
            <a:off x="5858141" y="2512855"/>
            <a:ext cx="1803163" cy="35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Non- Primitive</a:t>
            </a:r>
            <a:endParaRPr lang="en-IN" dirty="0"/>
          </a:p>
        </p:txBody>
      </p:sp>
      <p:sp>
        <p:nvSpPr>
          <p:cNvPr id="14" name="Rectangle 13"/>
          <p:cNvSpPr/>
          <p:nvPr/>
        </p:nvSpPr>
        <p:spPr>
          <a:xfrm>
            <a:off x="4962970" y="6021725"/>
            <a:ext cx="895171" cy="31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IN" dirty="0"/>
          </a:p>
        </p:txBody>
      </p:sp>
      <p:sp>
        <p:nvSpPr>
          <p:cNvPr id="15" name="Rectangle 14"/>
          <p:cNvSpPr/>
          <p:nvPr/>
        </p:nvSpPr>
        <p:spPr>
          <a:xfrm>
            <a:off x="6840908" y="6021724"/>
            <a:ext cx="893036" cy="31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Queue</a:t>
            </a:r>
            <a:endParaRPr lang="en-IN" dirty="0"/>
          </a:p>
        </p:txBody>
      </p:sp>
      <p:cxnSp>
        <p:nvCxnSpPr>
          <p:cNvPr id="22" name="Straight Connector 21"/>
          <p:cNvCxnSpPr/>
          <p:nvPr/>
        </p:nvCxnSpPr>
        <p:spPr>
          <a:xfrm flipH="1">
            <a:off x="3854153" y="1637242"/>
            <a:ext cx="17092" cy="422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8224" y="2059536"/>
            <a:ext cx="2803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68224" y="2059536"/>
            <a:ext cx="0" cy="38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89092" y="2059536"/>
            <a:ext cx="21108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4580546" y="1637242"/>
            <a:ext cx="8546" cy="422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99903" y="2059536"/>
            <a:ext cx="0" cy="38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939611" y="2880322"/>
            <a:ext cx="2256090" cy="662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201968" y="2871971"/>
            <a:ext cx="1642929" cy="57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461331" y="3991854"/>
            <a:ext cx="2187723" cy="546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939611" y="3991854"/>
            <a:ext cx="1185729" cy="4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6" idx="2"/>
          </p:cNvCxnSpPr>
          <p:nvPr/>
        </p:nvCxnSpPr>
        <p:spPr>
          <a:xfrm flipH="1">
            <a:off x="1461331" y="4931308"/>
            <a:ext cx="29910" cy="109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708875" y="4914356"/>
            <a:ext cx="1254095" cy="101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 idx="2"/>
          </p:cNvCxnSpPr>
          <p:nvPr/>
        </p:nvCxnSpPr>
        <p:spPr>
          <a:xfrm>
            <a:off x="5272754" y="4914356"/>
            <a:ext cx="17093" cy="101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520583" y="4914356"/>
            <a:ext cx="1681385" cy="101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9" idx="0"/>
          </p:cNvCxnSpPr>
          <p:nvPr/>
        </p:nvCxnSpPr>
        <p:spPr>
          <a:xfrm flipH="1">
            <a:off x="7586529" y="3867360"/>
            <a:ext cx="779804" cy="696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067088" y="3867360"/>
            <a:ext cx="726392" cy="610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29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76" y="251012"/>
            <a:ext cx="9825318" cy="5816977"/>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smtClean="0">
                <a:solidFill>
                  <a:srgbClr val="FF0000"/>
                </a:solidFill>
              </a:rPr>
              <a:t>Linear data structure : </a:t>
            </a:r>
            <a:r>
              <a:rPr lang="en-US" dirty="0"/>
              <a:t> A data structure is called linear if all of its elements are arranged in the linear order</a:t>
            </a:r>
            <a:r>
              <a:rPr lang="en-US" dirty="0" smtClean="0"/>
              <a:t>.</a:t>
            </a:r>
          </a:p>
          <a:p>
            <a:endParaRPr lang="en-US" dirty="0" smtClean="0"/>
          </a:p>
          <a:p>
            <a:pPr marL="342900" indent="-342900">
              <a:buFont typeface="Wingdings" panose="05000000000000000000" pitchFamily="2" charset="2"/>
              <a:buChar char="Ø"/>
            </a:pPr>
            <a:r>
              <a:rPr lang="en-US" sz="2000" b="1" dirty="0" smtClean="0">
                <a:solidFill>
                  <a:srgbClr val="FF0000"/>
                </a:solidFill>
              </a:rPr>
              <a:t>Arrays :</a:t>
            </a:r>
            <a:r>
              <a:rPr lang="en-US" dirty="0"/>
              <a:t> An array is a collection of similar type of data items and each data item is called an element of the array</a:t>
            </a:r>
            <a:r>
              <a:rPr lang="en-US" dirty="0" smtClean="0"/>
              <a:t>.</a:t>
            </a:r>
          </a:p>
          <a:p>
            <a:endParaRPr lang="en-US" dirty="0" smtClean="0"/>
          </a:p>
          <a:p>
            <a:pPr marL="342900" indent="-342900">
              <a:buFont typeface="Wingdings" panose="05000000000000000000" pitchFamily="2" charset="2"/>
              <a:buChar char="Ø"/>
            </a:pPr>
            <a:r>
              <a:rPr lang="en-US" sz="2000" b="1" dirty="0">
                <a:solidFill>
                  <a:srgbClr val="FF0000"/>
                </a:solidFill>
              </a:rPr>
              <a:t>Linked </a:t>
            </a:r>
            <a:r>
              <a:rPr lang="en-US" sz="2000" b="1" dirty="0" smtClean="0">
                <a:solidFill>
                  <a:srgbClr val="FF0000"/>
                </a:solidFill>
              </a:rPr>
              <a:t>List :</a:t>
            </a:r>
            <a:r>
              <a:rPr lang="en-US" dirty="0"/>
              <a:t> Linked list is a linear data structure which is used to maintain a list in the memory</a:t>
            </a:r>
            <a:r>
              <a:rPr lang="en-US" dirty="0" smtClean="0"/>
              <a:t>.</a:t>
            </a:r>
          </a:p>
          <a:p>
            <a:r>
              <a:rPr lang="en-US" dirty="0"/>
              <a:t> </a:t>
            </a:r>
            <a:endParaRPr lang="en-US" dirty="0" smtClean="0"/>
          </a:p>
          <a:p>
            <a:pPr marL="342900" indent="-342900">
              <a:buFont typeface="Wingdings" panose="05000000000000000000" pitchFamily="2" charset="2"/>
              <a:buChar char="Ø"/>
            </a:pPr>
            <a:r>
              <a:rPr lang="en-US" sz="2000" b="1" dirty="0">
                <a:solidFill>
                  <a:srgbClr val="FF0000"/>
                </a:solidFill>
              </a:rPr>
              <a:t>Non Linear Data </a:t>
            </a:r>
            <a:r>
              <a:rPr lang="en-US" sz="2000" b="1" dirty="0" smtClean="0">
                <a:solidFill>
                  <a:srgbClr val="FF0000"/>
                </a:solidFill>
              </a:rPr>
              <a:t>Structures :</a:t>
            </a:r>
            <a:r>
              <a:rPr lang="en-US" dirty="0"/>
              <a:t> This data structure does not form a sequence i.e. each item or element is connected with two or more other items in a non-linear </a:t>
            </a:r>
            <a:r>
              <a:rPr lang="en-US" dirty="0" err="1" smtClean="0"/>
              <a:t>rrangement</a:t>
            </a:r>
            <a:r>
              <a:rPr lang="en-US" dirty="0" smtClean="0"/>
              <a:t>.</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sz="2000" b="1" dirty="0" smtClean="0">
                <a:solidFill>
                  <a:srgbClr val="FF0000"/>
                </a:solidFill>
              </a:rPr>
              <a:t>Trees :</a:t>
            </a:r>
            <a:r>
              <a:rPr lang="en-US" dirty="0"/>
              <a:t> Trees are multilevel data structures with a hierarchical relationship among its elements known as nodes. The bottommost nodes in the </a:t>
            </a:r>
            <a:r>
              <a:rPr lang="en-US" dirty="0" err="1"/>
              <a:t>herierchy</a:t>
            </a:r>
            <a:r>
              <a:rPr lang="en-US" dirty="0"/>
              <a:t> are called </a:t>
            </a:r>
            <a:r>
              <a:rPr lang="en-US" b="1" dirty="0" smtClean="0"/>
              <a:t>Leaf node</a:t>
            </a:r>
            <a:r>
              <a:rPr lang="en-US" dirty="0"/>
              <a:t> while the topmost node is called </a:t>
            </a:r>
            <a:r>
              <a:rPr lang="en-US" b="1" dirty="0"/>
              <a:t>root node</a:t>
            </a:r>
            <a:r>
              <a:rPr lang="en-US" dirty="0"/>
              <a:t>. </a:t>
            </a:r>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sz="2000" b="1" dirty="0" smtClean="0">
                <a:solidFill>
                  <a:srgbClr val="FF0000"/>
                </a:solidFill>
              </a:rPr>
              <a:t>Graphs :</a:t>
            </a:r>
            <a:r>
              <a:rPr lang="en-US" dirty="0"/>
              <a:t> Graphs can be defined as the pictorial representation of the set of elements (represented by vertices) connected by the links known as edges</a:t>
            </a:r>
            <a:r>
              <a:rPr lang="en-US" dirty="0" smtClean="0"/>
              <a:t>.</a:t>
            </a:r>
          </a:p>
          <a:p>
            <a:endParaRPr lang="en-US" dirty="0" smtClean="0"/>
          </a:p>
          <a:p>
            <a:endParaRPr lang="en-IN" dirty="0"/>
          </a:p>
        </p:txBody>
      </p:sp>
    </p:spTree>
    <p:extLst>
      <p:ext uri="{BB962C8B-B14F-4D97-AF65-F5344CB8AC3E}">
        <p14:creationId xmlns:p14="http://schemas.microsoft.com/office/powerpoint/2010/main" val="25970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6146" y="187624"/>
            <a:ext cx="2820112" cy="646331"/>
          </a:xfrm>
          <a:prstGeom prst="rect">
            <a:avLst/>
          </a:prstGeom>
          <a:noFill/>
        </p:spPr>
        <p:txBody>
          <a:bodyPr wrap="square" rtlCol="0">
            <a:spAutoFit/>
          </a:bodyPr>
          <a:lstStyle/>
          <a:p>
            <a:r>
              <a:rPr lang="en-US" sz="3600" dirty="0" smtClean="0">
                <a:solidFill>
                  <a:schemeClr val="accent1"/>
                </a:solidFill>
              </a:rPr>
              <a:t>   DAY - 1</a:t>
            </a:r>
            <a:endParaRPr lang="en-IN" sz="3600" dirty="0">
              <a:solidFill>
                <a:schemeClr val="accent1"/>
              </a:solidFill>
            </a:endParaRPr>
          </a:p>
        </p:txBody>
      </p:sp>
      <p:sp>
        <p:nvSpPr>
          <p:cNvPr id="3" name="TextBox 2"/>
          <p:cNvSpPr txBox="1"/>
          <p:nvPr/>
        </p:nvSpPr>
        <p:spPr>
          <a:xfrm>
            <a:off x="341832" y="1187865"/>
            <a:ext cx="9144000" cy="4093428"/>
          </a:xfrm>
          <a:prstGeom prst="rect">
            <a:avLst/>
          </a:prstGeom>
          <a:noFill/>
        </p:spPr>
        <p:txBody>
          <a:bodyPr wrap="square" rtlCol="0">
            <a:spAutoFit/>
          </a:bodyPr>
          <a:lstStyle/>
          <a:p>
            <a:r>
              <a:rPr lang="en-US" sz="2000" dirty="0" smtClean="0">
                <a:solidFill>
                  <a:srgbClr val="FF0000"/>
                </a:solidFill>
              </a:rPr>
              <a:t>ARRAY : </a:t>
            </a:r>
            <a:r>
              <a:rPr lang="en-US" dirty="0" smtClean="0"/>
              <a:t>An </a:t>
            </a:r>
            <a:r>
              <a:rPr lang="en-US" dirty="0"/>
              <a:t>array is defined as an ordered set of similar data items. All the data items of an array are stored in consecutive memory locations in </a:t>
            </a:r>
            <a:r>
              <a:rPr lang="en-US" dirty="0" smtClean="0"/>
              <a:t>RAM.</a:t>
            </a:r>
          </a:p>
          <a:p>
            <a:r>
              <a:rPr lang="en-US" dirty="0"/>
              <a:t> </a:t>
            </a:r>
            <a:endParaRPr lang="en-US" dirty="0" smtClean="0"/>
          </a:p>
          <a:p>
            <a:r>
              <a:rPr lang="en-US" sz="2000" dirty="0" smtClean="0">
                <a:solidFill>
                  <a:srgbClr val="FF0000"/>
                </a:solidFill>
              </a:rPr>
              <a:t>SYNTAX:  </a:t>
            </a:r>
            <a:r>
              <a:rPr lang="en-IN" dirty="0" err="1" smtClean="0"/>
              <a:t>data_type</a:t>
            </a:r>
            <a:r>
              <a:rPr lang="en-IN" dirty="0" smtClean="0"/>
              <a:t> array name[n];</a:t>
            </a:r>
          </a:p>
          <a:p>
            <a:endParaRPr lang="en-IN" dirty="0" smtClean="0"/>
          </a:p>
          <a:p>
            <a:r>
              <a:rPr lang="en-IN" sz="2000" dirty="0" smtClean="0">
                <a:solidFill>
                  <a:srgbClr val="FF0000"/>
                </a:solidFill>
              </a:rPr>
              <a:t>EXAMPLE</a:t>
            </a:r>
            <a:r>
              <a:rPr lang="en-IN" sz="2000" dirty="0">
                <a:solidFill>
                  <a:srgbClr val="FF0000"/>
                </a:solidFill>
              </a:rPr>
              <a:t> :  </a:t>
            </a:r>
            <a:r>
              <a:rPr lang="en-IN" dirty="0" err="1" smtClean="0"/>
              <a:t>int</a:t>
            </a:r>
            <a:r>
              <a:rPr lang="en-IN" dirty="0" smtClean="0"/>
              <a:t> </a:t>
            </a:r>
            <a:r>
              <a:rPr lang="en-IN" dirty="0"/>
              <a:t>a[5</a:t>
            </a:r>
            <a:r>
              <a:rPr lang="en-IN" dirty="0" smtClean="0"/>
              <a:t>];       </a:t>
            </a:r>
            <a:r>
              <a:rPr lang="en-IN" dirty="0"/>
              <a:t>float x[10]; </a:t>
            </a:r>
          </a:p>
          <a:p>
            <a:endParaRPr lang="en-IN" dirty="0" smtClean="0"/>
          </a:p>
          <a:p>
            <a:r>
              <a:rPr lang="en-IN" sz="2000" dirty="0" smtClean="0">
                <a:solidFill>
                  <a:srgbClr val="FF0000"/>
                </a:solidFill>
              </a:rPr>
              <a:t>TYPES OF ARRAY :</a:t>
            </a:r>
          </a:p>
          <a:p>
            <a:endParaRPr lang="en-IN" dirty="0" smtClean="0"/>
          </a:p>
          <a:p>
            <a:pPr marL="285750" indent="-285750">
              <a:buFont typeface="Wingdings" panose="05000000000000000000" pitchFamily="2" charset="2"/>
              <a:buChar char="Ø"/>
            </a:pPr>
            <a:r>
              <a:rPr lang="en-IN" dirty="0" smtClean="0"/>
              <a:t>One dimensional Array</a:t>
            </a:r>
          </a:p>
          <a:p>
            <a:pPr marL="285750" indent="-285750">
              <a:buFont typeface="Wingdings" panose="05000000000000000000" pitchFamily="2" charset="2"/>
              <a:buChar char="Ø"/>
            </a:pPr>
            <a:r>
              <a:rPr lang="en-IN" dirty="0" smtClean="0"/>
              <a:t>Two dimensional Array</a:t>
            </a:r>
          </a:p>
          <a:p>
            <a:endParaRPr lang="en-IN" dirty="0"/>
          </a:p>
          <a:p>
            <a:endParaRPr lang="en-IN" dirty="0" smtClean="0"/>
          </a:p>
          <a:p>
            <a:endParaRPr lang="en-US" dirty="0"/>
          </a:p>
        </p:txBody>
      </p:sp>
      <p:sp>
        <p:nvSpPr>
          <p:cNvPr id="6" name="TextBox 5"/>
          <p:cNvSpPr txBox="1"/>
          <p:nvPr/>
        </p:nvSpPr>
        <p:spPr>
          <a:xfrm>
            <a:off x="478565" y="4711873"/>
            <a:ext cx="6246975" cy="954107"/>
          </a:xfrm>
          <a:prstGeom prst="rect">
            <a:avLst/>
          </a:prstGeom>
          <a:noFill/>
        </p:spPr>
        <p:txBody>
          <a:bodyPr wrap="square" rtlCol="0">
            <a:spAutoFit/>
          </a:bodyPr>
          <a:lstStyle/>
          <a:p>
            <a:r>
              <a:rPr lang="en-IN" sz="2000" dirty="0" smtClean="0">
                <a:solidFill>
                  <a:srgbClr val="FF0000"/>
                </a:solidFill>
              </a:rPr>
              <a:t>LEETCODE PROBLEM :</a:t>
            </a:r>
          </a:p>
          <a:p>
            <a:endParaRPr lang="en-IN" dirty="0"/>
          </a:p>
          <a:p>
            <a:pPr marL="285750" indent="-285750">
              <a:buFont typeface="Wingdings" panose="05000000000000000000" pitchFamily="2" charset="2"/>
              <a:buChar char="Ø"/>
            </a:pPr>
            <a:r>
              <a:rPr lang="en-IN" dirty="0" smtClean="0"/>
              <a:t>Sum of Array</a:t>
            </a:r>
            <a:endParaRPr lang="en-IN" dirty="0"/>
          </a:p>
        </p:txBody>
      </p:sp>
    </p:spTree>
    <p:extLst>
      <p:ext uri="{BB962C8B-B14F-4D97-AF65-F5344CB8AC3E}">
        <p14:creationId xmlns:p14="http://schemas.microsoft.com/office/powerpoint/2010/main" val="326487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1247" y="76912"/>
            <a:ext cx="3050848" cy="646331"/>
          </a:xfrm>
          <a:prstGeom prst="rect">
            <a:avLst/>
          </a:prstGeom>
          <a:noFill/>
        </p:spPr>
        <p:txBody>
          <a:bodyPr wrap="square" rtlCol="0">
            <a:spAutoFit/>
          </a:bodyPr>
          <a:lstStyle/>
          <a:p>
            <a:r>
              <a:rPr lang="en-IN" sz="3600" dirty="0" smtClean="0">
                <a:solidFill>
                  <a:schemeClr val="accent1"/>
                </a:solidFill>
              </a:rPr>
              <a:t>DAY - 2</a:t>
            </a:r>
            <a:endParaRPr lang="en-IN" sz="3600" dirty="0">
              <a:solidFill>
                <a:schemeClr val="accent1"/>
              </a:solidFill>
            </a:endParaRPr>
          </a:p>
        </p:txBody>
      </p:sp>
      <p:sp>
        <p:nvSpPr>
          <p:cNvPr id="4" name="TextBox 3"/>
          <p:cNvSpPr txBox="1"/>
          <p:nvPr/>
        </p:nvSpPr>
        <p:spPr>
          <a:xfrm>
            <a:off x="162370" y="854579"/>
            <a:ext cx="9374737" cy="7848302"/>
          </a:xfrm>
          <a:prstGeom prst="rect">
            <a:avLst/>
          </a:prstGeom>
          <a:noFill/>
        </p:spPr>
        <p:txBody>
          <a:bodyPr wrap="square" rtlCol="0">
            <a:spAutoFit/>
          </a:bodyPr>
          <a:lstStyle/>
          <a:p>
            <a:r>
              <a:rPr lang="en-IN" sz="2000" dirty="0" smtClean="0">
                <a:solidFill>
                  <a:srgbClr val="FF0000"/>
                </a:solidFill>
              </a:rPr>
              <a:t>LINKED LIST </a:t>
            </a:r>
            <a:r>
              <a:rPr lang="en-IN" sz="2000" dirty="0" smtClean="0"/>
              <a:t>: </a:t>
            </a:r>
            <a:r>
              <a:rPr lang="en-US" dirty="0"/>
              <a:t>A linked list is a linear collection of data elements called nodes, where the linear order is given by means of pointers. The node in linear linked list is divided into two parts— The first part contains the information and second part contains the address of the next node in the list. In linked list, data can be inserted or deleted from any position. Example: The following figure shows a linear linked </a:t>
            </a:r>
            <a:r>
              <a:rPr lang="en-US" dirty="0" smtClean="0"/>
              <a:t>list.</a:t>
            </a:r>
          </a:p>
          <a:p>
            <a:endParaRPr lang="en-US" dirty="0"/>
          </a:p>
          <a:p>
            <a:r>
              <a:rPr lang="en-US" sz="2000" dirty="0" smtClean="0">
                <a:solidFill>
                  <a:srgbClr val="FF0000"/>
                </a:solidFill>
              </a:rPr>
              <a:t>BASIC OPERATIONS ON LINKEDLIST  :</a:t>
            </a:r>
          </a:p>
          <a:p>
            <a:endParaRPr lang="en-US" dirty="0">
              <a:solidFill>
                <a:srgbClr val="FF0000"/>
              </a:solidFill>
            </a:endParaRPr>
          </a:p>
          <a:p>
            <a:pPr marL="285750" indent="-285750">
              <a:buFont typeface="Wingdings" panose="05000000000000000000" pitchFamily="2" charset="2"/>
              <a:buChar char="Ø"/>
            </a:pPr>
            <a:r>
              <a:rPr lang="en-US" dirty="0" smtClean="0"/>
              <a:t>Traversal :   To </a:t>
            </a:r>
            <a:r>
              <a:rPr lang="en-US" dirty="0"/>
              <a:t>traverse all the nodes one after another</a:t>
            </a:r>
            <a:r>
              <a:rPr lang="en-US" dirty="0" smtClean="0"/>
              <a:t>.</a:t>
            </a:r>
          </a:p>
          <a:p>
            <a:pPr marL="285750" indent="-285750">
              <a:buFont typeface="Wingdings" panose="05000000000000000000" pitchFamily="2" charset="2"/>
              <a:buChar char="Ø"/>
            </a:pPr>
            <a:r>
              <a:rPr lang="en-US" dirty="0" smtClean="0"/>
              <a:t>Insertion :   To </a:t>
            </a:r>
            <a:r>
              <a:rPr lang="en-US" dirty="0"/>
              <a:t>add a node at the given position</a:t>
            </a:r>
            <a:r>
              <a:rPr lang="en-US" dirty="0" smtClean="0"/>
              <a:t>.</a:t>
            </a:r>
          </a:p>
          <a:p>
            <a:pPr marL="285750" indent="-285750">
              <a:buFont typeface="Wingdings" panose="05000000000000000000" pitchFamily="2" charset="2"/>
              <a:buChar char="Ø"/>
            </a:pPr>
            <a:r>
              <a:rPr lang="en-US" dirty="0" smtClean="0"/>
              <a:t>Deletion  :   To </a:t>
            </a:r>
            <a:r>
              <a:rPr lang="en-US" dirty="0"/>
              <a:t>delete a node</a:t>
            </a:r>
            <a:r>
              <a:rPr lang="en-US" dirty="0" smtClean="0"/>
              <a:t>.</a:t>
            </a:r>
          </a:p>
          <a:p>
            <a:pPr marL="285750" indent="-285750">
              <a:buFont typeface="Wingdings" panose="05000000000000000000" pitchFamily="2" charset="2"/>
              <a:buChar char="Ø"/>
            </a:pPr>
            <a:r>
              <a:rPr lang="en-US" dirty="0" smtClean="0"/>
              <a:t>Searching :  To </a:t>
            </a:r>
            <a:r>
              <a:rPr lang="en-US" dirty="0"/>
              <a:t>search an </a:t>
            </a:r>
            <a:r>
              <a:rPr lang="en-US" dirty="0" smtClean="0"/>
              <a:t>element </a:t>
            </a:r>
            <a:r>
              <a:rPr lang="en-US" dirty="0"/>
              <a:t>by value</a:t>
            </a:r>
            <a:r>
              <a:rPr lang="en-US" dirty="0" smtClean="0"/>
              <a:t>.</a:t>
            </a:r>
          </a:p>
          <a:p>
            <a:endParaRPr lang="en-US" dirty="0" smtClean="0">
              <a:solidFill>
                <a:srgbClr val="FF0000"/>
              </a:solidFill>
            </a:endParaRPr>
          </a:p>
          <a:p>
            <a:endParaRPr lang="en-US" dirty="0">
              <a:solidFill>
                <a:srgbClr val="FF0000"/>
              </a:solidFill>
            </a:endParaRPr>
          </a:p>
          <a:p>
            <a:endParaRPr lang="en-US" dirty="0" smtClean="0"/>
          </a:p>
          <a:p>
            <a:pPr marL="285750" indent="-285750">
              <a:buFont typeface="Wingdings" panose="05000000000000000000" pitchFamily="2" charset="2"/>
              <a:buChar char="Ø"/>
            </a:pPr>
            <a:endParaRPr lang="en-US" dirty="0" smtClean="0"/>
          </a:p>
          <a:p>
            <a:endParaRPr lang="en-US" dirty="0">
              <a:solidFill>
                <a:srgbClr val="FF0000"/>
              </a:solidFill>
            </a:endParaRPr>
          </a:p>
          <a:p>
            <a:pPr marL="285750" indent="-285750">
              <a:buFont typeface="Wingdings" panose="05000000000000000000" pitchFamily="2" charset="2"/>
              <a:buChar char="Ø"/>
            </a:pPr>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endParaRPr lang="en-IN" dirty="0">
              <a:solidFill>
                <a:srgbClr val="FF0000"/>
              </a:solidFill>
            </a:endParaRPr>
          </a:p>
        </p:txBody>
      </p:sp>
      <p:sp>
        <p:nvSpPr>
          <p:cNvPr id="5" name="TextBox 4"/>
          <p:cNvSpPr txBox="1"/>
          <p:nvPr/>
        </p:nvSpPr>
        <p:spPr>
          <a:xfrm>
            <a:off x="341831" y="4614497"/>
            <a:ext cx="5580404" cy="1508105"/>
          </a:xfrm>
          <a:prstGeom prst="rect">
            <a:avLst/>
          </a:prstGeom>
          <a:noFill/>
        </p:spPr>
        <p:txBody>
          <a:bodyPr wrap="square" rtlCol="0">
            <a:spAutoFit/>
          </a:bodyPr>
          <a:lstStyle/>
          <a:p>
            <a:r>
              <a:rPr lang="en-IN" sz="2000" dirty="0" smtClean="0">
                <a:solidFill>
                  <a:srgbClr val="FF0000"/>
                </a:solidFill>
              </a:rPr>
              <a:t>LEETCODE PROBLEMS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Maximum value of sub Array</a:t>
            </a:r>
            <a:endParaRPr lang="en-IN" dirty="0"/>
          </a:p>
          <a:p>
            <a:pPr marL="285750" indent="-285750">
              <a:buFont typeface="Wingdings" panose="05000000000000000000" pitchFamily="2" charset="2"/>
              <a:buChar char="Ø"/>
            </a:pPr>
            <a:endParaRPr lang="en-IN" dirty="0" smtClean="0"/>
          </a:p>
          <a:p>
            <a:endParaRPr lang="en-IN" dirty="0"/>
          </a:p>
        </p:txBody>
      </p:sp>
    </p:spTree>
    <p:extLst>
      <p:ext uri="{BB962C8B-B14F-4D97-AF65-F5344CB8AC3E}">
        <p14:creationId xmlns:p14="http://schemas.microsoft.com/office/powerpoint/2010/main" val="31310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0527" y="179462"/>
            <a:ext cx="4050706" cy="646331"/>
          </a:xfrm>
          <a:prstGeom prst="rect">
            <a:avLst/>
          </a:prstGeom>
          <a:noFill/>
        </p:spPr>
        <p:txBody>
          <a:bodyPr wrap="square" rtlCol="0">
            <a:spAutoFit/>
          </a:bodyPr>
          <a:lstStyle/>
          <a:p>
            <a:r>
              <a:rPr lang="en-IN" sz="3600" dirty="0" smtClean="0">
                <a:solidFill>
                  <a:srgbClr val="92D050"/>
                </a:solidFill>
              </a:rPr>
              <a:t>DAY - 3</a:t>
            </a:r>
            <a:endParaRPr lang="en-IN" sz="3600" dirty="0">
              <a:solidFill>
                <a:srgbClr val="92D050"/>
              </a:solidFill>
            </a:endParaRPr>
          </a:p>
        </p:txBody>
      </p:sp>
      <p:sp>
        <p:nvSpPr>
          <p:cNvPr id="3" name="TextBox 2"/>
          <p:cNvSpPr txBox="1"/>
          <p:nvPr/>
        </p:nvSpPr>
        <p:spPr>
          <a:xfrm>
            <a:off x="324740" y="991313"/>
            <a:ext cx="8152688" cy="1538883"/>
          </a:xfrm>
          <a:prstGeom prst="rect">
            <a:avLst/>
          </a:prstGeom>
          <a:noFill/>
        </p:spPr>
        <p:txBody>
          <a:bodyPr wrap="square" rtlCol="0">
            <a:spAutoFit/>
          </a:bodyPr>
          <a:lstStyle/>
          <a:p>
            <a:r>
              <a:rPr lang="en-IN" sz="2000" dirty="0" smtClean="0">
                <a:solidFill>
                  <a:srgbClr val="FF0000"/>
                </a:solidFill>
              </a:rPr>
              <a:t>TYPES OF LINKED </a:t>
            </a:r>
            <a:r>
              <a:rPr lang="en-IN" sz="2000" dirty="0">
                <a:solidFill>
                  <a:srgbClr val="FF0000"/>
                </a:solidFill>
              </a:rPr>
              <a:t>LIST</a:t>
            </a:r>
            <a:r>
              <a:rPr lang="en-IN" sz="2000" dirty="0" smtClean="0">
                <a:solidFill>
                  <a:srgbClr val="FF0000"/>
                </a:solidFill>
              </a:rPr>
              <a:t> :</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smtClean="0"/>
              <a:t>Singly Linked List</a:t>
            </a:r>
          </a:p>
          <a:p>
            <a:pPr marL="342900" indent="-342900">
              <a:buFont typeface="Wingdings" panose="05000000000000000000" pitchFamily="2" charset="2"/>
              <a:buChar char="Ø"/>
            </a:pPr>
            <a:r>
              <a:rPr lang="en-IN" dirty="0" smtClean="0"/>
              <a:t>Doubly Linked List </a:t>
            </a:r>
            <a:endParaRPr lang="en-IN" dirty="0"/>
          </a:p>
          <a:p>
            <a:pPr marL="342900" indent="-342900">
              <a:buFont typeface="Wingdings" panose="05000000000000000000" pitchFamily="2" charset="2"/>
              <a:buChar char="Ø"/>
            </a:pPr>
            <a:endParaRPr lang="en-IN" sz="2000" dirty="0" smtClean="0"/>
          </a:p>
        </p:txBody>
      </p:sp>
      <p:sp>
        <p:nvSpPr>
          <p:cNvPr id="4" name="TextBox 3"/>
          <p:cNvSpPr txBox="1"/>
          <p:nvPr/>
        </p:nvSpPr>
        <p:spPr>
          <a:xfrm>
            <a:off x="393107" y="2597922"/>
            <a:ext cx="5973511" cy="954107"/>
          </a:xfrm>
          <a:prstGeom prst="rect">
            <a:avLst/>
          </a:prstGeom>
          <a:noFill/>
        </p:spPr>
        <p:txBody>
          <a:bodyPr wrap="square" rtlCol="0">
            <a:spAutoFit/>
          </a:bodyPr>
          <a:lstStyle/>
          <a:p>
            <a:r>
              <a:rPr lang="en-IN" sz="2000" dirty="0" smtClean="0">
                <a:solidFill>
                  <a:srgbClr val="FF0000"/>
                </a:solidFill>
              </a:rPr>
              <a:t>LEETCODE PROBLEMS :</a:t>
            </a:r>
          </a:p>
          <a:p>
            <a:endParaRPr lang="en-IN" dirty="0"/>
          </a:p>
          <a:p>
            <a:pPr marL="285750" indent="-285750">
              <a:buFont typeface="Wingdings" panose="05000000000000000000" pitchFamily="2" charset="2"/>
              <a:buChar char="Ø"/>
            </a:pPr>
            <a:r>
              <a:rPr lang="en-IN" dirty="0" smtClean="0"/>
              <a:t>Reverse element of linked list</a:t>
            </a:r>
            <a:endParaRPr lang="en-IN" dirty="0"/>
          </a:p>
        </p:txBody>
      </p:sp>
      <p:sp>
        <p:nvSpPr>
          <p:cNvPr id="5" name="TextBox 4"/>
          <p:cNvSpPr txBox="1"/>
          <p:nvPr/>
        </p:nvSpPr>
        <p:spPr>
          <a:xfrm>
            <a:off x="324740" y="4016268"/>
            <a:ext cx="5520584" cy="1785104"/>
          </a:xfrm>
          <a:prstGeom prst="rect">
            <a:avLst/>
          </a:prstGeom>
          <a:noFill/>
        </p:spPr>
        <p:txBody>
          <a:bodyPr wrap="square" rtlCol="0">
            <a:spAutoFit/>
          </a:bodyPr>
          <a:lstStyle/>
          <a:p>
            <a:r>
              <a:rPr lang="en-IN" sz="2000" dirty="0" smtClean="0">
                <a:solidFill>
                  <a:srgbClr val="FF0000"/>
                </a:solidFill>
              </a:rPr>
              <a:t>HACKER RANK PROBLEMS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Insert a node at the head of the linked list</a:t>
            </a:r>
          </a:p>
          <a:p>
            <a:pPr marL="285750" indent="-285750">
              <a:buFont typeface="Wingdings" panose="05000000000000000000" pitchFamily="2" charset="2"/>
              <a:buChar char="Ø"/>
            </a:pPr>
            <a:r>
              <a:rPr lang="en-IN" dirty="0"/>
              <a:t>Insert a node at the </a:t>
            </a:r>
            <a:r>
              <a:rPr lang="en-IN" dirty="0" smtClean="0"/>
              <a:t>end  </a:t>
            </a:r>
            <a:r>
              <a:rPr lang="en-IN" dirty="0"/>
              <a:t>of the linked </a:t>
            </a:r>
            <a:r>
              <a:rPr lang="en-IN" dirty="0" smtClean="0"/>
              <a:t>list</a:t>
            </a:r>
          </a:p>
          <a:p>
            <a:pPr marL="285750" indent="-285750">
              <a:buFont typeface="Wingdings" panose="05000000000000000000" pitchFamily="2" charset="2"/>
              <a:buChar char="Ø"/>
            </a:pPr>
            <a:r>
              <a:rPr lang="en-IN" dirty="0" smtClean="0"/>
              <a:t>Print the elements of the linked list</a:t>
            </a: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6969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9929" y="125505"/>
            <a:ext cx="3854824" cy="923330"/>
          </a:xfrm>
          <a:prstGeom prst="rect">
            <a:avLst/>
          </a:prstGeom>
          <a:noFill/>
        </p:spPr>
        <p:txBody>
          <a:bodyPr wrap="square" rtlCol="0">
            <a:spAutoFit/>
          </a:bodyPr>
          <a:lstStyle/>
          <a:p>
            <a:r>
              <a:rPr lang="en-IN" sz="3600" dirty="0">
                <a:solidFill>
                  <a:schemeClr val="accent1"/>
                </a:solidFill>
              </a:rPr>
              <a:t>DAY - 4</a:t>
            </a:r>
          </a:p>
          <a:p>
            <a:endParaRPr lang="en-IN" dirty="0"/>
          </a:p>
        </p:txBody>
      </p:sp>
      <p:sp>
        <p:nvSpPr>
          <p:cNvPr id="3" name="TextBox 2"/>
          <p:cNvSpPr txBox="1"/>
          <p:nvPr/>
        </p:nvSpPr>
        <p:spPr>
          <a:xfrm>
            <a:off x="421341" y="923364"/>
            <a:ext cx="9188824" cy="3724096"/>
          </a:xfrm>
          <a:prstGeom prst="rect">
            <a:avLst/>
          </a:prstGeom>
          <a:noFill/>
        </p:spPr>
        <p:txBody>
          <a:bodyPr wrap="square" rtlCol="0">
            <a:spAutoFit/>
          </a:bodyPr>
          <a:lstStyle/>
          <a:p>
            <a:r>
              <a:rPr lang="en-IN" sz="2000" dirty="0">
                <a:solidFill>
                  <a:srgbClr val="FF0000"/>
                </a:solidFill>
              </a:rPr>
              <a:t>STACK</a:t>
            </a:r>
            <a:r>
              <a:rPr lang="en-IN" sz="2000" dirty="0"/>
              <a:t> : </a:t>
            </a:r>
            <a:r>
              <a:rPr lang="en-US" dirty="0"/>
              <a:t>A stack is a linear data structure which uses the same principle, i.e., the elements in a stack are added and removed only from one end, which is called the TOP. Hence, a stack is called a LIFO (Last-In-First-Out) data structure, as the element that was inserted last is the first one to be taken out. </a:t>
            </a:r>
            <a:endParaRPr lang="en-US" dirty="0" smtClean="0"/>
          </a:p>
          <a:p>
            <a:endParaRPr lang="en-US" dirty="0"/>
          </a:p>
          <a:p>
            <a:r>
              <a:rPr lang="en-IN" sz="2000" dirty="0">
                <a:solidFill>
                  <a:srgbClr val="FF0000"/>
                </a:solidFill>
              </a:rPr>
              <a:t>OPERATIONS ON A STACK : </a:t>
            </a:r>
          </a:p>
          <a:p>
            <a:pPr marL="342900" indent="-342900">
              <a:buFont typeface="Wingdings" panose="05000000000000000000" pitchFamily="2" charset="2"/>
              <a:buChar char="Ø"/>
            </a:pPr>
            <a:endParaRPr lang="en-IN" dirty="0">
              <a:solidFill>
                <a:srgbClr val="FF0000"/>
              </a:solidFill>
            </a:endParaRPr>
          </a:p>
          <a:p>
            <a:pPr marL="342900" indent="-342900">
              <a:buFont typeface="Wingdings" panose="05000000000000000000" pitchFamily="2" charset="2"/>
              <a:buChar char="Ø"/>
            </a:pPr>
            <a:r>
              <a:rPr lang="en-IN" dirty="0"/>
              <a:t>Push </a:t>
            </a:r>
          </a:p>
          <a:p>
            <a:pPr marL="342900" indent="-342900">
              <a:buFont typeface="Wingdings" panose="05000000000000000000" pitchFamily="2" charset="2"/>
              <a:buChar char="Ø"/>
            </a:pPr>
            <a:r>
              <a:rPr lang="en-IN" dirty="0"/>
              <a:t>Pop</a:t>
            </a:r>
          </a:p>
          <a:p>
            <a:pPr marL="342900" indent="-342900">
              <a:buFont typeface="Wingdings" panose="05000000000000000000" pitchFamily="2" charset="2"/>
              <a:buChar char="Ø"/>
            </a:pPr>
            <a:r>
              <a:rPr lang="en-IN" dirty="0"/>
              <a:t>Peek</a:t>
            </a:r>
          </a:p>
          <a:p>
            <a:endParaRPr lang="en-US" dirty="0"/>
          </a:p>
          <a:p>
            <a:endParaRPr lang="en-US" dirty="0"/>
          </a:p>
          <a:p>
            <a:endParaRPr lang="en-IN" dirty="0"/>
          </a:p>
        </p:txBody>
      </p:sp>
      <p:sp>
        <p:nvSpPr>
          <p:cNvPr id="4" name="TextBox 3"/>
          <p:cNvSpPr txBox="1"/>
          <p:nvPr/>
        </p:nvSpPr>
        <p:spPr>
          <a:xfrm>
            <a:off x="421341" y="4329953"/>
            <a:ext cx="5513294" cy="1538883"/>
          </a:xfrm>
          <a:prstGeom prst="rect">
            <a:avLst/>
          </a:prstGeom>
          <a:noFill/>
        </p:spPr>
        <p:txBody>
          <a:bodyPr wrap="square" rtlCol="0">
            <a:spAutoFit/>
          </a:bodyPr>
          <a:lstStyle/>
          <a:p>
            <a:r>
              <a:rPr lang="en-IN" sz="2000" dirty="0">
                <a:solidFill>
                  <a:srgbClr val="FF0000"/>
                </a:solidFill>
              </a:rPr>
              <a:t>LEETCODE PROBLEMS :</a:t>
            </a:r>
          </a:p>
          <a:p>
            <a:endParaRPr lang="en-IN" sz="2000" dirty="0">
              <a:solidFill>
                <a:srgbClr val="FF0000"/>
              </a:solidFill>
            </a:endParaRPr>
          </a:p>
          <a:p>
            <a:pPr marL="342900" indent="-342900">
              <a:buFont typeface="Wingdings" panose="05000000000000000000" pitchFamily="2" charset="2"/>
              <a:buChar char="Ø"/>
            </a:pPr>
            <a:r>
              <a:rPr lang="en-IN" dirty="0"/>
              <a:t>Remove duplicate elements from sorted array</a:t>
            </a:r>
          </a:p>
          <a:p>
            <a:endParaRPr lang="en-IN" dirty="0"/>
          </a:p>
          <a:p>
            <a:endParaRPr lang="en-IN" dirty="0"/>
          </a:p>
        </p:txBody>
      </p:sp>
    </p:spTree>
    <p:extLst>
      <p:ext uri="{BB962C8B-B14F-4D97-AF65-F5344CB8AC3E}">
        <p14:creationId xmlns:p14="http://schemas.microsoft.com/office/powerpoint/2010/main" val="41635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76165" y="206188"/>
            <a:ext cx="5952565" cy="646331"/>
          </a:xfrm>
          <a:prstGeom prst="rect">
            <a:avLst/>
          </a:prstGeom>
          <a:noFill/>
        </p:spPr>
        <p:txBody>
          <a:bodyPr wrap="square" rtlCol="0">
            <a:spAutoFit/>
          </a:bodyPr>
          <a:lstStyle/>
          <a:p>
            <a:r>
              <a:rPr lang="en-IN" sz="3600" dirty="0" smtClean="0">
                <a:solidFill>
                  <a:schemeClr val="accent1"/>
                </a:solidFill>
              </a:rPr>
              <a:t>DAY - 5</a:t>
            </a:r>
            <a:endParaRPr lang="en-IN" sz="3600" dirty="0">
              <a:solidFill>
                <a:schemeClr val="accent1"/>
              </a:solidFill>
            </a:endParaRPr>
          </a:p>
        </p:txBody>
      </p:sp>
      <p:sp>
        <p:nvSpPr>
          <p:cNvPr id="7" name="TextBox 6"/>
          <p:cNvSpPr txBox="1"/>
          <p:nvPr/>
        </p:nvSpPr>
        <p:spPr>
          <a:xfrm>
            <a:off x="224118" y="1048870"/>
            <a:ext cx="9780493" cy="3046988"/>
          </a:xfrm>
          <a:prstGeom prst="rect">
            <a:avLst/>
          </a:prstGeom>
          <a:noFill/>
        </p:spPr>
        <p:txBody>
          <a:bodyPr wrap="square" rtlCol="0">
            <a:spAutoFit/>
          </a:bodyPr>
          <a:lstStyle/>
          <a:p>
            <a:r>
              <a:rPr lang="en-IN" sz="2000" dirty="0" smtClean="0">
                <a:solidFill>
                  <a:srgbClr val="FF0000"/>
                </a:solidFill>
              </a:rPr>
              <a:t>BINARY TREE :  </a:t>
            </a:r>
            <a:r>
              <a:rPr lang="en-US" dirty="0"/>
              <a:t>A tree is </a:t>
            </a:r>
            <a:r>
              <a:rPr lang="en-US" dirty="0" smtClean="0"/>
              <a:t>a </a:t>
            </a:r>
            <a:r>
              <a:rPr lang="en-US" dirty="0"/>
              <a:t>data structure made up of nodes or vertices and edges without having any cycle. The tree with no nodes is called the null or empty tree. A tree that is not empty consists of a root node and potentially many levels of additional nodes that form a hierarchy. </a:t>
            </a:r>
            <a:r>
              <a:rPr lang="en-IN" dirty="0" smtClean="0"/>
              <a:t> </a:t>
            </a:r>
          </a:p>
          <a:p>
            <a:endParaRPr lang="en-IN" dirty="0"/>
          </a:p>
          <a:p>
            <a:r>
              <a:rPr lang="en-IN" sz="2000" dirty="0" smtClean="0">
                <a:solidFill>
                  <a:srgbClr val="FF0000"/>
                </a:solidFill>
              </a:rPr>
              <a:t>BINARY TREE TRAVERSALS :</a:t>
            </a:r>
          </a:p>
          <a:p>
            <a:r>
              <a:rPr lang="en-US" sz="2000" dirty="0" smtClean="0"/>
              <a:t>There </a:t>
            </a:r>
            <a:r>
              <a:rPr lang="en-US" sz="2000" dirty="0"/>
              <a:t>are four ways to traverse a binary tree</a:t>
            </a:r>
            <a:r>
              <a:rPr lang="en-US" sz="2000" dirty="0" smtClean="0"/>
              <a:t>.</a:t>
            </a:r>
          </a:p>
          <a:p>
            <a:pPr marL="342900" indent="-342900">
              <a:buFont typeface="Wingdings" panose="05000000000000000000" pitchFamily="2" charset="2"/>
              <a:buChar char="Ø"/>
            </a:pPr>
            <a:r>
              <a:rPr lang="en-US" sz="2000" dirty="0" smtClean="0"/>
              <a:t>Pre order   : Root node , Left sub tree , Right sub tree</a:t>
            </a:r>
          </a:p>
          <a:p>
            <a:pPr marL="342900" indent="-342900">
              <a:buFont typeface="Wingdings" panose="05000000000000000000" pitchFamily="2" charset="2"/>
              <a:buChar char="Ø"/>
            </a:pPr>
            <a:r>
              <a:rPr lang="en-US" sz="2000" dirty="0" smtClean="0"/>
              <a:t>In order     : Left sub tree , Root node , Right sub tree </a:t>
            </a:r>
          </a:p>
          <a:p>
            <a:pPr marL="342900" indent="-342900">
              <a:buFont typeface="Wingdings" panose="05000000000000000000" pitchFamily="2" charset="2"/>
              <a:buChar char="Ø"/>
            </a:pPr>
            <a:r>
              <a:rPr lang="en-US" sz="2000" dirty="0" smtClean="0"/>
              <a:t>Post order  : Left sub tree , Right sub tree , Root node</a:t>
            </a:r>
            <a:endParaRPr lang="en-IN" sz="2000" dirty="0"/>
          </a:p>
        </p:txBody>
      </p:sp>
      <p:sp>
        <p:nvSpPr>
          <p:cNvPr id="9" name="TextBox 8"/>
          <p:cNvSpPr txBox="1"/>
          <p:nvPr/>
        </p:nvSpPr>
        <p:spPr>
          <a:xfrm>
            <a:off x="313765" y="4580965"/>
            <a:ext cx="3657600" cy="1231106"/>
          </a:xfrm>
          <a:prstGeom prst="rect">
            <a:avLst/>
          </a:prstGeom>
          <a:noFill/>
        </p:spPr>
        <p:txBody>
          <a:bodyPr wrap="square" rtlCol="0">
            <a:spAutoFit/>
          </a:bodyPr>
          <a:lstStyle/>
          <a:p>
            <a:r>
              <a:rPr lang="en-IN" sz="2000" dirty="0">
                <a:solidFill>
                  <a:srgbClr val="FF0000"/>
                </a:solidFill>
              </a:rPr>
              <a:t>LEETCODE PROBLEMS </a:t>
            </a:r>
            <a:r>
              <a:rPr lang="en-IN" sz="2000" dirty="0" smtClean="0">
                <a:solidFill>
                  <a:srgbClr val="FF0000"/>
                </a:solidFill>
              </a:rPr>
              <a:t>:</a:t>
            </a:r>
          </a:p>
          <a:p>
            <a:endParaRPr lang="en-IN" dirty="0" smtClean="0">
              <a:solidFill>
                <a:srgbClr val="FF0000"/>
              </a:solidFill>
            </a:endParaRPr>
          </a:p>
          <a:p>
            <a:pPr marL="285750" indent="-285750">
              <a:buFont typeface="Wingdings" panose="05000000000000000000" pitchFamily="2" charset="2"/>
              <a:buChar char="Ø"/>
            </a:pPr>
            <a:r>
              <a:rPr lang="en-IN" dirty="0" smtClean="0"/>
              <a:t>Binary Tree In order Traversal</a:t>
            </a:r>
            <a:endParaRPr lang="en-IN" dirty="0"/>
          </a:p>
          <a:p>
            <a:endParaRPr lang="en-IN" dirty="0"/>
          </a:p>
        </p:txBody>
      </p:sp>
    </p:spTree>
    <p:extLst>
      <p:ext uri="{BB962C8B-B14F-4D97-AF65-F5344CB8AC3E}">
        <p14:creationId xmlns:p14="http://schemas.microsoft.com/office/powerpoint/2010/main" val="34940530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661</TotalTime>
  <Words>701</Words>
  <Application>Microsoft Office PowerPoint</Application>
  <PresentationFormat>Widescreen</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PRESENTATION SIP - 21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37</cp:revision>
  <dcterms:created xsi:type="dcterms:W3CDTF">2021-07-01T17:21:38Z</dcterms:created>
  <dcterms:modified xsi:type="dcterms:W3CDTF">2021-07-02T17:39:08Z</dcterms:modified>
</cp:coreProperties>
</file>