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1"/>
  </p:notesMasterIdLst>
  <p:handoutMasterIdLst>
    <p:handoutMasterId r:id="rId12"/>
  </p:handoutMasterIdLst>
  <p:sldIdLst>
    <p:sldId id="256" r:id="rId2"/>
    <p:sldId id="276" r:id="rId3"/>
    <p:sldId id="265" r:id="rId4"/>
    <p:sldId id="267" r:id="rId5"/>
    <p:sldId id="270" r:id="rId6"/>
    <p:sldId id="272" r:id="rId7"/>
    <p:sldId id="277"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B4AE23-2DA2-4249-8D2A-AA599D07AFB8}" type="datetime1">
              <a:rPr lang="en-IN" smtClean="0"/>
              <a:t>05-12-2020</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5D9276C7-C920-43E5-8BAF-6CB8995F583F}" type="slidenum">
              <a:rPr lang="en-IN" smtClean="0"/>
              <a:t>‹#›</a:t>
            </a:fld>
            <a:endParaRPr lang="en-IN"/>
          </a:p>
        </p:txBody>
      </p:sp>
      <p:sp>
        <p:nvSpPr>
          <p:cNvPr id="7" name="Rectangle 6">
            <a:extLst>
              <a:ext uri="{FF2B5EF4-FFF2-40B4-BE49-F238E27FC236}">
                <a16:creationId xmlns:a16="http://schemas.microsoft.com/office/drawing/2014/main" id="{8059620C-34E5-4528-8C2F-6765005B4B23}"/>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4D48AA-C6A9-48CD-8458-E573854D488C}"/>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33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7C0B6-ECC5-4469-A9CE-337960F31FD8}" type="datetime1">
              <a:rPr lang="en-IN"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8986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276CE-4315-4E90-A021-D0D6AE1C08EA}" type="datetime1">
              <a:rPr lang="en-IN"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1535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B9DD2E6-FEA3-490A-8BF9-3B5F580D0B05}" type="datetime1">
              <a:rPr lang="en-IN" smtClean="0"/>
              <a:t>05-12-2020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BF660-DA86-4B57-9AB9-B0570B36B9D1}" type="datetime1">
              <a:rPr lang="en-IN" smtClean="0"/>
              <a:t>05-12-2020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3418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66075-B0C2-4144-B869-C0D84B4BAAD8}" type="datetime1">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76C7-C920-43E5-8BAF-6CB8995F583F}" type="slidenum">
              <a:rPr lang="en-IN" smtClean="0"/>
              <a:t>‹#›</a:t>
            </a:fld>
            <a:endParaRPr lang="en-IN"/>
          </a:p>
        </p:txBody>
      </p:sp>
    </p:spTree>
    <p:extLst>
      <p:ext uri="{BB962C8B-B14F-4D97-AF65-F5344CB8AC3E}">
        <p14:creationId xmlns:p14="http://schemas.microsoft.com/office/powerpoint/2010/main" val="337046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318BA-A040-49C7-BCC2-9771F40679E3}" type="datetime1">
              <a:rPr lang="en-IN"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4944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BADF4-DA4E-4243-88B0-B1E08CF855EC}" type="datetime1">
              <a:rPr lang="en-IN" smtClean="0"/>
              <a:t>05-12-2020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0291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DB5A0D-89D6-4389-B9C4-DC5FA3B0F2E8}" type="datetime1">
              <a:rPr lang="en-IN" smtClean="0"/>
              <a:t>05-12-2020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525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F58B5-5853-428D-956E-9C1CF8346D02}" type="datetime1">
              <a:rPr lang="en-IN" smtClean="0"/>
              <a:t>05-12-2020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9111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FB4EC-D358-4908-8FC0-64070CFE9B60}" type="datetime1">
              <a:rPr lang="en-IN"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4442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12FE84-9E3B-4CAD-9FE8-CF564E320E98}" type="datetime1">
              <a:rPr lang="en-IN" smtClean="0"/>
              <a:t>05-12-2020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descr="An empty placeholder to add an image. Click on the placeholder and select the image that you wish to add.">
            <a:extLst>
              <a:ext uri="{FF2B5EF4-FFF2-40B4-BE49-F238E27FC236}">
                <a16:creationId xmlns:a16="http://schemas.microsoft.com/office/drawing/2014/main" id="{ECEC3D0A-B3C7-444F-A167-391E7C60B930}"/>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7487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905680-E49F-46D5-8080-97D2DDDFD0D1}" type="datetime1">
              <a:rPr lang="en-IN" smtClean="0"/>
              <a:t>05-12-2020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1375A4-56A4-47D6-9801-1991572033F7}" type="slidenum">
              <a:rPr lang="en-US" smtClean="0"/>
              <a:pPr/>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898743"/>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656" r:id="rId12"/>
  </p:sldLayoutIdLst>
  <p:hf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White">
          <a:xfrm>
            <a:off x="1066800" y="3140967"/>
            <a:ext cx="10058400" cy="2016225"/>
          </a:xfrm>
        </p:spPr>
        <p:txBody>
          <a:bodyPr>
            <a:noAutofit/>
          </a:bodyPr>
          <a:lstStyle/>
          <a:p>
            <a:r>
              <a:rPr lang="en-US" sz="8000" dirty="0">
                <a:latin typeface="Broadway" panose="04040905080B02020502" pitchFamily="82" charset="0"/>
              </a:rPr>
              <a:t>Memory Card Reader</a:t>
            </a:r>
            <a:endParaRPr sz="8000" dirty="0">
              <a:latin typeface="Broadway" panose="04040905080B02020502" pitchFamily="82" charset="0"/>
            </a:endParaRPr>
          </a:p>
        </p:txBody>
      </p:sp>
      <p:sp>
        <p:nvSpPr>
          <p:cNvPr id="3" name="Subtitle 2"/>
          <p:cNvSpPr>
            <a:spLocks noGrp="1"/>
          </p:cNvSpPr>
          <p:nvPr>
            <p:ph type="subTitle" idx="1"/>
          </p:nvPr>
        </p:nvSpPr>
        <p:spPr>
          <a:xfrm>
            <a:off x="3575720" y="4941168"/>
            <a:ext cx="4741168" cy="792088"/>
          </a:xfrm>
        </p:spPr>
        <p:txBody>
          <a:bodyPr>
            <a:noAutofit/>
          </a:bodyPr>
          <a:lstStyle/>
          <a:p>
            <a:r>
              <a:rPr lang="en-US" sz="2800" dirty="0">
                <a:solidFill>
                  <a:srgbClr val="FFC000"/>
                </a:solidFill>
                <a:latin typeface="Britannic Bold" panose="020B0903060703020204" pitchFamily="34" charset="0"/>
              </a:rPr>
              <a:t>Structure &amp; Circuit Design</a:t>
            </a:r>
            <a:endParaRPr sz="2800" dirty="0">
              <a:solidFill>
                <a:srgbClr val="FFC000"/>
              </a:solidFill>
              <a:latin typeface="Britannic Bold" panose="020B0903060703020204" pitchFamily="34" charset="0"/>
            </a:endParaRPr>
          </a:p>
        </p:txBody>
      </p:sp>
      <p:sp>
        <p:nvSpPr>
          <p:cNvPr id="5" name="TextBox 4">
            <a:extLst>
              <a:ext uri="{FF2B5EF4-FFF2-40B4-BE49-F238E27FC236}">
                <a16:creationId xmlns:a16="http://schemas.microsoft.com/office/drawing/2014/main" id="{CEA45093-6DE0-4C9A-9CFC-7B0D3AE49194}"/>
              </a:ext>
            </a:extLst>
          </p:cNvPr>
          <p:cNvSpPr txBox="1"/>
          <p:nvPr/>
        </p:nvSpPr>
        <p:spPr>
          <a:xfrm>
            <a:off x="119336" y="5970676"/>
            <a:ext cx="3672408" cy="830997"/>
          </a:xfrm>
          <a:prstGeom prst="rect">
            <a:avLst/>
          </a:prstGeom>
          <a:noFill/>
        </p:spPr>
        <p:txBody>
          <a:bodyPr wrap="square" rtlCol="0">
            <a:spAutoFit/>
          </a:bodyPr>
          <a:lstStyle/>
          <a:p>
            <a:r>
              <a:rPr lang="en-US" sz="2400" dirty="0">
                <a:solidFill>
                  <a:srgbClr val="FFFF00"/>
                </a:solidFill>
              </a:rPr>
              <a:t>Name : Srushti Bhamare (19D170006)</a:t>
            </a:r>
            <a:endParaRPr lang="en-IN" sz="2400" dirty="0">
              <a:solidFill>
                <a:srgbClr val="FFFF00"/>
              </a:solidFill>
            </a:endParaRPr>
          </a:p>
        </p:txBody>
      </p:sp>
      <p:sp>
        <p:nvSpPr>
          <p:cNvPr id="6" name="TextBox 5">
            <a:extLst>
              <a:ext uri="{FF2B5EF4-FFF2-40B4-BE49-F238E27FC236}">
                <a16:creationId xmlns:a16="http://schemas.microsoft.com/office/drawing/2014/main" id="{5220A592-C1DE-49FA-B7C9-CE5C8F1E2A3D}"/>
              </a:ext>
            </a:extLst>
          </p:cNvPr>
          <p:cNvSpPr txBox="1"/>
          <p:nvPr/>
        </p:nvSpPr>
        <p:spPr>
          <a:xfrm>
            <a:off x="9336360" y="5970676"/>
            <a:ext cx="2638007" cy="707886"/>
          </a:xfrm>
          <a:prstGeom prst="rect">
            <a:avLst/>
          </a:prstGeom>
          <a:noFill/>
        </p:spPr>
        <p:txBody>
          <a:bodyPr wrap="square" rtlCol="0">
            <a:spAutoFit/>
          </a:bodyPr>
          <a:lstStyle/>
          <a:p>
            <a:r>
              <a:rPr lang="en-US" sz="2000" dirty="0">
                <a:solidFill>
                  <a:srgbClr val="FFFF00"/>
                </a:solidFill>
              </a:rPr>
              <a:t>Instructor : </a:t>
            </a:r>
            <a:r>
              <a:rPr lang="en-US" sz="2000" dirty="0" err="1">
                <a:solidFill>
                  <a:srgbClr val="FFFF00"/>
                </a:solidFill>
              </a:rPr>
              <a:t>Prof.Rajesh</a:t>
            </a:r>
            <a:r>
              <a:rPr lang="en-US" sz="2000" dirty="0">
                <a:solidFill>
                  <a:srgbClr val="FFFF00"/>
                </a:solidFill>
              </a:rPr>
              <a:t> Gupta</a:t>
            </a:r>
            <a:endParaRPr lang="en-IN" sz="2000" dirty="0">
              <a:solidFill>
                <a:srgbClr val="FFFF00"/>
              </a:solidFill>
            </a:endParaRPr>
          </a:p>
        </p:txBody>
      </p:sp>
      <p:sp>
        <p:nvSpPr>
          <p:cNvPr id="7" name="TextBox 6">
            <a:extLst>
              <a:ext uri="{FF2B5EF4-FFF2-40B4-BE49-F238E27FC236}">
                <a16:creationId xmlns:a16="http://schemas.microsoft.com/office/drawing/2014/main" id="{D1CB295B-60A1-4C23-A908-DA20BE5F9207}"/>
              </a:ext>
            </a:extLst>
          </p:cNvPr>
          <p:cNvSpPr txBox="1"/>
          <p:nvPr/>
        </p:nvSpPr>
        <p:spPr>
          <a:xfrm>
            <a:off x="5190220" y="6173902"/>
            <a:ext cx="1512168" cy="584775"/>
          </a:xfrm>
          <a:prstGeom prst="rect">
            <a:avLst/>
          </a:prstGeom>
          <a:noFill/>
        </p:spPr>
        <p:txBody>
          <a:bodyPr wrap="square" rtlCol="0">
            <a:spAutoFit/>
          </a:bodyPr>
          <a:lstStyle/>
          <a:p>
            <a:r>
              <a:rPr lang="en-US" sz="3200" dirty="0">
                <a:solidFill>
                  <a:srgbClr val="FFFF00"/>
                </a:solidFill>
              </a:rPr>
              <a:t>EN 209</a:t>
            </a:r>
            <a:endParaRPr lang="en-IN" sz="3200" dirty="0">
              <a:solidFill>
                <a:srgbClr val="FFFF00"/>
              </a:solidFill>
            </a:endParaRPr>
          </a:p>
        </p:txBody>
      </p:sp>
      <p:sp>
        <p:nvSpPr>
          <p:cNvPr id="10" name="Slide Number Placeholder 9">
            <a:extLst>
              <a:ext uri="{FF2B5EF4-FFF2-40B4-BE49-F238E27FC236}">
                <a16:creationId xmlns:a16="http://schemas.microsoft.com/office/drawing/2014/main" id="{623B1DA9-2414-4DF2-863F-49AB00503EA7}"/>
              </a:ext>
            </a:extLst>
          </p:cNvPr>
          <p:cNvSpPr>
            <a:spLocks noGrp="1"/>
          </p:cNvSpPr>
          <p:nvPr>
            <p:ph type="sldNum" sz="quarter" idx="12"/>
          </p:nvPr>
        </p:nvSpPr>
        <p:spPr/>
        <p:txBody>
          <a:bodyPr/>
          <a:lstStyle/>
          <a:p>
            <a:fld id="{5D9276C7-C920-43E5-8BAF-6CB8995F583F}" type="slidenum">
              <a:rPr lang="en-IN" smtClean="0"/>
              <a:t>1</a:t>
            </a:fld>
            <a:endParaRPr lang="en-IN"/>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EC66-5E63-4CEA-9006-191F1364491D}"/>
              </a:ext>
            </a:extLst>
          </p:cNvPr>
          <p:cNvSpPr>
            <a:spLocks noGrp="1"/>
          </p:cNvSpPr>
          <p:nvPr>
            <p:ph type="title"/>
          </p:nvPr>
        </p:nvSpPr>
        <p:spPr/>
        <p:txBody>
          <a:bodyPr/>
          <a:lstStyle/>
          <a:p>
            <a:r>
              <a:rPr lang="en-US" dirty="0">
                <a:latin typeface="Arial Black" panose="020B0A04020102020204" pitchFamily="34" charset="0"/>
              </a:rPr>
              <a:t>What is the Memory card Reader?</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E9AC0D-7E39-4FF1-807B-4F062BAEE237}"/>
              </a:ext>
            </a:extLst>
          </p:cNvPr>
          <p:cNvSpPr>
            <a:spLocks noGrp="1"/>
          </p:cNvSpPr>
          <p:nvPr>
            <p:ph idx="1"/>
          </p:nvPr>
        </p:nvSpPr>
        <p:spPr>
          <a:xfrm>
            <a:off x="1415480" y="1916832"/>
            <a:ext cx="4896544" cy="4824536"/>
          </a:xfrm>
        </p:spPr>
        <p:txBody>
          <a:bodyPr>
            <a:normAutofit fontScale="62500" lnSpcReduction="20000"/>
          </a:bodyPr>
          <a:lstStyle/>
          <a:p>
            <a:r>
              <a:rPr lang="en-US" sz="3100" b="0" i="0" dirty="0">
                <a:solidFill>
                  <a:schemeClr val="tx1"/>
                </a:solidFill>
                <a:effectLst/>
                <a:latin typeface="Times New Roman" panose="02020603050405020304" pitchFamily="18" charset="0"/>
                <a:cs typeface="Times New Roman" panose="02020603050405020304" pitchFamily="18" charset="0"/>
              </a:rPr>
              <a:t>SD card reader is a small USB plug-and-play device that can be used to read data from portable flash memory cards like MicroSD, Mini SD or SD cards. You can read data from your memory cards, perform copy, paste, more or backup data from it to your computer with the help of SD card readers.</a:t>
            </a:r>
          </a:p>
          <a:p>
            <a:pPr algn="l" fontAlgn="base"/>
            <a:r>
              <a:rPr lang="en-US" sz="3100" b="0" i="0" dirty="0">
                <a:solidFill>
                  <a:schemeClr val="tx1"/>
                </a:solidFill>
                <a:effectLst/>
                <a:latin typeface="Times New Roman" panose="02020603050405020304" pitchFamily="18" charset="0"/>
                <a:cs typeface="Times New Roman" panose="02020603050405020304" pitchFamily="18" charset="0"/>
              </a:rPr>
              <a:t>Having connected to PC, you can move, copy, paste or backup your data from your memory card to your computer. So the main function of a card reader is to help you work with memory card &amp; a computer</a:t>
            </a:r>
            <a:r>
              <a:rPr lang="en-US" sz="3100" b="0" i="0" dirty="0">
                <a:solidFill>
                  <a:srgbClr val="333333"/>
                </a:solidFill>
                <a:effectLst/>
                <a:latin typeface="Times New Roman" panose="02020603050405020304" pitchFamily="18" charset="0"/>
                <a:cs typeface="Times New Roman" panose="02020603050405020304" pitchFamily="18" charset="0"/>
              </a:rPr>
              <a:t>.</a:t>
            </a:r>
          </a:p>
          <a:p>
            <a:pPr marL="0" indent="0">
              <a:buNone/>
            </a:pPr>
            <a:br>
              <a:rPr lang="en-US" dirty="0">
                <a:latin typeface="Calisto MT" panose="02040603050505030304" pitchFamily="18" charset="0"/>
              </a:rPr>
            </a:br>
            <a:endParaRPr lang="en-IN" dirty="0">
              <a:solidFill>
                <a:schemeClr val="tx1"/>
              </a:solidFill>
              <a:latin typeface="Calisto MT" panose="02040603050505030304" pitchFamily="18" charset="0"/>
            </a:endParaRPr>
          </a:p>
        </p:txBody>
      </p:sp>
      <p:pic>
        <p:nvPicPr>
          <p:cNvPr id="1026" name="Picture 2" descr="Small Data High Speed 5Gbps USB 3.0 Micro SD SDXC TF Memory Card Reader  Adapter | eBay">
            <a:extLst>
              <a:ext uri="{FF2B5EF4-FFF2-40B4-BE49-F238E27FC236}">
                <a16:creationId xmlns:a16="http://schemas.microsoft.com/office/drawing/2014/main" id="{F4DEF2E6-C7B9-41C5-9B70-84A257C43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916832"/>
            <a:ext cx="3810000" cy="36659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E5FF40B-6275-4FC5-A24E-DC556E094619}"/>
              </a:ext>
            </a:extLst>
          </p:cNvPr>
          <p:cNvSpPr>
            <a:spLocks noGrp="1"/>
          </p:cNvSpPr>
          <p:nvPr>
            <p:ph type="sldNum" sz="quarter" idx="12"/>
          </p:nvPr>
        </p:nvSpPr>
        <p:spPr/>
        <p:txBody>
          <a:bodyPr/>
          <a:lstStyle/>
          <a:p>
            <a:fld id="{E31375A4-56A4-47D6-9801-1991572033F7}" type="slidenum">
              <a:rPr lang="en-US" smtClean="0"/>
              <a:t>2</a:t>
            </a:fld>
            <a:endParaRPr lang="en-US"/>
          </a:p>
        </p:txBody>
      </p:sp>
    </p:spTree>
    <p:extLst>
      <p:ext uri="{BB962C8B-B14F-4D97-AF65-F5344CB8AC3E}">
        <p14:creationId xmlns:p14="http://schemas.microsoft.com/office/powerpoint/2010/main" val="278137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79776" y="260648"/>
            <a:ext cx="3888432" cy="720080"/>
          </a:xfrm>
        </p:spPr>
        <p:txBody>
          <a:bodyPr>
            <a:normAutofit fontScale="90000"/>
          </a:bodyPr>
          <a:lstStyle/>
          <a:p>
            <a:r>
              <a:rPr lang="en-US" dirty="0">
                <a:latin typeface="Arial Black" panose="020B0A04020102020204" pitchFamily="34" charset="0"/>
              </a:rPr>
              <a:t>Steps Involved</a:t>
            </a:r>
            <a:endParaRPr dirty="0">
              <a:latin typeface="Arial Black" panose="020B0A04020102020204" pitchFamily="34" charset="0"/>
            </a:endParaRPr>
          </a:p>
        </p:txBody>
      </p:sp>
      <p:pic>
        <p:nvPicPr>
          <p:cNvPr id="3" name="Content Placeholder 2">
            <a:extLst>
              <a:ext uri="{FF2B5EF4-FFF2-40B4-BE49-F238E27FC236}">
                <a16:creationId xmlns:a16="http://schemas.microsoft.com/office/drawing/2014/main" id="{F0F8D63C-C1CC-4B16-819F-1F7C2883D7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7568" y="1456789"/>
            <a:ext cx="2016224" cy="2448272"/>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9E8294C-C3CF-47B4-AE71-28891D374E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6120" y="1418927"/>
            <a:ext cx="3491880" cy="2448272"/>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27D8512-1CDA-47EF-8B24-D716E362E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3031" y="4239700"/>
            <a:ext cx="3484969" cy="2383661"/>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A4A6ADA6-E03C-4335-A2BB-E0C8748417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7528" y="4381123"/>
            <a:ext cx="3024336" cy="2268252"/>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Graphic 19" descr="Back RTL">
            <a:extLst>
              <a:ext uri="{FF2B5EF4-FFF2-40B4-BE49-F238E27FC236}">
                <a16:creationId xmlns:a16="http://schemas.microsoft.com/office/drawing/2014/main" id="{D6FE1A83-7BF9-48AA-9872-7E9623BB03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5882" y="2261455"/>
            <a:ext cx="1584174" cy="914400"/>
          </a:xfrm>
          <a:prstGeom prst="rect">
            <a:avLst/>
          </a:prstGeom>
        </p:spPr>
      </p:pic>
      <p:pic>
        <p:nvPicPr>
          <p:cNvPr id="24" name="Graphic 23" descr="Arrow Clockwise curve">
            <a:extLst>
              <a:ext uri="{FF2B5EF4-FFF2-40B4-BE49-F238E27FC236}">
                <a16:creationId xmlns:a16="http://schemas.microsoft.com/office/drawing/2014/main" id="{C483C86C-517B-4CA4-A529-09EFF6BF46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8442731" y="3438185"/>
            <a:ext cx="1165809" cy="1165809"/>
          </a:xfrm>
          <a:prstGeom prst="rect">
            <a:avLst/>
          </a:prstGeom>
        </p:spPr>
      </p:pic>
      <p:pic>
        <p:nvPicPr>
          <p:cNvPr id="25" name="Graphic 24" descr="Back RTL">
            <a:extLst>
              <a:ext uri="{FF2B5EF4-FFF2-40B4-BE49-F238E27FC236}">
                <a16:creationId xmlns:a16="http://schemas.microsoft.com/office/drawing/2014/main" id="{6CC9919D-6A73-4385-9CA6-AB8A8FC358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231905" y="4927807"/>
            <a:ext cx="1584174" cy="914400"/>
          </a:xfrm>
          <a:prstGeom prst="rect">
            <a:avLst/>
          </a:prstGeom>
        </p:spPr>
      </p:pic>
      <p:sp>
        <p:nvSpPr>
          <p:cNvPr id="26" name="Slide Number Placeholder 25">
            <a:extLst>
              <a:ext uri="{FF2B5EF4-FFF2-40B4-BE49-F238E27FC236}">
                <a16:creationId xmlns:a16="http://schemas.microsoft.com/office/drawing/2014/main" id="{31DA0AE1-A136-484F-8E91-9D089A64DDD8}"/>
              </a:ext>
            </a:extLst>
          </p:cNvPr>
          <p:cNvSpPr>
            <a:spLocks noGrp="1"/>
          </p:cNvSpPr>
          <p:nvPr>
            <p:ph type="sldNum" sz="quarter" idx="12"/>
          </p:nvPr>
        </p:nvSpPr>
        <p:spPr/>
        <p:txBody>
          <a:bodyPr/>
          <a:lstStyle/>
          <a:p>
            <a:fld id="{E31375A4-56A4-47D6-9801-1991572033F7}" type="slidenum">
              <a:rPr lang="en-US" smtClean="0"/>
              <a:t>3</a:t>
            </a:fld>
            <a:endParaRPr lang="en-US"/>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Memory Card Reader: Different parts and its structure</a:t>
            </a:r>
            <a:endParaRPr dirty="0"/>
          </a:p>
        </p:txBody>
      </p:sp>
      <p:pic>
        <p:nvPicPr>
          <p:cNvPr id="8" name="Content Placeholder 7">
            <a:extLst>
              <a:ext uri="{FF2B5EF4-FFF2-40B4-BE49-F238E27FC236}">
                <a16:creationId xmlns:a16="http://schemas.microsoft.com/office/drawing/2014/main" id="{E5DFCDBC-0C0C-4E7B-91E1-1041A7C9FE2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916832"/>
            <a:ext cx="4343400" cy="4032447"/>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Content Placeholder 9">
            <a:extLst>
              <a:ext uri="{FF2B5EF4-FFF2-40B4-BE49-F238E27FC236}">
                <a16:creationId xmlns:a16="http://schemas.microsoft.com/office/drawing/2014/main" id="{06239E89-3868-4622-B4A4-0D2237567E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1916832"/>
            <a:ext cx="4343400" cy="4032447"/>
          </a:xfrm>
          <a:prstGeom prst="rect">
            <a:avLst/>
          </a:prstGeom>
          <a:solidFill>
            <a:srgbClr val="FFFFFF">
              <a:shade val="85000"/>
            </a:srgbClr>
          </a:solidFill>
          <a:ln w="88900" cap="sq">
            <a:solidFill>
              <a:schemeClr val="bg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Slide Number Placeholder 10">
            <a:extLst>
              <a:ext uri="{FF2B5EF4-FFF2-40B4-BE49-F238E27FC236}">
                <a16:creationId xmlns:a16="http://schemas.microsoft.com/office/drawing/2014/main" id="{B23C82CD-4320-464D-AF25-E9141F073136}"/>
              </a:ext>
            </a:extLst>
          </p:cNvPr>
          <p:cNvSpPr>
            <a:spLocks noGrp="1"/>
          </p:cNvSpPr>
          <p:nvPr>
            <p:ph type="sldNum" sz="quarter" idx="12"/>
          </p:nvPr>
        </p:nvSpPr>
        <p:spPr/>
        <p:txBody>
          <a:bodyPr/>
          <a:lstStyle/>
          <a:p>
            <a:fld id="{E31375A4-56A4-47D6-9801-1991572033F7}" type="slidenum">
              <a:rPr lang="en-US" smtClean="0"/>
              <a:t>4</a:t>
            </a:fld>
            <a:endParaRPr lang="en-US"/>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704" y="-13573"/>
            <a:ext cx="9144000" cy="1096144"/>
          </a:xfrm>
        </p:spPr>
        <p:txBody>
          <a:bodyPr/>
          <a:lstStyle/>
          <a:p>
            <a:r>
              <a:rPr lang="en-US" dirty="0">
                <a:solidFill>
                  <a:schemeClr val="accent1">
                    <a:lumMod val="75000"/>
                  </a:schemeClr>
                </a:solidFill>
                <a:latin typeface="Arial Black" panose="020B0A04020102020204" pitchFamily="34" charset="0"/>
              </a:rPr>
              <a:t>Circuit Design</a:t>
            </a:r>
            <a:endParaRPr dirty="0">
              <a:solidFill>
                <a:schemeClr val="accent1">
                  <a:lumMod val="75000"/>
                </a:schemeClr>
              </a:solidFill>
              <a:latin typeface="Arial Black" panose="020B0A04020102020204" pitchFamily="34" charset="0"/>
            </a:endParaRPr>
          </a:p>
        </p:txBody>
      </p:sp>
      <p:sp>
        <p:nvSpPr>
          <p:cNvPr id="3" name="Text Placeholder 2"/>
          <p:cNvSpPr>
            <a:spLocks noGrp="1"/>
          </p:cNvSpPr>
          <p:nvPr>
            <p:ph type="body" idx="1"/>
          </p:nvPr>
        </p:nvSpPr>
        <p:spPr>
          <a:xfrm>
            <a:off x="11352581" y="5183481"/>
            <a:ext cx="45719" cy="45719"/>
          </a:xfrm>
        </p:spPr>
        <p:txBody>
          <a:bodyPr>
            <a:normAutofit fontScale="25000" lnSpcReduction="20000"/>
          </a:bodyPr>
          <a:lstStyle/>
          <a:p>
            <a:endParaRPr dirty="0"/>
          </a:p>
        </p:txBody>
      </p:sp>
      <p:pic>
        <p:nvPicPr>
          <p:cNvPr id="5" name="Picture 4">
            <a:extLst>
              <a:ext uri="{FF2B5EF4-FFF2-40B4-BE49-F238E27FC236}">
                <a16:creationId xmlns:a16="http://schemas.microsoft.com/office/drawing/2014/main" id="{627B9072-3CD1-4AAD-8855-89CF4E9F9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05" y="1428800"/>
            <a:ext cx="7068398" cy="5246076"/>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a:extLst>
              <a:ext uri="{FF2B5EF4-FFF2-40B4-BE49-F238E27FC236}">
                <a16:creationId xmlns:a16="http://schemas.microsoft.com/office/drawing/2014/main" id="{1FD295B2-0443-4F61-A013-E7030EEBD738}"/>
              </a:ext>
            </a:extLst>
          </p:cNvPr>
          <p:cNvSpPr>
            <a:spLocks noGrp="1"/>
          </p:cNvSpPr>
          <p:nvPr>
            <p:ph type="sldNum" sz="quarter" idx="12"/>
          </p:nvPr>
        </p:nvSpPr>
        <p:spPr/>
        <p:txBody>
          <a:bodyPr/>
          <a:lstStyle/>
          <a:p>
            <a:fld id="{5D9276C7-C920-43E5-8BAF-6CB8995F583F}" type="slidenum">
              <a:rPr lang="en-IN" smtClean="0"/>
              <a:t>5</a:t>
            </a:fld>
            <a:endParaRPr lang="en-IN"/>
          </a:p>
        </p:txBody>
      </p:sp>
    </p:spTree>
    <p:extLst>
      <p:ext uri="{BB962C8B-B14F-4D97-AF65-F5344CB8AC3E}">
        <p14:creationId xmlns:p14="http://schemas.microsoft.com/office/powerpoint/2010/main" val="344443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784" y="548680"/>
            <a:ext cx="3384376" cy="864096"/>
          </a:xfrm>
        </p:spPr>
        <p:txBody>
          <a:bodyPr>
            <a:normAutofit fontScale="90000"/>
          </a:bodyPr>
          <a:lstStyle/>
          <a:p>
            <a:r>
              <a:rPr lang="en-US" dirty="0">
                <a:latin typeface="Arial Black" panose="020B0A04020102020204" pitchFamily="34" charset="0"/>
              </a:rPr>
              <a:t>Circuit of IC</a:t>
            </a:r>
            <a:endParaRPr dirty="0">
              <a:latin typeface="Arial Black" panose="020B0A04020102020204" pitchFamily="34" charset="0"/>
            </a:endParaRPr>
          </a:p>
        </p:txBody>
      </p:sp>
      <p:pic>
        <p:nvPicPr>
          <p:cNvPr id="4" name="Picture 3">
            <a:extLst>
              <a:ext uri="{FF2B5EF4-FFF2-40B4-BE49-F238E27FC236}">
                <a16:creationId xmlns:a16="http://schemas.microsoft.com/office/drawing/2014/main" id="{AD43E30A-F137-40A5-88F6-95BC6AE34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700808"/>
            <a:ext cx="7272808" cy="4673206"/>
          </a:xfrm>
          <a:prstGeom prst="rect">
            <a:avLst/>
          </a:prstGeom>
          <a:solidFill>
            <a:srgbClr val="FFFFFF">
              <a:shade val="85000"/>
            </a:srgbClr>
          </a:solidFill>
          <a:ln w="88900" cap="sq">
            <a:solidFill>
              <a:schemeClr val="tx2">
                <a:lumMod val="2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B0FF11A8-F558-48BD-86A1-FF6A50C010E0}"/>
              </a:ext>
            </a:extLst>
          </p:cNvPr>
          <p:cNvSpPr>
            <a:spLocks noGrp="1"/>
          </p:cNvSpPr>
          <p:nvPr>
            <p:ph type="sldNum" sz="quarter" idx="12"/>
          </p:nvPr>
        </p:nvSpPr>
        <p:spPr/>
        <p:txBody>
          <a:bodyPr/>
          <a:lstStyle/>
          <a:p>
            <a:fld id="{E31375A4-56A4-47D6-9801-1991572033F7}" type="slidenum">
              <a:rPr lang="en-US" smtClean="0"/>
              <a:t>6</a:t>
            </a:fld>
            <a:endParaRPr lang="en-US"/>
          </a:p>
        </p:txBody>
      </p:sp>
    </p:spTree>
    <p:extLst>
      <p:ext uri="{BB962C8B-B14F-4D97-AF65-F5344CB8AC3E}">
        <p14:creationId xmlns:p14="http://schemas.microsoft.com/office/powerpoint/2010/main" val="2159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BC5D-313D-4843-869C-22E1F74349AF}"/>
              </a:ext>
            </a:extLst>
          </p:cNvPr>
          <p:cNvSpPr>
            <a:spLocks noGrp="1"/>
          </p:cNvSpPr>
          <p:nvPr>
            <p:ph type="title"/>
          </p:nvPr>
        </p:nvSpPr>
        <p:spPr>
          <a:xfrm>
            <a:off x="2927648" y="332656"/>
            <a:ext cx="6660232" cy="1143000"/>
          </a:xfrm>
        </p:spPr>
        <p:txBody>
          <a:bodyPr>
            <a:normAutofit/>
          </a:bodyPr>
          <a:lstStyle/>
          <a:p>
            <a:r>
              <a:rPr lang="en-US" dirty="0">
                <a:latin typeface="Arial Black" panose="020B0A04020102020204" pitchFamily="34" charset="0"/>
              </a:rPr>
              <a:t>Functions of different Parts of card-reader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216A5C06-84E4-449A-9AF4-7FB7E46B5358}"/>
              </a:ext>
            </a:extLst>
          </p:cNvPr>
          <p:cNvSpPr txBox="1"/>
          <p:nvPr/>
        </p:nvSpPr>
        <p:spPr>
          <a:xfrm>
            <a:off x="1631504" y="1988840"/>
            <a:ext cx="8496944" cy="3970318"/>
          </a:xfrm>
          <a:prstGeom prst="rect">
            <a:avLst/>
          </a:prstGeom>
          <a:noFill/>
        </p:spPr>
        <p:txBody>
          <a:bodyPr wrap="square" rtlCol="0">
            <a:spAutoFit/>
          </a:bodyPr>
          <a:lstStyle/>
          <a:p>
            <a:r>
              <a:rPr lang="en-US" b="1" dirty="0"/>
              <a:t>1]Card Connector</a:t>
            </a:r>
            <a:r>
              <a:rPr lang="en-US" dirty="0"/>
              <a:t>:  It is simple memory card sized component which is made to fit memory card in it and connectors are fitted into it.</a:t>
            </a:r>
          </a:p>
          <a:p>
            <a:endParaRPr lang="en-US" dirty="0"/>
          </a:p>
          <a:p>
            <a:r>
              <a:rPr lang="en-US" b="1" dirty="0"/>
              <a:t>2]8 connections of reading memory Card: </a:t>
            </a:r>
            <a:r>
              <a:rPr lang="en-US" dirty="0"/>
              <a:t>The first part of ‘Circuit design diagram’ are 8 connectors which take data from memory card and send it to IC .Memory card also have 8 readable connections on it.</a:t>
            </a:r>
          </a:p>
          <a:p>
            <a:endParaRPr lang="en-US" dirty="0"/>
          </a:p>
          <a:p>
            <a:r>
              <a:rPr lang="en-US" b="1" dirty="0"/>
              <a:t>3]USB Connector</a:t>
            </a:r>
            <a:r>
              <a:rPr lang="en-US" dirty="0"/>
              <a:t>: </a:t>
            </a:r>
            <a:r>
              <a:rPr lang="en-US" b="0" i="0" dirty="0">
                <a:effectLst/>
                <a:latin typeface="arial" panose="020B0604020202020204" pitchFamily="34" charset="0"/>
              </a:rPr>
              <a:t>The </a:t>
            </a:r>
            <a:r>
              <a:rPr lang="en-US" b="1" i="0" dirty="0">
                <a:effectLst/>
                <a:latin typeface="arial" panose="020B0604020202020204" pitchFamily="34" charset="0"/>
              </a:rPr>
              <a:t>USB is</a:t>
            </a:r>
            <a:r>
              <a:rPr lang="en-US" b="0" i="0" dirty="0">
                <a:effectLst/>
                <a:latin typeface="arial" panose="020B0604020202020204" pitchFamily="34" charset="0"/>
              </a:rPr>
              <a:t> a plug-and-play interface between the PC and the peripherals. </a:t>
            </a:r>
            <a:r>
              <a:rPr lang="en-US" b="1" i="0" dirty="0">
                <a:effectLst/>
                <a:latin typeface="arial" panose="020B0604020202020204" pitchFamily="34" charset="0"/>
              </a:rPr>
              <a:t>USB is</a:t>
            </a:r>
            <a:r>
              <a:rPr lang="en-US" b="0" i="0" dirty="0">
                <a:effectLst/>
                <a:latin typeface="arial" panose="020B0604020202020204" pitchFamily="34" charset="0"/>
              </a:rPr>
              <a:t> the short form of Universal Serial Bus, a standard </a:t>
            </a:r>
            <a:r>
              <a:rPr lang="en-US" b="1" i="0" dirty="0">
                <a:effectLst/>
                <a:latin typeface="arial" panose="020B0604020202020204" pitchFamily="34" charset="0"/>
              </a:rPr>
              <a:t>port</a:t>
            </a:r>
            <a:r>
              <a:rPr lang="en-US" b="0" i="0" dirty="0">
                <a:effectLst/>
                <a:latin typeface="arial" panose="020B0604020202020204" pitchFamily="34" charset="0"/>
              </a:rPr>
              <a:t> that helps to connect computer peripherals like scanner, printer, digital camera, </a:t>
            </a:r>
            <a:r>
              <a:rPr lang="en-US" b="1" i="0" dirty="0">
                <a:effectLst/>
                <a:latin typeface="arial" panose="020B0604020202020204" pitchFamily="34" charset="0"/>
              </a:rPr>
              <a:t>flash drive</a:t>
            </a:r>
            <a:r>
              <a:rPr lang="en-US" b="0" i="0" dirty="0">
                <a:effectLst/>
                <a:latin typeface="arial" panose="020B0604020202020204" pitchFamily="34" charset="0"/>
              </a:rPr>
              <a:t> and more to the Computer.</a:t>
            </a:r>
          </a:p>
          <a:p>
            <a:endParaRPr lang="en-US" b="0" i="0" dirty="0">
              <a:effectLst/>
              <a:latin typeface="arial" panose="020B0604020202020204" pitchFamily="34" charset="0"/>
            </a:endParaRPr>
          </a:p>
          <a:p>
            <a:r>
              <a:rPr lang="en-US" b="1" dirty="0">
                <a:latin typeface="arial" panose="020B0604020202020204" pitchFamily="34" charset="0"/>
              </a:rPr>
              <a:t>4]IC – 1701</a:t>
            </a:r>
            <a:r>
              <a:rPr lang="en-US" dirty="0">
                <a:latin typeface="arial" panose="020B0604020202020204" pitchFamily="34" charset="0"/>
              </a:rPr>
              <a:t>: It is used to read the data from memory card and transfers that data into computer.</a:t>
            </a:r>
            <a:endParaRPr lang="en-IN" dirty="0"/>
          </a:p>
        </p:txBody>
      </p:sp>
      <p:sp>
        <p:nvSpPr>
          <p:cNvPr id="4" name="Slide Number Placeholder 3">
            <a:extLst>
              <a:ext uri="{FF2B5EF4-FFF2-40B4-BE49-F238E27FC236}">
                <a16:creationId xmlns:a16="http://schemas.microsoft.com/office/drawing/2014/main" id="{60A76097-AC8B-4DD7-90F4-6E5435C6592C}"/>
              </a:ext>
            </a:extLst>
          </p:cNvPr>
          <p:cNvSpPr>
            <a:spLocks noGrp="1"/>
          </p:cNvSpPr>
          <p:nvPr>
            <p:ph type="sldNum" sz="quarter" idx="12"/>
          </p:nvPr>
        </p:nvSpPr>
        <p:spPr/>
        <p:txBody>
          <a:bodyPr/>
          <a:lstStyle/>
          <a:p>
            <a:fld id="{E31375A4-56A4-47D6-9801-1991572033F7}" type="slidenum">
              <a:rPr lang="en-US" smtClean="0"/>
              <a:t>7</a:t>
            </a:fld>
            <a:endParaRPr lang="en-US"/>
          </a:p>
        </p:txBody>
      </p:sp>
    </p:spTree>
    <p:extLst>
      <p:ext uri="{BB962C8B-B14F-4D97-AF65-F5344CB8AC3E}">
        <p14:creationId xmlns:p14="http://schemas.microsoft.com/office/powerpoint/2010/main" val="263917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74A1-66A1-48EF-BACF-49E64793FBAE}"/>
              </a:ext>
            </a:extLst>
          </p:cNvPr>
          <p:cNvSpPr>
            <a:spLocks noGrp="1"/>
          </p:cNvSpPr>
          <p:nvPr>
            <p:ph type="title"/>
          </p:nvPr>
        </p:nvSpPr>
        <p:spPr/>
        <p:txBody>
          <a:bodyPr/>
          <a:lstStyle/>
          <a:p>
            <a:r>
              <a:rPr lang="en-US" dirty="0">
                <a:latin typeface="Arial Black" panose="020B0A04020102020204" pitchFamily="34" charset="0"/>
              </a:rPr>
              <a:t>Additional Information</a:t>
            </a:r>
            <a:endParaRPr lang="en-IN"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D6B08519-FA1E-4708-8A84-32964B801866}"/>
              </a:ext>
            </a:extLst>
          </p:cNvPr>
          <p:cNvSpPr>
            <a:spLocks noGrp="1"/>
          </p:cNvSpPr>
          <p:nvPr>
            <p:ph type="sldNum" sz="quarter" idx="12"/>
          </p:nvPr>
        </p:nvSpPr>
        <p:spPr/>
        <p:txBody>
          <a:bodyPr/>
          <a:lstStyle/>
          <a:p>
            <a:fld id="{E31375A4-56A4-47D6-9801-1991572033F7}" type="slidenum">
              <a:rPr lang="en-US" smtClean="0"/>
              <a:t>8</a:t>
            </a:fld>
            <a:endParaRPr lang="en-US"/>
          </a:p>
        </p:txBody>
      </p:sp>
      <p:sp>
        <p:nvSpPr>
          <p:cNvPr id="4" name="TextBox 3">
            <a:extLst>
              <a:ext uri="{FF2B5EF4-FFF2-40B4-BE49-F238E27FC236}">
                <a16:creationId xmlns:a16="http://schemas.microsoft.com/office/drawing/2014/main" id="{F82754F3-3C4F-493D-B244-DFC456614B6D}"/>
              </a:ext>
            </a:extLst>
          </p:cNvPr>
          <p:cNvSpPr txBox="1"/>
          <p:nvPr/>
        </p:nvSpPr>
        <p:spPr>
          <a:xfrm>
            <a:off x="1631504" y="2204864"/>
            <a:ext cx="8784976" cy="2862322"/>
          </a:xfrm>
          <a:prstGeom prst="rect">
            <a:avLst/>
          </a:prstGeom>
          <a:noFill/>
        </p:spPr>
        <p:txBody>
          <a:bodyPr wrap="square" rtlCol="0">
            <a:spAutoFit/>
          </a:bodyPr>
          <a:lstStyle/>
          <a:p>
            <a:r>
              <a:rPr lang="en-US" dirty="0"/>
              <a:t>There are different types of card readers. Those types are as follows:</a:t>
            </a:r>
          </a:p>
          <a:p>
            <a:pPr algn="l"/>
            <a:r>
              <a:rPr lang="en-US" b="0" i="0" dirty="0">
                <a:effectLst/>
                <a:latin typeface="arial" panose="020B0604020202020204" pitchFamily="34" charset="0"/>
              </a:rPr>
              <a:t>1]</a:t>
            </a:r>
            <a:r>
              <a:rPr lang="en-US" b="0" i="0" dirty="0">
                <a:solidFill>
                  <a:srgbClr val="202124"/>
                </a:solidFill>
                <a:effectLst/>
                <a:latin typeface="arial" panose="020B0604020202020204" pitchFamily="34" charset="0"/>
              </a:rPr>
              <a:t> </a:t>
            </a:r>
            <a:r>
              <a:rPr lang="en-US" b="0" i="0" dirty="0">
                <a:effectLst/>
                <a:latin typeface="arial" panose="020B0604020202020204" pitchFamily="34" charset="0"/>
              </a:rPr>
              <a:t>Smart </a:t>
            </a:r>
            <a:r>
              <a:rPr lang="en-US" b="1" i="0" dirty="0">
                <a:effectLst/>
                <a:latin typeface="arial" panose="020B0604020202020204" pitchFamily="34" charset="0"/>
              </a:rPr>
              <a:t>card readers</a:t>
            </a:r>
            <a:r>
              <a:rPr lang="en-US" b="0" i="0" dirty="0">
                <a:effectLst/>
                <a:latin typeface="arial" panose="020B0604020202020204" pitchFamily="34" charset="0"/>
              </a:rPr>
              <a:t>.</a:t>
            </a:r>
          </a:p>
          <a:p>
            <a:pPr algn="l"/>
            <a:r>
              <a:rPr lang="en-US" b="0" i="0" dirty="0">
                <a:effectLst/>
                <a:latin typeface="arial" panose="020B0604020202020204" pitchFamily="34" charset="0"/>
              </a:rPr>
              <a:t>2] Memory </a:t>
            </a:r>
            <a:r>
              <a:rPr lang="en-US" b="1" i="0" dirty="0">
                <a:effectLst/>
                <a:latin typeface="arial" panose="020B0604020202020204" pitchFamily="34" charset="0"/>
              </a:rPr>
              <a:t>card readers</a:t>
            </a:r>
            <a:r>
              <a:rPr lang="en-US" b="0" i="0" dirty="0">
                <a:effectLst/>
                <a:latin typeface="arial" panose="020B0604020202020204" pitchFamily="34" charset="0"/>
              </a:rPr>
              <a:t>.</a:t>
            </a:r>
          </a:p>
          <a:p>
            <a:pPr algn="l"/>
            <a:r>
              <a:rPr lang="en-US" b="0" i="0" dirty="0">
                <a:effectLst/>
                <a:latin typeface="arial" panose="020B0604020202020204" pitchFamily="34" charset="0"/>
              </a:rPr>
              <a:t>3] Access control </a:t>
            </a:r>
            <a:r>
              <a:rPr lang="en-US" b="1" i="0" dirty="0">
                <a:effectLst/>
                <a:latin typeface="arial" panose="020B0604020202020204" pitchFamily="34" charset="0"/>
              </a:rPr>
              <a:t>card reader</a:t>
            </a:r>
            <a:r>
              <a:rPr lang="en-US" b="0" i="0" dirty="0">
                <a:effectLst/>
                <a:latin typeface="arial" panose="020B0604020202020204" pitchFamily="34" charset="0"/>
              </a:rPr>
              <a:t>. 3.1 Barcode. 3.2 Biometric. 3.3 Magnetic stripe. 3.4 Wiegand </a:t>
            </a:r>
            <a:r>
              <a:rPr lang="en-US" b="1" i="0" dirty="0">
                <a:effectLst/>
                <a:latin typeface="arial" panose="020B0604020202020204" pitchFamily="34" charset="0"/>
              </a:rPr>
              <a:t>card</a:t>
            </a:r>
            <a:r>
              <a:rPr lang="en-US" b="0" i="0" dirty="0">
                <a:effectLst/>
                <a:latin typeface="arial" panose="020B0604020202020204" pitchFamily="34" charset="0"/>
              </a:rPr>
              <a:t>. 3.5 Proximity </a:t>
            </a:r>
            <a:r>
              <a:rPr lang="en-US" b="1" i="0" dirty="0">
                <a:effectLst/>
                <a:latin typeface="arial" panose="020B0604020202020204" pitchFamily="34" charset="0"/>
              </a:rPr>
              <a:t>card</a:t>
            </a:r>
            <a:r>
              <a:rPr lang="en-US" b="0" i="0" dirty="0">
                <a:effectLst/>
                <a:latin typeface="arial" panose="020B0604020202020204" pitchFamily="34" charset="0"/>
              </a:rPr>
              <a:t>. 3.6 Smart </a:t>
            </a:r>
            <a:r>
              <a:rPr lang="en-US" b="1" i="0" dirty="0">
                <a:effectLst/>
                <a:latin typeface="arial" panose="020B0604020202020204" pitchFamily="34" charset="0"/>
              </a:rPr>
              <a:t>card</a:t>
            </a:r>
            <a:r>
              <a:rPr lang="en-US" b="0" i="0" dirty="0">
                <a:effectLst/>
                <a:latin typeface="arial" panose="020B0604020202020204" pitchFamily="34" charset="0"/>
              </a:rPr>
              <a:t>.</a:t>
            </a:r>
          </a:p>
          <a:p>
            <a:pPr algn="l"/>
            <a:r>
              <a:rPr lang="en-US" b="0" i="0" dirty="0">
                <a:effectLst/>
                <a:latin typeface="arial" panose="020B0604020202020204" pitchFamily="34" charset="0"/>
              </a:rPr>
              <a:t>4] Banking </a:t>
            </a:r>
            <a:r>
              <a:rPr lang="en-US" b="1" i="0" dirty="0">
                <a:effectLst/>
                <a:latin typeface="arial" panose="020B0604020202020204" pitchFamily="34" charset="0"/>
              </a:rPr>
              <a:t>card readers</a:t>
            </a:r>
            <a:r>
              <a:rPr lang="en-US" b="0" i="0" dirty="0">
                <a:effectLst/>
                <a:latin typeface="arial" panose="020B0604020202020204" pitchFamily="34" charset="0"/>
              </a:rPr>
              <a:t>.</a:t>
            </a:r>
          </a:p>
          <a:p>
            <a:pPr algn="l"/>
            <a:endParaRPr lang="en-US" dirty="0">
              <a:latin typeface="arial" panose="020B0604020202020204" pitchFamily="34" charset="0"/>
            </a:endParaRPr>
          </a:p>
          <a:p>
            <a:pPr algn="l"/>
            <a:r>
              <a:rPr lang="en-US" dirty="0">
                <a:latin typeface="arial" panose="020B0604020202020204" pitchFamily="34" charset="0"/>
              </a:rPr>
              <a:t>Some of these card readers are associated with </a:t>
            </a:r>
            <a:r>
              <a:rPr lang="en-US" dirty="0" err="1">
                <a:latin typeface="arial" panose="020B0604020202020204" pitchFamily="34" charset="0"/>
              </a:rPr>
              <a:t>barcode,QR</a:t>
            </a:r>
            <a:r>
              <a:rPr lang="en-US" dirty="0">
                <a:latin typeface="arial" panose="020B0604020202020204" pitchFamily="34" charset="0"/>
              </a:rPr>
              <a:t> code so there are different IC’s used in different card reader.</a:t>
            </a: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77240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407-5F4B-4EF6-BB7E-3ACB6FB97712}"/>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84F37E22-433B-438B-87B7-5A2FE1971464}"/>
              </a:ext>
            </a:extLst>
          </p:cNvPr>
          <p:cNvSpPr>
            <a:spLocks noGrp="1"/>
          </p:cNvSpPr>
          <p:nvPr>
            <p:ph type="sldNum" sz="quarter" idx="12"/>
          </p:nvPr>
        </p:nvSpPr>
        <p:spPr/>
        <p:txBody>
          <a:bodyPr/>
          <a:lstStyle/>
          <a:p>
            <a:fld id="{E31375A4-56A4-47D6-9801-1991572033F7}" type="slidenum">
              <a:rPr lang="en-US" smtClean="0"/>
              <a:t>9</a:t>
            </a:fld>
            <a:endParaRPr lang="en-US"/>
          </a:p>
        </p:txBody>
      </p:sp>
      <p:pic>
        <p:nvPicPr>
          <p:cNvPr id="5" name="Picture 4">
            <a:extLst>
              <a:ext uri="{FF2B5EF4-FFF2-40B4-BE49-F238E27FC236}">
                <a16:creationId xmlns:a16="http://schemas.microsoft.com/office/drawing/2014/main" id="{306D7048-A238-408F-99C9-4584FD399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951"/>
            <a:ext cx="12288688" cy="7768570"/>
          </a:xfrm>
          <a:prstGeom prst="rect">
            <a:avLst/>
          </a:prstGeom>
        </p:spPr>
      </p:pic>
    </p:spTree>
    <p:extLst>
      <p:ext uri="{BB962C8B-B14F-4D97-AF65-F5344CB8AC3E}">
        <p14:creationId xmlns:p14="http://schemas.microsoft.com/office/powerpoint/2010/main" val="42410216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261</TotalTime>
  <Words>397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Arial Black</vt:lpstr>
      <vt:lpstr>Britannic Bold</vt:lpstr>
      <vt:lpstr>Broadway</vt:lpstr>
      <vt:lpstr>Calisto MT</vt:lpstr>
      <vt:lpstr>Candara</vt:lpstr>
      <vt:lpstr>Rockwell</vt:lpstr>
      <vt:lpstr>Times New Roman</vt:lpstr>
      <vt:lpstr>Gallery</vt:lpstr>
      <vt:lpstr>Memory Card Reader</vt:lpstr>
      <vt:lpstr>What is the Memory card Reader?</vt:lpstr>
      <vt:lpstr>Steps Involved</vt:lpstr>
      <vt:lpstr>Memory Card Reader: Different parts and its structure</vt:lpstr>
      <vt:lpstr>Circuit Design</vt:lpstr>
      <vt:lpstr>Circuit of IC</vt:lpstr>
      <vt:lpstr>Functions of different Parts of card-reader</vt:lpstr>
      <vt:lpstr>Additional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Card Reader</dc:title>
  <dc:creator>srushti bhamare</dc:creator>
  <cp:lastModifiedBy>srushti bhamare</cp:lastModifiedBy>
  <cp:revision>11</cp:revision>
  <dcterms:created xsi:type="dcterms:W3CDTF">2020-12-05T06:00:07Z</dcterms:created>
  <dcterms:modified xsi:type="dcterms:W3CDTF">2020-12-05T10:21:30Z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