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73"/>
  </p:notesMasterIdLst>
  <p:handoutMasterIdLst>
    <p:handoutMasterId r:id="rId74"/>
  </p:handoutMasterIdLst>
  <p:sldIdLst>
    <p:sldId id="272" r:id="rId2"/>
    <p:sldId id="349" r:id="rId3"/>
    <p:sldId id="278" r:id="rId4"/>
    <p:sldId id="279" r:id="rId5"/>
    <p:sldId id="280" r:id="rId6"/>
    <p:sldId id="281" r:id="rId7"/>
    <p:sldId id="282" r:id="rId8"/>
    <p:sldId id="283" r:id="rId9"/>
    <p:sldId id="288" r:id="rId10"/>
    <p:sldId id="285" r:id="rId11"/>
    <p:sldId id="284" r:id="rId12"/>
    <p:sldId id="286" r:id="rId13"/>
    <p:sldId id="289" r:id="rId14"/>
    <p:sldId id="607" r:id="rId15"/>
    <p:sldId id="608" r:id="rId16"/>
    <p:sldId id="609" r:id="rId17"/>
    <p:sldId id="610" r:id="rId18"/>
    <p:sldId id="730" r:id="rId19"/>
    <p:sldId id="731" r:id="rId20"/>
    <p:sldId id="732" r:id="rId21"/>
    <p:sldId id="290" r:id="rId22"/>
    <p:sldId id="291" r:id="rId23"/>
    <p:sldId id="293" r:id="rId24"/>
    <p:sldId id="294" r:id="rId25"/>
    <p:sldId id="296" r:id="rId26"/>
    <p:sldId id="297" r:id="rId27"/>
    <p:sldId id="295" r:id="rId28"/>
    <p:sldId id="298" r:id="rId29"/>
    <p:sldId id="299" r:id="rId30"/>
    <p:sldId id="613" r:id="rId31"/>
    <p:sldId id="300" r:id="rId32"/>
    <p:sldId id="301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3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30" r:id="rId59"/>
    <p:sldId id="331" r:id="rId60"/>
    <p:sldId id="332" r:id="rId61"/>
    <p:sldId id="329" r:id="rId62"/>
    <p:sldId id="333" r:id="rId63"/>
    <p:sldId id="334" r:id="rId64"/>
    <p:sldId id="335" r:id="rId65"/>
    <p:sldId id="337" r:id="rId66"/>
    <p:sldId id="338" r:id="rId67"/>
    <p:sldId id="344" r:id="rId68"/>
    <p:sldId id="345" r:id="rId69"/>
    <p:sldId id="346" r:id="rId70"/>
    <p:sldId id="347" r:id="rId71"/>
    <p:sldId id="348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99"/>
    <a:srgbClr val="FF3300"/>
    <a:srgbClr val="FF66CC"/>
    <a:srgbClr val="993300"/>
    <a:srgbClr val="0000FF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15" autoAdjust="0"/>
    <p:restoredTop sz="94676" autoAdjust="0"/>
  </p:normalViewPr>
  <p:slideViewPr>
    <p:cSldViewPr>
      <p:cViewPr varScale="1">
        <p:scale>
          <a:sx n="81" d="100"/>
          <a:sy n="81" d="100"/>
        </p:scale>
        <p:origin x="102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93399C9-9290-4CBA-97F3-75B2C3FD1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8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F653337-737F-4C38-A3AA-D83A48C49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6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653337-737F-4C38-A3AA-D83A48C492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7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  <a:defRPr/>
                </a:pPr>
                <a:endParaRPr lang="en-US">
                  <a:cs typeface="Arial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46850"/>
            <a:ext cx="184150" cy="31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D00EC4B-1457-4A56-99B8-005A1301B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484BF-40E3-413D-AA5C-3E4DF7B3D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A466F-BE1A-4C47-9741-9BA11380C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6121E-5961-4D06-AA2E-D328E269D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EFD83-B786-47D0-8BC6-C492E1265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C3F94-D615-4228-89EB-5AB0496A6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0D883-8394-4CB2-8862-F1E4A2755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84447-0734-4AE8-B993-B6E37B99D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DE7E4-1DBB-482A-AC3D-B2307FD44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BDAC2-9096-4CB1-A9FF-C27B46F13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3F04D-70EE-46D3-9184-246B9F0FC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EE976-9467-4A16-A702-233C7EAFC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2829D-5A25-4DA6-BC32-5B8B9B48A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8361E-FB3F-4755-8368-B8B484E96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1C35A-1D81-496D-803B-FB99140835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FE1A6-7CA0-4DBE-BDA2-5EC01D82A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cs typeface="Arial" pitchFamily="34" charset="0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3D4BB848-C120-4AB1-A349-1F1382EC6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74" r:id="rId2"/>
    <p:sldLayoutId id="2147484675" r:id="rId3"/>
    <p:sldLayoutId id="2147484676" r:id="rId4"/>
    <p:sldLayoutId id="2147484677" r:id="rId5"/>
    <p:sldLayoutId id="2147484678" r:id="rId6"/>
    <p:sldLayoutId id="2147484679" r:id="rId7"/>
    <p:sldLayoutId id="2147484680" r:id="rId8"/>
    <p:sldLayoutId id="2147484681" r:id="rId9"/>
    <p:sldLayoutId id="2147484682" r:id="rId10"/>
    <p:sldLayoutId id="2147484683" r:id="rId11"/>
    <p:sldLayoutId id="2147484684" r:id="rId12"/>
    <p:sldLayoutId id="2147484685" r:id="rId13"/>
    <p:sldLayoutId id="2147484686" r:id="rId14"/>
    <p:sldLayoutId id="2147484687" r:id="rId15"/>
    <p:sldLayoutId id="2147484688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Digital Electronics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50938" y="609600"/>
            <a:ext cx="7793037" cy="1066800"/>
          </a:xfrm>
        </p:spPr>
        <p:txBody>
          <a:bodyPr/>
          <a:lstStyle/>
          <a:p>
            <a:r>
              <a:rPr lang="en-US" smtClean="0"/>
              <a:t>IC’s of logic gates </a:t>
            </a:r>
          </a:p>
        </p:txBody>
      </p:sp>
      <p:pic>
        <p:nvPicPr>
          <p:cNvPr id="16387" name="Content Placeholder 3" descr="capture1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1828800"/>
            <a:ext cx="5334000" cy="47323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Construct NOT, OR and AND function by </a:t>
            </a:r>
            <a:r>
              <a:rPr lang="en-US" smtClean="0">
                <a:solidFill>
                  <a:srgbClr val="FF0000"/>
                </a:solidFill>
              </a:rPr>
              <a:t>NAND </a:t>
            </a:r>
            <a:r>
              <a:rPr lang="en-US" smtClean="0"/>
              <a:t>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Construct NOT, OR and AND function by </a:t>
            </a:r>
            <a:r>
              <a:rPr lang="en-US" smtClean="0">
                <a:solidFill>
                  <a:srgbClr val="FF0000"/>
                </a:solidFill>
              </a:rPr>
              <a:t>NOR </a:t>
            </a:r>
            <a:r>
              <a:rPr lang="en-US" smtClean="0"/>
              <a:t>Gate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50938" y="838200"/>
            <a:ext cx="7793037" cy="838200"/>
          </a:xfrm>
        </p:spPr>
        <p:txBody>
          <a:bodyPr/>
          <a:lstStyle/>
          <a:p>
            <a:r>
              <a:rPr lang="en-US" smtClean="0"/>
              <a:t>Problem 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	Propose an application based on digital circuit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1143000"/>
          </a:xfrm>
        </p:spPr>
        <p:txBody>
          <a:bodyPr/>
          <a:lstStyle/>
          <a:p>
            <a:r>
              <a:rPr lang="en-US" smtClean="0"/>
              <a:t>Binary number system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Why binary number system is required in digital electronics ?</a:t>
            </a:r>
          </a:p>
          <a:p>
            <a:pPr lvl="1"/>
            <a:r>
              <a:rPr lang="en-US" sz="2000" smtClean="0"/>
              <a:t>Only two states are possible</a:t>
            </a:r>
          </a:p>
          <a:p>
            <a:r>
              <a:rPr lang="en-US" sz="2000" smtClean="0"/>
              <a:t>Decimal Odometer</a:t>
            </a:r>
          </a:p>
          <a:p>
            <a:pPr lvl="1"/>
            <a:r>
              <a:rPr lang="en-US" sz="2000" smtClean="0"/>
              <a:t>000, 001, 002, 003…009, 010, 011..099, 100, 101</a:t>
            </a:r>
          </a:p>
          <a:p>
            <a:r>
              <a:rPr lang="en-US" sz="2000" smtClean="0"/>
              <a:t>Binary Odometer</a:t>
            </a:r>
          </a:p>
          <a:p>
            <a:pPr lvl="1"/>
            <a:r>
              <a:rPr lang="en-US" sz="2000" smtClean="0"/>
              <a:t>000, 001, 010, 011, 100, 101, 110, 111</a:t>
            </a:r>
          </a:p>
          <a:p>
            <a:r>
              <a:rPr lang="en-US" sz="2000" smtClean="0"/>
              <a:t>Bit = X</a:t>
            </a:r>
          </a:p>
          <a:p>
            <a:r>
              <a:rPr lang="en-US" sz="2000" smtClean="0"/>
              <a:t>Nibble= XXXX</a:t>
            </a:r>
          </a:p>
          <a:p>
            <a:r>
              <a:rPr lang="en-US" sz="2000" smtClean="0"/>
              <a:t>Byte = XXXX XXXX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	        </a:t>
            </a:r>
          </a:p>
          <a:p>
            <a:pPr>
              <a:buFont typeface="Wingdings" pitchFamily="2" charset="2"/>
              <a:buNone/>
            </a:pPr>
            <a:r>
              <a:rPr lang="en-US" sz="2400" smtClean="0"/>
              <a:t>          </a:t>
            </a:r>
            <a:r>
              <a:rPr lang="en-US" sz="2000" smtClean="0"/>
              <a:t>MSB         LSB</a:t>
            </a:r>
          </a:p>
        </p:txBody>
      </p:sp>
      <p:cxnSp>
        <p:nvCxnSpPr>
          <p:cNvPr id="21508" name="Straight Arrow Connector 4"/>
          <p:cNvCxnSpPr>
            <a:cxnSpLocks noChangeShapeType="1"/>
          </p:cNvCxnSpPr>
          <p:nvPr/>
        </p:nvCxnSpPr>
        <p:spPr bwMode="auto">
          <a:xfrm rot="5400000" flipH="1" flipV="1">
            <a:off x="2286001" y="5562600"/>
            <a:ext cx="4572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509" name="Straight Arrow Connector 5"/>
          <p:cNvCxnSpPr>
            <a:cxnSpLocks noChangeShapeType="1"/>
          </p:cNvCxnSpPr>
          <p:nvPr/>
        </p:nvCxnSpPr>
        <p:spPr bwMode="auto">
          <a:xfrm rot="5400000" flipH="1" flipV="1">
            <a:off x="3405982" y="5561806"/>
            <a:ext cx="4572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1143000"/>
          </a:xfrm>
        </p:spPr>
        <p:txBody>
          <a:bodyPr/>
          <a:lstStyle/>
          <a:p>
            <a:r>
              <a:rPr lang="en-US" smtClean="0"/>
              <a:t>Weight of digits</a:t>
            </a:r>
          </a:p>
        </p:txBody>
      </p:sp>
      <p:pic>
        <p:nvPicPr>
          <p:cNvPr id="22531" name="Content Placeholder 3" descr="capture1.bmp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2133600"/>
            <a:ext cx="1905000" cy="4160838"/>
          </a:xfrm>
        </p:spPr>
      </p:pic>
      <p:sp>
        <p:nvSpPr>
          <p:cNvPr id="22532" name="Content Placeholder 4"/>
          <p:cNvSpPr>
            <a:spLocks noGrp="1"/>
          </p:cNvSpPr>
          <p:nvPr>
            <p:ph sz="half" idx="2"/>
          </p:nvPr>
        </p:nvSpPr>
        <p:spPr>
          <a:xfrm>
            <a:off x="3048000" y="2017713"/>
            <a:ext cx="5907088" cy="4114800"/>
          </a:xfrm>
        </p:spPr>
        <p:txBody>
          <a:bodyPr/>
          <a:lstStyle/>
          <a:p>
            <a:r>
              <a:rPr lang="en-US" sz="2400" smtClean="0"/>
              <a:t>Weigh of digit in decimal system</a:t>
            </a:r>
          </a:p>
          <a:p>
            <a:endParaRPr lang="en-US" sz="3600" smtClean="0"/>
          </a:p>
          <a:p>
            <a:endParaRPr lang="en-US" sz="2400" smtClean="0"/>
          </a:p>
          <a:p>
            <a:r>
              <a:rPr lang="en-US" sz="2400" smtClean="0"/>
              <a:t>Weight of digit in binary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22533" name="Picture 5" descr="capture2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590800"/>
            <a:ext cx="45720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 descr="capture3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267200"/>
            <a:ext cx="28194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3F04D-70EE-46D3-9184-246B9F0FC5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>
          <a:xfrm>
            <a:off x="1150938" y="609600"/>
            <a:ext cx="7793037" cy="1066800"/>
          </a:xfrm>
        </p:spPr>
        <p:txBody>
          <a:bodyPr/>
          <a:lstStyle/>
          <a:p>
            <a:r>
              <a:rPr lang="en-US" smtClean="0"/>
              <a:t>Problems</a:t>
            </a:r>
          </a:p>
        </p:txBody>
      </p:sp>
      <p:sp>
        <p:nvSpPr>
          <p:cNvPr id="235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A number 7 is required to electrically transmit from one town to another town. What are possible ways ?</a:t>
            </a:r>
          </a:p>
          <a:p>
            <a:r>
              <a:rPr lang="en-US" sz="2800" smtClean="0"/>
              <a:t>Convert 10101 to decimal</a:t>
            </a:r>
          </a:p>
          <a:p>
            <a:r>
              <a:rPr lang="en-US" sz="2800" smtClean="0"/>
              <a:t>Convert 55 to binary </a:t>
            </a:r>
          </a:p>
          <a:p>
            <a:pPr lvl="1"/>
            <a:r>
              <a:rPr lang="en-US" sz="2400" smtClean="0"/>
              <a:t>Successive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addition</a:t>
            </a:r>
          </a:p>
        </p:txBody>
      </p:sp>
      <p:pic>
        <p:nvPicPr>
          <p:cNvPr id="24579" name="Content Placeholder 3" descr="capture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0" y="2209800"/>
            <a:ext cx="1600200" cy="1266825"/>
          </a:xfrm>
        </p:spPr>
      </p:pic>
      <p:pic>
        <p:nvPicPr>
          <p:cNvPr id="24580" name="Picture 4" descr="capture6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267200"/>
            <a:ext cx="60690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TextBox 5"/>
          <p:cNvSpPr txBox="1">
            <a:spLocks noChangeArrowheads="1"/>
          </p:cNvSpPr>
          <p:nvPr/>
        </p:nvSpPr>
        <p:spPr bwMode="auto">
          <a:xfrm>
            <a:off x="3962400" y="3657600"/>
            <a:ext cx="14700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Examples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sz="3600" smtClean="0"/>
              <a:t>Binary 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Half Adder</a:t>
            </a:r>
          </a:p>
        </p:txBody>
      </p:sp>
      <p:pic>
        <p:nvPicPr>
          <p:cNvPr id="27651" name="Picture 5" descr="capt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514600"/>
            <a:ext cx="33528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50938" y="609600"/>
            <a:ext cx="7793037" cy="1066800"/>
          </a:xfrm>
        </p:spPr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A.P. Malvino and D.P. Leach, Digital Principles and Applications, Tata McGraw Hill Edition</a:t>
            </a:r>
          </a:p>
          <a:p>
            <a:endParaRPr lang="en-US" sz="2400" smtClean="0"/>
          </a:p>
          <a:p>
            <a:r>
              <a:rPr lang="en-US" sz="2400" smtClean="0"/>
              <a:t>W.H. Gothmann, Digital Electronics – An Introduction to Theory and Pratice, Prentice Hall of India Private Limited.</a:t>
            </a:r>
          </a:p>
          <a:p>
            <a:endParaRPr lang="en-US" sz="2400" smtClean="0"/>
          </a:p>
          <a:p>
            <a:r>
              <a:rPr lang="en-US" sz="2400" smtClean="0"/>
              <a:t>A. P. Malvino, J. A. Brown, Electronics : An Introduction to Microcomputers, Tata Mcgraw Hill.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1"/>
          <p:cNvSpPr>
            <a:spLocks noChangeArrowheads="1"/>
          </p:cNvSpPr>
          <p:nvPr/>
        </p:nvSpPr>
        <p:spPr bwMode="auto">
          <a:xfrm>
            <a:off x="609600" y="2390775"/>
            <a:ext cx="3886200" cy="31242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8675" name="Rectangle 101"/>
          <p:cNvSpPr>
            <a:spLocks noChangeArrowheads="1"/>
          </p:cNvSpPr>
          <p:nvPr/>
        </p:nvSpPr>
        <p:spPr bwMode="auto">
          <a:xfrm>
            <a:off x="4657725" y="2333625"/>
            <a:ext cx="3886200" cy="187642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70C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Full Adder</a:t>
            </a:r>
          </a:p>
        </p:txBody>
      </p:sp>
      <p:grpSp>
        <p:nvGrpSpPr>
          <p:cNvPr id="28677" name="Group 25"/>
          <p:cNvGrpSpPr>
            <a:grpSpLocks/>
          </p:cNvGrpSpPr>
          <p:nvPr/>
        </p:nvGrpSpPr>
        <p:grpSpPr bwMode="auto">
          <a:xfrm>
            <a:off x="4846638" y="2743200"/>
            <a:ext cx="3667125" cy="1143000"/>
            <a:chOff x="4846320" y="2743200"/>
            <a:chExt cx="3667801" cy="1143000"/>
          </a:xfrm>
        </p:grpSpPr>
        <p:sp>
          <p:nvSpPr>
            <p:cNvPr id="28723" name="Rectangle 4"/>
            <p:cNvSpPr>
              <a:spLocks noChangeArrowheads="1"/>
            </p:cNvSpPr>
            <p:nvPr/>
          </p:nvSpPr>
          <p:spPr bwMode="auto">
            <a:xfrm>
              <a:off x="5791200" y="2743200"/>
              <a:ext cx="1371600" cy="1143000"/>
            </a:xfrm>
            <a:prstGeom prst="rect">
              <a:avLst/>
            </a:prstGeom>
            <a:solidFill>
              <a:srgbClr val="97CBFF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342900" indent="-342900"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/>
            </a:p>
          </p:txBody>
        </p:sp>
        <p:cxnSp>
          <p:nvCxnSpPr>
            <p:cNvPr id="28724" name="Straight Connector 6"/>
            <p:cNvCxnSpPr>
              <a:cxnSpLocks noChangeShapeType="1"/>
            </p:cNvCxnSpPr>
            <p:nvPr/>
          </p:nvCxnSpPr>
          <p:spPr bwMode="auto">
            <a:xfrm rot="10800000">
              <a:off x="5105400" y="2971800"/>
              <a:ext cx="685800" cy="158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5" name="Straight Connector 9"/>
            <p:cNvCxnSpPr>
              <a:cxnSpLocks noChangeShapeType="1"/>
            </p:cNvCxnSpPr>
            <p:nvPr/>
          </p:nvCxnSpPr>
          <p:spPr bwMode="auto">
            <a:xfrm rot="10800000">
              <a:off x="5105400" y="3275011"/>
              <a:ext cx="685800" cy="158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6" name="Straight Connector 10"/>
            <p:cNvCxnSpPr>
              <a:cxnSpLocks noChangeShapeType="1"/>
            </p:cNvCxnSpPr>
            <p:nvPr/>
          </p:nvCxnSpPr>
          <p:spPr bwMode="auto">
            <a:xfrm rot="10800000">
              <a:off x="5105400" y="3578222"/>
              <a:ext cx="685800" cy="158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7" name="Straight Connector 11"/>
            <p:cNvCxnSpPr>
              <a:cxnSpLocks noChangeShapeType="1"/>
            </p:cNvCxnSpPr>
            <p:nvPr/>
          </p:nvCxnSpPr>
          <p:spPr bwMode="auto">
            <a:xfrm rot="10800000">
              <a:off x="7162800" y="2971800"/>
              <a:ext cx="685800" cy="158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8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7155180" y="3503612"/>
              <a:ext cx="685800" cy="1588"/>
            </a:xfrm>
            <a:prstGeom prst="line">
              <a:avLst/>
            </a:prstGeom>
            <a:noFill/>
            <a:ln w="63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29" name="TextBox 13"/>
            <p:cNvSpPr txBox="1">
              <a:spLocks noChangeArrowheads="1"/>
            </p:cNvSpPr>
            <p:nvPr/>
          </p:nvSpPr>
          <p:spPr bwMode="auto">
            <a:xfrm>
              <a:off x="4846320" y="2788920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</a:t>
              </a:r>
            </a:p>
          </p:txBody>
        </p:sp>
        <p:sp>
          <p:nvSpPr>
            <p:cNvPr id="28730" name="TextBox 14"/>
            <p:cNvSpPr txBox="1">
              <a:spLocks noChangeArrowheads="1"/>
            </p:cNvSpPr>
            <p:nvPr/>
          </p:nvSpPr>
          <p:spPr bwMode="auto">
            <a:xfrm>
              <a:off x="4846320" y="3101340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B</a:t>
              </a:r>
            </a:p>
          </p:txBody>
        </p:sp>
        <p:sp>
          <p:nvSpPr>
            <p:cNvPr id="28731" name="TextBox 15"/>
            <p:cNvSpPr txBox="1">
              <a:spLocks noChangeArrowheads="1"/>
            </p:cNvSpPr>
            <p:nvPr/>
          </p:nvSpPr>
          <p:spPr bwMode="auto">
            <a:xfrm>
              <a:off x="4853940" y="3421380"/>
              <a:ext cx="2920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28732" name="TextBox 16"/>
            <p:cNvSpPr txBox="1">
              <a:spLocks noChangeArrowheads="1"/>
            </p:cNvSpPr>
            <p:nvPr/>
          </p:nvSpPr>
          <p:spPr bwMode="auto">
            <a:xfrm>
              <a:off x="6268752" y="3113603"/>
              <a:ext cx="3767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FA</a:t>
              </a:r>
            </a:p>
          </p:txBody>
        </p:sp>
        <p:sp>
          <p:nvSpPr>
            <p:cNvPr id="28733" name="TextBox 17"/>
            <p:cNvSpPr txBox="1">
              <a:spLocks noChangeArrowheads="1"/>
            </p:cNvSpPr>
            <p:nvPr/>
          </p:nvSpPr>
          <p:spPr bwMode="auto">
            <a:xfrm>
              <a:off x="7787640" y="2819400"/>
              <a:ext cx="7264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CARRY</a:t>
              </a:r>
            </a:p>
          </p:txBody>
        </p:sp>
        <p:sp>
          <p:nvSpPr>
            <p:cNvPr id="28734" name="TextBox 18"/>
            <p:cNvSpPr txBox="1">
              <a:spLocks noChangeArrowheads="1"/>
            </p:cNvSpPr>
            <p:nvPr/>
          </p:nvSpPr>
          <p:spPr bwMode="auto">
            <a:xfrm>
              <a:off x="7795260" y="3342203"/>
              <a:ext cx="5389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SUM</a:t>
              </a:r>
            </a:p>
          </p:txBody>
        </p:sp>
      </p:grpSp>
      <p:grpSp>
        <p:nvGrpSpPr>
          <p:cNvPr id="28678" name="Group 20"/>
          <p:cNvGrpSpPr>
            <a:grpSpLocks/>
          </p:cNvGrpSpPr>
          <p:nvPr/>
        </p:nvGrpSpPr>
        <p:grpSpPr bwMode="auto">
          <a:xfrm>
            <a:off x="647700" y="2362200"/>
            <a:ext cx="3771900" cy="3429000"/>
            <a:chOff x="2640842" y="497164"/>
            <a:chExt cx="6472750" cy="5874937"/>
          </a:xfrm>
        </p:grpSpPr>
        <p:sp>
          <p:nvSpPr>
            <p:cNvPr id="22" name="Arc 21"/>
            <p:cNvSpPr/>
            <p:nvPr/>
          </p:nvSpPr>
          <p:spPr>
            <a:xfrm>
              <a:off x="4354378" y="918746"/>
              <a:ext cx="953477" cy="987315"/>
            </a:xfrm>
            <a:prstGeom prst="arc">
              <a:avLst>
                <a:gd name="adj1" fmla="val 16200000"/>
                <a:gd name="adj2" fmla="val 5413758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>
              <a:off x="4090128" y="910585"/>
              <a:ext cx="762782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4092853" y="1903342"/>
              <a:ext cx="762782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>
              <a:off x="3599195" y="1412403"/>
              <a:ext cx="987315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4354378" y="2061095"/>
              <a:ext cx="953477" cy="987315"/>
            </a:xfrm>
            <a:prstGeom prst="arc">
              <a:avLst>
                <a:gd name="adj1" fmla="val 16200000"/>
                <a:gd name="adj2" fmla="val 5413758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10800000">
              <a:off x="4090128" y="2052934"/>
              <a:ext cx="762782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4092853" y="3045691"/>
              <a:ext cx="762782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>
              <a:off x="3599195" y="2554752"/>
              <a:ext cx="987315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>
              <a:off x="4354378" y="3203444"/>
              <a:ext cx="953477" cy="987315"/>
            </a:xfrm>
            <a:prstGeom prst="arc">
              <a:avLst>
                <a:gd name="adj1" fmla="val 16200000"/>
                <a:gd name="adj2" fmla="val 5413758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>
              <a:off x="4090128" y="3195283"/>
              <a:ext cx="762782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4092853" y="4190759"/>
              <a:ext cx="762782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>
              <a:off x="3599195" y="3697101"/>
              <a:ext cx="987315" cy="0"/>
            </a:xfrm>
            <a:prstGeom prst="line">
              <a:avLst/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>
              <a:off x="3199308" y="4449148"/>
              <a:ext cx="1073343" cy="1536730"/>
            </a:xfrm>
            <a:prstGeom prst="arc">
              <a:avLst>
                <a:gd name="adj1" fmla="val 17899267"/>
                <a:gd name="adj2" fmla="val 3538344"/>
              </a:avLst>
            </a:prstGeom>
            <a:noFill/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>
              <a:off x="2869677" y="4609620"/>
              <a:ext cx="2438179" cy="1762481"/>
            </a:xfrm>
            <a:prstGeom prst="arc">
              <a:avLst>
                <a:gd name="adj1" fmla="val 16126873"/>
                <a:gd name="adj2" fmla="val 20777582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flipV="1">
              <a:off x="2869677" y="4038445"/>
              <a:ext cx="2438179" cy="1762481"/>
            </a:xfrm>
            <a:prstGeom prst="arc">
              <a:avLst>
                <a:gd name="adj1" fmla="val 16126873"/>
                <a:gd name="adj2" fmla="val 20777582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>
              <a:off x="3022233" y="4470907"/>
              <a:ext cx="1073343" cy="1536730"/>
            </a:xfrm>
            <a:prstGeom prst="arc">
              <a:avLst>
                <a:gd name="adj1" fmla="val 17899267"/>
                <a:gd name="adj2" fmla="val 3538344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Arc 39"/>
            <p:cNvSpPr/>
            <p:nvPr/>
          </p:nvSpPr>
          <p:spPr>
            <a:xfrm>
              <a:off x="5525793" y="1734709"/>
              <a:ext cx="1073343" cy="1536730"/>
            </a:xfrm>
            <a:prstGeom prst="arc">
              <a:avLst>
                <a:gd name="adj1" fmla="val 17899267"/>
                <a:gd name="adj2" fmla="val 3538344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193438" y="1895181"/>
              <a:ext cx="2438177" cy="1762481"/>
            </a:xfrm>
            <a:prstGeom prst="arc">
              <a:avLst>
                <a:gd name="adj1" fmla="val 16126873"/>
                <a:gd name="adj2" fmla="val 20777582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flipV="1">
              <a:off x="5193438" y="1324007"/>
              <a:ext cx="2438177" cy="1762481"/>
            </a:xfrm>
            <a:prstGeom prst="arc">
              <a:avLst>
                <a:gd name="adj1" fmla="val 16126873"/>
                <a:gd name="adj2" fmla="val 20777582"/>
              </a:avLst>
            </a:prstGeom>
            <a:ln w="6350">
              <a:solidFill>
                <a:srgbClr val="CD76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307856" y="2515314"/>
              <a:ext cx="128038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0800000">
              <a:off x="5307856" y="1370246"/>
              <a:ext cx="1220451" cy="764285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 flipV="1">
              <a:off x="5307856" y="2896097"/>
              <a:ext cx="1220451" cy="761566"/>
            </a:xfrm>
            <a:prstGeom prst="bentConnector3">
              <a:avLst>
                <a:gd name="adj1" fmla="val 5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563511" y="2488115"/>
              <a:ext cx="55029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16200000" flipH="1">
              <a:off x="1969690" y="2576075"/>
              <a:ext cx="3873107" cy="547569"/>
            </a:xfrm>
            <a:prstGeom prst="bentConnector3">
              <a:avLst>
                <a:gd name="adj1" fmla="val 10018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16200000" flipH="1">
              <a:off x="1208889" y="2552300"/>
              <a:ext cx="4648271" cy="1370284"/>
            </a:xfrm>
            <a:prstGeom prst="bentConnector3">
              <a:avLst>
                <a:gd name="adj1" fmla="val 9996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16200000" flipH="1">
              <a:off x="1625390" y="2538983"/>
              <a:ext cx="4267488" cy="1016135"/>
            </a:xfrm>
            <a:prstGeom prst="bentConnector3">
              <a:avLst>
                <a:gd name="adj1" fmla="val 10000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5" name="TextBox 49"/>
            <p:cNvSpPr txBox="1">
              <a:spLocks noChangeArrowheads="1"/>
            </p:cNvSpPr>
            <p:nvPr/>
          </p:nvSpPr>
          <p:spPr bwMode="auto">
            <a:xfrm>
              <a:off x="2640842" y="505515"/>
              <a:ext cx="495795" cy="52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A</a:t>
              </a:r>
            </a:p>
          </p:txBody>
        </p:sp>
        <p:sp>
          <p:nvSpPr>
            <p:cNvPr id="28706" name="TextBox 50"/>
            <p:cNvSpPr txBox="1">
              <a:spLocks noChangeArrowheads="1"/>
            </p:cNvSpPr>
            <p:nvPr/>
          </p:nvSpPr>
          <p:spPr bwMode="auto">
            <a:xfrm>
              <a:off x="3072858" y="497164"/>
              <a:ext cx="484789" cy="52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B</a:t>
              </a:r>
            </a:p>
          </p:txBody>
        </p:sp>
        <p:sp>
          <p:nvSpPr>
            <p:cNvPr id="28707" name="TextBox 51"/>
            <p:cNvSpPr txBox="1">
              <a:spLocks noChangeArrowheads="1"/>
            </p:cNvSpPr>
            <p:nvPr/>
          </p:nvSpPr>
          <p:spPr bwMode="auto">
            <a:xfrm>
              <a:off x="3414459" y="510219"/>
              <a:ext cx="479287" cy="52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C</a:t>
              </a:r>
            </a:p>
          </p:txBody>
        </p:sp>
        <p:sp>
          <p:nvSpPr>
            <p:cNvPr id="28708" name="TextBox 52"/>
            <p:cNvSpPr txBox="1">
              <a:spLocks noChangeArrowheads="1"/>
            </p:cNvSpPr>
            <p:nvPr/>
          </p:nvSpPr>
          <p:spPr bwMode="auto">
            <a:xfrm>
              <a:off x="7974753" y="2206279"/>
              <a:ext cx="1138839" cy="52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CARRY</a:t>
              </a:r>
            </a:p>
          </p:txBody>
        </p:sp>
        <p:sp>
          <p:nvSpPr>
            <p:cNvPr id="28709" name="TextBox 53"/>
            <p:cNvSpPr txBox="1">
              <a:spLocks noChangeArrowheads="1"/>
            </p:cNvSpPr>
            <p:nvPr/>
          </p:nvSpPr>
          <p:spPr bwMode="auto">
            <a:xfrm>
              <a:off x="5661387" y="4949480"/>
              <a:ext cx="919502" cy="52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SUM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5231577" y="5218873"/>
              <a:ext cx="550293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586148" y="1060180"/>
              <a:ext cx="89898" cy="92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207480" y="1813585"/>
              <a:ext cx="92624" cy="89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782502" y="2950494"/>
              <a:ext cx="89900" cy="92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191135" y="3429193"/>
              <a:ext cx="89900" cy="924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98847" y="4084684"/>
              <a:ext cx="89900" cy="897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10800000">
              <a:off x="3637907" y="1092818"/>
              <a:ext cx="4576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0800000">
              <a:off x="3281035" y="1854384"/>
              <a:ext cx="82543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580699" y="2210687"/>
              <a:ext cx="92624" cy="89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10800000">
              <a:off x="3635184" y="2240607"/>
              <a:ext cx="457669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2839711" y="3007612"/>
              <a:ext cx="12558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3226550" y="3453673"/>
              <a:ext cx="86357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2853331" y="4136361"/>
              <a:ext cx="12558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3F04D-70EE-46D3-9184-246B9F0FC58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smtClean="0"/>
              <a:t>Boolean Arithmetic</a:t>
            </a:r>
          </a:p>
          <a:p>
            <a:r>
              <a:rPr lang="en-US" smtClean="0">
                <a:solidFill>
                  <a:srgbClr val="0000FF"/>
                </a:solidFill>
              </a:rPr>
              <a:t>- Based on logic gate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 and AND operation</a:t>
            </a:r>
          </a:p>
        </p:txBody>
      </p:sp>
      <p:pic>
        <p:nvPicPr>
          <p:cNvPr id="30723" name="Content Placeholder 4" descr="capture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981200"/>
            <a:ext cx="3248025" cy="4267200"/>
          </a:xfrm>
        </p:spPr>
      </p:pic>
      <p:pic>
        <p:nvPicPr>
          <p:cNvPr id="30724" name="Picture 5" descr="capture5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36369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2286000" y="6324600"/>
            <a:ext cx="10001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Y= A+B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6172200" y="6248400"/>
            <a:ext cx="903288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Y= A.B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1219200"/>
          </a:xfrm>
        </p:spPr>
        <p:txBody>
          <a:bodyPr/>
          <a:lstStyle/>
          <a:p>
            <a:r>
              <a:rPr lang="en-US" smtClean="0"/>
              <a:t>NOT, NAND and NOR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230687"/>
          </a:xfrm>
        </p:spPr>
        <p:txBody>
          <a:bodyPr/>
          <a:lstStyle/>
          <a:p>
            <a:r>
              <a:rPr lang="en-US" sz="2800" smtClean="0"/>
              <a:t>NOT </a:t>
            </a:r>
            <a:endParaRPr lang="en-US" sz="2800" b="1" u="sng" smtClean="0"/>
          </a:p>
          <a:p>
            <a:pPr lvl="1"/>
            <a:r>
              <a:rPr lang="en-US" smtClean="0"/>
              <a:t>Y=</a:t>
            </a:r>
          </a:p>
          <a:p>
            <a:r>
              <a:rPr lang="en-US" sz="2800" smtClean="0"/>
              <a:t>NAND</a:t>
            </a:r>
          </a:p>
          <a:p>
            <a:pPr lvl="1"/>
            <a:r>
              <a:rPr lang="en-US" smtClean="0"/>
              <a:t>Y = </a:t>
            </a:r>
          </a:p>
          <a:p>
            <a:r>
              <a:rPr lang="en-US" sz="2800" smtClean="0"/>
              <a:t>NOR</a:t>
            </a:r>
          </a:p>
          <a:p>
            <a:pPr lvl="1"/>
            <a:r>
              <a:rPr lang="en-US" smtClean="0"/>
              <a:t>Y = </a:t>
            </a:r>
          </a:p>
          <a:p>
            <a:r>
              <a:rPr lang="en-US" sz="2800" smtClean="0"/>
              <a:t>XOR</a:t>
            </a:r>
          </a:p>
          <a:p>
            <a:pPr lvl="1"/>
            <a:r>
              <a:rPr lang="en-US" sz="2400" smtClean="0"/>
              <a:t>Y = ??</a:t>
            </a:r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14600" y="2514600"/>
          <a:ext cx="406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64880" imgH="203040" progId="Equation.3">
                  <p:embed/>
                </p:oleObj>
              </mc:Choice>
              <mc:Fallback>
                <p:oleObj name="Equation" r:id="rId3" imgW="1648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064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667000" y="3581400"/>
          <a:ext cx="57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253800" imgH="203040" progId="Equation.3">
                  <p:embed/>
                </p:oleObj>
              </mc:Choice>
              <mc:Fallback>
                <p:oleObj name="Equation" r:id="rId5" imgW="2538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81400"/>
                        <a:ext cx="571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2590800" y="4572000"/>
          <a:ext cx="885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393480" imgH="203040" progId="Equation.3">
                  <p:embed/>
                </p:oleObj>
              </mc:Choice>
              <mc:Fallback>
                <p:oleObj name="Equation" r:id="rId7" imgW="393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885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Basics of boolean algebra</a:t>
            </a:r>
          </a:p>
        </p:txBody>
      </p:sp>
      <p:pic>
        <p:nvPicPr>
          <p:cNvPr id="31747" name="Content Placeholder 3" descr="capture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2133600"/>
            <a:ext cx="3581400" cy="1760538"/>
          </a:xfrm>
        </p:spPr>
      </p:pic>
      <p:pic>
        <p:nvPicPr>
          <p:cNvPr id="31748" name="Picture 5" descr="capture2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343400"/>
            <a:ext cx="5341938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Boolean rules for simplification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A+AB=A</a:t>
            </a:r>
          </a:p>
          <a:p>
            <a:endParaRPr lang="en-US" smtClean="0"/>
          </a:p>
          <a:p>
            <a:endParaRPr lang="en-US" smtClean="0"/>
          </a:p>
          <a:p>
            <a:endParaRPr lang="en-US" sz="1600" smtClean="0"/>
          </a:p>
          <a:p>
            <a:r>
              <a:rPr lang="en-US" smtClean="0"/>
              <a:t> </a:t>
            </a:r>
          </a:p>
        </p:txBody>
      </p:sp>
      <p:pic>
        <p:nvPicPr>
          <p:cNvPr id="2053" name="Picture 3" descr="capture3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14600"/>
            <a:ext cx="28971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4" descr="capture4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878013"/>
            <a:ext cx="3276600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524000" y="3962400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1002960" imgH="203040" progId="Equation.3">
                  <p:embed/>
                </p:oleObj>
              </mc:Choice>
              <mc:Fallback>
                <p:oleObj name="Equation" r:id="rId5" imgW="10029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2133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6" descr="capture5.bmp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4419600"/>
            <a:ext cx="30480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7" descr="capture7.bmp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16413" y="3962400"/>
            <a:ext cx="4446587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1066800" y="6096000"/>
            <a:ext cx="2868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Truth table’s should match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r>
              <a:rPr lang="en-US" sz="2400" smtClean="0"/>
              <a:t>A+BC=(A+B) (A+C)</a:t>
            </a:r>
          </a:p>
        </p:txBody>
      </p:sp>
      <p:pic>
        <p:nvPicPr>
          <p:cNvPr id="32772" name="Picture 3" descr="capture8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90800"/>
            <a:ext cx="31242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4" descr="capture9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981200"/>
            <a:ext cx="358140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5" descr="capture10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029200"/>
            <a:ext cx="32766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Circuit simplification example</a:t>
            </a:r>
          </a:p>
        </p:txBody>
      </p:sp>
      <p:pic>
        <p:nvPicPr>
          <p:cNvPr id="33795" name="Content Placeholder 3" descr="capture1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895600"/>
            <a:ext cx="4676775" cy="1743075"/>
          </a:xfrm>
        </p:spPr>
      </p:pic>
      <p:pic>
        <p:nvPicPr>
          <p:cNvPr id="37892" name="Picture 4" descr="capture12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514600"/>
            <a:ext cx="355123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181600" y="5486400"/>
            <a:ext cx="3600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Realize with less number of gates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DeMorgan's Theorems</a:t>
            </a:r>
          </a:p>
        </p:txBody>
      </p:sp>
      <p:pic>
        <p:nvPicPr>
          <p:cNvPr id="34819" name="Content Placeholder 3" descr="capture1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1981200"/>
            <a:ext cx="4645025" cy="2286000"/>
          </a:xfrm>
        </p:spPr>
      </p:pic>
      <p:pic>
        <p:nvPicPr>
          <p:cNvPr id="34820" name="Content Placeholder 3" descr="capture14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800600"/>
            <a:ext cx="32496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capture15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648200"/>
            <a:ext cx="36163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pic>
        <p:nvPicPr>
          <p:cNvPr id="3076" name="Picture 6" descr="capture16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590800"/>
            <a:ext cx="442118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Content Placeholder 7"/>
          <p:cNvSpPr>
            <a:spLocks noGrp="1"/>
          </p:cNvSpPr>
          <p:nvPr>
            <p:ph idx="1"/>
          </p:nvPr>
        </p:nvSpPr>
        <p:spPr>
          <a:xfrm>
            <a:off x="990600" y="1981200"/>
            <a:ext cx="7772400" cy="4114800"/>
          </a:xfrm>
        </p:spPr>
        <p:txBody>
          <a:bodyPr/>
          <a:lstStyle/>
          <a:p>
            <a:r>
              <a:rPr lang="en-US" smtClean="0"/>
              <a:t>Solve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Ans 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819400" y="4953000"/>
          <a:ext cx="609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266400" imgH="203040" progId="Equation.3">
                  <p:embed/>
                </p:oleObj>
              </mc:Choice>
              <mc:Fallback>
                <p:oleObj name="Equation" r:id="rId4" imgW="26640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53000"/>
                        <a:ext cx="60960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smtClean="0"/>
              <a:t>Logic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</a:t>
            </a:r>
          </a:p>
        </p:txBody>
      </p:sp>
      <p:graphicFrame>
        <p:nvGraphicFramePr>
          <p:cNvPr id="4098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676400" y="2446338"/>
          <a:ext cx="45720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1790640" imgH="533160" progId="Equation.3">
                  <p:embed/>
                </p:oleObj>
              </mc:Choice>
              <mc:Fallback>
                <p:oleObj name="Equation" r:id="rId3" imgW="1790640" imgH="53316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46338"/>
                        <a:ext cx="45720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Converting truth tables into Boolean expressions</a:t>
            </a:r>
          </a:p>
        </p:txBody>
      </p:sp>
      <p:pic>
        <p:nvPicPr>
          <p:cNvPr id="35843" name="Content Placeholder 3" descr="capture17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2603500"/>
            <a:ext cx="4114800" cy="2959100"/>
          </a:xfrm>
        </p:spPr>
      </p:pic>
      <p:pic>
        <p:nvPicPr>
          <p:cNvPr id="35844" name="Picture 4" descr="capture1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3838" y="2590800"/>
            <a:ext cx="491013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5"/>
          <p:cNvSpPr txBox="1">
            <a:spLocks noChangeArrowheads="1"/>
          </p:cNvSpPr>
          <p:nvPr/>
        </p:nvSpPr>
        <p:spPr bwMode="auto">
          <a:xfrm>
            <a:off x="3352800" y="6096000"/>
            <a:ext cx="2420938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Ans  AB+BC+CA</a:t>
            </a:r>
          </a:p>
        </p:txBody>
      </p:sp>
      <p:sp>
        <p:nvSpPr>
          <p:cNvPr id="35846" name="TextBox 7"/>
          <p:cNvSpPr txBox="1">
            <a:spLocks noChangeArrowheads="1"/>
          </p:cNvSpPr>
          <p:nvPr/>
        </p:nvSpPr>
        <p:spPr bwMode="auto">
          <a:xfrm>
            <a:off x="2895600" y="1981200"/>
            <a:ext cx="36242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/>
              <a:t>Sum of product 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143000" y="1981200"/>
            <a:ext cx="7772400" cy="4114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smtClean="0"/>
              <a:t>Product-Of-Sums approach</a:t>
            </a:r>
          </a:p>
        </p:txBody>
      </p:sp>
      <p:pic>
        <p:nvPicPr>
          <p:cNvPr id="36868" name="Picture 3" descr="capture19.bmp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24200"/>
            <a:ext cx="714375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4" descr="capture20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124200"/>
            <a:ext cx="19939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5" descr="capture21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2971800"/>
            <a:ext cx="479107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Logic simplification with Karnaugh maps</a:t>
            </a:r>
          </a:p>
        </p:txBody>
      </p:sp>
      <p:pic>
        <p:nvPicPr>
          <p:cNvPr id="37891" name="Content Placeholder 3" descr="capture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2133600"/>
            <a:ext cx="4302125" cy="1600200"/>
          </a:xfrm>
        </p:spPr>
      </p:pic>
      <p:pic>
        <p:nvPicPr>
          <p:cNvPr id="37892" name="Picture 4" descr="capture2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62400"/>
            <a:ext cx="22129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capture3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7488" y="3962400"/>
            <a:ext cx="3467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 descr="capture5.bmp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3962400"/>
            <a:ext cx="22621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Contd.</a:t>
            </a:r>
          </a:p>
        </p:txBody>
      </p:sp>
      <p:pic>
        <p:nvPicPr>
          <p:cNvPr id="38915" name="Content Placeholder 3" descr="capture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45013" y="2286000"/>
            <a:ext cx="4114800" cy="1752600"/>
          </a:xfrm>
        </p:spPr>
      </p:pic>
      <p:pic>
        <p:nvPicPr>
          <p:cNvPr id="38916" name="Picture 5" descr="capture6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0"/>
            <a:ext cx="36306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6" descr="capture7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343400"/>
            <a:ext cx="38862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7" descr="capture8.bmp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495800"/>
            <a:ext cx="39893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Contd.</a:t>
            </a:r>
          </a:p>
        </p:txBody>
      </p:sp>
      <p:pic>
        <p:nvPicPr>
          <p:cNvPr id="39939" name="Content Placeholder 3" descr="capture9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650" y="2590800"/>
            <a:ext cx="4648200" cy="2873375"/>
          </a:xfrm>
        </p:spPr>
      </p:pic>
      <p:pic>
        <p:nvPicPr>
          <p:cNvPr id="39940" name="Picture 4" descr="capture10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350" y="2819400"/>
            <a:ext cx="423862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Larger 4-variable Karnaugh maps</a:t>
            </a:r>
          </a:p>
        </p:txBody>
      </p:sp>
      <p:pic>
        <p:nvPicPr>
          <p:cNvPr id="40963" name="Content Placeholder 3" descr="capture1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105025"/>
            <a:ext cx="2057400" cy="2009775"/>
          </a:xfrm>
        </p:spPr>
      </p:pic>
      <p:pic>
        <p:nvPicPr>
          <p:cNvPr id="40964" name="Picture 4" descr="capture12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133600"/>
            <a:ext cx="495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 descr="capture13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0588" y="4343400"/>
            <a:ext cx="3833812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6" descr="capture14.bmp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297363"/>
            <a:ext cx="3505200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Contd.</a:t>
            </a:r>
          </a:p>
        </p:txBody>
      </p:sp>
      <p:pic>
        <p:nvPicPr>
          <p:cNvPr id="41987" name="Content Placeholder 3" descr="capture15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743200"/>
            <a:ext cx="4495800" cy="2571750"/>
          </a:xfrm>
        </p:spPr>
      </p:pic>
      <p:pic>
        <p:nvPicPr>
          <p:cNvPr id="41988" name="Picture 4" descr="capture16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7450" y="2819400"/>
            <a:ext cx="3994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Contd.</a:t>
            </a:r>
          </a:p>
        </p:txBody>
      </p:sp>
      <p:pic>
        <p:nvPicPr>
          <p:cNvPr id="43011" name="Content Placeholder 3" descr="capture16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2590800"/>
            <a:ext cx="3873500" cy="2438400"/>
          </a:xfrm>
        </p:spPr>
      </p:pic>
      <p:pic>
        <p:nvPicPr>
          <p:cNvPr id="43012" name="Picture 4" descr="capture17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90800"/>
            <a:ext cx="37338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Contd.</a:t>
            </a:r>
          </a:p>
        </p:txBody>
      </p:sp>
      <p:pic>
        <p:nvPicPr>
          <p:cNvPr id="44035" name="Content Placeholder 3" descr="capture18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905000"/>
            <a:ext cx="4699000" cy="2447925"/>
          </a:xfrm>
        </p:spPr>
      </p:pic>
      <p:pic>
        <p:nvPicPr>
          <p:cNvPr id="44036" name="Picture 4" descr="capture19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905000"/>
            <a:ext cx="37052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capture20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4414838"/>
            <a:ext cx="4876800" cy="213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50938" y="609600"/>
            <a:ext cx="7793037" cy="1066800"/>
          </a:xfrm>
        </p:spPr>
        <p:txBody>
          <a:bodyPr/>
          <a:lstStyle/>
          <a:p>
            <a:r>
              <a:rPr lang="en-US" smtClean="0"/>
              <a:t>NOT Gate OR Inverter</a:t>
            </a:r>
          </a:p>
        </p:txBody>
      </p:sp>
      <p:pic>
        <p:nvPicPr>
          <p:cNvPr id="10243" name="Content Placeholder 3" descr="capture7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6600" y="2362200"/>
            <a:ext cx="2514600" cy="2781300"/>
          </a:xfrm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447800" y="5715000"/>
            <a:ext cx="26971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Logic - Opposite of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Sigma Notation</a:t>
            </a:r>
          </a:p>
        </p:txBody>
      </p:sp>
      <p:pic>
        <p:nvPicPr>
          <p:cNvPr id="45059" name="Content Placeholder 3" descr="capture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2286000"/>
            <a:ext cx="5297488" cy="38862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Pi-Notation</a:t>
            </a:r>
          </a:p>
        </p:txBody>
      </p:sp>
      <p:pic>
        <p:nvPicPr>
          <p:cNvPr id="46083" name="Content Placeholder 5" descr="capture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2362200"/>
            <a:ext cx="5961063" cy="34290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Don't Care cells in the Karnaugh map</a:t>
            </a:r>
            <a:endParaRPr lang="en-US" smtClean="0"/>
          </a:p>
        </p:txBody>
      </p:sp>
      <p:pic>
        <p:nvPicPr>
          <p:cNvPr id="47107" name="Content Placeholder 3" descr="capture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2438400"/>
            <a:ext cx="6019800" cy="30543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f= </a:t>
            </a:r>
            <a:r>
              <a:rPr lang="el-GR" smtClean="0"/>
              <a:t>Σ</a:t>
            </a:r>
            <a:r>
              <a:rPr lang="en-US" smtClean="0"/>
              <a:t> m (0,1,3,4,5,7,10,13)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f= </a:t>
            </a:r>
            <a:r>
              <a:rPr lang="el-GR" smtClean="0"/>
              <a:t>Σ</a:t>
            </a:r>
            <a:r>
              <a:rPr lang="en-US" smtClean="0"/>
              <a:t> m (1,2,3,5,6,7,8,12,13)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f= </a:t>
            </a:r>
            <a:r>
              <a:rPr lang="el-GR" smtClean="0"/>
              <a:t>Σ</a:t>
            </a:r>
            <a:r>
              <a:rPr lang="en-US" smtClean="0"/>
              <a:t> m (0,2,6,10,11,12,13)+d(3,4,5,14,15)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smtClean="0"/>
              <a:t>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/>
              <a:t>Sequential logic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endParaRPr lang="en-US" sz="2800" i="1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	Sequential logic, unlike combinational logic is not only affected by the present inputs, but also, by the prior history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8361E-FB3F-4755-8368-B8B484E9648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R-S Flip-flop or R-S latch</a:t>
            </a:r>
          </a:p>
        </p:txBody>
      </p:sp>
      <p:pic>
        <p:nvPicPr>
          <p:cNvPr id="51203" name="Content Placeholder 3" descr="capture1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2209800"/>
            <a:ext cx="5226050" cy="2133600"/>
          </a:xfrm>
        </p:spPr>
      </p:pic>
      <p:pic>
        <p:nvPicPr>
          <p:cNvPr id="51204" name="Picture 4" descr="capture2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800600"/>
            <a:ext cx="18383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Gated S-R latch</a:t>
            </a:r>
          </a:p>
        </p:txBody>
      </p:sp>
      <p:pic>
        <p:nvPicPr>
          <p:cNvPr id="52227" name="Content Placeholder 3" descr="capture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2590800"/>
            <a:ext cx="6096000" cy="276066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 Flip-flop OR D latch</a:t>
            </a:r>
          </a:p>
        </p:txBody>
      </p:sp>
      <p:pic>
        <p:nvPicPr>
          <p:cNvPr id="53251" name="Content Placeholder 3" descr="capture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2133600"/>
            <a:ext cx="5348288" cy="1676400"/>
          </a:xfrm>
        </p:spPr>
      </p:pic>
      <p:pic>
        <p:nvPicPr>
          <p:cNvPr id="53252" name="Picture 4" descr="capture5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267200"/>
            <a:ext cx="297180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capture6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267200"/>
            <a:ext cx="1752600" cy="16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D Flip-Flop Response</a:t>
            </a:r>
          </a:p>
        </p:txBody>
      </p:sp>
      <p:pic>
        <p:nvPicPr>
          <p:cNvPr id="54275" name="Content Placeholder 3" descr="capture7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2209800"/>
            <a:ext cx="4876800" cy="36068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Gate</a:t>
            </a:r>
          </a:p>
        </p:txBody>
      </p:sp>
      <p:pic>
        <p:nvPicPr>
          <p:cNvPr id="11267" name="Content Placeholder 3" descr="capture8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0400" y="2133600"/>
            <a:ext cx="3200400" cy="3305175"/>
          </a:xfrm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447800" y="5715000"/>
            <a:ext cx="4324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Logic – output is 0 if there is any input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Edge-triggered Response</a:t>
            </a:r>
          </a:p>
        </p:txBody>
      </p:sp>
      <p:pic>
        <p:nvPicPr>
          <p:cNvPr id="55299" name="Content Placeholder 3" descr="capture8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2362200"/>
            <a:ext cx="4114800" cy="3160713"/>
          </a:xfrm>
        </p:spPr>
      </p:pic>
      <p:pic>
        <p:nvPicPr>
          <p:cNvPr id="58372" name="Picture 4" descr="capture9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62200"/>
            <a:ext cx="41449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trigger realization</a:t>
            </a:r>
          </a:p>
        </p:txBody>
      </p:sp>
      <p:pic>
        <p:nvPicPr>
          <p:cNvPr id="56323" name="Content Placeholder 3" descr="capture10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124200" y="1905000"/>
            <a:ext cx="3371850" cy="2000250"/>
          </a:xfrm>
        </p:spPr>
      </p:pic>
      <p:pic>
        <p:nvPicPr>
          <p:cNvPr id="56324" name="Picture 4" descr="capture12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45053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capture13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951288"/>
            <a:ext cx="4306888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Edge triggered RS flip-flop</a:t>
            </a:r>
          </a:p>
        </p:txBody>
      </p:sp>
      <p:pic>
        <p:nvPicPr>
          <p:cNvPr id="57347" name="Content Placeholder 3" descr="capture14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2209800"/>
            <a:ext cx="5105400" cy="1852613"/>
          </a:xfrm>
        </p:spPr>
      </p:pic>
      <p:pic>
        <p:nvPicPr>
          <p:cNvPr id="57348" name="Picture 4" descr="capture15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648200"/>
            <a:ext cx="3333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9" name="Picture 5" descr="capture16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648200"/>
            <a:ext cx="33147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J-K flip-flop</a:t>
            </a:r>
          </a:p>
        </p:txBody>
      </p:sp>
      <p:pic>
        <p:nvPicPr>
          <p:cNvPr id="58371" name="Content Placeholder 3" descr="capture17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2133600"/>
            <a:ext cx="5362575" cy="1905000"/>
          </a:xfrm>
        </p:spPr>
      </p:pic>
      <p:pic>
        <p:nvPicPr>
          <p:cNvPr id="58372" name="Picture 4" descr="capture1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800600"/>
            <a:ext cx="27432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Preset and Clear in flip-flop</a:t>
            </a:r>
          </a:p>
        </p:txBody>
      </p:sp>
      <p:pic>
        <p:nvPicPr>
          <p:cNvPr id="59395" name="Content Placeholder 3" descr="capture19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43200" y="1981200"/>
            <a:ext cx="4314825" cy="2009775"/>
          </a:xfrm>
        </p:spPr>
      </p:pic>
      <p:pic>
        <p:nvPicPr>
          <p:cNvPr id="59396" name="Picture 4" descr="capture20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267200"/>
            <a:ext cx="4295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capture21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267200"/>
            <a:ext cx="42386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smtClean="0"/>
              <a:t>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counters</a:t>
            </a:r>
          </a:p>
        </p:txBody>
      </p:sp>
      <p:pic>
        <p:nvPicPr>
          <p:cNvPr id="61443" name="Picture 5" descr="capture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81200" y="1905000"/>
            <a:ext cx="5257800" cy="2343150"/>
          </a:xfrm>
        </p:spPr>
      </p:pic>
      <p:pic>
        <p:nvPicPr>
          <p:cNvPr id="61444" name="Picture 7" descr="capture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4343400"/>
            <a:ext cx="5334000" cy="22066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3F04D-70EE-46D3-9184-246B9F0FC58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pic>
        <p:nvPicPr>
          <p:cNvPr id="62467" name="Picture 4" descr="capture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00200" y="2438400"/>
            <a:ext cx="6172200" cy="275113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 and Down counter</a:t>
            </a:r>
          </a:p>
        </p:txBody>
      </p:sp>
      <p:pic>
        <p:nvPicPr>
          <p:cNvPr id="63491" name="Picture 4" descr="capture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81300" y="1828800"/>
            <a:ext cx="3567113" cy="472440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smtClean="0"/>
              <a:t>Propagation delay in asynchronous counter</a:t>
            </a:r>
          </a:p>
        </p:txBody>
      </p:sp>
      <p:pic>
        <p:nvPicPr>
          <p:cNvPr id="64515" name="Picture 4" descr="capture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57438" y="3995738"/>
            <a:ext cx="4805362" cy="2481262"/>
          </a:xfrm>
        </p:spPr>
      </p:pic>
      <p:pic>
        <p:nvPicPr>
          <p:cNvPr id="64516" name="Picture 7" descr="capture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438400" y="1828800"/>
            <a:ext cx="4648200" cy="207168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3F04D-70EE-46D3-9184-246B9F0FC58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 Gate</a:t>
            </a:r>
          </a:p>
        </p:txBody>
      </p:sp>
      <p:pic>
        <p:nvPicPr>
          <p:cNvPr id="12291" name="Content Placeholder 3" descr="capture9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00400" y="2209800"/>
            <a:ext cx="3432175" cy="3276600"/>
          </a:xfrm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1447800" y="5715000"/>
            <a:ext cx="4324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Logic – output is 1 if there is any input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counters</a:t>
            </a:r>
          </a:p>
        </p:txBody>
      </p:sp>
      <p:pic>
        <p:nvPicPr>
          <p:cNvPr id="65539" name="Picture 4" descr="capture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2209800"/>
            <a:ext cx="6781800" cy="368617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Contd.</a:t>
            </a:r>
          </a:p>
        </p:txBody>
      </p:sp>
      <p:pic>
        <p:nvPicPr>
          <p:cNvPr id="66563" name="Picture 4" descr="capture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1600" y="2209800"/>
            <a:ext cx="6705600" cy="404971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of counter</a:t>
            </a:r>
          </a:p>
        </p:txBody>
      </p:sp>
      <p:pic>
        <p:nvPicPr>
          <p:cNvPr id="67587" name="Picture 4" descr="capture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362200"/>
            <a:ext cx="7543800" cy="350996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Application of counters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smtClean="0"/>
              <a:t>Shift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Application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smtClean="0"/>
              <a:t>Shift registers produce a discrete delay of a digital signal or waveform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r>
              <a:rPr lang="en-US" sz="2800" smtClean="0"/>
              <a:t>Very long shift registers served as digital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8361E-FB3F-4755-8368-B8B484E9648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Shift Register Types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smtClean="0"/>
              <a:t>Serial-in/serial-out </a:t>
            </a:r>
          </a:p>
          <a:p>
            <a:pPr>
              <a:lnSpc>
                <a:spcPct val="150000"/>
              </a:lnSpc>
            </a:pPr>
            <a:r>
              <a:rPr lang="en-US" sz="2800" smtClean="0"/>
              <a:t>Serial-in/parallel-out </a:t>
            </a:r>
          </a:p>
          <a:p>
            <a:pPr>
              <a:lnSpc>
                <a:spcPct val="150000"/>
              </a:lnSpc>
            </a:pPr>
            <a:r>
              <a:rPr lang="en-US" sz="2800" smtClean="0"/>
              <a:t>Parallel-in/serial-out </a:t>
            </a:r>
          </a:p>
          <a:p>
            <a:pPr>
              <a:lnSpc>
                <a:spcPct val="150000"/>
              </a:lnSpc>
            </a:pPr>
            <a:r>
              <a:rPr lang="en-US" sz="2800" smtClean="0"/>
              <a:t>Parallel-in/parallel-out </a:t>
            </a:r>
          </a:p>
          <a:p>
            <a:pPr>
              <a:lnSpc>
                <a:spcPct val="150000"/>
              </a:lnSpc>
            </a:pPr>
            <a:r>
              <a:rPr lang="en-US" sz="2800" smtClean="0"/>
              <a:t>Ring counter 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8361E-FB3F-4755-8368-B8B484E9648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/>
              <a:t>Serial-in, Serial-out shift register</a:t>
            </a:r>
          </a:p>
        </p:txBody>
      </p:sp>
      <p:pic>
        <p:nvPicPr>
          <p:cNvPr id="77827" name="Content Placeholder 3" descr="capture6.bmp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87575" y="2209800"/>
            <a:ext cx="4518025" cy="1752600"/>
          </a:xfrm>
        </p:spPr>
      </p:pic>
      <p:pic>
        <p:nvPicPr>
          <p:cNvPr id="77828" name="Picture 4" descr="capture7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1225" y="4267200"/>
            <a:ext cx="45243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8361E-FB3F-4755-8368-B8B484E9648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Parallel-in serial out</a:t>
            </a:r>
          </a:p>
        </p:txBody>
      </p:sp>
      <p:pic>
        <p:nvPicPr>
          <p:cNvPr id="78851" name="Content Placeholder 3" descr="capture9.bmp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4191000"/>
            <a:ext cx="5654675" cy="1828800"/>
          </a:xfrm>
        </p:spPr>
      </p:pic>
      <p:pic>
        <p:nvPicPr>
          <p:cNvPr id="78852" name="Picture 4" descr="capture8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5486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 descr="capture10.bmp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514600"/>
            <a:ext cx="26860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8361E-FB3F-4755-8368-B8B484E9648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Serial-in/parallel out</a:t>
            </a:r>
          </a:p>
        </p:txBody>
      </p:sp>
      <p:pic>
        <p:nvPicPr>
          <p:cNvPr id="79875" name="Content Placeholder 3" descr="capture11.bmp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62200" y="1917700"/>
            <a:ext cx="4267200" cy="2120900"/>
          </a:xfrm>
        </p:spPr>
      </p:pic>
      <p:pic>
        <p:nvPicPr>
          <p:cNvPr id="79876" name="Picture 4" descr="capture13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3950" y="4011613"/>
            <a:ext cx="4235450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8361E-FB3F-4755-8368-B8B484E9648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Gate</a:t>
            </a:r>
          </a:p>
        </p:txBody>
      </p:sp>
      <p:pic>
        <p:nvPicPr>
          <p:cNvPr id="13315" name="Content Placeholder 3" descr="capture10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29000" y="2438400"/>
            <a:ext cx="2895600" cy="2963863"/>
          </a:xfrm>
        </p:spPr>
      </p:pic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3505200" y="1981200"/>
            <a:ext cx="2286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Universal Gate</a:t>
            </a:r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1447800" y="5715000"/>
            <a:ext cx="4324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Logic – output is 1 if there is any input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mtClean="0"/>
              <a:t>Parallel-in parallel-out circuit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8361E-FB3F-4755-8368-B8B484E9648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Ring counter</a:t>
            </a:r>
          </a:p>
        </p:txBody>
      </p:sp>
      <p:pic>
        <p:nvPicPr>
          <p:cNvPr id="81923" name="Content Placeholder 3" descr="capture15.bmp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1981200"/>
            <a:ext cx="4552950" cy="2286000"/>
          </a:xfrm>
        </p:spPr>
      </p:pic>
      <p:pic>
        <p:nvPicPr>
          <p:cNvPr id="81924" name="Picture 4" descr="capture14.bmp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495800"/>
            <a:ext cx="4594225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8361E-FB3F-4755-8368-B8B484E9648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 Gate</a:t>
            </a:r>
          </a:p>
        </p:txBody>
      </p:sp>
      <p:pic>
        <p:nvPicPr>
          <p:cNvPr id="14339" name="Content Placeholder 3" descr="capture1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0" y="2438400"/>
            <a:ext cx="2971800" cy="3201988"/>
          </a:xfrm>
        </p:spPr>
      </p:pic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3505200" y="1981200"/>
            <a:ext cx="2286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Universal Gate</a:t>
            </a: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1447800" y="5791200"/>
            <a:ext cx="4324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Logic – output is 0 if there is any input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XOR Gate</a:t>
            </a:r>
          </a:p>
        </p:txBody>
      </p:sp>
      <p:pic>
        <p:nvPicPr>
          <p:cNvPr id="15363" name="Content Placeholder 3" descr="capture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2362200"/>
            <a:ext cx="5684838" cy="2971800"/>
          </a:xfrm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447800" y="5791200"/>
            <a:ext cx="61626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Logic – output is 1 if there are odd number of 1’s in 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DE7E4-1DBB-482A-AC3D-B2307FD44D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8317</TotalTime>
  <Words>620</Words>
  <Application>Microsoft Office PowerPoint</Application>
  <PresentationFormat>On-screen Show (4:3)</PresentationFormat>
  <Paragraphs>228</Paragraphs>
  <Slides>71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Tahoma</vt:lpstr>
      <vt:lpstr>Wingdings</vt:lpstr>
      <vt:lpstr>Blends</vt:lpstr>
      <vt:lpstr>Equation</vt:lpstr>
      <vt:lpstr>Digital Electronics</vt:lpstr>
      <vt:lpstr>References</vt:lpstr>
      <vt:lpstr>PowerPoint Presentation</vt:lpstr>
      <vt:lpstr>NOT Gate OR Inverter</vt:lpstr>
      <vt:lpstr>AND Gate</vt:lpstr>
      <vt:lpstr>OR Gate</vt:lpstr>
      <vt:lpstr>NAND Gate</vt:lpstr>
      <vt:lpstr>NOR Gate</vt:lpstr>
      <vt:lpstr>XOR Gate</vt:lpstr>
      <vt:lpstr>IC’s of logic gates </vt:lpstr>
      <vt:lpstr>Problem</vt:lpstr>
      <vt:lpstr>Problem</vt:lpstr>
      <vt:lpstr>Problem </vt:lpstr>
      <vt:lpstr>Binary number system</vt:lpstr>
      <vt:lpstr>Weight of digits</vt:lpstr>
      <vt:lpstr>Problems</vt:lpstr>
      <vt:lpstr>Binary addition</vt:lpstr>
      <vt:lpstr>PowerPoint Presentation</vt:lpstr>
      <vt:lpstr>Half Adder</vt:lpstr>
      <vt:lpstr>Full Adder</vt:lpstr>
      <vt:lpstr>PowerPoint Presentation</vt:lpstr>
      <vt:lpstr>OR and AND operation</vt:lpstr>
      <vt:lpstr>NOT, NAND and NOR</vt:lpstr>
      <vt:lpstr>Basics of boolean algebra</vt:lpstr>
      <vt:lpstr>Boolean rules for simplification</vt:lpstr>
      <vt:lpstr>Contd.</vt:lpstr>
      <vt:lpstr>Circuit simplification example</vt:lpstr>
      <vt:lpstr>DeMorgan's Theorems</vt:lpstr>
      <vt:lpstr>Problem</vt:lpstr>
      <vt:lpstr>Problems</vt:lpstr>
      <vt:lpstr>Converting truth tables into Boolean expressions</vt:lpstr>
      <vt:lpstr>Contd.</vt:lpstr>
      <vt:lpstr>Logic simplification with Karnaugh maps</vt:lpstr>
      <vt:lpstr>Contd.</vt:lpstr>
      <vt:lpstr>Contd.</vt:lpstr>
      <vt:lpstr>Larger 4-variable Karnaugh maps</vt:lpstr>
      <vt:lpstr>Contd.</vt:lpstr>
      <vt:lpstr>Contd.</vt:lpstr>
      <vt:lpstr>Contd.</vt:lpstr>
      <vt:lpstr>Sigma Notation</vt:lpstr>
      <vt:lpstr>Pi-Notation</vt:lpstr>
      <vt:lpstr>Don't Care cells in the Karnaugh map</vt:lpstr>
      <vt:lpstr>Problem</vt:lpstr>
      <vt:lpstr>PowerPoint Presentation</vt:lpstr>
      <vt:lpstr>Sequential logic</vt:lpstr>
      <vt:lpstr>R-S Flip-flop or R-S latch</vt:lpstr>
      <vt:lpstr>Gated S-R latch</vt:lpstr>
      <vt:lpstr>D Flip-flop OR D latch</vt:lpstr>
      <vt:lpstr>D Flip-Flop Response</vt:lpstr>
      <vt:lpstr>Edge-triggered Response</vt:lpstr>
      <vt:lpstr>Edge trigger realization</vt:lpstr>
      <vt:lpstr>Edge triggered RS flip-flop</vt:lpstr>
      <vt:lpstr>J-K flip-flop</vt:lpstr>
      <vt:lpstr>Preset and Clear in flip-flop</vt:lpstr>
      <vt:lpstr>PowerPoint Presentation</vt:lpstr>
      <vt:lpstr>Asynchronous counters</vt:lpstr>
      <vt:lpstr>Contd.</vt:lpstr>
      <vt:lpstr>Up and Down counter</vt:lpstr>
      <vt:lpstr>Propagation delay in asynchronous counter</vt:lpstr>
      <vt:lpstr>Synchronous counters</vt:lpstr>
      <vt:lpstr>Contd.</vt:lpstr>
      <vt:lpstr>Application of counter</vt:lpstr>
      <vt:lpstr>Problem</vt:lpstr>
      <vt:lpstr>PowerPoint Presentation</vt:lpstr>
      <vt:lpstr>Application</vt:lpstr>
      <vt:lpstr>Shift Register Types</vt:lpstr>
      <vt:lpstr>Serial-in, Serial-out shift register</vt:lpstr>
      <vt:lpstr>Parallel-in serial out</vt:lpstr>
      <vt:lpstr>Serial-in/parallel out</vt:lpstr>
      <vt:lpstr>Problem</vt:lpstr>
      <vt:lpstr>Ring counter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Computerized Tomography</dc:title>
  <dc:creator>SONY</dc:creator>
  <cp:lastModifiedBy>RGS</cp:lastModifiedBy>
  <cp:revision>620</cp:revision>
  <dcterms:created xsi:type="dcterms:W3CDTF">2005-03-22T05:01:34Z</dcterms:created>
  <dcterms:modified xsi:type="dcterms:W3CDTF">2020-10-31T05:26:43Z</dcterms:modified>
</cp:coreProperties>
</file>