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6"/>
  </p:notesMasterIdLst>
  <p:handoutMasterIdLst>
    <p:handoutMasterId r:id="rId37"/>
  </p:handoutMasterIdLst>
  <p:sldIdLst>
    <p:sldId id="459" r:id="rId2"/>
    <p:sldId id="458" r:id="rId3"/>
    <p:sldId id="610" r:id="rId4"/>
    <p:sldId id="611" r:id="rId5"/>
    <p:sldId id="612" r:id="rId6"/>
    <p:sldId id="613" r:id="rId7"/>
    <p:sldId id="614" r:id="rId8"/>
    <p:sldId id="460" r:id="rId9"/>
    <p:sldId id="461" r:id="rId10"/>
    <p:sldId id="462" r:id="rId11"/>
    <p:sldId id="463" r:id="rId12"/>
    <p:sldId id="466" r:id="rId13"/>
    <p:sldId id="464" r:id="rId14"/>
    <p:sldId id="465" r:id="rId15"/>
    <p:sldId id="467" r:id="rId16"/>
    <p:sldId id="469" r:id="rId17"/>
    <p:sldId id="472" r:id="rId18"/>
    <p:sldId id="476" r:id="rId19"/>
    <p:sldId id="478" r:id="rId20"/>
    <p:sldId id="477" r:id="rId21"/>
    <p:sldId id="489" r:id="rId22"/>
    <p:sldId id="606" r:id="rId23"/>
    <p:sldId id="607" r:id="rId24"/>
    <p:sldId id="479" r:id="rId25"/>
    <p:sldId id="470" r:id="rId26"/>
    <p:sldId id="471" r:id="rId27"/>
    <p:sldId id="480" r:id="rId28"/>
    <p:sldId id="481" r:id="rId29"/>
    <p:sldId id="492" r:id="rId30"/>
    <p:sldId id="493" r:id="rId31"/>
    <p:sldId id="494" r:id="rId32"/>
    <p:sldId id="495" r:id="rId33"/>
    <p:sldId id="496" r:id="rId34"/>
    <p:sldId id="48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717D03"/>
    <a:srgbClr val="680000"/>
    <a:srgbClr val="800000"/>
    <a:srgbClr val="952E05"/>
    <a:srgbClr val="FBFFFE"/>
    <a:srgbClr val="FFFFFF"/>
    <a:srgbClr val="28D677"/>
    <a:srgbClr val="EFF6FB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288" autoAdjust="0"/>
    <p:restoredTop sz="96140" autoAdjust="0"/>
  </p:normalViewPr>
  <p:slideViewPr>
    <p:cSldViewPr>
      <p:cViewPr varScale="1">
        <p:scale>
          <a:sx n="82" d="100"/>
          <a:sy n="82" d="100"/>
        </p:scale>
        <p:origin x="1068" y="8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F074DA-2EF6-4D04-8D35-B346F4094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7902BC-463F-4CD8-A14B-DB09B43CB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7902BC-463F-4CD8-A14B-DB09B43CBE0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8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47900-4B15-42CD-B52B-A17C39FA6BC8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EDC7D-CEB4-4E5B-B359-1C1EFAA76119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F40F8-F453-4121-BC1A-3DB9333AED13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4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C2BD8-AF2A-45B4-B79C-71A92B80148D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F26F3-FEA1-476E-B09A-81457AB19A39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4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1AAEE-D5F6-411A-BB92-071A5DAFF040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23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8FDAC-09A8-4331-B6AA-482D8BE2153C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73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6B3A9-05FF-452B-AB0B-A3AC6DB65F8C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84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BC027-B48A-462F-BD7E-9C53577271AC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46850"/>
            <a:ext cx="18415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6A1786B-F920-49BA-9E63-1074DCF98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C371F-1D5F-4030-B0AB-1B0FB26BB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620E4-50F7-43EA-B6B2-95315A432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A857F-DC7D-4459-97A7-A60CD1CE5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B793E-7DD4-4446-A0E2-56D4F85AD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85A1D-F216-4CCB-A483-83505584B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505D2-6821-43D2-A146-547DD4A6C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64722-CDD8-4A77-8526-1D8AD9103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03D98-B933-4F16-AC1E-2821F5BA7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22730-91E7-4515-88A1-968E5310E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5A60-B1E6-4781-A050-91FC9B589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208C-E982-430E-A56A-10F566FE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408C7-B1FC-489F-AE68-3E15D2C08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A5BCF-D331-4E51-B673-88FF2E510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13AC7-E383-4258-B119-64DD86B3A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4D9E0-6B66-4105-9DC4-59C3078B3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E4E97D5F-CCE8-4B7C-A769-E49071177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2" r:id="rId1"/>
    <p:sldLayoutId id="2147485507" r:id="rId2"/>
    <p:sldLayoutId id="2147485508" r:id="rId3"/>
    <p:sldLayoutId id="2147485509" r:id="rId4"/>
    <p:sldLayoutId id="2147485510" r:id="rId5"/>
    <p:sldLayoutId id="2147485511" r:id="rId6"/>
    <p:sldLayoutId id="2147485512" r:id="rId7"/>
    <p:sldLayoutId id="2147485513" r:id="rId8"/>
    <p:sldLayoutId id="2147485514" r:id="rId9"/>
    <p:sldLayoutId id="2147485515" r:id="rId10"/>
    <p:sldLayoutId id="2147485516" r:id="rId11"/>
    <p:sldLayoutId id="2147485517" r:id="rId12"/>
    <p:sldLayoutId id="2147485518" r:id="rId13"/>
    <p:sldLayoutId id="2147485519" r:id="rId14"/>
    <p:sldLayoutId id="2147485520" r:id="rId15"/>
    <p:sldLayoutId id="214748552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27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3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6.wmf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6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A.P. </a:t>
            </a:r>
            <a:r>
              <a:rPr lang="en-US" sz="2400" b="1" smtClean="0"/>
              <a:t>Malvino, Eletronic Principles</a:t>
            </a:r>
            <a:r>
              <a:rPr lang="en-US" sz="2400" smtClean="0"/>
              <a:t>, Tata McGraw-Hill Publishing Company Limited, New Delhi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r>
              <a:rPr lang="en-US" sz="2400" smtClean="0"/>
              <a:t>N.N. </a:t>
            </a:r>
            <a:r>
              <a:rPr lang="en-US" sz="2400" b="1" smtClean="0"/>
              <a:t>Bhargava</a:t>
            </a:r>
            <a:r>
              <a:rPr lang="en-US" sz="2400" smtClean="0"/>
              <a:t>, D.C. Kulshreshtha, S.C. Gupta, </a:t>
            </a:r>
            <a:r>
              <a:rPr lang="en-US" sz="2400" b="1" smtClean="0"/>
              <a:t>Basic Electronics and Linear Circuits</a:t>
            </a:r>
            <a:r>
              <a:rPr lang="en-US" sz="2400" smtClean="0"/>
              <a:t>, Tata McGraw-Hill Publishing Company Limited, New Delhi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grpSp>
        <p:nvGrpSpPr>
          <p:cNvPr id="59395" name="Group 87"/>
          <p:cNvGrpSpPr>
            <a:grpSpLocks/>
          </p:cNvGrpSpPr>
          <p:nvPr/>
        </p:nvGrpSpPr>
        <p:grpSpPr bwMode="auto">
          <a:xfrm>
            <a:off x="2819400" y="1905000"/>
            <a:ext cx="4114800" cy="4495800"/>
            <a:chOff x="2819400" y="1905000"/>
            <a:chExt cx="4114800" cy="4495800"/>
          </a:xfrm>
        </p:grpSpPr>
        <p:sp>
          <p:nvSpPr>
            <p:cNvPr id="59396" name="Rectangle 87"/>
            <p:cNvSpPr>
              <a:spLocks noChangeArrowheads="1"/>
            </p:cNvSpPr>
            <p:nvPr/>
          </p:nvSpPr>
          <p:spPr bwMode="auto">
            <a:xfrm>
              <a:off x="2819400" y="1905000"/>
              <a:ext cx="4114800" cy="449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616450" y="2092325"/>
              <a:ext cx="422275" cy="736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4648200" y="2155825"/>
              <a:ext cx="361950" cy="114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399" name="TextBox 95"/>
            <p:cNvSpPr txBox="1">
              <a:spLocks noChangeArrowheads="1"/>
            </p:cNvSpPr>
            <p:nvPr/>
          </p:nvSpPr>
          <p:spPr bwMode="auto">
            <a:xfrm>
              <a:off x="4572797" y="2073277"/>
              <a:ext cx="501650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0.7 V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767263" y="2473325"/>
              <a:ext cx="120650" cy="141288"/>
            </a:xfrm>
            <a:prstGeom prst="ellipse">
              <a:avLst/>
            </a:prstGeom>
            <a:noFill/>
            <a:ln w="444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/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791075" y="2497138"/>
              <a:ext cx="47625" cy="508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 bwMode="auto">
            <a:xfrm>
              <a:off x="4697413" y="2701925"/>
              <a:ext cx="23812" cy="285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1" name="Elbow Connector 100"/>
            <p:cNvCxnSpPr>
              <a:stCxn id="99" idx="2"/>
            </p:cNvCxnSpPr>
            <p:nvPr/>
          </p:nvCxnSpPr>
          <p:spPr bwMode="auto">
            <a:xfrm rot="10800000" flipV="1">
              <a:off x="4651375" y="2716213"/>
              <a:ext cx="46038" cy="301625"/>
            </a:xfrm>
            <a:prstGeom prst="bentConnector2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auto">
            <a:xfrm>
              <a:off x="4881563" y="2701925"/>
              <a:ext cx="23812" cy="285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3" name="Elbow Connector 101"/>
            <p:cNvCxnSpPr>
              <a:stCxn id="102" idx="6"/>
            </p:cNvCxnSpPr>
            <p:nvPr/>
          </p:nvCxnSpPr>
          <p:spPr bwMode="auto">
            <a:xfrm>
              <a:off x="4905375" y="2716213"/>
              <a:ext cx="101600" cy="306387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06" name="Group 148"/>
            <p:cNvGrpSpPr>
              <a:grpSpLocks/>
            </p:cNvGrpSpPr>
            <p:nvPr/>
          </p:nvGrpSpPr>
          <p:grpSpPr bwMode="auto">
            <a:xfrm>
              <a:off x="4295775" y="2944813"/>
              <a:ext cx="1379538" cy="979487"/>
              <a:chOff x="6670739" y="1905000"/>
              <a:chExt cx="1939861" cy="1125537"/>
            </a:xfrm>
          </p:grpSpPr>
          <p:cxnSp>
            <p:nvCxnSpPr>
              <p:cNvPr id="160" name="Straight Connector 159"/>
              <p:cNvCxnSpPr>
                <a:stCxn id="161" idx="1"/>
              </p:cNvCxnSpPr>
              <p:nvPr/>
            </p:nvCxnSpPr>
            <p:spPr bwMode="auto">
              <a:xfrm rot="10800000" flipV="1">
                <a:off x="7030138" y="2030870"/>
                <a:ext cx="0" cy="41774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ight Arrow 160"/>
              <p:cNvSpPr/>
              <p:nvPr/>
            </p:nvSpPr>
            <p:spPr bwMode="auto">
              <a:xfrm>
                <a:off x="7030138" y="1905000"/>
                <a:ext cx="540214" cy="249916"/>
              </a:xfrm>
              <a:prstGeom prst="right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3" name="Straight Connector 162"/>
              <p:cNvCxnSpPr>
                <a:endCxn id="161" idx="3"/>
              </p:cNvCxnSpPr>
              <p:nvPr/>
            </p:nvCxnSpPr>
            <p:spPr bwMode="auto">
              <a:xfrm rot="10800000">
                <a:off x="7570353" y="2030870"/>
                <a:ext cx="46431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6882807" y="2461383"/>
                <a:ext cx="27010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 bwMode="auto">
              <a:xfrm>
                <a:off x="6956472" y="2505165"/>
                <a:ext cx="13393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 bwMode="auto">
              <a:xfrm>
                <a:off x="6898433" y="2556242"/>
                <a:ext cx="272339" cy="18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 bwMode="auto">
              <a:xfrm>
                <a:off x="6967634" y="2612793"/>
                <a:ext cx="133937" cy="182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 bwMode="auto">
              <a:xfrm rot="10800000" flipV="1">
                <a:off x="7030138" y="2612793"/>
                <a:ext cx="0" cy="4177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 bwMode="auto">
              <a:xfrm rot="10800000" flipV="1">
                <a:off x="7030138" y="3025065"/>
                <a:ext cx="993368" cy="547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rot="5400000">
                <a:off x="7884268" y="2176807"/>
                <a:ext cx="2918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Freeform 170"/>
              <p:cNvSpPr/>
              <p:nvPr/>
            </p:nvSpPr>
            <p:spPr bwMode="auto">
              <a:xfrm>
                <a:off x="8023507" y="2317271"/>
                <a:ext cx="142867" cy="437810"/>
              </a:xfrm>
              <a:custGeom>
                <a:avLst/>
                <a:gdLst>
                  <a:gd name="connsiteX0" fmla="*/ 0 w 544513"/>
                  <a:gd name="connsiteY0" fmla="*/ 0 h 1333500"/>
                  <a:gd name="connsiteX1" fmla="*/ 447675 w 544513"/>
                  <a:gd name="connsiteY1" fmla="*/ 714375 h 1333500"/>
                  <a:gd name="connsiteX2" fmla="*/ 476250 w 544513"/>
                  <a:gd name="connsiteY2" fmla="*/ 542925 h 1333500"/>
                  <a:gd name="connsiteX3" fmla="*/ 38100 w 544513"/>
                  <a:gd name="connsiteY3" fmla="*/ 1333500 h 1333500"/>
                  <a:gd name="connsiteX4" fmla="*/ 38100 w 544513"/>
                  <a:gd name="connsiteY4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513" h="1333500">
                    <a:moveTo>
                      <a:pt x="0" y="0"/>
                    </a:moveTo>
                    <a:cubicBezTo>
                      <a:pt x="184150" y="311944"/>
                      <a:pt x="368300" y="623888"/>
                      <a:pt x="447675" y="714375"/>
                    </a:cubicBezTo>
                    <a:cubicBezTo>
                      <a:pt x="527050" y="804862"/>
                      <a:pt x="544513" y="439738"/>
                      <a:pt x="476250" y="542925"/>
                    </a:cubicBezTo>
                    <a:cubicBezTo>
                      <a:pt x="407988" y="646113"/>
                      <a:pt x="38100" y="1333500"/>
                      <a:pt x="38100" y="1333500"/>
                    </a:cubicBezTo>
                    <a:lnTo>
                      <a:pt x="38100" y="1333500"/>
                    </a:lnTo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2" name="Straight Connector 171"/>
              <p:cNvCxnSpPr>
                <a:stCxn id="171" idx="3"/>
              </p:cNvCxnSpPr>
              <p:nvPr/>
            </p:nvCxnSpPr>
            <p:spPr bwMode="auto">
              <a:xfrm flipH="1">
                <a:off x="8030205" y="2755082"/>
                <a:ext cx="2232" cy="26998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/>
              <p:cNvSpPr/>
              <p:nvPr/>
            </p:nvSpPr>
            <p:spPr bwMode="auto">
              <a:xfrm>
                <a:off x="7838228" y="2317271"/>
                <a:ext cx="455387" cy="42686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73" name="TextBox 21"/>
              <p:cNvSpPr txBox="1">
                <a:spLocks noChangeArrowheads="1"/>
              </p:cNvSpPr>
              <p:nvPr/>
            </p:nvSpPr>
            <p:spPr bwMode="auto">
              <a:xfrm>
                <a:off x="6670739" y="2135741"/>
                <a:ext cx="417669" cy="318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+</a:t>
                </a:r>
              </a:p>
            </p:txBody>
          </p:sp>
          <p:sp>
            <p:nvSpPr>
              <p:cNvPr id="59474" name="TextBox 22"/>
              <p:cNvSpPr txBox="1">
                <a:spLocks noChangeArrowheads="1"/>
              </p:cNvSpPr>
              <p:nvPr/>
            </p:nvSpPr>
            <p:spPr bwMode="auto">
              <a:xfrm>
                <a:off x="6787800" y="2588085"/>
                <a:ext cx="338737" cy="318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-</a:t>
                </a:r>
              </a:p>
            </p:txBody>
          </p:sp>
          <p:cxnSp>
            <p:nvCxnSpPr>
              <p:cNvPr id="176" name="Straight Connector 175"/>
              <p:cNvCxnSpPr/>
              <p:nvPr/>
            </p:nvCxnSpPr>
            <p:spPr bwMode="auto">
              <a:xfrm rot="16200000" flipH="1">
                <a:off x="7781101" y="2166389"/>
                <a:ext cx="167827" cy="133937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 bwMode="auto">
              <a:xfrm>
                <a:off x="7525707" y="2525231"/>
                <a:ext cx="272339" cy="0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 bwMode="auto">
              <a:xfrm rot="5400000">
                <a:off x="8144076" y="2167734"/>
                <a:ext cx="209785" cy="89292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 bwMode="auto">
              <a:xfrm>
                <a:off x="8338261" y="2525231"/>
                <a:ext cx="272339" cy="0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 bwMode="auto">
              <a:xfrm rot="10800000" flipV="1">
                <a:off x="7661876" y="2733191"/>
                <a:ext cx="180816" cy="125870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auto">
              <a:xfrm rot="16200000" flipV="1">
                <a:off x="8188291" y="2793005"/>
                <a:ext cx="166003" cy="133937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407" name="TextBox 104"/>
            <p:cNvSpPr txBox="1">
              <a:spLocks noChangeArrowheads="1"/>
            </p:cNvSpPr>
            <p:nvPr/>
          </p:nvSpPr>
          <p:spPr bwMode="auto">
            <a:xfrm>
              <a:off x="4057650" y="3352800"/>
              <a:ext cx="296863" cy="2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6 V</a:t>
              </a:r>
            </a:p>
          </p:txBody>
        </p:sp>
        <p:sp>
          <p:nvSpPr>
            <p:cNvPr id="59408" name="TextBox 105"/>
            <p:cNvSpPr txBox="1">
              <a:spLocks noChangeArrowheads="1"/>
            </p:cNvSpPr>
            <p:nvPr/>
          </p:nvSpPr>
          <p:spPr bwMode="auto">
            <a:xfrm>
              <a:off x="2965450" y="3048000"/>
              <a:ext cx="7683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Forward-biased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5811838" y="2890838"/>
              <a:ext cx="439737" cy="736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5853113" y="2947988"/>
              <a:ext cx="361950" cy="112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411" name="TextBox 108"/>
            <p:cNvSpPr txBox="1">
              <a:spLocks noChangeArrowheads="1"/>
            </p:cNvSpPr>
            <p:nvPr/>
          </p:nvSpPr>
          <p:spPr bwMode="auto">
            <a:xfrm>
              <a:off x="5776913" y="2862263"/>
              <a:ext cx="5016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5.3 V</a:t>
              </a: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5972175" y="3127375"/>
              <a:ext cx="120650" cy="141288"/>
            </a:xfrm>
            <a:prstGeom prst="ellipse">
              <a:avLst/>
            </a:prstGeom>
            <a:noFill/>
            <a:ln w="444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 bwMode="auto">
            <a:xfrm>
              <a:off x="5995988" y="3151188"/>
              <a:ext cx="47625" cy="508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 bwMode="auto">
            <a:xfrm>
              <a:off x="5902325" y="3463925"/>
              <a:ext cx="23813" cy="285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Elbow Connector 113"/>
            <p:cNvCxnSpPr>
              <a:stCxn id="112" idx="1"/>
            </p:cNvCxnSpPr>
            <p:nvPr/>
          </p:nvCxnSpPr>
          <p:spPr bwMode="auto">
            <a:xfrm rot="16200000" flipV="1">
              <a:off x="5434012" y="2997201"/>
              <a:ext cx="314325" cy="628650"/>
            </a:xfrm>
            <a:prstGeom prst="bentConnector2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 bwMode="auto">
            <a:xfrm>
              <a:off x="6086475" y="3459163"/>
              <a:ext cx="25400" cy="285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6" name="Elbow Connector 101"/>
            <p:cNvCxnSpPr>
              <a:stCxn id="115" idx="6"/>
            </p:cNvCxnSpPr>
            <p:nvPr/>
          </p:nvCxnSpPr>
          <p:spPr bwMode="auto">
            <a:xfrm flipH="1">
              <a:off x="5276850" y="3473450"/>
              <a:ext cx="835025" cy="373063"/>
            </a:xfrm>
            <a:prstGeom prst="bentConnector3">
              <a:avLst>
                <a:gd name="adj1" fmla="val -10686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18" name="TextBox 116"/>
            <p:cNvSpPr txBox="1">
              <a:spLocks noChangeArrowheads="1"/>
            </p:cNvSpPr>
            <p:nvPr/>
          </p:nvSpPr>
          <p:spPr bwMode="auto">
            <a:xfrm>
              <a:off x="4611688" y="2817813"/>
              <a:ext cx="1524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+</a:t>
              </a:r>
            </a:p>
          </p:txBody>
        </p:sp>
        <p:sp>
          <p:nvSpPr>
            <p:cNvPr id="59419" name="TextBox 117"/>
            <p:cNvSpPr txBox="1">
              <a:spLocks noChangeArrowheads="1"/>
            </p:cNvSpPr>
            <p:nvPr/>
          </p:nvSpPr>
          <p:spPr bwMode="auto">
            <a:xfrm>
              <a:off x="4800600" y="2819400"/>
              <a:ext cx="2317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-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602163" y="4137025"/>
              <a:ext cx="458787" cy="736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4659313" y="4205288"/>
              <a:ext cx="361950" cy="112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422" name="TextBox 120"/>
            <p:cNvSpPr txBox="1">
              <a:spLocks noChangeArrowheads="1"/>
            </p:cNvSpPr>
            <p:nvPr/>
          </p:nvSpPr>
          <p:spPr bwMode="auto">
            <a:xfrm>
              <a:off x="4581525" y="4114800"/>
              <a:ext cx="501650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6.0 V</a:t>
              </a: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4776788" y="4373563"/>
              <a:ext cx="120650" cy="141287"/>
            </a:xfrm>
            <a:prstGeom prst="ellipse">
              <a:avLst/>
            </a:prstGeom>
            <a:noFill/>
            <a:ln w="444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/>
            </a:p>
          </p:txBody>
        </p:sp>
        <p:cxnSp>
          <p:nvCxnSpPr>
            <p:cNvPr id="123" name="Straight Connector 122"/>
            <p:cNvCxnSpPr/>
            <p:nvPr/>
          </p:nvCxnSpPr>
          <p:spPr bwMode="auto">
            <a:xfrm>
              <a:off x="4800600" y="4397375"/>
              <a:ext cx="49213" cy="508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 bwMode="auto">
            <a:xfrm>
              <a:off x="4706938" y="4721225"/>
              <a:ext cx="23812" cy="285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4892675" y="4716463"/>
              <a:ext cx="23813" cy="285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7" name="Elbow Connector 101"/>
            <p:cNvCxnSpPr>
              <a:stCxn id="126" idx="4"/>
            </p:cNvCxnSpPr>
            <p:nvPr/>
          </p:nvCxnSpPr>
          <p:spPr bwMode="auto">
            <a:xfrm rot="5400000">
              <a:off x="4498976" y="4802187"/>
              <a:ext cx="461962" cy="347663"/>
            </a:xfrm>
            <a:prstGeom prst="bentConnector3">
              <a:avLst>
                <a:gd name="adj1" fmla="val 12490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28" name="Group 208"/>
            <p:cNvGrpSpPr>
              <a:grpSpLocks/>
            </p:cNvGrpSpPr>
            <p:nvPr/>
          </p:nvGrpSpPr>
          <p:grpSpPr bwMode="auto">
            <a:xfrm>
              <a:off x="4286250" y="5164138"/>
              <a:ext cx="1123950" cy="979487"/>
              <a:chOff x="6713115" y="1905000"/>
              <a:chExt cx="1581573" cy="1125537"/>
            </a:xfrm>
          </p:grpSpPr>
          <p:cxnSp>
            <p:nvCxnSpPr>
              <p:cNvPr id="144" name="Straight Connector 143"/>
              <p:cNvCxnSpPr>
                <a:stCxn id="145" idx="1"/>
              </p:cNvCxnSpPr>
              <p:nvPr/>
            </p:nvCxnSpPr>
            <p:spPr bwMode="auto">
              <a:xfrm rot="10800000" flipV="1">
                <a:off x="7030323" y="2030870"/>
                <a:ext cx="0" cy="41774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ight Arrow 144"/>
              <p:cNvSpPr/>
              <p:nvPr/>
            </p:nvSpPr>
            <p:spPr bwMode="auto">
              <a:xfrm>
                <a:off x="7030323" y="1905000"/>
                <a:ext cx="540594" cy="249916"/>
              </a:xfrm>
              <a:prstGeom prst="right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7" name="Straight Connector 146"/>
              <p:cNvCxnSpPr>
                <a:endCxn id="145" idx="3"/>
              </p:cNvCxnSpPr>
              <p:nvPr/>
            </p:nvCxnSpPr>
            <p:spPr bwMode="auto">
              <a:xfrm rot="10800000">
                <a:off x="7570917" y="2030870"/>
                <a:ext cx="46241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6898526" y="2605497"/>
                <a:ext cx="27253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6956606" y="2455911"/>
                <a:ext cx="1340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 bwMode="auto">
              <a:xfrm rot="10800000" flipV="1">
                <a:off x="7030323" y="2612793"/>
                <a:ext cx="0" cy="4177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 bwMode="auto">
              <a:xfrm rot="10800000" flipV="1">
                <a:off x="7030323" y="3025065"/>
                <a:ext cx="991834" cy="547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 bwMode="auto">
              <a:xfrm rot="5400000">
                <a:off x="7889623" y="2176807"/>
                <a:ext cx="2918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Freeform 152"/>
              <p:cNvSpPr/>
              <p:nvPr/>
            </p:nvSpPr>
            <p:spPr bwMode="auto">
              <a:xfrm>
                <a:off x="8022157" y="2317271"/>
                <a:ext cx="142967" cy="437810"/>
              </a:xfrm>
              <a:custGeom>
                <a:avLst/>
                <a:gdLst>
                  <a:gd name="connsiteX0" fmla="*/ 0 w 544513"/>
                  <a:gd name="connsiteY0" fmla="*/ 0 h 1333500"/>
                  <a:gd name="connsiteX1" fmla="*/ 447675 w 544513"/>
                  <a:gd name="connsiteY1" fmla="*/ 714375 h 1333500"/>
                  <a:gd name="connsiteX2" fmla="*/ 476250 w 544513"/>
                  <a:gd name="connsiteY2" fmla="*/ 542925 h 1333500"/>
                  <a:gd name="connsiteX3" fmla="*/ 38100 w 544513"/>
                  <a:gd name="connsiteY3" fmla="*/ 1333500 h 1333500"/>
                  <a:gd name="connsiteX4" fmla="*/ 38100 w 544513"/>
                  <a:gd name="connsiteY4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513" h="1333500">
                    <a:moveTo>
                      <a:pt x="0" y="0"/>
                    </a:moveTo>
                    <a:cubicBezTo>
                      <a:pt x="184150" y="311944"/>
                      <a:pt x="368300" y="623888"/>
                      <a:pt x="447675" y="714375"/>
                    </a:cubicBezTo>
                    <a:cubicBezTo>
                      <a:pt x="527050" y="804862"/>
                      <a:pt x="544513" y="439738"/>
                      <a:pt x="476250" y="542925"/>
                    </a:cubicBezTo>
                    <a:cubicBezTo>
                      <a:pt x="407988" y="646113"/>
                      <a:pt x="38100" y="1333500"/>
                      <a:pt x="38100" y="1333500"/>
                    </a:cubicBezTo>
                    <a:lnTo>
                      <a:pt x="38100" y="1333500"/>
                    </a:lnTo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4" name="Straight Connector 153"/>
              <p:cNvCxnSpPr>
                <a:stCxn id="153" idx="3"/>
              </p:cNvCxnSpPr>
              <p:nvPr/>
            </p:nvCxnSpPr>
            <p:spPr bwMode="auto">
              <a:xfrm flipH="1">
                <a:off x="8028859" y="2755082"/>
                <a:ext cx="4468" cy="26998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 bwMode="auto">
              <a:xfrm>
                <a:off x="7836747" y="2317271"/>
                <a:ext cx="457941" cy="42686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456" name="TextBox 21"/>
              <p:cNvSpPr txBox="1">
                <a:spLocks noChangeArrowheads="1"/>
              </p:cNvSpPr>
              <p:nvPr/>
            </p:nvSpPr>
            <p:spPr bwMode="auto">
              <a:xfrm>
                <a:off x="6713115" y="2669797"/>
                <a:ext cx="417669" cy="318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+</a:t>
                </a:r>
              </a:p>
            </p:txBody>
          </p:sp>
          <p:sp>
            <p:nvSpPr>
              <p:cNvPr id="59457" name="TextBox 22"/>
              <p:cNvSpPr txBox="1">
                <a:spLocks noChangeArrowheads="1"/>
              </p:cNvSpPr>
              <p:nvPr/>
            </p:nvSpPr>
            <p:spPr bwMode="auto">
              <a:xfrm>
                <a:off x="6747558" y="2168597"/>
                <a:ext cx="338738" cy="318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-</a:t>
                </a:r>
              </a:p>
            </p:txBody>
          </p:sp>
          <p:cxnSp>
            <p:nvCxnSpPr>
              <p:cNvPr id="158" name="Straight Connector 157"/>
              <p:cNvCxnSpPr/>
              <p:nvPr/>
            </p:nvCxnSpPr>
            <p:spPr bwMode="auto">
              <a:xfrm>
                <a:off x="6902994" y="2505165"/>
                <a:ext cx="27253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6970010" y="2556242"/>
                <a:ext cx="1340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429" name="TextBox 128"/>
            <p:cNvSpPr txBox="1">
              <a:spLocks noChangeArrowheads="1"/>
            </p:cNvSpPr>
            <p:nvPr/>
          </p:nvSpPr>
          <p:spPr bwMode="auto">
            <a:xfrm>
              <a:off x="4895850" y="5010150"/>
              <a:ext cx="152400" cy="2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+</a:t>
              </a:r>
            </a:p>
          </p:txBody>
        </p:sp>
        <p:sp>
          <p:nvSpPr>
            <p:cNvPr id="59430" name="TextBox 129"/>
            <p:cNvSpPr txBox="1">
              <a:spLocks noChangeArrowheads="1"/>
            </p:cNvSpPr>
            <p:nvPr/>
          </p:nvSpPr>
          <p:spPr bwMode="auto">
            <a:xfrm>
              <a:off x="4572000" y="5032375"/>
              <a:ext cx="152400" cy="23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-</a:t>
              </a:r>
            </a:p>
          </p:txBody>
        </p:sp>
        <p:cxnSp>
          <p:nvCxnSpPr>
            <p:cNvPr id="131" name="Elbow Connector 130"/>
            <p:cNvCxnSpPr>
              <a:stCxn id="124" idx="7"/>
            </p:cNvCxnSpPr>
            <p:nvPr/>
          </p:nvCxnSpPr>
          <p:spPr bwMode="auto">
            <a:xfrm rot="16200000" flipH="1">
              <a:off x="4712494" y="4741069"/>
              <a:ext cx="471487" cy="441325"/>
            </a:xfrm>
            <a:prstGeom prst="bentConnector3">
              <a:avLst>
                <a:gd name="adj1" fmla="val -23754"/>
              </a:avLst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32" name="TextBox 131"/>
            <p:cNvSpPr txBox="1">
              <a:spLocks noChangeArrowheads="1"/>
            </p:cNvSpPr>
            <p:nvPr/>
          </p:nvSpPr>
          <p:spPr bwMode="auto">
            <a:xfrm>
              <a:off x="4038600" y="5562600"/>
              <a:ext cx="296863" cy="23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6 V</a:t>
              </a:r>
            </a:p>
          </p:txBody>
        </p:sp>
        <p:sp>
          <p:nvSpPr>
            <p:cNvPr id="59433" name="TextBox 132"/>
            <p:cNvSpPr txBox="1">
              <a:spLocks noChangeArrowheads="1"/>
            </p:cNvSpPr>
            <p:nvPr/>
          </p:nvSpPr>
          <p:spPr bwMode="auto">
            <a:xfrm>
              <a:off x="3048000" y="5310188"/>
              <a:ext cx="917575" cy="236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Reverse-biased</a:t>
              </a: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5705475" y="5173663"/>
              <a:ext cx="439738" cy="736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5748338" y="5230813"/>
              <a:ext cx="361950" cy="112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436" name="TextBox 135"/>
            <p:cNvSpPr txBox="1">
              <a:spLocks noChangeArrowheads="1"/>
            </p:cNvSpPr>
            <p:nvPr/>
          </p:nvSpPr>
          <p:spPr bwMode="auto">
            <a:xfrm>
              <a:off x="5670550" y="5138738"/>
              <a:ext cx="5016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0.0 V</a:t>
              </a: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5865813" y="5410200"/>
              <a:ext cx="120650" cy="141288"/>
            </a:xfrm>
            <a:prstGeom prst="ellipse">
              <a:avLst/>
            </a:prstGeom>
            <a:noFill/>
            <a:ln w="444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 bwMode="auto">
            <a:xfrm>
              <a:off x="5889625" y="5434013"/>
              <a:ext cx="49213" cy="508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 bwMode="auto">
            <a:xfrm>
              <a:off x="5795963" y="5757863"/>
              <a:ext cx="23812" cy="269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5981700" y="5753100"/>
              <a:ext cx="23813" cy="285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42" name="Shape 309"/>
            <p:cNvCxnSpPr>
              <a:stCxn id="139" idx="2"/>
            </p:cNvCxnSpPr>
            <p:nvPr/>
          </p:nvCxnSpPr>
          <p:spPr bwMode="auto">
            <a:xfrm rot="10800000">
              <a:off x="5272088" y="5384800"/>
              <a:ext cx="523875" cy="387350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01"/>
            <p:cNvCxnSpPr>
              <a:stCxn id="141" idx="4"/>
            </p:cNvCxnSpPr>
            <p:nvPr/>
          </p:nvCxnSpPr>
          <p:spPr bwMode="auto">
            <a:xfrm rot="5400000">
              <a:off x="5490369" y="5563394"/>
              <a:ext cx="284163" cy="720725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 bwMode="auto">
            <a:xfrm rot="5400000">
              <a:off x="4868862" y="3055938"/>
              <a:ext cx="13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 bwMode="auto">
            <a:xfrm rot="5400000">
              <a:off x="4840287" y="5278438"/>
              <a:ext cx="1301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150938" y="457200"/>
            <a:ext cx="7793037" cy="1219200"/>
          </a:xfrm>
        </p:spPr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A </a:t>
            </a:r>
            <a:r>
              <a:rPr lang="en-US" sz="1800" i="1" smtClean="0"/>
              <a:t>diode</a:t>
            </a:r>
            <a:r>
              <a:rPr lang="en-US" sz="1800" smtClean="0"/>
              <a:t> is an electrical component acting as a one-way valve for current. </a:t>
            </a:r>
          </a:p>
          <a:p>
            <a:r>
              <a:rPr lang="en-US" sz="1800" smtClean="0"/>
              <a:t>When voltage is applied across a diode in such a way that the diode allows current, the diode is said to be </a:t>
            </a:r>
            <a:r>
              <a:rPr lang="en-US" sz="1800" i="1" smtClean="0"/>
              <a:t>forward-biased</a:t>
            </a:r>
            <a:r>
              <a:rPr lang="en-US" sz="1800" smtClean="0"/>
              <a:t>. </a:t>
            </a:r>
          </a:p>
          <a:p>
            <a:r>
              <a:rPr lang="en-US" sz="1800" smtClean="0"/>
              <a:t>When voltage is applied across a diode in such a way that the diode prohibits current, the diode is said to be </a:t>
            </a:r>
            <a:r>
              <a:rPr lang="en-US" sz="1800" i="1" smtClean="0"/>
              <a:t>reverse-biased</a:t>
            </a:r>
            <a:r>
              <a:rPr lang="en-US" sz="1800" smtClean="0"/>
              <a:t>. </a:t>
            </a:r>
          </a:p>
          <a:p>
            <a:r>
              <a:rPr lang="en-US" sz="1800" smtClean="0"/>
              <a:t>The voltage dropped across a conducting, forward-biased diode is called the </a:t>
            </a:r>
            <a:r>
              <a:rPr lang="en-US" sz="1800" i="1" smtClean="0"/>
              <a:t>forward voltage</a:t>
            </a:r>
            <a:r>
              <a:rPr lang="en-US" sz="1800" smtClean="0"/>
              <a:t>. Forward voltage for a diode varies only slightly for changes in forward current and temperature, and is fixed principally by the chemical composition of the P-N junction. </a:t>
            </a:r>
          </a:p>
          <a:p>
            <a:r>
              <a:rPr lang="en-US" sz="1800" smtClean="0"/>
              <a:t>Silicon diodes have a forward voltage of approximately 0.7 volts. </a:t>
            </a:r>
          </a:p>
          <a:p>
            <a:r>
              <a:rPr lang="en-US" sz="1800" smtClean="0"/>
              <a:t>Germanium diodes have a forward voltage of approximately 0.3 volts. </a:t>
            </a:r>
          </a:p>
          <a:p>
            <a:r>
              <a:rPr lang="en-US" sz="1800" smtClean="0"/>
              <a:t>The maximum reverse-bias voltage that a diode can withstand without "breaking down" is called the </a:t>
            </a:r>
            <a:r>
              <a:rPr lang="en-US" sz="1800" i="1" smtClean="0"/>
              <a:t>Peak Inverse Voltage</a:t>
            </a:r>
            <a:r>
              <a:rPr lang="en-US" sz="1800" smtClean="0"/>
              <a:t>, or </a:t>
            </a:r>
            <a:r>
              <a:rPr lang="en-US" sz="1800" i="1" smtClean="0"/>
              <a:t>PIV</a:t>
            </a:r>
            <a:r>
              <a:rPr lang="en-US" sz="1800" smtClean="0"/>
              <a:t> rating.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Meter check of a diode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066800" y="2017713"/>
            <a:ext cx="3160713" cy="4114800"/>
          </a:xfrm>
        </p:spPr>
        <p:txBody>
          <a:bodyPr/>
          <a:lstStyle/>
          <a:p>
            <a:r>
              <a:rPr lang="en-US" sz="2000" smtClean="0"/>
              <a:t>Connected one way across the diode, the meter should show a very low resistance. </a:t>
            </a:r>
          </a:p>
          <a:p>
            <a:pPr>
              <a:buFont typeface="Wingdings" pitchFamily="2" charset="2"/>
              <a:buNone/>
            </a:pPr>
            <a:endParaRPr lang="en-US" sz="2000" smtClean="0"/>
          </a:p>
          <a:p>
            <a:r>
              <a:rPr lang="en-US" sz="2000" smtClean="0"/>
              <a:t>Connected the other way across the diode, it should show a very high resistance ("OL" on some digital meter models)</a:t>
            </a:r>
          </a:p>
        </p:txBody>
      </p:sp>
      <p:grpSp>
        <p:nvGrpSpPr>
          <p:cNvPr id="61444" name="Group 80"/>
          <p:cNvGrpSpPr>
            <a:grpSpLocks/>
          </p:cNvGrpSpPr>
          <p:nvPr/>
        </p:nvGrpSpPr>
        <p:grpSpPr bwMode="auto">
          <a:xfrm>
            <a:off x="4419600" y="1905000"/>
            <a:ext cx="4114800" cy="4529138"/>
            <a:chOff x="4267200" y="1729839"/>
            <a:chExt cx="4419600" cy="4936517"/>
          </a:xfrm>
        </p:grpSpPr>
        <p:sp>
          <p:nvSpPr>
            <p:cNvPr id="61445" name="Rectangle 78"/>
            <p:cNvSpPr>
              <a:spLocks noChangeArrowheads="1"/>
            </p:cNvSpPr>
            <p:nvPr/>
          </p:nvSpPr>
          <p:spPr bwMode="auto">
            <a:xfrm>
              <a:off x="4267200" y="1729839"/>
              <a:ext cx="4255911" cy="4936517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61446" name="Group 4"/>
            <p:cNvGrpSpPr>
              <a:grpSpLocks/>
            </p:cNvGrpSpPr>
            <p:nvPr/>
          </p:nvGrpSpPr>
          <p:grpSpPr bwMode="auto">
            <a:xfrm>
              <a:off x="4381442" y="1774825"/>
              <a:ext cx="4305358" cy="4860385"/>
              <a:chOff x="800042" y="1905000"/>
              <a:chExt cx="4305358" cy="4860385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800042" y="2020931"/>
                <a:ext cx="1488545" cy="1986372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939860" y="2083221"/>
                <a:ext cx="1225961" cy="3841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1342261" y="2635183"/>
                <a:ext cx="409222" cy="38066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294519" y="2586735"/>
                <a:ext cx="511528" cy="470639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16877" y="2116096"/>
                <a:ext cx="153458" cy="3287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1452" name="Group 38"/>
              <p:cNvGrpSpPr>
                <a:grpSpLocks/>
              </p:cNvGrpSpPr>
              <p:nvPr/>
            </p:nvGrpSpPr>
            <p:grpSpPr bwMode="auto">
              <a:xfrm>
                <a:off x="1520348" y="2633844"/>
                <a:ext cx="45719" cy="255405"/>
                <a:chOff x="302257" y="2870199"/>
                <a:chExt cx="45719" cy="255405"/>
              </a:xfrm>
            </p:grpSpPr>
            <p:sp>
              <p:nvSpPr>
                <p:cNvPr id="77" name="Oval 76"/>
                <p:cNvSpPr/>
                <p:nvPr/>
              </p:nvSpPr>
              <p:spPr bwMode="auto">
                <a:xfrm flipH="1" flipV="1">
                  <a:off x="302257" y="30798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cxnSp>
              <p:nvCxnSpPr>
                <p:cNvPr id="78" name="Straight Connector 24"/>
                <p:cNvCxnSpPr>
                  <a:endCxn id="0" idx="4"/>
                </p:cNvCxnSpPr>
                <p:nvPr/>
              </p:nvCxnSpPr>
              <p:spPr>
                <a:xfrm rot="5400000">
                  <a:off x="218983" y="2974492"/>
                  <a:ext cx="20936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 11"/>
              <p:cNvSpPr/>
              <p:nvPr/>
            </p:nvSpPr>
            <p:spPr>
              <a:xfrm>
                <a:off x="1850379" y="3351523"/>
                <a:ext cx="381941" cy="22839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850379" y="3637021"/>
                <a:ext cx="381941" cy="2283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59720" y="3637021"/>
                <a:ext cx="381941" cy="22839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56" name="TextBox 14"/>
              <p:cNvSpPr txBox="1">
                <a:spLocks noChangeArrowheads="1"/>
              </p:cNvSpPr>
              <p:nvPr/>
            </p:nvSpPr>
            <p:spPr bwMode="auto">
              <a:xfrm>
                <a:off x="2514600" y="1905000"/>
                <a:ext cx="25146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Diode is forward-biased by ohmmeter – shows 0 ohms of resistance.</a:t>
                </a:r>
              </a:p>
            </p:txBody>
          </p:sp>
          <p:sp>
            <p:nvSpPr>
              <p:cNvPr id="61457" name="TextBox 15"/>
              <p:cNvSpPr txBox="1">
                <a:spLocks noChangeArrowheads="1"/>
              </p:cNvSpPr>
              <p:nvPr/>
            </p:nvSpPr>
            <p:spPr bwMode="auto">
              <a:xfrm>
                <a:off x="2590800" y="4572000"/>
                <a:ext cx="25146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Diode is reverse-biased by ohmmeter – shows infinite resistance.</a:t>
                </a:r>
              </a:p>
            </p:txBody>
          </p:sp>
          <p:grpSp>
            <p:nvGrpSpPr>
              <p:cNvPr id="61458" name="Group 49"/>
              <p:cNvGrpSpPr>
                <a:grpSpLocks/>
              </p:cNvGrpSpPr>
              <p:nvPr/>
            </p:nvGrpSpPr>
            <p:grpSpPr bwMode="auto">
              <a:xfrm flipV="1">
                <a:off x="2238376" y="3429000"/>
                <a:ext cx="304799" cy="76200"/>
                <a:chOff x="2895600" y="3124202"/>
                <a:chExt cx="1219199" cy="2286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2898655" y="3201108"/>
                  <a:ext cx="1139004" cy="7267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 rot="5400000">
                  <a:off x="3960975" y="3199931"/>
                  <a:ext cx="228397" cy="7502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1" name="Group 50"/>
              <p:cNvGrpSpPr/>
              <p:nvPr/>
            </p:nvGrpSpPr>
            <p:grpSpPr>
              <a:xfrm flipV="1">
                <a:off x="2228850" y="3733800"/>
                <a:ext cx="304799" cy="76200"/>
                <a:chOff x="2895600" y="3124202"/>
                <a:chExt cx="1219199" cy="228600"/>
              </a:xfrm>
              <a:solidFill>
                <a:schemeClr val="tx1"/>
              </a:solidFill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895600" y="3200400"/>
                  <a:ext cx="1143000" cy="762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 rot="5400000">
                  <a:off x="3962399" y="3200401"/>
                  <a:ext cx="228600" cy="76201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519766" y="3157966"/>
                <a:ext cx="332216" cy="2659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2509523" y="3805232"/>
                <a:ext cx="333946" cy="2847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652764" y="3290964"/>
                <a:ext cx="3322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2651886" y="3949352"/>
                <a:ext cx="335676" cy="1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771129" y="3472643"/>
                <a:ext cx="95485" cy="3045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00115" y="3695851"/>
                <a:ext cx="46038" cy="46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95527" y="3671627"/>
                <a:ext cx="151753" cy="15226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67" name="TextBox 25"/>
              <p:cNvSpPr txBox="1">
                <a:spLocks noChangeArrowheads="1"/>
              </p:cNvSpPr>
              <p:nvPr/>
            </p:nvSpPr>
            <p:spPr bwMode="auto">
              <a:xfrm>
                <a:off x="2681243" y="2821543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61468" name="TextBox 26"/>
              <p:cNvSpPr txBox="1">
                <a:spLocks noChangeArrowheads="1"/>
              </p:cNvSpPr>
              <p:nvPr/>
            </p:nvSpPr>
            <p:spPr bwMode="auto">
              <a:xfrm>
                <a:off x="2692400" y="4012168"/>
                <a:ext cx="2551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-</a:t>
                </a:r>
              </a:p>
            </p:txBody>
          </p:sp>
          <p:grpSp>
            <p:nvGrpSpPr>
              <p:cNvPr id="61469" name="Group 93"/>
              <p:cNvGrpSpPr>
                <a:grpSpLocks/>
              </p:cNvGrpSpPr>
              <p:nvPr/>
            </p:nvGrpSpPr>
            <p:grpSpPr bwMode="auto">
              <a:xfrm>
                <a:off x="3200401" y="2781296"/>
                <a:ext cx="423863" cy="1409697"/>
                <a:chOff x="4016290" y="2781300"/>
                <a:chExt cx="842745" cy="1679317"/>
              </a:xfrm>
            </p:grpSpPr>
            <p:sp>
              <p:nvSpPr>
                <p:cNvPr id="61509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4016290" y="2781300"/>
                  <a:ext cx="593431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Anode</a:t>
                  </a:r>
                </a:p>
              </p:txBody>
            </p:sp>
            <p:sp>
              <p:nvSpPr>
                <p:cNvPr id="69" name="Down Arrow 68"/>
                <p:cNvSpPr/>
                <p:nvPr/>
              </p:nvSpPr>
              <p:spPr>
                <a:xfrm>
                  <a:off x="4569701" y="3122548"/>
                  <a:ext cx="288164" cy="610123"/>
                </a:xfrm>
                <a:prstGeom prst="downArrow">
                  <a:avLst>
                    <a:gd name="adj1" fmla="val 0"/>
                    <a:gd name="adj2" fmla="val 83333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cxnSp>
              <p:nvCxnSpPr>
                <p:cNvPr id="70" name="Straight Connector 69"/>
                <p:cNvCxnSpPr>
                  <a:stCxn id="69" idx="2"/>
                </p:cNvCxnSpPr>
                <p:nvPr/>
              </p:nvCxnSpPr>
              <p:spPr>
                <a:xfrm rot="16200000" flipH="1">
                  <a:off x="4522088" y="3922670"/>
                  <a:ext cx="383388" cy="339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69701" y="3732671"/>
                  <a:ext cx="27799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13" name="TextBox 71"/>
                <p:cNvSpPr txBox="1">
                  <a:spLocks noChangeArrowheads="1"/>
                </p:cNvSpPr>
                <p:nvPr/>
              </p:nvSpPr>
              <p:spPr bwMode="auto">
                <a:xfrm>
                  <a:off x="4064775" y="4183618"/>
                  <a:ext cx="70904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Cathode</a:t>
                  </a: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 bwMode="auto">
              <a:xfrm>
                <a:off x="818797" y="4367204"/>
                <a:ext cx="1488546" cy="1986372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958615" y="4521199"/>
                <a:ext cx="1225962" cy="4325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1362723" y="5125071"/>
                <a:ext cx="407517" cy="38066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1301339" y="5066241"/>
                <a:ext cx="511528" cy="470639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447977" y="4569647"/>
                <a:ext cx="151753" cy="32702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1475" name="Group 99"/>
              <p:cNvGrpSpPr>
                <a:grpSpLocks/>
              </p:cNvGrpSpPr>
              <p:nvPr/>
            </p:nvGrpSpPr>
            <p:grpSpPr bwMode="auto">
              <a:xfrm>
                <a:off x="1539398" y="5123044"/>
                <a:ext cx="45719" cy="255405"/>
                <a:chOff x="302257" y="2870199"/>
                <a:chExt cx="45719" cy="255405"/>
              </a:xfrm>
            </p:grpSpPr>
            <p:sp>
              <p:nvSpPr>
                <p:cNvPr id="66" name="Oval 65"/>
                <p:cNvSpPr/>
                <p:nvPr/>
              </p:nvSpPr>
              <p:spPr bwMode="auto">
                <a:xfrm flipH="1" flipV="1">
                  <a:off x="302257" y="30798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cxnSp>
              <p:nvCxnSpPr>
                <p:cNvPr id="67" name="Straight Connector 66"/>
                <p:cNvCxnSpPr>
                  <a:endCxn id="0" idx="4"/>
                </p:cNvCxnSpPr>
                <p:nvPr/>
              </p:nvCxnSpPr>
              <p:spPr>
                <a:xfrm rot="5400000">
                  <a:off x="220394" y="2975177"/>
                  <a:ext cx="209366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Rectangle 34"/>
              <p:cNvSpPr/>
              <p:nvPr/>
            </p:nvSpPr>
            <p:spPr>
              <a:xfrm>
                <a:off x="1870840" y="5789502"/>
                <a:ext cx="380235" cy="22839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70840" y="6074999"/>
                <a:ext cx="380235" cy="2283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80181" y="6074999"/>
                <a:ext cx="380236" cy="22839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1479" name="Group 105"/>
              <p:cNvGrpSpPr>
                <a:grpSpLocks/>
              </p:cNvGrpSpPr>
              <p:nvPr/>
            </p:nvGrpSpPr>
            <p:grpSpPr bwMode="auto">
              <a:xfrm flipV="1">
                <a:off x="2257426" y="5867400"/>
                <a:ext cx="304799" cy="76200"/>
                <a:chOff x="2895600" y="3124202"/>
                <a:chExt cx="1219199" cy="228600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2897477" y="3202374"/>
                  <a:ext cx="1139008" cy="7267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 rot="5400000">
                  <a:off x="3959798" y="3201200"/>
                  <a:ext cx="228397" cy="7502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8" name="Group 108"/>
              <p:cNvGrpSpPr/>
              <p:nvPr/>
            </p:nvGrpSpPr>
            <p:grpSpPr>
              <a:xfrm flipV="1">
                <a:off x="2247900" y="6172200"/>
                <a:ext cx="304799" cy="76200"/>
                <a:chOff x="2895600" y="3124202"/>
                <a:chExt cx="1219199" cy="228600"/>
              </a:xfrm>
              <a:solidFill>
                <a:schemeClr val="tx1"/>
              </a:solidFill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895600" y="3200400"/>
                  <a:ext cx="1143000" cy="7620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 rot="5400000">
                  <a:off x="3962399" y="3200401"/>
                  <a:ext cx="228600" cy="76201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 rot="5400000" flipH="1" flipV="1">
                <a:off x="2537657" y="5596809"/>
                <a:ext cx="333946" cy="2659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16200000" flipH="1">
                <a:off x="2529144" y="6244076"/>
                <a:ext cx="332216" cy="284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2670654" y="5729806"/>
                <a:ext cx="333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2671507" y="6388194"/>
                <a:ext cx="333945" cy="17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791590" y="5910622"/>
                <a:ext cx="93780" cy="3045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822282" y="5981563"/>
                <a:ext cx="46037" cy="467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914283" y="6109605"/>
                <a:ext cx="151754" cy="15226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88" name="TextBox 46"/>
              <p:cNvSpPr txBox="1">
                <a:spLocks noChangeArrowheads="1"/>
              </p:cNvSpPr>
              <p:nvPr/>
            </p:nvSpPr>
            <p:spPr bwMode="auto">
              <a:xfrm>
                <a:off x="2700293" y="5259943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61489" name="TextBox 47"/>
              <p:cNvSpPr txBox="1">
                <a:spLocks noChangeArrowheads="1"/>
              </p:cNvSpPr>
              <p:nvPr/>
            </p:nvSpPr>
            <p:spPr bwMode="auto">
              <a:xfrm>
                <a:off x="2727619" y="6396053"/>
                <a:ext cx="2551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-</a:t>
                </a:r>
              </a:p>
            </p:txBody>
          </p:sp>
          <p:cxnSp>
            <p:nvCxnSpPr>
              <p:cNvPr id="49" name="Elbow Connector 48"/>
              <p:cNvCxnSpPr/>
              <p:nvPr/>
            </p:nvCxnSpPr>
            <p:spPr>
              <a:xfrm rot="16200000" flipH="1">
                <a:off x="1599206" y="4648632"/>
                <a:ext cx="306261" cy="151753"/>
              </a:xfrm>
              <a:prstGeom prst="bentConnector3">
                <a:avLst>
                  <a:gd name="adj1" fmla="val 10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91" name="TextBox 49"/>
              <p:cNvSpPr txBox="1">
                <a:spLocks noChangeArrowheads="1"/>
              </p:cNvSpPr>
              <p:nvPr/>
            </p:nvSpPr>
            <p:spPr bwMode="auto">
              <a:xfrm>
                <a:off x="1037772" y="6048828"/>
                <a:ext cx="298206" cy="301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61492" name="TextBox 50"/>
              <p:cNvSpPr txBox="1">
                <a:spLocks noChangeArrowheads="1"/>
              </p:cNvSpPr>
              <p:nvPr/>
            </p:nvSpPr>
            <p:spPr bwMode="auto">
              <a:xfrm>
                <a:off x="1020966" y="3609201"/>
                <a:ext cx="298206" cy="301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294519" y="4761710"/>
                <a:ext cx="76729" cy="76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94" name="TextBox 52"/>
              <p:cNvSpPr txBox="1">
                <a:spLocks noChangeArrowheads="1"/>
              </p:cNvSpPr>
              <p:nvPr/>
            </p:nvSpPr>
            <p:spPr bwMode="auto">
              <a:xfrm>
                <a:off x="1790704" y="3609978"/>
                <a:ext cx="4991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COM</a:t>
                </a:r>
              </a:p>
            </p:txBody>
          </p:sp>
          <p:sp>
            <p:nvSpPr>
              <p:cNvPr id="61495" name="TextBox 53"/>
              <p:cNvSpPr txBox="1">
                <a:spLocks noChangeArrowheads="1"/>
              </p:cNvSpPr>
              <p:nvPr/>
            </p:nvSpPr>
            <p:spPr bwMode="auto">
              <a:xfrm>
                <a:off x="1815467" y="6052364"/>
                <a:ext cx="4991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COM</a:t>
                </a:r>
              </a:p>
            </p:txBody>
          </p:sp>
          <p:sp>
            <p:nvSpPr>
              <p:cNvPr id="61496" name="TextBox 54"/>
              <p:cNvSpPr txBox="1">
                <a:spLocks noChangeArrowheads="1"/>
              </p:cNvSpPr>
              <p:nvPr/>
            </p:nvSpPr>
            <p:spPr bwMode="auto">
              <a:xfrm>
                <a:off x="1866900" y="5751284"/>
                <a:ext cx="463493" cy="301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V </a:t>
                </a:r>
                <a:r>
                  <a:rPr lang="el-GR" sz="1200" dirty="0">
                    <a:solidFill>
                      <a:srgbClr val="FF0000"/>
                    </a:solidFill>
                  </a:rPr>
                  <a:t>Ω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497" name="TextBox 55"/>
              <p:cNvSpPr txBox="1">
                <a:spLocks noChangeArrowheads="1"/>
              </p:cNvSpPr>
              <p:nvPr/>
            </p:nvSpPr>
            <p:spPr bwMode="auto">
              <a:xfrm>
                <a:off x="1809626" y="3310537"/>
                <a:ext cx="463493" cy="301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V </a:t>
                </a:r>
                <a:r>
                  <a:rPr lang="el-GR" sz="1200" dirty="0">
                    <a:solidFill>
                      <a:srgbClr val="FF0000"/>
                    </a:solidFill>
                  </a:rPr>
                  <a:t>Ω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Down Arrow 56"/>
              <p:cNvSpPr/>
              <p:nvPr/>
            </p:nvSpPr>
            <p:spPr>
              <a:xfrm flipV="1">
                <a:off x="3477037" y="5889858"/>
                <a:ext cx="143228" cy="510435"/>
              </a:xfrm>
              <a:prstGeom prst="downArrow">
                <a:avLst>
                  <a:gd name="adj1" fmla="val 0"/>
                  <a:gd name="adj2" fmla="val 83333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3477037" y="5896780"/>
                <a:ext cx="1398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57" idx="2"/>
              </p:cNvCxnSpPr>
              <p:nvPr/>
            </p:nvCxnSpPr>
            <p:spPr>
              <a:xfrm rot="5400000">
                <a:off x="3386844" y="5724640"/>
                <a:ext cx="327025" cy="341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01" name="TextBox 59"/>
              <p:cNvSpPr txBox="1">
                <a:spLocks noChangeArrowheads="1"/>
              </p:cNvSpPr>
              <p:nvPr/>
            </p:nvSpPr>
            <p:spPr bwMode="auto">
              <a:xfrm>
                <a:off x="3257550" y="5311024"/>
                <a:ext cx="356615" cy="2325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Cathode</a:t>
                </a:r>
              </a:p>
            </p:txBody>
          </p:sp>
          <p:sp>
            <p:nvSpPr>
              <p:cNvPr id="61502" name="TextBox 60"/>
              <p:cNvSpPr txBox="1">
                <a:spLocks noChangeArrowheads="1"/>
              </p:cNvSpPr>
              <p:nvPr/>
            </p:nvSpPr>
            <p:spPr bwMode="auto">
              <a:xfrm>
                <a:off x="3333731" y="6448741"/>
                <a:ext cx="298469" cy="2325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Anode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out Application of Diodes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Rectifier Circuits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/>
              <a:t>	</a:t>
            </a:r>
            <a:r>
              <a:rPr lang="en-US" sz="2400" i="1" smtClean="0">
                <a:solidFill>
                  <a:srgbClr val="FF0000"/>
                </a:solidFill>
              </a:rPr>
              <a:t>Rectification</a:t>
            </a:r>
            <a:r>
              <a:rPr lang="en-US" sz="2400" smtClean="0">
                <a:solidFill>
                  <a:srgbClr val="FF0000"/>
                </a:solidFill>
              </a:rPr>
              <a:t> is the conversion of alternating current (AC) to direct current (DC). </a:t>
            </a:r>
          </a:p>
          <a:p>
            <a:endParaRPr lang="en-US" sz="2000" smtClean="0"/>
          </a:p>
          <a:p>
            <a:r>
              <a:rPr lang="en-US" sz="2000" smtClean="0"/>
              <a:t>A </a:t>
            </a:r>
            <a:r>
              <a:rPr lang="en-US" sz="2000" i="1" smtClean="0"/>
              <a:t>half-wave</a:t>
            </a:r>
            <a:r>
              <a:rPr lang="en-US" sz="2000" smtClean="0"/>
              <a:t> rectifier is a circuit that allows only one half-cycle of the AC voltage waveform to be applied to the load, resulting in one non-alternating polarity across it. The resulting DC delivered to the load "pulsates" significantly. </a:t>
            </a:r>
          </a:p>
          <a:p>
            <a:r>
              <a:rPr lang="en-US" sz="2000" smtClean="0"/>
              <a:t>A </a:t>
            </a:r>
            <a:r>
              <a:rPr lang="en-US" sz="2000" i="1" smtClean="0"/>
              <a:t>full-wave</a:t>
            </a:r>
            <a:r>
              <a:rPr lang="en-US" sz="2000" smtClean="0"/>
              <a:t> rectifier is a circuit that converts both half-cycles of the AC voltage waveform to an unbroken series of voltage pulses of the same polarity. The resulting DC delivered to the load doesn't "pulsate" as much</a:t>
            </a:r>
            <a:r>
              <a:rPr lang="en-US" sz="2400" smtClean="0"/>
              <a:t>. 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Half-wave Rectifier</a:t>
            </a:r>
          </a:p>
        </p:txBody>
      </p:sp>
      <p:grpSp>
        <p:nvGrpSpPr>
          <p:cNvPr id="64515" name="Group 102"/>
          <p:cNvGrpSpPr>
            <a:grpSpLocks/>
          </p:cNvGrpSpPr>
          <p:nvPr/>
        </p:nvGrpSpPr>
        <p:grpSpPr bwMode="auto">
          <a:xfrm>
            <a:off x="5334000" y="2514600"/>
            <a:ext cx="3530600" cy="2133600"/>
            <a:chOff x="5334000" y="2514600"/>
            <a:chExt cx="3530600" cy="2133600"/>
          </a:xfrm>
        </p:grpSpPr>
        <p:sp>
          <p:nvSpPr>
            <p:cNvPr id="102" name="Rectangle 101"/>
            <p:cNvSpPr/>
            <p:nvPr/>
          </p:nvSpPr>
          <p:spPr bwMode="auto">
            <a:xfrm>
              <a:off x="5378450" y="2514600"/>
              <a:ext cx="3486150" cy="2133600"/>
            </a:xfrm>
            <a:prstGeom prst="rect">
              <a:avLst/>
            </a:prstGeom>
            <a:solidFill>
              <a:schemeClr val="accent3"/>
            </a:solidFill>
            <a:ln w="31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grpSp>
          <p:nvGrpSpPr>
            <p:cNvPr id="64573" name="Group 4"/>
            <p:cNvGrpSpPr>
              <a:grpSpLocks/>
            </p:cNvGrpSpPr>
            <p:nvPr/>
          </p:nvGrpSpPr>
          <p:grpSpPr bwMode="auto">
            <a:xfrm>
              <a:off x="5334000" y="2895600"/>
              <a:ext cx="3502025" cy="1371600"/>
              <a:chOff x="1892143" y="1219200"/>
              <a:chExt cx="3899057" cy="1829594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578317" y="1653306"/>
                <a:ext cx="521407" cy="211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4085584" y="1636365"/>
                <a:ext cx="40651" cy="338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390965" y="2172114"/>
                <a:ext cx="381775" cy="381165"/>
              </a:xfrm>
              <a:prstGeom prst="ellipse">
                <a:avLst/>
              </a:prstGeom>
              <a:solidFill>
                <a:srgbClr val="FFCC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78" name="TextBox 8"/>
              <p:cNvSpPr txBox="1">
                <a:spLocks noChangeArrowheads="1"/>
              </p:cNvSpPr>
              <p:nvPr/>
            </p:nvSpPr>
            <p:spPr bwMode="auto">
              <a:xfrm>
                <a:off x="3611149" y="1219200"/>
                <a:ext cx="56310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i="1"/>
                  <a:t>Bright</a:t>
                </a:r>
              </a:p>
            </p:txBody>
          </p:sp>
          <p:sp>
            <p:nvSpPr>
              <p:cNvPr id="64579" name="TextBox 9"/>
              <p:cNvSpPr txBox="1">
                <a:spLocks noChangeArrowheads="1"/>
              </p:cNvSpPr>
              <p:nvPr/>
            </p:nvSpPr>
            <p:spPr bwMode="auto">
              <a:xfrm>
                <a:off x="4052570" y="1923328"/>
                <a:ext cx="43633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i="1"/>
                  <a:t>Dim</a:t>
                </a:r>
              </a:p>
            </p:txBody>
          </p:sp>
          <p:sp>
            <p:nvSpPr>
              <p:cNvPr id="64580" name="TextBox 10"/>
              <p:cNvSpPr txBox="1">
                <a:spLocks noChangeArrowheads="1"/>
              </p:cNvSpPr>
              <p:nvPr/>
            </p:nvSpPr>
            <p:spPr bwMode="auto">
              <a:xfrm>
                <a:off x="1892143" y="2225670"/>
                <a:ext cx="130157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i="1"/>
                  <a:t>AC Voltage source</a:t>
                </a:r>
              </a:p>
            </p:txBody>
          </p:sp>
          <p:sp>
            <p:nvSpPr>
              <p:cNvPr id="64581" name="TextBox 11"/>
              <p:cNvSpPr txBox="1">
                <a:spLocks noChangeArrowheads="1"/>
              </p:cNvSpPr>
              <p:nvPr/>
            </p:nvSpPr>
            <p:spPr bwMode="auto">
              <a:xfrm>
                <a:off x="3393080" y="2114501"/>
                <a:ext cx="2982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~</a:t>
                </a:r>
              </a:p>
            </p:txBody>
          </p:sp>
          <p:cxnSp>
            <p:nvCxnSpPr>
              <p:cNvPr id="13" name="Straight Connector 12"/>
              <p:cNvCxnSpPr>
                <a:stCxn id="7" idx="5"/>
              </p:cNvCxnSpPr>
              <p:nvPr/>
            </p:nvCxnSpPr>
            <p:spPr>
              <a:xfrm rot="16200000" flipH="1">
                <a:off x="4142595" y="1644350"/>
                <a:ext cx="122820" cy="166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4212842" y="1570719"/>
                <a:ext cx="40651" cy="338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4199287" y="1542307"/>
                <a:ext cx="67763" cy="17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239354" y="1509310"/>
                <a:ext cx="124607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3" idx="0"/>
              </p:cNvCxnSpPr>
              <p:nvPr/>
            </p:nvCxnSpPr>
            <p:spPr>
              <a:xfrm rot="5400000">
                <a:off x="5307550" y="1680834"/>
                <a:ext cx="35575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4219912" y="1771891"/>
                <a:ext cx="40651" cy="317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4200171" y="1837535"/>
                <a:ext cx="6776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ight Arrow 19"/>
              <p:cNvSpPr/>
              <p:nvPr/>
            </p:nvSpPr>
            <p:spPr>
              <a:xfrm>
                <a:off x="4234052" y="1771891"/>
                <a:ext cx="684014" cy="199053"/>
              </a:xfrm>
              <a:prstGeom prst="right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0" idx="3"/>
                <a:endCxn id="23" idx="2"/>
              </p:cNvCxnSpPr>
              <p:nvPr/>
            </p:nvCxnSpPr>
            <p:spPr>
              <a:xfrm>
                <a:off x="4918066" y="1871416"/>
                <a:ext cx="5479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465984" y="1858711"/>
                <a:ext cx="38885" cy="338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5336845" y="2049295"/>
                <a:ext cx="30069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24"/>
              <p:cNvSpPr/>
              <p:nvPr/>
            </p:nvSpPr>
            <p:spPr bwMode="auto">
              <a:xfrm>
                <a:off x="5487194" y="2191172"/>
                <a:ext cx="152003" cy="533632"/>
              </a:xfrm>
              <a:custGeom>
                <a:avLst/>
                <a:gdLst>
                  <a:gd name="connsiteX0" fmla="*/ 0 w 544513"/>
                  <a:gd name="connsiteY0" fmla="*/ 0 h 1333500"/>
                  <a:gd name="connsiteX1" fmla="*/ 447675 w 544513"/>
                  <a:gd name="connsiteY1" fmla="*/ 714375 h 1333500"/>
                  <a:gd name="connsiteX2" fmla="*/ 476250 w 544513"/>
                  <a:gd name="connsiteY2" fmla="*/ 542925 h 1333500"/>
                  <a:gd name="connsiteX3" fmla="*/ 38100 w 544513"/>
                  <a:gd name="connsiteY3" fmla="*/ 1333500 h 1333500"/>
                  <a:gd name="connsiteX4" fmla="*/ 38100 w 544513"/>
                  <a:gd name="connsiteY4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513" h="1333500">
                    <a:moveTo>
                      <a:pt x="0" y="0"/>
                    </a:moveTo>
                    <a:cubicBezTo>
                      <a:pt x="184150" y="311944"/>
                      <a:pt x="368300" y="623888"/>
                      <a:pt x="447675" y="714375"/>
                    </a:cubicBezTo>
                    <a:cubicBezTo>
                      <a:pt x="527050" y="804862"/>
                      <a:pt x="544513" y="439738"/>
                      <a:pt x="476250" y="542925"/>
                    </a:cubicBezTo>
                    <a:cubicBezTo>
                      <a:pt x="407988" y="646113"/>
                      <a:pt x="38100" y="1333500"/>
                      <a:pt x="38100" y="1333500"/>
                    </a:cubicBezTo>
                    <a:lnTo>
                      <a:pt x="38100" y="1333500"/>
                    </a:lnTo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276864" y="2180584"/>
                <a:ext cx="514336" cy="5442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5400000">
                <a:off x="5345683" y="2887859"/>
                <a:ext cx="30069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581852" y="3040324"/>
                <a:ext cx="1923016" cy="8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8" idx="0"/>
              </p:cNvCxnSpPr>
              <p:nvPr/>
            </p:nvCxnSpPr>
            <p:spPr>
              <a:xfrm rot="5400000">
                <a:off x="3323683" y="1913943"/>
                <a:ext cx="514573" cy="176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8" idx="4"/>
              </p:cNvCxnSpPr>
              <p:nvPr/>
            </p:nvCxnSpPr>
            <p:spPr>
              <a:xfrm rot="5400000">
                <a:off x="3333211" y="2800153"/>
                <a:ext cx="495515" cy="176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 bwMode="auto">
            <a:xfrm rot="5400000">
              <a:off x="8008144" y="3388519"/>
              <a:ext cx="111125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516" name="Group 99"/>
          <p:cNvGrpSpPr>
            <a:grpSpLocks/>
          </p:cNvGrpSpPr>
          <p:nvPr/>
        </p:nvGrpSpPr>
        <p:grpSpPr bwMode="auto">
          <a:xfrm>
            <a:off x="457200" y="2340769"/>
            <a:ext cx="4648200" cy="2838450"/>
            <a:chOff x="457200" y="2340769"/>
            <a:chExt cx="4648200" cy="2838450"/>
          </a:xfrm>
        </p:grpSpPr>
        <p:grpSp>
          <p:nvGrpSpPr>
            <p:cNvPr id="64517" name="Group 118"/>
            <p:cNvGrpSpPr>
              <a:grpSpLocks/>
            </p:cNvGrpSpPr>
            <p:nvPr/>
          </p:nvGrpSpPr>
          <p:grpSpPr bwMode="auto">
            <a:xfrm>
              <a:off x="457200" y="2340769"/>
              <a:ext cx="4648200" cy="2838450"/>
              <a:chOff x="216218" y="2340401"/>
              <a:chExt cx="5403533" cy="3276600"/>
            </a:xfrm>
          </p:grpSpPr>
          <p:sp>
            <p:nvSpPr>
              <p:cNvPr id="101" name="Rectangle 100"/>
              <p:cNvSpPr/>
              <p:nvPr/>
            </p:nvSpPr>
            <p:spPr bwMode="auto">
              <a:xfrm>
                <a:off x="216218" y="2340401"/>
                <a:ext cx="5403533" cy="3276600"/>
              </a:xfrm>
              <a:prstGeom prst="rect">
                <a:avLst/>
              </a:prstGeom>
              <a:solidFill>
                <a:schemeClr val="accent3"/>
              </a:solidFill>
              <a:ln w="31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grpSp>
            <p:nvGrpSpPr>
              <p:cNvPr id="64520" name="Group 451"/>
              <p:cNvGrpSpPr>
                <a:grpSpLocks/>
              </p:cNvGrpSpPr>
              <p:nvPr/>
            </p:nvGrpSpPr>
            <p:grpSpPr bwMode="auto">
              <a:xfrm>
                <a:off x="304800" y="3211779"/>
                <a:ext cx="992862" cy="1279120"/>
                <a:chOff x="914400" y="2972369"/>
                <a:chExt cx="2211302" cy="2742331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914400" y="2972369"/>
                  <a:ext cx="2211302" cy="274233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4561" name="Group 434"/>
                <p:cNvGrpSpPr>
                  <a:grpSpLocks/>
                </p:cNvGrpSpPr>
                <p:nvPr/>
              </p:nvGrpSpPr>
              <p:grpSpPr bwMode="auto">
                <a:xfrm>
                  <a:off x="1117022" y="4082962"/>
                  <a:ext cx="1571303" cy="1098647"/>
                  <a:chOff x="4514949" y="3374976"/>
                  <a:chExt cx="2216647" cy="1654224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180034" y="3684500"/>
                    <a:ext cx="1223448" cy="13428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83" name="Straight Connector 82"/>
                  <p:cNvCxnSpPr>
                    <a:stCxn id="82" idx="1"/>
                  </p:cNvCxnSpPr>
                  <p:nvPr/>
                </p:nvCxnSpPr>
                <p:spPr>
                  <a:xfrm rot="16200000" flipH="1">
                    <a:off x="5381244" y="3852340"/>
                    <a:ext cx="467332" cy="51025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570" name="Text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4949" y="3416863"/>
                    <a:ext cx="466794" cy="5476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V</a:t>
                    </a:r>
                  </a:p>
                </p:txBody>
              </p:sp>
              <p:sp>
                <p:nvSpPr>
                  <p:cNvPr id="64571" name="Text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62195" y="3374976"/>
                    <a:ext cx="469401" cy="5476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A</a:t>
                    </a:r>
                  </a:p>
                </p:txBody>
              </p:sp>
            </p:grpSp>
            <p:sp>
              <p:nvSpPr>
                <p:cNvPr id="76" name="Oval 75"/>
                <p:cNvSpPr/>
                <p:nvPr/>
              </p:nvSpPr>
              <p:spPr>
                <a:xfrm>
                  <a:off x="1198007" y="5341461"/>
                  <a:ext cx="164409" cy="1650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657136" y="5341461"/>
                  <a:ext cx="172630" cy="16108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4564" name="Group 450"/>
                <p:cNvGrpSpPr>
                  <a:grpSpLocks/>
                </p:cNvGrpSpPr>
                <p:nvPr/>
              </p:nvGrpSpPr>
              <p:grpSpPr bwMode="auto">
                <a:xfrm>
                  <a:off x="1198008" y="3125596"/>
                  <a:ext cx="1730404" cy="880061"/>
                  <a:chOff x="1195002" y="3125596"/>
                  <a:chExt cx="1422776" cy="880061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195002" y="3125596"/>
                    <a:ext cx="1422776" cy="880061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80" name="Straight Connector 79"/>
                  <p:cNvCxnSpPr>
                    <a:stCxn id="79" idx="1"/>
                    <a:endCxn id="81" idx="5"/>
                  </p:cNvCxnSpPr>
                  <p:nvPr/>
                </p:nvCxnSpPr>
                <p:spPr>
                  <a:xfrm rot="10800000" flipH="1" flipV="1">
                    <a:off x="1195002" y="3565627"/>
                    <a:ext cx="1388981" cy="7858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Freeform 80"/>
                  <p:cNvSpPr/>
                  <p:nvPr/>
                </p:nvSpPr>
                <p:spPr>
                  <a:xfrm>
                    <a:off x="1215279" y="3231674"/>
                    <a:ext cx="1368704" cy="754338"/>
                  </a:xfrm>
                  <a:custGeom>
                    <a:avLst/>
                    <a:gdLst>
                      <a:gd name="connsiteX0" fmla="*/ 0 w 1343025"/>
                      <a:gd name="connsiteY0" fmla="*/ 360362 h 776287"/>
                      <a:gd name="connsiteX1" fmla="*/ 190500 w 1343025"/>
                      <a:gd name="connsiteY1" fmla="*/ 55562 h 776287"/>
                      <a:gd name="connsiteX2" fmla="*/ 438150 w 1343025"/>
                      <a:gd name="connsiteY2" fmla="*/ 693737 h 776287"/>
                      <a:gd name="connsiteX3" fmla="*/ 809625 w 1343025"/>
                      <a:gd name="connsiteY3" fmla="*/ 26987 h 776287"/>
                      <a:gd name="connsiteX4" fmla="*/ 1085850 w 1343025"/>
                      <a:gd name="connsiteY4" fmla="*/ 722312 h 776287"/>
                      <a:gd name="connsiteX5" fmla="*/ 1343025 w 1343025"/>
                      <a:gd name="connsiteY5" fmla="*/ 350837 h 776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3025" h="776287">
                        <a:moveTo>
                          <a:pt x="0" y="360362"/>
                        </a:moveTo>
                        <a:cubicBezTo>
                          <a:pt x="58737" y="180181"/>
                          <a:pt x="117475" y="0"/>
                          <a:pt x="190500" y="55562"/>
                        </a:cubicBezTo>
                        <a:cubicBezTo>
                          <a:pt x="263525" y="111124"/>
                          <a:pt x="334963" y="698499"/>
                          <a:pt x="438150" y="693737"/>
                        </a:cubicBezTo>
                        <a:cubicBezTo>
                          <a:pt x="541337" y="688975"/>
                          <a:pt x="701675" y="22225"/>
                          <a:pt x="809625" y="26987"/>
                        </a:cubicBezTo>
                        <a:cubicBezTo>
                          <a:pt x="917575" y="31749"/>
                          <a:pt x="996950" y="668337"/>
                          <a:pt x="1085850" y="722312"/>
                        </a:cubicBezTo>
                        <a:cubicBezTo>
                          <a:pt x="1174750" y="776287"/>
                          <a:pt x="1258887" y="563562"/>
                          <a:pt x="1343025" y="350837"/>
                        </a:cubicBezTo>
                      </a:path>
                    </a:pathLst>
                  </a:cu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64521" name="TextBox 33"/>
              <p:cNvSpPr txBox="1">
                <a:spLocks noChangeArrowheads="1"/>
              </p:cNvSpPr>
              <p:nvPr/>
            </p:nvSpPr>
            <p:spPr bwMode="auto">
              <a:xfrm>
                <a:off x="1620838" y="2692400"/>
                <a:ext cx="2019300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Half-wave rectifier circuit</a:t>
                </a:r>
              </a:p>
            </p:txBody>
          </p:sp>
          <p:grpSp>
            <p:nvGrpSpPr>
              <p:cNvPr id="64522" name="Group 455"/>
              <p:cNvGrpSpPr>
                <a:grpSpLocks/>
              </p:cNvGrpSpPr>
              <p:nvPr/>
            </p:nvGrpSpPr>
            <p:grpSpPr bwMode="auto">
              <a:xfrm>
                <a:off x="2008226" y="4478689"/>
                <a:ext cx="288889" cy="331432"/>
                <a:chOff x="4039781" y="3253192"/>
                <a:chExt cx="532219" cy="633008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4114474" y="3427013"/>
                  <a:ext cx="458985" cy="458501"/>
                </a:xfrm>
                <a:prstGeom prst="ellipse">
                  <a:avLst/>
                </a:prstGeom>
                <a:solidFill>
                  <a:srgbClr val="FFCCCC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59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4039781" y="3253192"/>
                  <a:ext cx="300082" cy="369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~</a:t>
                  </a:r>
                </a:p>
              </p:txBody>
            </p:sp>
          </p:grpSp>
          <p:cxnSp>
            <p:nvCxnSpPr>
              <p:cNvPr id="36" name="Straight Connector 35"/>
              <p:cNvCxnSpPr>
                <a:stCxn id="72" idx="0"/>
              </p:cNvCxnSpPr>
              <p:nvPr/>
            </p:nvCxnSpPr>
            <p:spPr bwMode="auto">
              <a:xfrm rot="5400000" flipH="1" flipV="1">
                <a:off x="2032225" y="4431342"/>
                <a:ext cx="28038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ight Arrow 36"/>
              <p:cNvSpPr/>
              <p:nvPr/>
            </p:nvSpPr>
            <p:spPr bwMode="auto">
              <a:xfrm>
                <a:off x="2157651" y="4201356"/>
                <a:ext cx="579477" cy="190585"/>
              </a:xfrm>
              <a:prstGeom prst="right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" name="Elbow Connector 38"/>
              <p:cNvCxnSpPr/>
              <p:nvPr/>
            </p:nvCxnSpPr>
            <p:spPr bwMode="auto">
              <a:xfrm>
                <a:off x="2748201" y="4296648"/>
                <a:ext cx="828616" cy="199749"/>
              </a:xfrm>
              <a:prstGeom prst="bentConnector3">
                <a:avLst>
                  <a:gd name="adj1" fmla="val 9933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526" name="Group 29"/>
              <p:cNvGrpSpPr>
                <a:grpSpLocks/>
              </p:cNvGrpSpPr>
              <p:nvPr/>
            </p:nvGrpSpPr>
            <p:grpSpPr bwMode="auto">
              <a:xfrm rot="5400000" flipV="1">
                <a:off x="3410537" y="4620210"/>
                <a:ext cx="335355" cy="96899"/>
                <a:chOff x="3598034" y="3173742"/>
                <a:chExt cx="1005762" cy="340208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 rot="5400000" flipH="1" flipV="1">
                  <a:off x="3586722" y="3188305"/>
                  <a:ext cx="149029" cy="12640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 rot="16200000" flipH="1">
                  <a:off x="3630662" y="3285514"/>
                  <a:ext cx="330450" cy="12641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 rot="5400000" flipH="1" flipV="1">
                  <a:off x="3798290" y="3242785"/>
                  <a:ext cx="330445" cy="19235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 rot="16200000" flipH="1">
                  <a:off x="3949430" y="3285519"/>
                  <a:ext cx="330452" cy="12641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 rot="5400000" flipH="1" flipV="1">
                  <a:off x="4103318" y="3258036"/>
                  <a:ext cx="330450" cy="18136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16"/>
                <p:cNvCxnSpPr/>
                <p:nvPr/>
              </p:nvCxnSpPr>
              <p:spPr bwMode="auto">
                <a:xfrm rot="16200000" flipH="1">
                  <a:off x="4262702" y="3285516"/>
                  <a:ext cx="330450" cy="12640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 flipH="1" flipV="1">
                  <a:off x="4471575" y="3375195"/>
                  <a:ext cx="149027" cy="11541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Elbow Connector 40"/>
              <p:cNvCxnSpPr/>
              <p:nvPr/>
            </p:nvCxnSpPr>
            <p:spPr bwMode="auto">
              <a:xfrm rot="10800000" flipV="1">
                <a:off x="2155806" y="4826256"/>
                <a:ext cx="1441311" cy="304203"/>
              </a:xfrm>
              <a:prstGeom prst="bentConnector3">
                <a:avLst>
                  <a:gd name="adj1" fmla="val 44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72" idx="4"/>
              </p:cNvCxnSpPr>
              <p:nvPr/>
            </p:nvCxnSpPr>
            <p:spPr bwMode="auto">
              <a:xfrm rot="5400000">
                <a:off x="2012983" y="4971028"/>
                <a:ext cx="31886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hape 42"/>
              <p:cNvCxnSpPr>
                <a:stCxn id="77" idx="7"/>
              </p:cNvCxnSpPr>
              <p:nvPr/>
            </p:nvCxnSpPr>
            <p:spPr bwMode="auto">
              <a:xfrm rot="5400000" flipH="1" flipV="1">
                <a:off x="1605986" y="3837037"/>
                <a:ext cx="36651" cy="944880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hape 43"/>
              <p:cNvCxnSpPr>
                <a:stCxn id="76" idx="4"/>
              </p:cNvCxnSpPr>
              <p:nvPr/>
            </p:nvCxnSpPr>
            <p:spPr bwMode="auto">
              <a:xfrm rot="16200000" flipH="1">
                <a:off x="913640" y="3947349"/>
                <a:ext cx="738518" cy="162770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531" name="Group 503"/>
              <p:cNvGrpSpPr>
                <a:grpSpLocks/>
              </p:cNvGrpSpPr>
              <p:nvPr/>
            </p:nvGrpSpPr>
            <p:grpSpPr bwMode="auto">
              <a:xfrm>
                <a:off x="4494213" y="3092450"/>
                <a:ext cx="992187" cy="1277938"/>
                <a:chOff x="914400" y="2971800"/>
                <a:chExt cx="2209800" cy="27432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913960" y="2972258"/>
                  <a:ext cx="2211304" cy="274180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4541" name="Group 505"/>
                <p:cNvGrpSpPr>
                  <a:grpSpLocks/>
                </p:cNvGrpSpPr>
                <p:nvPr/>
              </p:nvGrpSpPr>
              <p:grpSpPr bwMode="auto">
                <a:xfrm>
                  <a:off x="1152145" y="4117574"/>
                  <a:ext cx="1564474" cy="1064025"/>
                  <a:chOff x="4564493" y="3427102"/>
                  <a:chExt cx="2207011" cy="1602098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5185207" y="3734187"/>
                    <a:ext cx="1223444" cy="115498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2" name="Straight Connector 61"/>
                  <p:cNvCxnSpPr>
                    <a:stCxn id="61" idx="1"/>
                  </p:cNvCxnSpPr>
                  <p:nvPr/>
                </p:nvCxnSpPr>
                <p:spPr>
                  <a:xfrm rot="16200000" flipH="1">
                    <a:off x="5433569" y="3855107"/>
                    <a:ext cx="367225" cy="50445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549" name="Text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4493" y="3427102"/>
                    <a:ext cx="466795" cy="5476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V</a:t>
                    </a:r>
                  </a:p>
                </p:txBody>
              </p:sp>
              <p:sp>
                <p:nvSpPr>
                  <p:cNvPr id="64550" name="Text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02104" y="3427105"/>
                    <a:ext cx="469400" cy="5476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A</a:t>
                    </a:r>
                  </a:p>
                </p:txBody>
              </p:sp>
            </p:grpSp>
            <p:sp>
              <p:nvSpPr>
                <p:cNvPr id="56" name="Oval 55"/>
                <p:cNvSpPr/>
                <p:nvPr/>
              </p:nvSpPr>
              <p:spPr>
                <a:xfrm>
                  <a:off x="1283881" y="5340359"/>
                  <a:ext cx="164409" cy="1652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2681359" y="5340359"/>
                  <a:ext cx="164409" cy="16128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4544" name="Group 508"/>
                <p:cNvGrpSpPr>
                  <a:grpSpLocks/>
                </p:cNvGrpSpPr>
                <p:nvPr/>
              </p:nvGrpSpPr>
              <p:grpSpPr bwMode="auto">
                <a:xfrm>
                  <a:off x="1196545" y="3124200"/>
                  <a:ext cx="1708578" cy="914400"/>
                  <a:chOff x="1193800" y="3124200"/>
                  <a:chExt cx="1404831" cy="9144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1194641" y="3125672"/>
                    <a:ext cx="1446437" cy="912623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0" name="Straight Connector 59"/>
                  <p:cNvCxnSpPr>
                    <a:stCxn id="59" idx="1"/>
                  </p:cNvCxnSpPr>
                  <p:nvPr/>
                </p:nvCxnSpPr>
                <p:spPr>
                  <a:xfrm rot="10800000" flipH="1">
                    <a:off x="1194641" y="3581984"/>
                    <a:ext cx="1456574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6" name="Arc 45"/>
              <p:cNvSpPr/>
              <p:nvPr/>
            </p:nvSpPr>
            <p:spPr bwMode="auto">
              <a:xfrm>
                <a:off x="4682253" y="3252095"/>
                <a:ext cx="225147" cy="240065"/>
              </a:xfrm>
              <a:prstGeom prst="arc">
                <a:avLst>
                  <a:gd name="adj1" fmla="val 10815917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 bwMode="auto">
              <a:xfrm>
                <a:off x="5064265" y="3252095"/>
                <a:ext cx="223301" cy="240065"/>
              </a:xfrm>
              <a:prstGeom prst="arc">
                <a:avLst>
                  <a:gd name="adj1" fmla="val 10815917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" name="Shape 47"/>
              <p:cNvCxnSpPr>
                <a:stCxn id="57" idx="4"/>
              </p:cNvCxnSpPr>
              <p:nvPr/>
            </p:nvCxnSpPr>
            <p:spPr bwMode="auto">
              <a:xfrm rot="5400000">
                <a:off x="4486698" y="3455219"/>
                <a:ext cx="18326" cy="1653540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hape 48"/>
              <p:cNvCxnSpPr>
                <a:stCxn id="56" idx="7"/>
              </p:cNvCxnSpPr>
              <p:nvPr/>
            </p:nvCxnSpPr>
            <p:spPr bwMode="auto">
              <a:xfrm rot="16200000" flipH="1" flipV="1">
                <a:off x="3775551" y="4142827"/>
                <a:ext cx="883289" cy="1015008"/>
              </a:xfrm>
              <a:prstGeom prst="bentConnector4">
                <a:avLst>
                  <a:gd name="adj1" fmla="val -13584"/>
                  <a:gd name="adj2" fmla="val 53157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36" name="TextBox 49"/>
              <p:cNvSpPr txBox="1">
                <a:spLocks noChangeArrowheads="1"/>
              </p:cNvSpPr>
              <p:nvPr/>
            </p:nvSpPr>
            <p:spPr bwMode="auto">
              <a:xfrm>
                <a:off x="3606999" y="4264377"/>
                <a:ext cx="163511" cy="193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64537" name="TextBox 50"/>
              <p:cNvSpPr txBox="1">
                <a:spLocks noChangeArrowheads="1"/>
              </p:cNvSpPr>
              <p:nvPr/>
            </p:nvSpPr>
            <p:spPr bwMode="auto">
              <a:xfrm>
                <a:off x="3648075" y="4729163"/>
                <a:ext cx="138113" cy="193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-</a:t>
                </a:r>
              </a:p>
            </p:txBody>
          </p:sp>
          <p:sp>
            <p:nvSpPr>
              <p:cNvPr id="64538" name="TextBox 51"/>
              <p:cNvSpPr txBox="1">
                <a:spLocks noChangeArrowheads="1"/>
              </p:cNvSpPr>
              <p:nvPr/>
            </p:nvSpPr>
            <p:spPr bwMode="auto">
              <a:xfrm>
                <a:off x="3582353" y="4530724"/>
                <a:ext cx="536575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64539" name="TextBox 52"/>
              <p:cNvSpPr txBox="1">
                <a:spLocks noChangeArrowheads="1"/>
              </p:cNvSpPr>
              <p:nvPr/>
            </p:nvSpPr>
            <p:spPr bwMode="auto">
              <a:xfrm>
                <a:off x="585788" y="4594225"/>
                <a:ext cx="1243012" cy="522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AC Voltage source</a:t>
                </a:r>
              </a:p>
            </p:txBody>
          </p:sp>
        </p:grpSp>
        <p:cxnSp>
          <p:nvCxnSpPr>
            <p:cNvPr id="64518" name="Straight Connector 97"/>
            <p:cNvCxnSpPr>
              <a:cxnSpLocks noChangeShapeType="1"/>
            </p:cNvCxnSpPr>
            <p:nvPr/>
          </p:nvCxnSpPr>
          <p:spPr bwMode="auto">
            <a:xfrm rot="5400000">
              <a:off x="2560479" y="4037806"/>
              <a:ext cx="151606" cy="794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wave bridge rectifier</a:t>
            </a:r>
          </a:p>
        </p:txBody>
      </p:sp>
      <p:grpSp>
        <p:nvGrpSpPr>
          <p:cNvPr id="66563" name="Group 244"/>
          <p:cNvGrpSpPr>
            <a:grpSpLocks/>
          </p:cNvGrpSpPr>
          <p:nvPr/>
        </p:nvGrpSpPr>
        <p:grpSpPr bwMode="auto">
          <a:xfrm>
            <a:off x="209550" y="2519363"/>
            <a:ext cx="4114800" cy="3048000"/>
            <a:chOff x="-43419" y="2367320"/>
            <a:chExt cx="4578077" cy="3276600"/>
          </a:xfrm>
        </p:grpSpPr>
        <p:sp>
          <p:nvSpPr>
            <p:cNvPr id="246" name="Rectangle 245"/>
            <p:cNvSpPr/>
            <p:nvPr/>
          </p:nvSpPr>
          <p:spPr bwMode="auto">
            <a:xfrm>
              <a:off x="-43419" y="2367320"/>
              <a:ext cx="4578077" cy="3276600"/>
            </a:xfrm>
            <a:prstGeom prst="rect">
              <a:avLst/>
            </a:prstGeom>
            <a:solidFill>
              <a:schemeClr val="accent3"/>
            </a:solidFill>
            <a:ln w="31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grpSp>
          <p:nvGrpSpPr>
            <p:cNvPr id="66732" name="Group 5"/>
            <p:cNvGrpSpPr>
              <a:grpSpLocks/>
            </p:cNvGrpSpPr>
            <p:nvPr/>
          </p:nvGrpSpPr>
          <p:grpSpPr bwMode="auto">
            <a:xfrm>
              <a:off x="-22225" y="2771775"/>
              <a:ext cx="4507428" cy="2409666"/>
              <a:chOff x="286396" y="1440538"/>
              <a:chExt cx="8952140" cy="4274180"/>
            </a:xfrm>
          </p:grpSpPr>
          <p:grpSp>
            <p:nvGrpSpPr>
              <p:cNvPr id="66733" name="Group 451"/>
              <p:cNvGrpSpPr>
                <a:grpSpLocks/>
              </p:cNvGrpSpPr>
              <p:nvPr/>
            </p:nvGrpSpPr>
            <p:grpSpPr bwMode="auto">
              <a:xfrm>
                <a:off x="286396" y="2157947"/>
                <a:ext cx="1164566" cy="1268329"/>
                <a:chOff x="703618" y="2988720"/>
                <a:chExt cx="2594674" cy="2720436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914648" y="2988720"/>
                  <a:ext cx="2211823" cy="272043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796" name="Group 434"/>
                <p:cNvGrpSpPr>
                  <a:grpSpLocks/>
                </p:cNvGrpSpPr>
                <p:nvPr/>
              </p:nvGrpSpPr>
              <p:grpSpPr bwMode="auto">
                <a:xfrm>
                  <a:off x="703618" y="3916866"/>
                  <a:ext cx="2594674" cy="1272875"/>
                  <a:chOff x="3931754" y="3124897"/>
                  <a:chExt cx="3660319" cy="1916561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5177653" y="3731472"/>
                    <a:ext cx="1223834" cy="1309986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78" name="Straight Connector 77"/>
                  <p:cNvCxnSpPr>
                    <a:stCxn id="77" idx="1"/>
                  </p:cNvCxnSpPr>
                  <p:nvPr/>
                </p:nvCxnSpPr>
                <p:spPr>
                  <a:xfrm rot="16200000" flipH="1">
                    <a:off x="5392581" y="3878701"/>
                    <a:ext cx="430145" cy="50717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805" name="Text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31754" y="3131718"/>
                    <a:ext cx="1693416" cy="19041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V</a:t>
                    </a:r>
                  </a:p>
                </p:txBody>
              </p:sp>
              <p:sp>
                <p:nvSpPr>
                  <p:cNvPr id="66806" name="Text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78639" y="3124897"/>
                    <a:ext cx="1713434" cy="1904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A</a:t>
                    </a:r>
                  </a:p>
                </p:txBody>
              </p:sp>
            </p:grpSp>
            <p:sp>
              <p:nvSpPr>
                <p:cNvPr id="71" name="Oval 70"/>
                <p:cNvSpPr/>
                <p:nvPr/>
              </p:nvSpPr>
              <p:spPr>
                <a:xfrm>
                  <a:off x="1196011" y="5332580"/>
                  <a:ext cx="164126" cy="1688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657533" y="5332580"/>
                  <a:ext cx="164131" cy="1688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799" name="Group 450"/>
                <p:cNvGrpSpPr>
                  <a:grpSpLocks/>
                </p:cNvGrpSpPr>
                <p:nvPr/>
              </p:nvGrpSpPr>
              <p:grpSpPr bwMode="auto">
                <a:xfrm>
                  <a:off x="1190626" y="3124200"/>
                  <a:ext cx="1714499" cy="914400"/>
                  <a:chOff x="1188933" y="3124200"/>
                  <a:chExt cx="1409699" cy="91440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193362" y="3125063"/>
                    <a:ext cx="1400911" cy="915472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75" name="Straight Connector 74"/>
                  <p:cNvCxnSpPr>
                    <a:stCxn id="74" idx="1"/>
                    <a:endCxn id="76" idx="5"/>
                  </p:cNvCxnSpPr>
                  <p:nvPr/>
                </p:nvCxnSpPr>
                <p:spPr>
                  <a:xfrm rot="10800000" flipH="1">
                    <a:off x="1193362" y="3579551"/>
                    <a:ext cx="1407335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Freeform 75"/>
                  <p:cNvSpPr/>
                  <p:nvPr/>
                </p:nvSpPr>
                <p:spPr>
                  <a:xfrm>
                    <a:off x="1186933" y="3235441"/>
                    <a:ext cx="1413763" cy="772628"/>
                  </a:xfrm>
                  <a:custGeom>
                    <a:avLst/>
                    <a:gdLst>
                      <a:gd name="connsiteX0" fmla="*/ 0 w 1343025"/>
                      <a:gd name="connsiteY0" fmla="*/ 360362 h 776287"/>
                      <a:gd name="connsiteX1" fmla="*/ 190500 w 1343025"/>
                      <a:gd name="connsiteY1" fmla="*/ 55562 h 776287"/>
                      <a:gd name="connsiteX2" fmla="*/ 438150 w 1343025"/>
                      <a:gd name="connsiteY2" fmla="*/ 693737 h 776287"/>
                      <a:gd name="connsiteX3" fmla="*/ 809625 w 1343025"/>
                      <a:gd name="connsiteY3" fmla="*/ 26987 h 776287"/>
                      <a:gd name="connsiteX4" fmla="*/ 1085850 w 1343025"/>
                      <a:gd name="connsiteY4" fmla="*/ 722312 h 776287"/>
                      <a:gd name="connsiteX5" fmla="*/ 1343025 w 1343025"/>
                      <a:gd name="connsiteY5" fmla="*/ 350837 h 776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3025" h="776287">
                        <a:moveTo>
                          <a:pt x="0" y="360362"/>
                        </a:moveTo>
                        <a:cubicBezTo>
                          <a:pt x="58737" y="180181"/>
                          <a:pt x="117475" y="0"/>
                          <a:pt x="190500" y="55562"/>
                        </a:cubicBezTo>
                        <a:cubicBezTo>
                          <a:pt x="263525" y="111124"/>
                          <a:pt x="334963" y="698499"/>
                          <a:pt x="438150" y="693737"/>
                        </a:cubicBezTo>
                        <a:cubicBezTo>
                          <a:pt x="541337" y="688975"/>
                          <a:pt x="701675" y="22225"/>
                          <a:pt x="809625" y="26987"/>
                        </a:cubicBezTo>
                        <a:cubicBezTo>
                          <a:pt x="917575" y="31749"/>
                          <a:pt x="996950" y="668337"/>
                          <a:pt x="1085850" y="722312"/>
                        </a:cubicBezTo>
                        <a:cubicBezTo>
                          <a:pt x="1174750" y="776287"/>
                          <a:pt x="1258887" y="563562"/>
                          <a:pt x="1343025" y="350837"/>
                        </a:cubicBezTo>
                      </a:path>
                    </a:pathLst>
                  </a:cu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66734" name="TextBox 7"/>
              <p:cNvSpPr txBox="1">
                <a:spLocks noChangeArrowheads="1"/>
              </p:cNvSpPr>
              <p:nvPr/>
            </p:nvSpPr>
            <p:spPr bwMode="auto">
              <a:xfrm>
                <a:off x="1296669" y="1440538"/>
                <a:ext cx="3116239" cy="307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Full-wave rectifier circuit (bridge design)</a:t>
                </a:r>
              </a:p>
            </p:txBody>
          </p:sp>
          <p:cxnSp>
            <p:nvCxnSpPr>
              <p:cNvPr id="9" name="Shape 495"/>
              <p:cNvCxnSpPr/>
              <p:nvPr/>
            </p:nvCxnSpPr>
            <p:spPr>
              <a:xfrm flipV="1">
                <a:off x="1237038" y="3123572"/>
                <a:ext cx="1431220" cy="16951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736" name="Group 503"/>
              <p:cNvGrpSpPr>
                <a:grpSpLocks/>
              </p:cNvGrpSpPr>
              <p:nvPr/>
            </p:nvGrpSpPr>
            <p:grpSpPr bwMode="auto">
              <a:xfrm>
                <a:off x="8100676" y="2545409"/>
                <a:ext cx="1137860" cy="1280438"/>
                <a:chOff x="763472" y="2970429"/>
                <a:chExt cx="2535177" cy="2746408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914882" y="2970429"/>
                  <a:ext cx="2204015" cy="274640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785" name="Group 505"/>
                <p:cNvGrpSpPr>
                  <a:grpSpLocks/>
                </p:cNvGrpSpPr>
                <p:nvPr/>
              </p:nvGrpSpPr>
              <p:grpSpPr bwMode="auto">
                <a:xfrm>
                  <a:off x="763472" y="3854788"/>
                  <a:ext cx="2535177" cy="1294525"/>
                  <a:chOff x="4016188" y="3031427"/>
                  <a:chExt cx="3576385" cy="1949161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5189004" y="3733261"/>
                    <a:ext cx="1212814" cy="1221998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6" name="Straight Connector 65"/>
                  <p:cNvCxnSpPr>
                    <a:stCxn id="65" idx="1"/>
                  </p:cNvCxnSpPr>
                  <p:nvPr/>
                </p:nvCxnSpPr>
                <p:spPr>
                  <a:xfrm rot="16200000" flipH="1">
                    <a:off x="5408191" y="3886004"/>
                    <a:ext cx="410592" cy="49615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793" name="Text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16188" y="3031427"/>
                    <a:ext cx="1765964" cy="19041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1200"/>
                      <a:t>V</a:t>
                    </a:r>
                  </a:p>
                </p:txBody>
              </p:sp>
              <p:sp>
                <p:nvSpPr>
                  <p:cNvPr id="66794" name="Text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79139" y="3076449"/>
                    <a:ext cx="1713434" cy="19041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A</a:t>
                    </a:r>
                  </a:p>
                </p:txBody>
              </p:sp>
            </p:grpSp>
            <p:sp>
              <p:nvSpPr>
                <p:cNvPr id="60" name="Oval 59"/>
                <p:cNvSpPr/>
                <p:nvPr/>
              </p:nvSpPr>
              <p:spPr>
                <a:xfrm>
                  <a:off x="1282215" y="5340257"/>
                  <a:ext cx="171944" cy="1688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681220" y="5340257"/>
                  <a:ext cx="164126" cy="1688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788" name="Group 508"/>
                <p:cNvGrpSpPr>
                  <a:grpSpLocks/>
                </p:cNvGrpSpPr>
                <p:nvPr/>
              </p:nvGrpSpPr>
              <p:grpSpPr bwMode="auto">
                <a:xfrm>
                  <a:off x="1181913" y="3122781"/>
                  <a:ext cx="1587598" cy="913205"/>
                  <a:chOff x="1181768" y="3122781"/>
                  <a:chExt cx="1305358" cy="913205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1180699" y="3119759"/>
                    <a:ext cx="1304516" cy="915471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4" name="Straight Connector 63"/>
                  <p:cNvCxnSpPr>
                    <a:stCxn id="63" idx="1"/>
                    <a:endCxn id="63" idx="3"/>
                  </p:cNvCxnSpPr>
                  <p:nvPr/>
                </p:nvCxnSpPr>
                <p:spPr>
                  <a:xfrm rot="10800000" flipH="1">
                    <a:off x="1180699" y="3574247"/>
                    <a:ext cx="1304516" cy="649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" name="Arc 10"/>
              <p:cNvSpPr/>
              <p:nvPr/>
            </p:nvSpPr>
            <p:spPr>
              <a:xfrm>
                <a:off x="8301932" y="2717949"/>
                <a:ext cx="171886" cy="230055"/>
              </a:xfrm>
              <a:prstGeom prst="arc">
                <a:avLst>
                  <a:gd name="adj1" fmla="val 10815917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38" name="TextBox 11"/>
              <p:cNvSpPr txBox="1">
                <a:spLocks noChangeArrowheads="1"/>
              </p:cNvSpPr>
              <p:nvPr/>
            </p:nvSpPr>
            <p:spPr bwMode="auto">
              <a:xfrm>
                <a:off x="683730" y="3733799"/>
                <a:ext cx="1881427" cy="98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AC Voltage source</a:t>
                </a:r>
              </a:p>
            </p:txBody>
          </p:sp>
          <p:cxnSp>
            <p:nvCxnSpPr>
              <p:cNvPr id="13" name="Elbow Connector 12"/>
              <p:cNvCxnSpPr/>
              <p:nvPr/>
            </p:nvCxnSpPr>
            <p:spPr>
              <a:xfrm flipV="1">
                <a:off x="2731400" y="2972220"/>
                <a:ext cx="1901277" cy="838491"/>
              </a:xfrm>
              <a:prstGeom prst="bentConnector3">
                <a:avLst>
                  <a:gd name="adj1" fmla="val 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4519404" y="3085493"/>
                <a:ext cx="230055" cy="350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2503386" y="3810711"/>
                <a:ext cx="456026" cy="457082"/>
              </a:xfrm>
              <a:prstGeom prst="ellipse">
                <a:avLst/>
              </a:prstGeom>
              <a:solidFill>
                <a:srgbClr val="FFCC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42" name="TextBox 15"/>
              <p:cNvSpPr txBox="1">
                <a:spLocks noChangeArrowheads="1"/>
              </p:cNvSpPr>
              <p:nvPr/>
            </p:nvSpPr>
            <p:spPr bwMode="auto">
              <a:xfrm>
                <a:off x="2402005" y="3672949"/>
                <a:ext cx="300083" cy="369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~</a:t>
                </a:r>
              </a:p>
            </p:txBody>
          </p:sp>
          <p:cxnSp>
            <p:nvCxnSpPr>
              <p:cNvPr id="17" name="Shape 16"/>
              <p:cNvCxnSpPr>
                <a:stCxn id="15" idx="4"/>
              </p:cNvCxnSpPr>
              <p:nvPr/>
            </p:nvCxnSpPr>
            <p:spPr>
              <a:xfrm rot="16200000" flipH="1">
                <a:off x="3238363" y="3760830"/>
                <a:ext cx="950490" cy="1964419"/>
              </a:xfrm>
              <a:prstGeom prst="bentConnector2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Arc 17"/>
              <p:cNvSpPr/>
              <p:nvPr/>
            </p:nvSpPr>
            <p:spPr>
              <a:xfrm>
                <a:off x="3341773" y="5054823"/>
                <a:ext cx="301679" cy="278488"/>
              </a:xfrm>
              <a:prstGeom prst="arc">
                <a:avLst>
                  <a:gd name="adj1" fmla="val 16200000"/>
                  <a:gd name="adj2" fmla="val 507358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6745" name="Group 129"/>
              <p:cNvGrpSpPr>
                <a:grpSpLocks/>
              </p:cNvGrpSpPr>
              <p:nvPr/>
            </p:nvGrpSpPr>
            <p:grpSpPr bwMode="auto">
              <a:xfrm>
                <a:off x="3760963" y="3123572"/>
                <a:ext cx="1660986" cy="1593745"/>
                <a:chOff x="2097263" y="3182164"/>
                <a:chExt cx="1660986" cy="1593745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rot="16200000" flipH="1">
                  <a:off x="2593035" y="3561141"/>
                  <a:ext cx="102919" cy="10173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2691852" y="4450495"/>
                  <a:ext cx="98221" cy="9989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354845" y="4350602"/>
                  <a:ext cx="105237" cy="10291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ight Arrow 48"/>
                <p:cNvSpPr/>
                <p:nvPr/>
              </p:nvSpPr>
              <p:spPr>
                <a:xfrm rot="18900000">
                  <a:off x="2102526" y="3724005"/>
                  <a:ext cx="638436" cy="184649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" name="Right Arrow 49"/>
                <p:cNvSpPr/>
                <p:nvPr/>
              </p:nvSpPr>
              <p:spPr>
                <a:xfrm rot="2700000">
                  <a:off x="2156763" y="4176465"/>
                  <a:ext cx="638707" cy="199951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2639235" y="3294165"/>
                  <a:ext cx="322726" cy="3238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ight Arrow 51"/>
                <p:cNvSpPr/>
                <p:nvPr/>
              </p:nvSpPr>
              <p:spPr>
                <a:xfrm rot="2700000">
                  <a:off x="2874370" y="3410071"/>
                  <a:ext cx="641733" cy="185917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 rot="16200000" flipH="1">
                  <a:off x="3439242" y="3701646"/>
                  <a:ext cx="311786" cy="32623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endCxn id="50" idx="3"/>
                </p:cNvCxnSpPr>
                <p:nvPr/>
              </p:nvCxnSpPr>
              <p:spPr>
                <a:xfrm rot="16200000" flipV="1">
                  <a:off x="2754071" y="4485338"/>
                  <a:ext cx="275462" cy="30869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ight Arrow 54"/>
                <p:cNvSpPr/>
                <p:nvPr/>
              </p:nvSpPr>
              <p:spPr>
                <a:xfrm rot="18900000">
                  <a:off x="2867247" y="4498928"/>
                  <a:ext cx="638436" cy="196757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rot="10800000" flipV="1">
                  <a:off x="3410971" y="4066060"/>
                  <a:ext cx="333249" cy="33297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3400446" y="3678599"/>
                  <a:ext cx="101730" cy="10594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Elbow Connector 19"/>
              <p:cNvCxnSpPr>
                <a:endCxn id="18" idx="0"/>
              </p:cNvCxnSpPr>
              <p:nvPr/>
            </p:nvCxnSpPr>
            <p:spPr>
              <a:xfrm rot="10800000" flipV="1">
                <a:off x="3492611" y="3995359"/>
                <a:ext cx="368330" cy="1059464"/>
              </a:xfrm>
              <a:prstGeom prst="bentConnector3">
                <a:avLst>
                  <a:gd name="adj1" fmla="val 10345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5" idx="4"/>
              </p:cNvCxnSpPr>
              <p:nvPr/>
            </p:nvCxnSpPr>
            <p:spPr>
              <a:xfrm rot="16200000" flipH="1">
                <a:off x="4445367" y="4967831"/>
                <a:ext cx="490380" cy="105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5365826" y="3934819"/>
                <a:ext cx="73667" cy="787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25862" y="3925739"/>
                <a:ext cx="70158" cy="787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608121" y="3214383"/>
                <a:ext cx="77174" cy="756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650216" y="4649200"/>
                <a:ext cx="73667" cy="787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" name="Elbow Connector 25"/>
              <p:cNvCxnSpPr>
                <a:stCxn id="18" idx="2"/>
              </p:cNvCxnSpPr>
              <p:nvPr/>
            </p:nvCxnSpPr>
            <p:spPr>
              <a:xfrm rot="10800000" flipH="1" flipV="1">
                <a:off x="3506643" y="5333311"/>
                <a:ext cx="2816838" cy="381407"/>
              </a:xfrm>
              <a:prstGeom prst="bentConnector3">
                <a:avLst>
                  <a:gd name="adj1" fmla="val -84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753" name="Group 29"/>
              <p:cNvGrpSpPr>
                <a:grpSpLocks/>
              </p:cNvGrpSpPr>
              <p:nvPr/>
            </p:nvGrpSpPr>
            <p:grpSpPr bwMode="auto">
              <a:xfrm rot="5400000" flipH="1">
                <a:off x="6156853" y="4666963"/>
                <a:ext cx="308752" cy="115821"/>
                <a:chOff x="3595438" y="3296353"/>
                <a:chExt cx="1049922" cy="417691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auto">
                <a:xfrm rot="5400000" flipH="1" flipV="1">
                  <a:off x="3599093" y="3336964"/>
                  <a:ext cx="126504" cy="13381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 rot="16200000" flipH="1">
                  <a:off x="3620246" y="3405367"/>
                  <a:ext cx="341552" cy="12352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auto">
                <a:xfrm rot="5400000" flipH="1" flipV="1">
                  <a:off x="3774651" y="3374486"/>
                  <a:ext cx="341552" cy="18528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auto">
                <a:xfrm rot="16200000" flipH="1">
                  <a:off x="3929056" y="3405367"/>
                  <a:ext cx="341552" cy="12352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5400000" flipH="1" flipV="1">
                  <a:off x="4088610" y="3369337"/>
                  <a:ext cx="341552" cy="19558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6"/>
                <p:cNvCxnSpPr/>
                <p:nvPr/>
              </p:nvCxnSpPr>
              <p:spPr bwMode="auto">
                <a:xfrm rot="16200000" flipH="1">
                  <a:off x="4242996" y="3429468"/>
                  <a:ext cx="341548" cy="11322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 bwMode="auto">
                <a:xfrm rot="5400000" flipH="1" flipV="1">
                  <a:off x="4376797" y="3445481"/>
                  <a:ext cx="341545" cy="19558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/>
              <p:nvPr/>
            </p:nvCxnSpPr>
            <p:spPr>
              <a:xfrm rot="5400000">
                <a:off x="5904236" y="5295474"/>
                <a:ext cx="83848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endCxn id="22" idx="6"/>
              </p:cNvCxnSpPr>
              <p:nvPr/>
            </p:nvCxnSpPr>
            <p:spPr>
              <a:xfrm rot="10800000">
                <a:off x="5439492" y="3977197"/>
                <a:ext cx="898020" cy="593300"/>
              </a:xfrm>
              <a:prstGeom prst="bentConnector3">
                <a:avLst>
                  <a:gd name="adj1" fmla="val -23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Arc 29"/>
              <p:cNvSpPr/>
              <p:nvPr/>
            </p:nvSpPr>
            <p:spPr>
              <a:xfrm>
                <a:off x="8470311" y="2711895"/>
                <a:ext cx="175395" cy="230055"/>
              </a:xfrm>
              <a:prstGeom prst="arc">
                <a:avLst>
                  <a:gd name="adj1" fmla="val 10815917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Arc 30"/>
              <p:cNvSpPr/>
              <p:nvPr/>
            </p:nvSpPr>
            <p:spPr>
              <a:xfrm>
                <a:off x="8645706" y="2711895"/>
                <a:ext cx="175395" cy="230055"/>
              </a:xfrm>
              <a:prstGeom prst="arc">
                <a:avLst>
                  <a:gd name="adj1" fmla="val 10815917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8821100" y="2711895"/>
                <a:ext cx="175395" cy="230055"/>
              </a:xfrm>
              <a:prstGeom prst="arc">
                <a:avLst>
                  <a:gd name="adj1" fmla="val 10815917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59" name="TextBox 32"/>
              <p:cNvSpPr txBox="1">
                <a:spLocks noChangeArrowheads="1"/>
              </p:cNvSpPr>
              <p:nvPr/>
            </p:nvSpPr>
            <p:spPr bwMode="auto">
              <a:xfrm>
                <a:off x="6400800" y="4583667"/>
                <a:ext cx="962284" cy="589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Load</a:t>
                </a:r>
              </a:p>
            </p:txBody>
          </p:sp>
          <p:sp>
            <p:nvSpPr>
              <p:cNvPr id="66760" name="TextBox 33"/>
              <p:cNvSpPr txBox="1">
                <a:spLocks noChangeArrowheads="1"/>
              </p:cNvSpPr>
              <p:nvPr/>
            </p:nvSpPr>
            <p:spPr bwMode="auto">
              <a:xfrm>
                <a:off x="6179654" y="4126469"/>
                <a:ext cx="624643" cy="655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66761" name="TextBox 34"/>
              <p:cNvSpPr txBox="1">
                <a:spLocks noChangeArrowheads="1"/>
              </p:cNvSpPr>
              <p:nvPr/>
            </p:nvSpPr>
            <p:spPr bwMode="auto">
              <a:xfrm>
                <a:off x="6324600" y="4888469"/>
                <a:ext cx="497296" cy="655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36" name="Shape 35"/>
              <p:cNvCxnSpPr>
                <a:stCxn id="71" idx="4"/>
              </p:cNvCxnSpPr>
              <p:nvPr/>
            </p:nvCxnSpPr>
            <p:spPr>
              <a:xfrm rot="16200000" flipH="1">
                <a:off x="797387" y="3081034"/>
                <a:ext cx="1619465" cy="212227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hape 36"/>
              <p:cNvCxnSpPr>
                <a:stCxn id="61" idx="5"/>
              </p:cNvCxnSpPr>
              <p:nvPr/>
            </p:nvCxnSpPr>
            <p:spPr>
              <a:xfrm rot="5400000">
                <a:off x="7549146" y="2565354"/>
                <a:ext cx="326920" cy="2623903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hape 37"/>
              <p:cNvCxnSpPr>
                <a:stCxn id="60" idx="4"/>
              </p:cNvCxnSpPr>
              <p:nvPr/>
            </p:nvCxnSpPr>
            <p:spPr>
              <a:xfrm rot="5400000">
                <a:off x="6361932" y="3704560"/>
                <a:ext cx="1985738" cy="203457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564" name="Group 246"/>
          <p:cNvGrpSpPr>
            <a:grpSpLocks/>
          </p:cNvGrpSpPr>
          <p:nvPr/>
        </p:nvGrpSpPr>
        <p:grpSpPr bwMode="auto">
          <a:xfrm>
            <a:off x="4572000" y="2057400"/>
            <a:ext cx="3962400" cy="4038600"/>
            <a:chOff x="4575602" y="1905000"/>
            <a:chExt cx="4495800" cy="4572000"/>
          </a:xfrm>
        </p:grpSpPr>
        <p:sp>
          <p:nvSpPr>
            <p:cNvPr id="249" name="Rectangle 248"/>
            <p:cNvSpPr/>
            <p:nvPr/>
          </p:nvSpPr>
          <p:spPr bwMode="auto">
            <a:xfrm>
              <a:off x="4575602" y="1905000"/>
              <a:ext cx="4495800" cy="4572000"/>
            </a:xfrm>
            <a:prstGeom prst="rect">
              <a:avLst/>
            </a:prstGeom>
            <a:solidFill>
              <a:schemeClr val="accent3"/>
            </a:solidFill>
            <a:ln w="31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grpSp>
          <p:nvGrpSpPr>
            <p:cNvPr id="66566" name="Group 703"/>
            <p:cNvGrpSpPr>
              <a:grpSpLocks/>
            </p:cNvGrpSpPr>
            <p:nvPr/>
          </p:nvGrpSpPr>
          <p:grpSpPr bwMode="auto">
            <a:xfrm>
              <a:off x="4618649" y="1984075"/>
              <a:ext cx="4296752" cy="1671368"/>
              <a:chOff x="-44273" y="3125426"/>
              <a:chExt cx="4540076" cy="1826771"/>
            </a:xfrm>
          </p:grpSpPr>
          <p:grpSp>
            <p:nvGrpSpPr>
              <p:cNvPr id="66650" name="Group 451"/>
              <p:cNvGrpSpPr>
                <a:grpSpLocks/>
              </p:cNvGrpSpPr>
              <p:nvPr/>
            </p:nvGrpSpPr>
            <p:grpSpPr bwMode="auto">
              <a:xfrm>
                <a:off x="-44273" y="3125426"/>
                <a:ext cx="608512" cy="601067"/>
                <a:chOff x="602534" y="2970309"/>
                <a:chExt cx="2693159" cy="2744149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915050" y="2970309"/>
                  <a:ext cx="2215304" cy="274414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721" name="Group 434"/>
                <p:cNvGrpSpPr>
                  <a:grpSpLocks/>
                </p:cNvGrpSpPr>
                <p:nvPr/>
              </p:nvGrpSpPr>
              <p:grpSpPr bwMode="auto">
                <a:xfrm>
                  <a:off x="602534" y="3919165"/>
                  <a:ext cx="2693159" cy="1266863"/>
                  <a:chOff x="3789162" y="3128359"/>
                  <a:chExt cx="3799251" cy="1907510"/>
                </a:xfrm>
              </p:grpSpPr>
              <p:sp>
                <p:nvSpPr>
                  <p:cNvPr id="243" name="Oval 242"/>
                  <p:cNvSpPr/>
                  <p:nvPr/>
                </p:nvSpPr>
                <p:spPr>
                  <a:xfrm>
                    <a:off x="5180643" y="3725092"/>
                    <a:ext cx="1223911" cy="1228756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4" name="Straight Connector 243"/>
                  <p:cNvCxnSpPr>
                    <a:stCxn id="243" idx="1"/>
                  </p:cNvCxnSpPr>
                  <p:nvPr/>
                </p:nvCxnSpPr>
                <p:spPr>
                  <a:xfrm rot="16200000" flipH="1">
                    <a:off x="5405064" y="3867947"/>
                    <a:ext cx="418590" cy="51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729" name="TextBox 2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9162" y="3131727"/>
                    <a:ext cx="1693417" cy="19041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V</a:t>
                    </a:r>
                  </a:p>
                </p:txBody>
              </p:sp>
              <p:sp>
                <p:nvSpPr>
                  <p:cNvPr id="66730" name="TextBox 2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74981" y="3128359"/>
                    <a:ext cx="1713432" cy="19041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A</a:t>
                    </a:r>
                  </a:p>
                </p:txBody>
              </p:sp>
            </p:grpSp>
            <p:sp>
              <p:nvSpPr>
                <p:cNvPr id="238" name="Oval 237"/>
                <p:cNvSpPr/>
                <p:nvPr/>
              </p:nvSpPr>
              <p:spPr>
                <a:xfrm>
                  <a:off x="1193014" y="5337810"/>
                  <a:ext cx="176890" cy="1614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2658654" y="5337810"/>
                  <a:ext cx="168464" cy="1614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724" name="Group 450"/>
                <p:cNvGrpSpPr>
                  <a:grpSpLocks/>
                </p:cNvGrpSpPr>
                <p:nvPr/>
              </p:nvGrpSpPr>
              <p:grpSpPr bwMode="auto">
                <a:xfrm>
                  <a:off x="1206488" y="3122765"/>
                  <a:ext cx="1709920" cy="914716"/>
                  <a:chOff x="1201975" y="3122765"/>
                  <a:chExt cx="1405934" cy="914716"/>
                </a:xfrm>
              </p:grpSpPr>
              <p:sp>
                <p:nvSpPr>
                  <p:cNvPr id="241" name="Rectangle 240"/>
                  <p:cNvSpPr/>
                  <p:nvPr/>
                </p:nvSpPr>
                <p:spPr>
                  <a:xfrm>
                    <a:off x="1201979" y="3122765"/>
                    <a:ext cx="1405930" cy="914716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2" name="Straight Connector 241"/>
                  <p:cNvCxnSpPr>
                    <a:stCxn id="241" idx="1"/>
                  </p:cNvCxnSpPr>
                  <p:nvPr/>
                </p:nvCxnSpPr>
                <p:spPr>
                  <a:xfrm rot="10800000" flipH="1">
                    <a:off x="1201975" y="3580120"/>
                    <a:ext cx="140593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7" name="Shape 495"/>
              <p:cNvCxnSpPr/>
              <p:nvPr/>
            </p:nvCxnSpPr>
            <p:spPr>
              <a:xfrm flipV="1">
                <a:off x="458366" y="3583102"/>
                <a:ext cx="717508" cy="7857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652" name="Group 503"/>
              <p:cNvGrpSpPr>
                <a:grpSpLocks/>
              </p:cNvGrpSpPr>
              <p:nvPr/>
            </p:nvGrpSpPr>
            <p:grpSpPr bwMode="auto">
              <a:xfrm>
                <a:off x="3868906" y="3312032"/>
                <a:ext cx="626897" cy="601067"/>
                <a:chOff x="571020" y="2972891"/>
                <a:chExt cx="2774524" cy="2744148"/>
              </a:xfrm>
            </p:grpSpPr>
            <p:sp>
              <p:nvSpPr>
                <p:cNvPr id="225" name="Rectangle 224"/>
                <p:cNvSpPr/>
                <p:nvPr/>
              </p:nvSpPr>
              <p:spPr>
                <a:xfrm>
                  <a:off x="907949" y="2972891"/>
                  <a:ext cx="2215308" cy="274414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710" name="Group 505"/>
                <p:cNvGrpSpPr>
                  <a:grpSpLocks/>
                </p:cNvGrpSpPr>
                <p:nvPr/>
              </p:nvGrpSpPr>
              <p:grpSpPr bwMode="auto">
                <a:xfrm>
                  <a:off x="571020" y="3854796"/>
                  <a:ext cx="2774524" cy="1360038"/>
                  <a:chOff x="3744694" y="3031436"/>
                  <a:chExt cx="3914032" cy="2047803"/>
                </a:xfrm>
              </p:grpSpPr>
              <p:sp>
                <p:nvSpPr>
                  <p:cNvPr id="232" name="Oval 231"/>
                  <p:cNvSpPr/>
                  <p:nvPr/>
                </p:nvSpPr>
                <p:spPr>
                  <a:xfrm>
                    <a:off x="5170613" y="3742469"/>
                    <a:ext cx="1223918" cy="133677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stCxn id="232" idx="1"/>
                  </p:cNvCxnSpPr>
                  <p:nvPr/>
                </p:nvCxnSpPr>
                <p:spPr>
                  <a:xfrm rot="16200000" flipH="1">
                    <a:off x="5394231" y="3913139"/>
                    <a:ext cx="432089" cy="5228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718" name="TextBox 2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694" y="3031436"/>
                    <a:ext cx="1765962" cy="19041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1200"/>
                      <a:t>V</a:t>
                    </a:r>
                  </a:p>
                </p:txBody>
              </p:sp>
              <p:sp>
                <p:nvSpPr>
                  <p:cNvPr id="66719" name="TextBox 2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45293" y="3043610"/>
                    <a:ext cx="1713433" cy="19041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A</a:t>
                    </a:r>
                  </a:p>
                </p:txBody>
              </p:sp>
            </p:grpSp>
            <p:sp>
              <p:nvSpPr>
                <p:cNvPr id="227" name="Oval 226"/>
                <p:cNvSpPr/>
                <p:nvPr/>
              </p:nvSpPr>
              <p:spPr>
                <a:xfrm>
                  <a:off x="1278570" y="5349356"/>
                  <a:ext cx="168464" cy="1614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2676823" y="5349356"/>
                  <a:ext cx="168464" cy="1614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713" name="Group 508"/>
                <p:cNvGrpSpPr>
                  <a:grpSpLocks/>
                </p:cNvGrpSpPr>
                <p:nvPr/>
              </p:nvGrpSpPr>
              <p:grpSpPr bwMode="auto">
                <a:xfrm>
                  <a:off x="1212870" y="3125341"/>
                  <a:ext cx="1693064" cy="914716"/>
                  <a:chOff x="1207225" y="3125341"/>
                  <a:chExt cx="1392075" cy="914716"/>
                </a:xfrm>
              </p:grpSpPr>
              <p:sp>
                <p:nvSpPr>
                  <p:cNvPr id="230" name="Rectangle 229"/>
                  <p:cNvSpPr/>
                  <p:nvPr/>
                </p:nvSpPr>
                <p:spPr>
                  <a:xfrm>
                    <a:off x="1207226" y="3125341"/>
                    <a:ext cx="1392074" cy="914716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1" name="Straight Connector 230"/>
                  <p:cNvCxnSpPr>
                    <a:stCxn id="230" idx="1"/>
                    <a:endCxn id="230" idx="3"/>
                  </p:cNvCxnSpPr>
                  <p:nvPr/>
                </p:nvCxnSpPr>
                <p:spPr>
                  <a:xfrm rot="10800000" flipH="1">
                    <a:off x="1207225" y="3582702"/>
                    <a:ext cx="1392075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9" name="Arc 168"/>
              <p:cNvSpPr/>
              <p:nvPr/>
            </p:nvSpPr>
            <p:spPr>
              <a:xfrm>
                <a:off x="4059608" y="3392567"/>
                <a:ext cx="85644" cy="108035"/>
              </a:xfrm>
              <a:prstGeom prst="arc">
                <a:avLst>
                  <a:gd name="adj1" fmla="val 10815917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0" name="Elbow Connector 169"/>
              <p:cNvCxnSpPr/>
              <p:nvPr/>
            </p:nvCxnSpPr>
            <p:spPr>
              <a:xfrm flipV="1">
                <a:off x="1208228" y="3510423"/>
                <a:ext cx="959215" cy="394819"/>
              </a:xfrm>
              <a:prstGeom prst="bentConnector3">
                <a:avLst>
                  <a:gd name="adj1" fmla="val 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5400000">
                <a:off x="2113395" y="3564471"/>
                <a:ext cx="109999" cy="190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/>
              <p:cNvSpPr/>
              <p:nvPr/>
            </p:nvSpPr>
            <p:spPr>
              <a:xfrm>
                <a:off x="1094036" y="3905242"/>
                <a:ext cx="230288" cy="216070"/>
              </a:xfrm>
              <a:prstGeom prst="ellipse">
                <a:avLst/>
              </a:prstGeom>
              <a:solidFill>
                <a:srgbClr val="FFCC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57" name="TextBox 172"/>
              <p:cNvSpPr txBox="1">
                <a:spLocks noChangeArrowheads="1"/>
              </p:cNvSpPr>
              <p:nvPr/>
            </p:nvSpPr>
            <p:spPr bwMode="auto">
              <a:xfrm>
                <a:off x="1017685" y="3824706"/>
                <a:ext cx="377056" cy="3808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~</a:t>
                </a:r>
              </a:p>
            </p:txBody>
          </p:sp>
          <p:cxnSp>
            <p:nvCxnSpPr>
              <p:cNvPr id="174" name="Shape 173"/>
              <p:cNvCxnSpPr>
                <a:stCxn id="172" idx="4"/>
              </p:cNvCxnSpPr>
              <p:nvPr/>
            </p:nvCxnSpPr>
            <p:spPr>
              <a:xfrm rot="16200000" flipH="1">
                <a:off x="1473729" y="3855810"/>
                <a:ext cx="428211" cy="959215"/>
              </a:xfrm>
              <a:prstGeom prst="bentConnector2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Arc 174"/>
              <p:cNvSpPr/>
              <p:nvPr/>
            </p:nvSpPr>
            <p:spPr>
              <a:xfrm>
                <a:off x="1516547" y="4490594"/>
                <a:ext cx="152256" cy="129642"/>
              </a:xfrm>
              <a:prstGeom prst="arc">
                <a:avLst>
                  <a:gd name="adj1" fmla="val 16200000"/>
                  <a:gd name="adj2" fmla="val 507358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6660" name="Group 129"/>
              <p:cNvGrpSpPr>
                <a:grpSpLocks/>
              </p:cNvGrpSpPr>
              <p:nvPr/>
            </p:nvGrpSpPr>
            <p:grpSpPr bwMode="auto">
              <a:xfrm>
                <a:off x="1729721" y="3583102"/>
                <a:ext cx="766025" cy="770422"/>
                <a:chOff x="2101239" y="3182119"/>
                <a:chExt cx="1521649" cy="163985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 rot="16200000" flipH="1">
                  <a:off x="2546129" y="3538723"/>
                  <a:ext cx="104526" cy="10207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2528413" y="4444777"/>
                  <a:ext cx="98295" cy="10034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3329936" y="4285901"/>
                  <a:ext cx="109637" cy="10034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Right Arrow 215"/>
                <p:cNvSpPr/>
                <p:nvPr/>
              </p:nvSpPr>
              <p:spPr>
                <a:xfrm rot="18900000">
                  <a:off x="2101239" y="3734008"/>
                  <a:ext cx="585997" cy="183963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Right Arrow 216"/>
                <p:cNvSpPr/>
                <p:nvPr/>
              </p:nvSpPr>
              <p:spPr>
                <a:xfrm rot="2700000">
                  <a:off x="2077450" y="4165008"/>
                  <a:ext cx="614604" cy="204150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8" name="Straight Connector 217"/>
                <p:cNvCxnSpPr>
                  <a:stCxn id="216" idx="3"/>
                  <a:endCxn id="181" idx="2"/>
                </p:cNvCxnSpPr>
                <p:nvPr/>
              </p:nvCxnSpPr>
              <p:spPr>
                <a:xfrm flipV="1">
                  <a:off x="2601381" y="3307549"/>
                  <a:ext cx="342894" cy="289321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Right Arrow 218"/>
                <p:cNvSpPr/>
                <p:nvPr/>
              </p:nvSpPr>
              <p:spPr>
                <a:xfrm rot="2700000">
                  <a:off x="2817082" y="3411429"/>
                  <a:ext cx="643872" cy="185252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stCxn id="219" idx="3"/>
                  <a:endCxn id="179" idx="1"/>
                </p:cNvCxnSpPr>
                <p:nvPr/>
              </p:nvCxnSpPr>
              <p:spPr>
                <a:xfrm rot="16200000" flipH="1">
                  <a:off x="3328303" y="3748211"/>
                  <a:ext cx="285705" cy="25267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182" idx="3"/>
                  <a:endCxn id="217" idx="3"/>
                </p:cNvCxnSpPr>
                <p:nvPr/>
              </p:nvCxnSpPr>
              <p:spPr>
                <a:xfrm rot="5400000" flipH="1">
                  <a:off x="2593824" y="4471794"/>
                  <a:ext cx="337595" cy="36277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Right Arrow 221"/>
                <p:cNvSpPr/>
                <p:nvPr/>
              </p:nvSpPr>
              <p:spPr>
                <a:xfrm rot="18900000">
                  <a:off x="2830895" y="4503309"/>
                  <a:ext cx="635144" cy="192325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3" name="Straight Connector 222"/>
                <p:cNvCxnSpPr>
                  <a:stCxn id="179" idx="4"/>
                  <a:endCxn id="222" idx="3"/>
                </p:cNvCxnSpPr>
                <p:nvPr/>
              </p:nvCxnSpPr>
              <p:spPr>
                <a:xfrm rot="5400000">
                  <a:off x="3364972" y="4093220"/>
                  <a:ext cx="265924" cy="24990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H="1">
                  <a:off x="3303476" y="3671292"/>
                  <a:ext cx="109639" cy="104526"/>
                </a:xfrm>
                <a:prstGeom prst="line">
                  <a:avLst/>
                </a:prstGeom>
                <a:ln w="635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Elbow Connector 176"/>
              <p:cNvCxnSpPr>
                <a:endCxn id="175" idx="0"/>
              </p:cNvCxnSpPr>
              <p:nvPr/>
            </p:nvCxnSpPr>
            <p:spPr>
              <a:xfrm rot="10800000" flipV="1">
                <a:off x="1592675" y="3993633"/>
                <a:ext cx="184611" cy="496961"/>
              </a:xfrm>
              <a:prstGeom prst="bentConnector3">
                <a:avLst>
                  <a:gd name="adj1" fmla="val 10345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0800000" flipH="1" flipV="1">
                <a:off x="2163636" y="4351130"/>
                <a:ext cx="7613" cy="19839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/>
              <p:cNvSpPr/>
              <p:nvPr/>
            </p:nvSpPr>
            <p:spPr>
              <a:xfrm>
                <a:off x="2477665" y="3970062"/>
                <a:ext cx="36160" cy="373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771576" y="3975956"/>
                <a:ext cx="36161" cy="353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154121" y="3624351"/>
                <a:ext cx="38064" cy="353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148410" y="4321667"/>
                <a:ext cx="38064" cy="373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3" name="Elbow Connector 182"/>
              <p:cNvCxnSpPr>
                <a:stCxn id="175" idx="2"/>
              </p:cNvCxnSpPr>
              <p:nvPr/>
            </p:nvCxnSpPr>
            <p:spPr>
              <a:xfrm rot="10800000" flipH="1" flipV="1">
                <a:off x="1598385" y="4620236"/>
                <a:ext cx="1419790" cy="178748"/>
              </a:xfrm>
              <a:prstGeom prst="bentConnector3">
                <a:avLst>
                  <a:gd name="adj1" fmla="val -84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668" name="Group 29"/>
              <p:cNvGrpSpPr>
                <a:grpSpLocks/>
              </p:cNvGrpSpPr>
              <p:nvPr/>
            </p:nvGrpSpPr>
            <p:grpSpPr bwMode="auto">
              <a:xfrm rot="5400000" flipH="1">
                <a:off x="2940315" y="4316044"/>
                <a:ext cx="142407" cy="47586"/>
                <a:chOff x="3573150" y="3334719"/>
                <a:chExt cx="1030771" cy="340871"/>
              </a:xfrm>
            </p:grpSpPr>
            <p:cxnSp>
              <p:nvCxnSpPr>
                <p:cNvPr id="206" name="Straight Connector 205"/>
                <p:cNvCxnSpPr/>
                <p:nvPr/>
              </p:nvCxnSpPr>
              <p:spPr bwMode="auto">
                <a:xfrm rot="5400000" flipH="1" flipV="1">
                  <a:off x="3568967" y="3372979"/>
                  <a:ext cx="136332" cy="12796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 bwMode="auto">
                <a:xfrm rot="16200000" flipH="1">
                  <a:off x="3594668" y="3441179"/>
                  <a:ext cx="340833" cy="1279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auto">
                <a:xfrm rot="5400000" flipH="1" flipV="1">
                  <a:off x="3751066" y="3412748"/>
                  <a:ext cx="340833" cy="18483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auto">
                <a:xfrm rot="16200000" flipH="1">
                  <a:off x="3907460" y="3441179"/>
                  <a:ext cx="340833" cy="1279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auto">
                <a:xfrm rot="5400000" flipH="1" flipV="1">
                  <a:off x="4092294" y="3405652"/>
                  <a:ext cx="340829" cy="1990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16"/>
                <p:cNvCxnSpPr/>
                <p:nvPr/>
              </p:nvCxnSpPr>
              <p:spPr bwMode="auto">
                <a:xfrm rot="16200000" flipH="1">
                  <a:off x="4227361" y="3448261"/>
                  <a:ext cx="340826" cy="11374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 bwMode="auto">
                <a:xfrm rot="5400000" flipH="1" flipV="1">
                  <a:off x="4471774" y="3516108"/>
                  <a:ext cx="136329" cy="12796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5" name="Straight Connector 184"/>
              <p:cNvCxnSpPr/>
              <p:nvPr/>
            </p:nvCxnSpPr>
            <p:spPr>
              <a:xfrm rot="5400000">
                <a:off x="2821748" y="4599611"/>
                <a:ext cx="39285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Elbow Connector 185"/>
              <p:cNvCxnSpPr/>
              <p:nvPr/>
            </p:nvCxnSpPr>
            <p:spPr>
              <a:xfrm rot="10800000">
                <a:off x="2513827" y="3991671"/>
                <a:ext cx="498639" cy="275979"/>
              </a:xfrm>
              <a:prstGeom prst="bentConnector3">
                <a:avLst>
                  <a:gd name="adj1" fmla="val -382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71" name="TextBox 186"/>
              <p:cNvSpPr txBox="1">
                <a:spLocks noChangeArrowheads="1"/>
              </p:cNvSpPr>
              <p:nvPr/>
            </p:nvSpPr>
            <p:spPr bwMode="auto">
              <a:xfrm>
                <a:off x="2921111" y="3981848"/>
                <a:ext cx="27443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66672" name="TextBox 187"/>
              <p:cNvSpPr txBox="1">
                <a:spLocks noChangeArrowheads="1"/>
              </p:cNvSpPr>
              <p:nvPr/>
            </p:nvSpPr>
            <p:spPr bwMode="auto">
              <a:xfrm>
                <a:off x="2961074" y="4334065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89" name="Shape 188"/>
              <p:cNvCxnSpPr>
                <a:stCxn id="238" idx="4"/>
              </p:cNvCxnSpPr>
              <p:nvPr/>
            </p:nvCxnSpPr>
            <p:spPr>
              <a:xfrm rot="16200000" flipH="1">
                <a:off x="262891" y="3528504"/>
                <a:ext cx="760172" cy="106579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hape 189"/>
              <p:cNvCxnSpPr>
                <a:stCxn id="228" idx="5"/>
              </p:cNvCxnSpPr>
              <p:nvPr/>
            </p:nvCxnSpPr>
            <p:spPr>
              <a:xfrm rot="5400000">
                <a:off x="3641057" y="3277210"/>
                <a:ext cx="149285" cy="1318919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hape 190"/>
              <p:cNvCxnSpPr>
                <a:stCxn id="227" idx="4"/>
              </p:cNvCxnSpPr>
              <p:nvPr/>
            </p:nvCxnSpPr>
            <p:spPr>
              <a:xfrm rot="5400000">
                <a:off x="3094566" y="3877172"/>
                <a:ext cx="962495" cy="94398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Arc 191"/>
              <p:cNvSpPr/>
              <p:nvPr/>
            </p:nvSpPr>
            <p:spPr>
              <a:xfrm>
                <a:off x="104750" y="3200068"/>
                <a:ext cx="87547" cy="108035"/>
              </a:xfrm>
              <a:prstGeom prst="arc">
                <a:avLst>
                  <a:gd name="adj1" fmla="val 10815917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>
              <a:xfrm rot="10800000" flipH="1" flipV="1">
                <a:off x="1577449" y="3370960"/>
                <a:ext cx="22838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rot="16200000">
                <a:off x="1172333" y="3695063"/>
                <a:ext cx="227855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rot="16200000">
                <a:off x="1174235" y="4364881"/>
                <a:ext cx="227855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rot="16200000">
                <a:off x="1392123" y="4191041"/>
                <a:ext cx="22982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 flipH="1" flipV="1">
                <a:off x="1828672" y="4647736"/>
                <a:ext cx="23028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/>
              <p:nvPr/>
            </p:nvCxnSpPr>
            <p:spPr>
              <a:xfrm flipH="1" flipV="1">
                <a:off x="2513825" y="4952197"/>
                <a:ext cx="22838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H="1" flipV="1">
                <a:off x="1760157" y="4944340"/>
                <a:ext cx="23028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rot="16200000">
                <a:off x="1400718" y="4716483"/>
                <a:ext cx="227855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 rot="10800000" flipH="1" flipV="1">
                <a:off x="2667986" y="3885599"/>
                <a:ext cx="226481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>
                <a:off x="2340635" y="3634173"/>
                <a:ext cx="228384" cy="22785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rot="16200000" flipH="1">
                <a:off x="1799224" y="4186850"/>
                <a:ext cx="241605" cy="22838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88" name="TextBox 203"/>
              <p:cNvSpPr txBox="1">
                <a:spLocks noChangeArrowheads="1"/>
              </p:cNvSpPr>
              <p:nvPr/>
            </p:nvSpPr>
            <p:spPr bwMode="auto">
              <a:xfrm>
                <a:off x="919366" y="3582953"/>
                <a:ext cx="27443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+</a:t>
                </a:r>
              </a:p>
            </p:txBody>
          </p:sp>
          <p:sp>
            <p:nvSpPr>
              <p:cNvPr id="66689" name="TextBox 204"/>
              <p:cNvSpPr txBox="1">
                <a:spLocks noChangeArrowheads="1"/>
              </p:cNvSpPr>
              <p:nvPr/>
            </p:nvSpPr>
            <p:spPr bwMode="auto">
              <a:xfrm>
                <a:off x="916532" y="4090953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</p:grpSp>
        <p:grpSp>
          <p:nvGrpSpPr>
            <p:cNvPr id="66567" name="Group 704"/>
            <p:cNvGrpSpPr>
              <a:grpSpLocks/>
            </p:cNvGrpSpPr>
            <p:nvPr/>
          </p:nvGrpSpPr>
          <p:grpSpPr bwMode="auto">
            <a:xfrm>
              <a:off x="4618649" y="4343760"/>
              <a:ext cx="4296752" cy="1673165"/>
              <a:chOff x="-44273" y="3126146"/>
              <a:chExt cx="4540076" cy="1828769"/>
            </a:xfrm>
          </p:grpSpPr>
          <p:grpSp>
            <p:nvGrpSpPr>
              <p:cNvPr id="66569" name="Group 451"/>
              <p:cNvGrpSpPr>
                <a:grpSpLocks/>
              </p:cNvGrpSpPr>
              <p:nvPr/>
            </p:nvGrpSpPr>
            <p:grpSpPr bwMode="auto">
              <a:xfrm>
                <a:off x="-44273" y="3126146"/>
                <a:ext cx="608514" cy="605007"/>
                <a:chOff x="602533" y="2973596"/>
                <a:chExt cx="2693164" cy="2762134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915048" y="2973596"/>
                  <a:ext cx="2215299" cy="276213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640" name="Group 434"/>
                <p:cNvGrpSpPr>
                  <a:grpSpLocks/>
                </p:cNvGrpSpPr>
                <p:nvPr/>
              </p:nvGrpSpPr>
              <p:grpSpPr bwMode="auto">
                <a:xfrm>
                  <a:off x="602533" y="3867589"/>
                  <a:ext cx="2693164" cy="1285218"/>
                  <a:chOff x="3789162" y="3050700"/>
                  <a:chExt cx="3799258" cy="1935146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5180640" y="3730070"/>
                    <a:ext cx="1223909" cy="1255776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3" name="Straight Connector 162"/>
                  <p:cNvCxnSpPr>
                    <a:stCxn id="162" idx="1"/>
                  </p:cNvCxnSpPr>
                  <p:nvPr/>
                </p:nvCxnSpPr>
                <p:spPr>
                  <a:xfrm rot="16200000" flipH="1">
                    <a:off x="5398311" y="3866170"/>
                    <a:ext cx="432097" cy="5109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648" name="TextBox 1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9162" y="3050700"/>
                    <a:ext cx="1693417" cy="19041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V</a:t>
                    </a:r>
                  </a:p>
                </p:txBody>
              </p:sp>
              <p:sp>
                <p:nvSpPr>
                  <p:cNvPr id="66649" name="Text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74988" y="3066249"/>
                    <a:ext cx="1713432" cy="19041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A</a:t>
                    </a:r>
                  </a:p>
                </p:txBody>
              </p:sp>
            </p:grpSp>
            <p:sp>
              <p:nvSpPr>
                <p:cNvPr id="157" name="Oval 156"/>
                <p:cNvSpPr/>
                <p:nvPr/>
              </p:nvSpPr>
              <p:spPr>
                <a:xfrm>
                  <a:off x="1193011" y="5359075"/>
                  <a:ext cx="176890" cy="1614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2658648" y="5359075"/>
                  <a:ext cx="168464" cy="16142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643" name="Group 450"/>
                <p:cNvGrpSpPr>
                  <a:grpSpLocks/>
                </p:cNvGrpSpPr>
                <p:nvPr/>
              </p:nvGrpSpPr>
              <p:grpSpPr bwMode="auto">
                <a:xfrm>
                  <a:off x="1196545" y="3124200"/>
                  <a:ext cx="1708578" cy="914400"/>
                  <a:chOff x="1193800" y="3124200"/>
                  <a:chExt cx="1404831" cy="914400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1301707" y="3126047"/>
                    <a:ext cx="1405930" cy="914733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/>
                  <p:cNvCxnSpPr>
                    <a:stCxn id="160" idx="1"/>
                  </p:cNvCxnSpPr>
                  <p:nvPr/>
                </p:nvCxnSpPr>
                <p:spPr>
                  <a:xfrm rot="10800000" flipH="1">
                    <a:off x="1301707" y="3583417"/>
                    <a:ext cx="140593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6" name="Shape 495"/>
              <p:cNvCxnSpPr/>
              <p:nvPr/>
            </p:nvCxnSpPr>
            <p:spPr>
              <a:xfrm flipV="1">
                <a:off x="458366" y="3583829"/>
                <a:ext cx="717508" cy="785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571" name="Group 503"/>
              <p:cNvGrpSpPr>
                <a:grpSpLocks/>
              </p:cNvGrpSpPr>
              <p:nvPr/>
            </p:nvGrpSpPr>
            <p:grpSpPr bwMode="auto">
              <a:xfrm>
                <a:off x="3878132" y="3312755"/>
                <a:ext cx="617671" cy="605006"/>
                <a:chOff x="611847" y="2976195"/>
                <a:chExt cx="2733694" cy="276213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907946" y="2976195"/>
                  <a:ext cx="2215307" cy="276213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629" name="Group 505"/>
                <p:cNvGrpSpPr>
                  <a:grpSpLocks/>
                </p:cNvGrpSpPr>
                <p:nvPr/>
              </p:nvGrpSpPr>
              <p:grpSpPr bwMode="auto">
                <a:xfrm>
                  <a:off x="611847" y="3767819"/>
                  <a:ext cx="2733694" cy="1441396"/>
                  <a:chOff x="3802292" y="2900480"/>
                  <a:chExt cx="3856434" cy="2170305"/>
                </a:xfrm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5170613" y="3774497"/>
                    <a:ext cx="1223918" cy="1296288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2" name="Straight Connector 151"/>
                  <p:cNvCxnSpPr>
                    <a:stCxn id="151" idx="1"/>
                  </p:cNvCxnSpPr>
                  <p:nvPr/>
                </p:nvCxnSpPr>
                <p:spPr>
                  <a:xfrm rot="16200000" flipH="1">
                    <a:off x="5407726" y="3918168"/>
                    <a:ext cx="405090" cy="5228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637" name="Text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2292" y="3031427"/>
                    <a:ext cx="1765962" cy="1904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1200"/>
                      <a:t>V</a:t>
                    </a:r>
                  </a:p>
                </p:txBody>
              </p:sp>
              <p:sp>
                <p:nvSpPr>
                  <p:cNvPr id="666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45292" y="2900480"/>
                    <a:ext cx="1713434" cy="1904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A</a:t>
                    </a:r>
                  </a:p>
                </p:txBody>
              </p:sp>
            </p:grpSp>
            <p:sp>
              <p:nvSpPr>
                <p:cNvPr id="146" name="Oval 145"/>
                <p:cNvSpPr/>
                <p:nvPr/>
              </p:nvSpPr>
              <p:spPr>
                <a:xfrm>
                  <a:off x="1278567" y="5370642"/>
                  <a:ext cx="168464" cy="1614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2676820" y="5370642"/>
                  <a:ext cx="168464" cy="16142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66632" name="Group 508"/>
                <p:cNvGrpSpPr>
                  <a:grpSpLocks/>
                </p:cNvGrpSpPr>
                <p:nvPr/>
              </p:nvGrpSpPr>
              <p:grpSpPr bwMode="auto">
                <a:xfrm>
                  <a:off x="1182395" y="3124200"/>
                  <a:ext cx="1588107" cy="914400"/>
                  <a:chOff x="1182165" y="3124200"/>
                  <a:chExt cx="1305777" cy="914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1164278" y="3128652"/>
                    <a:ext cx="1302043" cy="93266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0" name="Straight Connector 149"/>
                  <p:cNvCxnSpPr>
                    <a:stCxn id="149" idx="1"/>
                    <a:endCxn id="149" idx="3"/>
                  </p:cNvCxnSpPr>
                  <p:nvPr/>
                </p:nvCxnSpPr>
                <p:spPr>
                  <a:xfrm rot="10800000" flipH="1">
                    <a:off x="1164278" y="3603951"/>
                    <a:ext cx="1302043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8" name="Arc 87"/>
              <p:cNvSpPr/>
              <p:nvPr/>
            </p:nvSpPr>
            <p:spPr>
              <a:xfrm>
                <a:off x="4023066" y="3393292"/>
                <a:ext cx="85644" cy="108036"/>
              </a:xfrm>
              <a:prstGeom prst="arc">
                <a:avLst>
                  <a:gd name="adj1" fmla="val 10815917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9" name="Elbow Connector 88"/>
              <p:cNvCxnSpPr/>
              <p:nvPr/>
            </p:nvCxnSpPr>
            <p:spPr>
              <a:xfrm flipV="1">
                <a:off x="1208228" y="3511150"/>
                <a:ext cx="959215" cy="394825"/>
              </a:xfrm>
              <a:prstGeom prst="bentConnector3">
                <a:avLst>
                  <a:gd name="adj1" fmla="val 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5400000">
                <a:off x="2113394" y="3565199"/>
                <a:ext cx="110001" cy="190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1094036" y="3905975"/>
                <a:ext cx="230288" cy="216074"/>
              </a:xfrm>
              <a:prstGeom prst="ellipse">
                <a:avLst/>
              </a:prstGeom>
              <a:solidFill>
                <a:srgbClr val="FFCCC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76" name="TextBox 91"/>
              <p:cNvSpPr txBox="1">
                <a:spLocks noChangeArrowheads="1"/>
              </p:cNvSpPr>
              <p:nvPr/>
            </p:nvSpPr>
            <p:spPr bwMode="auto">
              <a:xfrm>
                <a:off x="1021614" y="3809465"/>
                <a:ext cx="377056" cy="380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~</a:t>
                </a:r>
              </a:p>
            </p:txBody>
          </p:sp>
          <p:cxnSp>
            <p:nvCxnSpPr>
              <p:cNvPr id="93" name="Shape 92"/>
              <p:cNvCxnSpPr>
                <a:stCxn id="91" idx="4"/>
              </p:cNvCxnSpPr>
              <p:nvPr/>
            </p:nvCxnSpPr>
            <p:spPr>
              <a:xfrm rot="16200000" flipH="1">
                <a:off x="1473725" y="3856552"/>
                <a:ext cx="428219" cy="959215"/>
              </a:xfrm>
              <a:prstGeom prst="bentConnector2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Arc 93"/>
              <p:cNvSpPr/>
              <p:nvPr/>
            </p:nvSpPr>
            <p:spPr>
              <a:xfrm>
                <a:off x="1516547" y="4491339"/>
                <a:ext cx="152256" cy="129644"/>
              </a:xfrm>
              <a:prstGeom prst="arc">
                <a:avLst>
                  <a:gd name="adj1" fmla="val 16200000"/>
                  <a:gd name="adj2" fmla="val 507358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6579" name="Group 129"/>
              <p:cNvGrpSpPr>
                <a:grpSpLocks/>
              </p:cNvGrpSpPr>
              <p:nvPr/>
            </p:nvGrpSpPr>
            <p:grpSpPr bwMode="auto">
              <a:xfrm>
                <a:off x="1729708" y="3583829"/>
                <a:ext cx="807910" cy="761171"/>
                <a:chOff x="2101234" y="3183665"/>
                <a:chExt cx="1604871" cy="1620166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 rot="16200000" flipH="1">
                  <a:off x="2546123" y="3540279"/>
                  <a:ext cx="104525" cy="10207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2536006" y="4463069"/>
                  <a:ext cx="98296" cy="10034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3299692" y="4304189"/>
                  <a:ext cx="105857" cy="10034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ight Arrow 134"/>
                <p:cNvSpPr/>
                <p:nvPr/>
              </p:nvSpPr>
              <p:spPr>
                <a:xfrm rot="18900000">
                  <a:off x="2101234" y="3735564"/>
                  <a:ext cx="585997" cy="183967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6" name="Right Arrow 135"/>
                <p:cNvSpPr/>
                <p:nvPr/>
              </p:nvSpPr>
              <p:spPr>
                <a:xfrm rot="2700000">
                  <a:off x="2062349" y="4183298"/>
                  <a:ext cx="614618" cy="204154"/>
                </a:xfrm>
                <a:prstGeom prst="rightArrow">
                  <a:avLst>
                    <a:gd name="adj1" fmla="val 1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37" name="Straight Connector 136"/>
                <p:cNvCxnSpPr>
                  <a:stCxn id="135" idx="3"/>
                  <a:endCxn id="100" idx="2"/>
                </p:cNvCxnSpPr>
                <p:nvPr/>
              </p:nvCxnSpPr>
              <p:spPr>
                <a:xfrm flipV="1">
                  <a:off x="2601414" y="3309098"/>
                  <a:ext cx="342899" cy="28932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Right Arrow 137"/>
                <p:cNvSpPr/>
                <p:nvPr/>
              </p:nvSpPr>
              <p:spPr>
                <a:xfrm rot="2700000">
                  <a:off x="2817072" y="3412981"/>
                  <a:ext cx="643884" cy="185252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39" name="Straight Connector 138"/>
                <p:cNvCxnSpPr>
                  <a:stCxn id="138" idx="3"/>
                  <a:endCxn id="98" idx="4"/>
                </p:cNvCxnSpPr>
                <p:nvPr/>
              </p:nvCxnSpPr>
              <p:spPr>
                <a:xfrm rot="16200000" flipH="1">
                  <a:off x="3348720" y="3729387"/>
                  <a:ext cx="353519" cy="36125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>
                  <a:stCxn id="101" idx="2"/>
                </p:cNvCxnSpPr>
                <p:nvPr/>
              </p:nvCxnSpPr>
              <p:spPr>
                <a:xfrm rot="10800000">
                  <a:off x="2570031" y="4517430"/>
                  <a:ext cx="355376" cy="2864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ight Arrow 140"/>
                <p:cNvSpPr/>
                <p:nvPr/>
              </p:nvSpPr>
              <p:spPr>
                <a:xfrm rot="18900000">
                  <a:off x="2845112" y="4487974"/>
                  <a:ext cx="620990" cy="274164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42" name="Straight Connector 141"/>
                <p:cNvCxnSpPr>
                  <a:stCxn id="98" idx="3"/>
                  <a:endCxn id="141" idx="3"/>
                </p:cNvCxnSpPr>
                <p:nvPr/>
              </p:nvCxnSpPr>
              <p:spPr>
                <a:xfrm rot="5400000">
                  <a:off x="3374383" y="4075920"/>
                  <a:ext cx="307107" cy="3055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H="1">
                  <a:off x="3303471" y="3672849"/>
                  <a:ext cx="109639" cy="10452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Elbow Connector 95"/>
              <p:cNvCxnSpPr>
                <a:endCxn id="94" idx="0"/>
              </p:cNvCxnSpPr>
              <p:nvPr/>
            </p:nvCxnSpPr>
            <p:spPr>
              <a:xfrm rot="10800000" flipV="1">
                <a:off x="1592675" y="3994370"/>
                <a:ext cx="184611" cy="496969"/>
              </a:xfrm>
              <a:prstGeom prst="bentConnector3">
                <a:avLst>
                  <a:gd name="adj1" fmla="val 10345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10800000" flipH="1" flipV="1">
                <a:off x="2163636" y="4351873"/>
                <a:ext cx="7613" cy="19839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2519536" y="3970798"/>
                <a:ext cx="36160" cy="373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771576" y="3976690"/>
                <a:ext cx="36161" cy="35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154121" y="3625080"/>
                <a:ext cx="38064" cy="35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144604" y="4326337"/>
                <a:ext cx="38064" cy="3732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2" name="Elbow Connector 101"/>
              <p:cNvCxnSpPr>
                <a:stCxn id="94" idx="2"/>
              </p:cNvCxnSpPr>
              <p:nvPr/>
            </p:nvCxnSpPr>
            <p:spPr>
              <a:xfrm rot="10800000" flipH="1" flipV="1">
                <a:off x="1598385" y="4620983"/>
                <a:ext cx="1419790" cy="178753"/>
              </a:xfrm>
              <a:prstGeom prst="bentConnector3">
                <a:avLst>
                  <a:gd name="adj1" fmla="val -84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587" name="Group 29"/>
              <p:cNvGrpSpPr>
                <a:grpSpLocks/>
              </p:cNvGrpSpPr>
              <p:nvPr/>
            </p:nvGrpSpPr>
            <p:grpSpPr bwMode="auto">
              <a:xfrm rot="5400000" flipH="1">
                <a:off x="2945156" y="4316818"/>
                <a:ext cx="136517" cy="49487"/>
                <a:chOff x="3582031" y="3314380"/>
                <a:chExt cx="988152" cy="354494"/>
              </a:xfrm>
            </p:grpSpPr>
            <p:cxnSp>
              <p:nvCxnSpPr>
                <p:cNvPr id="125" name="Straight Connector 124"/>
                <p:cNvCxnSpPr/>
                <p:nvPr/>
              </p:nvCxnSpPr>
              <p:spPr bwMode="auto">
                <a:xfrm rot="5400000" flipH="1" flipV="1">
                  <a:off x="3577844" y="3339015"/>
                  <a:ext cx="136334" cy="127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 bwMode="auto">
                <a:xfrm rot="16200000" flipH="1">
                  <a:off x="3560824" y="3420819"/>
                  <a:ext cx="340843" cy="12796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auto">
                <a:xfrm rot="5400000" flipH="1" flipV="1">
                  <a:off x="3717222" y="3392387"/>
                  <a:ext cx="340843" cy="18482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auto">
                <a:xfrm rot="16200000" flipH="1">
                  <a:off x="3873620" y="3420819"/>
                  <a:ext cx="340843" cy="12796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auto">
                <a:xfrm rot="5400000" flipH="1" flipV="1">
                  <a:off x="4037129" y="3385276"/>
                  <a:ext cx="340843" cy="19905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6"/>
                <p:cNvCxnSpPr/>
                <p:nvPr/>
              </p:nvCxnSpPr>
              <p:spPr bwMode="auto">
                <a:xfrm rot="16200000" flipH="1">
                  <a:off x="4193537" y="3427944"/>
                  <a:ext cx="340840" cy="11374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 bwMode="auto">
                <a:xfrm rot="5400000" flipH="1" flipV="1">
                  <a:off x="4438036" y="3536727"/>
                  <a:ext cx="136335" cy="12795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Connector 103"/>
              <p:cNvCxnSpPr/>
              <p:nvPr/>
            </p:nvCxnSpPr>
            <p:spPr>
              <a:xfrm rot="5400000">
                <a:off x="2821744" y="4603305"/>
                <a:ext cx="39286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04"/>
              <p:cNvCxnSpPr>
                <a:endCxn id="98" idx="6"/>
              </p:cNvCxnSpPr>
              <p:nvPr/>
            </p:nvCxnSpPr>
            <p:spPr>
              <a:xfrm rot="10800000">
                <a:off x="2555696" y="3990441"/>
                <a:ext cx="451060" cy="280895"/>
              </a:xfrm>
              <a:prstGeom prst="bentConnector3">
                <a:avLst>
                  <a:gd name="adj1" fmla="val -23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90" name="TextBox 105"/>
              <p:cNvSpPr txBox="1">
                <a:spLocks noChangeArrowheads="1"/>
              </p:cNvSpPr>
              <p:nvPr/>
            </p:nvSpPr>
            <p:spPr bwMode="auto">
              <a:xfrm>
                <a:off x="2927772" y="3966867"/>
                <a:ext cx="27443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66591" name="TextBox 106"/>
              <p:cNvSpPr txBox="1">
                <a:spLocks noChangeArrowheads="1"/>
              </p:cNvSpPr>
              <p:nvPr/>
            </p:nvSpPr>
            <p:spPr bwMode="auto">
              <a:xfrm>
                <a:off x="2978323" y="4412287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-</a:t>
                </a:r>
              </a:p>
            </p:txBody>
          </p:sp>
          <p:cxnSp>
            <p:nvCxnSpPr>
              <p:cNvPr id="108" name="Shape 107"/>
              <p:cNvCxnSpPr>
                <a:stCxn id="157" idx="4"/>
              </p:cNvCxnSpPr>
              <p:nvPr/>
            </p:nvCxnSpPr>
            <p:spPr>
              <a:xfrm rot="16200000" flipH="1">
                <a:off x="262883" y="3529242"/>
                <a:ext cx="760187" cy="106579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hape 108"/>
              <p:cNvCxnSpPr>
                <a:stCxn id="147" idx="5"/>
              </p:cNvCxnSpPr>
              <p:nvPr/>
            </p:nvCxnSpPr>
            <p:spPr>
              <a:xfrm rot="5400000">
                <a:off x="3641056" y="3277944"/>
                <a:ext cx="149287" cy="1318919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hape 109"/>
              <p:cNvCxnSpPr>
                <a:stCxn id="146" idx="4"/>
              </p:cNvCxnSpPr>
              <p:nvPr/>
            </p:nvCxnSpPr>
            <p:spPr>
              <a:xfrm rot="5400000">
                <a:off x="3113219" y="3863182"/>
                <a:ext cx="925188" cy="94398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rot="10800000" flipV="1">
                <a:off x="1577449" y="3371682"/>
                <a:ext cx="22838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rot="5400000" flipV="1">
                <a:off x="1173282" y="3694843"/>
                <a:ext cx="227860" cy="190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rot="5400000" flipV="1">
                <a:off x="1175185" y="4364671"/>
                <a:ext cx="227860" cy="190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6200000">
                <a:off x="1393071" y="4190831"/>
                <a:ext cx="229823" cy="190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1828672" y="4648483"/>
                <a:ext cx="23028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H="1" flipV="1">
                <a:off x="2513825" y="4952951"/>
                <a:ext cx="228384" cy="196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H="1" flipV="1">
                <a:off x="1760157" y="4945094"/>
                <a:ext cx="23028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rot="16200000">
                <a:off x="1401666" y="4716283"/>
                <a:ext cx="227860" cy="190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rot="10800000" flipH="1" flipV="1">
                <a:off x="2667986" y="3886331"/>
                <a:ext cx="226481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Arc 119"/>
              <p:cNvSpPr/>
              <p:nvPr/>
            </p:nvSpPr>
            <p:spPr>
              <a:xfrm>
                <a:off x="4118227" y="3393292"/>
                <a:ext cx="87547" cy="108036"/>
              </a:xfrm>
              <a:prstGeom prst="arc">
                <a:avLst>
                  <a:gd name="adj1" fmla="val 10815917"/>
                  <a:gd name="adj2" fmla="val 0"/>
                </a:avLst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1821059" y="3621151"/>
                <a:ext cx="167482" cy="15125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06" name="TextBox 122"/>
              <p:cNvSpPr txBox="1">
                <a:spLocks noChangeArrowheads="1"/>
              </p:cNvSpPr>
              <p:nvPr/>
            </p:nvSpPr>
            <p:spPr bwMode="auto">
              <a:xfrm>
                <a:off x="911328" y="4043477"/>
                <a:ext cx="27443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+</a:t>
                </a:r>
              </a:p>
            </p:txBody>
          </p:sp>
          <p:sp>
            <p:nvSpPr>
              <p:cNvPr id="66607" name="TextBox 123"/>
              <p:cNvSpPr txBox="1">
                <a:spLocks noChangeArrowheads="1"/>
              </p:cNvSpPr>
              <p:nvPr/>
            </p:nvSpPr>
            <p:spPr bwMode="auto">
              <a:xfrm>
                <a:off x="911328" y="3666330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V="1">
                <a:off x="2361569" y="4204550"/>
                <a:ext cx="169386" cy="15321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Freeform 83"/>
            <p:cNvSpPr/>
            <p:nvPr/>
          </p:nvSpPr>
          <p:spPr bwMode="auto">
            <a:xfrm>
              <a:off x="4769231" y="4388689"/>
              <a:ext cx="205337" cy="156354"/>
            </a:xfrm>
            <a:custGeom>
              <a:avLst/>
              <a:gdLst>
                <a:gd name="connsiteX0" fmla="*/ 0 w 215900"/>
                <a:gd name="connsiteY0" fmla="*/ 77258 h 171450"/>
                <a:gd name="connsiteX1" fmla="*/ 57150 w 215900"/>
                <a:gd name="connsiteY1" fmla="*/ 13758 h 171450"/>
                <a:gd name="connsiteX2" fmla="*/ 146050 w 215900"/>
                <a:gd name="connsiteY2" fmla="*/ 159808 h 171450"/>
                <a:gd name="connsiteX3" fmla="*/ 215900 w 215900"/>
                <a:gd name="connsiteY3" fmla="*/ 8360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00" h="171450">
                  <a:moveTo>
                    <a:pt x="0" y="77258"/>
                  </a:moveTo>
                  <a:cubicBezTo>
                    <a:pt x="16404" y="38629"/>
                    <a:pt x="32808" y="0"/>
                    <a:pt x="57150" y="13758"/>
                  </a:cubicBezTo>
                  <a:cubicBezTo>
                    <a:pt x="81492" y="27516"/>
                    <a:pt x="119592" y="148166"/>
                    <a:pt x="146050" y="159808"/>
                  </a:cubicBezTo>
                  <a:cubicBezTo>
                    <a:pt x="172508" y="171450"/>
                    <a:pt x="194204" y="127529"/>
                    <a:pt x="215900" y="83608"/>
                  </a:cubicBezTo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Diode ratings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	In addition to forward voltage drop (</a:t>
            </a:r>
            <a:r>
              <a:rPr lang="en-US" sz="2000" dirty="0" err="1" smtClean="0"/>
              <a:t>Vf</a:t>
            </a:r>
            <a:r>
              <a:rPr lang="en-US" sz="2000" dirty="0" smtClean="0"/>
              <a:t>) and peak inverse voltage (</a:t>
            </a:r>
            <a:r>
              <a:rPr lang="en-US" sz="2000" dirty="0" err="1" smtClean="0"/>
              <a:t>PIV</a:t>
            </a:r>
            <a:r>
              <a:rPr lang="en-US" sz="2000" dirty="0" smtClean="0"/>
              <a:t>), there are many other ratings of diodes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r>
              <a:rPr lang="en-US" sz="2000" b="1" dirty="0" smtClean="0"/>
              <a:t>Maximum </a:t>
            </a:r>
            <a:r>
              <a:rPr lang="en-US" sz="2000" b="1" dirty="0"/>
              <a:t>total dissipation = </a:t>
            </a:r>
            <a:r>
              <a:rPr lang="en-US" sz="2000" b="1" dirty="0" err="1"/>
              <a:t>P</a:t>
            </a:r>
            <a:r>
              <a:rPr lang="en-US" sz="2000" b="1" baseline="-25000" dirty="0" err="1"/>
              <a:t>D</a:t>
            </a:r>
            <a:r>
              <a:rPr lang="en-US" sz="2000" b="1" dirty="0"/>
              <a:t> </a:t>
            </a:r>
            <a:r>
              <a:rPr lang="en-US" sz="2000" dirty="0"/>
              <a:t>The amount of power (in watts) allowable for the diode to dissipate, given the dissipation (P=IE) of diode current multiplied by diode voltage drop, and also the dissipation (P=I</a:t>
            </a:r>
            <a:r>
              <a:rPr lang="en-US" sz="2000" baseline="30000" dirty="0"/>
              <a:t>2</a:t>
            </a:r>
            <a:r>
              <a:rPr lang="en-US" sz="2000" dirty="0"/>
              <a:t>R) of diode current squared multiplied by bulk resistance. </a:t>
            </a:r>
            <a:r>
              <a:rPr lang="en-US" sz="2000" b="1" i="1" dirty="0"/>
              <a:t>Fundamentally limited by the diode's thermal capacity </a:t>
            </a:r>
            <a:r>
              <a:rPr lang="en-US" sz="2000" dirty="0"/>
              <a:t>(ability to tolerate high temperatures).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/>
              <a:t>Reverse recovery time =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rr</a:t>
            </a:r>
            <a:r>
              <a:rPr lang="en-US" sz="2000" b="1" dirty="0"/>
              <a:t> </a:t>
            </a:r>
            <a:r>
              <a:rPr lang="en-US" sz="2000" dirty="0"/>
              <a:t>the amount of time it takes for a diode to "turn off" when the voltage across it alternates from forward-bias to reverse-bias polarity. Ideally, this figure would be zero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 Supply</a:t>
            </a:r>
          </a:p>
        </p:txBody>
      </p:sp>
      <p:grpSp>
        <p:nvGrpSpPr>
          <p:cNvPr id="71683" name="Group 33"/>
          <p:cNvGrpSpPr>
            <a:grpSpLocks/>
          </p:cNvGrpSpPr>
          <p:nvPr/>
        </p:nvGrpSpPr>
        <p:grpSpPr bwMode="auto">
          <a:xfrm>
            <a:off x="685800" y="2209800"/>
            <a:ext cx="7772400" cy="3505200"/>
            <a:chOff x="762000" y="2209800"/>
            <a:chExt cx="7772400" cy="3505200"/>
          </a:xfrm>
        </p:grpSpPr>
        <p:sp>
          <p:nvSpPr>
            <p:cNvPr id="71684" name="Rectangle 33"/>
            <p:cNvSpPr>
              <a:spLocks noChangeArrowheads="1"/>
            </p:cNvSpPr>
            <p:nvPr/>
          </p:nvSpPr>
          <p:spPr bwMode="auto">
            <a:xfrm>
              <a:off x="762000" y="2209800"/>
              <a:ext cx="7772400" cy="35052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71685" name="Rectangle 3"/>
            <p:cNvSpPr>
              <a:spLocks noChangeArrowheads="1"/>
            </p:cNvSpPr>
            <p:nvPr/>
          </p:nvSpPr>
          <p:spPr bwMode="auto">
            <a:xfrm>
              <a:off x="1819275" y="2762250"/>
              <a:ext cx="1228725" cy="819150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71686" name="Rectangle 4"/>
            <p:cNvSpPr>
              <a:spLocks noChangeArrowheads="1"/>
            </p:cNvSpPr>
            <p:nvPr/>
          </p:nvSpPr>
          <p:spPr bwMode="auto">
            <a:xfrm>
              <a:off x="3276600" y="2771775"/>
              <a:ext cx="933450" cy="819150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71687" name="Rectangle 5"/>
            <p:cNvSpPr>
              <a:spLocks noChangeArrowheads="1"/>
            </p:cNvSpPr>
            <p:nvPr/>
          </p:nvSpPr>
          <p:spPr bwMode="auto">
            <a:xfrm>
              <a:off x="4438650" y="2762250"/>
              <a:ext cx="762000" cy="828675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71688" name="Rectangle 6"/>
            <p:cNvSpPr>
              <a:spLocks noChangeArrowheads="1"/>
            </p:cNvSpPr>
            <p:nvPr/>
          </p:nvSpPr>
          <p:spPr bwMode="auto">
            <a:xfrm>
              <a:off x="5430838" y="2743200"/>
              <a:ext cx="914400" cy="819150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348413" y="3008313"/>
              <a:ext cx="533400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3650" y="3351213"/>
              <a:ext cx="533400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00650" y="3341688"/>
              <a:ext cx="228600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48000" y="3009900"/>
              <a:ext cx="2286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38275" y="3352800"/>
              <a:ext cx="381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76350" y="3008313"/>
              <a:ext cx="533400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0" y="3333750"/>
              <a:ext cx="2286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199063" y="3000375"/>
              <a:ext cx="2286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13225" y="3009900"/>
              <a:ext cx="2286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213225" y="3352800"/>
              <a:ext cx="2286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566738" y="4224337"/>
              <a:ext cx="1752600" cy="95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00" name="Oval 80"/>
            <p:cNvSpPr>
              <a:spLocks noChangeArrowheads="1"/>
            </p:cNvSpPr>
            <p:nvPr/>
          </p:nvSpPr>
          <p:spPr bwMode="auto">
            <a:xfrm>
              <a:off x="6886575" y="2971800"/>
              <a:ext cx="76200" cy="762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71701" name="Oval 81"/>
            <p:cNvSpPr>
              <a:spLocks noChangeArrowheads="1"/>
            </p:cNvSpPr>
            <p:nvPr/>
          </p:nvSpPr>
          <p:spPr bwMode="auto">
            <a:xfrm>
              <a:off x="6881813" y="3314700"/>
              <a:ext cx="76200" cy="762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71702" name="Group 63"/>
            <p:cNvGrpSpPr>
              <a:grpSpLocks/>
            </p:cNvGrpSpPr>
            <p:nvPr/>
          </p:nvGrpSpPr>
          <p:grpSpPr bwMode="auto">
            <a:xfrm>
              <a:off x="1173163" y="5081588"/>
              <a:ext cx="412750" cy="482600"/>
              <a:chOff x="2819251" y="4724798"/>
              <a:chExt cx="457894" cy="573095"/>
            </a:xfrm>
          </p:grpSpPr>
          <p:sp>
            <p:nvSpPr>
              <p:cNvPr id="134" name="Arc 133"/>
              <p:cNvSpPr/>
              <p:nvPr/>
            </p:nvSpPr>
            <p:spPr>
              <a:xfrm rot="16200000" flipV="1">
                <a:off x="2820091" y="4762703"/>
                <a:ext cx="456214" cy="38040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819251" y="4952904"/>
                <a:ext cx="457894" cy="4524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150344" y="4992494"/>
                <a:ext cx="28178" cy="30539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07308" y="4990608"/>
                <a:ext cx="28178" cy="30539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 rot="16200000" flipH="1">
              <a:off x="238919" y="4048919"/>
              <a:ext cx="2095500" cy="17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04" name="TextBox 149"/>
            <p:cNvSpPr txBox="1">
              <a:spLocks noChangeArrowheads="1"/>
            </p:cNvSpPr>
            <p:nvPr/>
          </p:nvSpPr>
          <p:spPr bwMode="auto">
            <a:xfrm>
              <a:off x="1855788" y="3000375"/>
              <a:ext cx="113506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Transformer</a:t>
              </a:r>
            </a:p>
          </p:txBody>
        </p:sp>
        <p:sp>
          <p:nvSpPr>
            <p:cNvPr id="71705" name="TextBox 150"/>
            <p:cNvSpPr txBox="1">
              <a:spLocks noChangeArrowheads="1"/>
            </p:cNvSpPr>
            <p:nvPr/>
          </p:nvSpPr>
          <p:spPr bwMode="auto">
            <a:xfrm>
              <a:off x="3332163" y="3000375"/>
              <a:ext cx="83026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Rectifier</a:t>
              </a:r>
            </a:p>
          </p:txBody>
        </p:sp>
        <p:sp>
          <p:nvSpPr>
            <p:cNvPr id="71706" name="TextBox 151"/>
            <p:cNvSpPr txBox="1">
              <a:spLocks noChangeArrowheads="1"/>
            </p:cNvSpPr>
            <p:nvPr/>
          </p:nvSpPr>
          <p:spPr bwMode="auto">
            <a:xfrm>
              <a:off x="4525963" y="3000375"/>
              <a:ext cx="5794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Filter</a:t>
              </a:r>
            </a:p>
          </p:txBody>
        </p:sp>
        <p:sp>
          <p:nvSpPr>
            <p:cNvPr id="71707" name="TextBox 152"/>
            <p:cNvSpPr txBox="1">
              <a:spLocks noChangeArrowheads="1"/>
            </p:cNvSpPr>
            <p:nvPr/>
          </p:nvSpPr>
          <p:spPr bwMode="auto">
            <a:xfrm>
              <a:off x="5421313" y="2971800"/>
              <a:ext cx="94456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Regulator</a:t>
              </a:r>
            </a:p>
          </p:txBody>
        </p:sp>
        <p:sp>
          <p:nvSpPr>
            <p:cNvPr id="71708" name="TextBox 48"/>
            <p:cNvSpPr txBox="1">
              <a:spLocks noChangeArrowheads="1"/>
            </p:cNvSpPr>
            <p:nvPr/>
          </p:nvSpPr>
          <p:spPr bwMode="auto">
            <a:xfrm>
              <a:off x="1565275" y="5105400"/>
              <a:ext cx="92204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AC </a:t>
              </a:r>
              <a:r>
                <a:rPr lang="en-US" sz="1400" dirty="0"/>
                <a:t>mains</a:t>
              </a:r>
            </a:p>
          </p:txBody>
        </p:sp>
        <p:sp>
          <p:nvSpPr>
            <p:cNvPr id="71709" name="TextBox 49"/>
            <p:cNvSpPr txBox="1">
              <a:spLocks noChangeArrowheads="1"/>
            </p:cNvSpPr>
            <p:nvPr/>
          </p:nvSpPr>
          <p:spPr bwMode="auto">
            <a:xfrm>
              <a:off x="6705600" y="3381375"/>
              <a:ext cx="17859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Regulated dc output</a:t>
              </a:r>
            </a:p>
          </p:txBody>
        </p:sp>
        <p:sp>
          <p:nvSpPr>
            <p:cNvPr id="71710" name="Rectangle 50"/>
            <p:cNvSpPr>
              <a:spLocks noChangeArrowheads="1"/>
            </p:cNvSpPr>
            <p:nvPr/>
          </p:nvSpPr>
          <p:spPr bwMode="auto">
            <a:xfrm>
              <a:off x="1676400" y="2514600"/>
              <a:ext cx="2667000" cy="1447800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 of Filter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Full-wave rectifier output is not smooth, it has lot of ripples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r>
              <a:rPr lang="en-US" sz="2400" smtClean="0"/>
              <a:t>In order to minimize these ripples, a filter is required to smooth the out of full wave rectifier.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222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smtClean="0"/>
              <a:t>Diodes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Shunt Capacitor Filter</a:t>
            </a:r>
          </a:p>
        </p:txBody>
      </p:sp>
      <p:sp>
        <p:nvSpPr>
          <p:cNvPr id="2059" name="Content Placeholder 7"/>
          <p:cNvSpPr>
            <a:spLocks noGrp="1"/>
          </p:cNvSpPr>
          <p:nvPr>
            <p:ph idx="1"/>
          </p:nvPr>
        </p:nvSpPr>
        <p:spPr>
          <a:xfrm>
            <a:off x="533400" y="2017713"/>
            <a:ext cx="3733800" cy="4114800"/>
          </a:xfrm>
        </p:spPr>
        <p:txBody>
          <a:bodyPr/>
          <a:lstStyle/>
          <a:p>
            <a:r>
              <a:rPr lang="en-US" sz="2000" dirty="0" smtClean="0"/>
              <a:t>Shunt capacitor is simplest and cheapest type filter</a:t>
            </a:r>
          </a:p>
          <a:p>
            <a:r>
              <a:rPr lang="en-US" sz="2000" dirty="0" smtClean="0"/>
              <a:t>Connect a large value of capacitor across load</a:t>
            </a:r>
          </a:p>
          <a:p>
            <a:r>
              <a:rPr lang="en-US" sz="2000" dirty="0" smtClean="0"/>
              <a:t>Block DC, allow AC to follow</a:t>
            </a:r>
          </a:p>
          <a:p>
            <a:r>
              <a:rPr lang="en-US" sz="2000" dirty="0" smtClean="0"/>
              <a:t>Rate of discharge depend on R</a:t>
            </a:r>
            <a:r>
              <a:rPr lang="en-US" sz="2000" baseline="-25000" dirty="0" smtClean="0"/>
              <a:t>L</a:t>
            </a:r>
            <a:r>
              <a:rPr lang="en-US" sz="2000" dirty="0" smtClean="0"/>
              <a:t>C</a:t>
            </a:r>
          </a:p>
          <a:p>
            <a:r>
              <a:rPr lang="en-US" sz="2000" dirty="0" smtClean="0"/>
              <a:t>Large C give less ripples</a:t>
            </a:r>
          </a:p>
          <a:p>
            <a:r>
              <a:rPr lang="en-US" sz="2000" dirty="0" smtClean="0"/>
              <a:t>Upper limit of C depends on current handling rating of diodes</a:t>
            </a:r>
            <a:endParaRPr lang="en-US" dirty="0" smtClean="0"/>
          </a:p>
        </p:txBody>
      </p:sp>
      <p:grpSp>
        <p:nvGrpSpPr>
          <p:cNvPr id="2060" name="Group 217"/>
          <p:cNvGrpSpPr>
            <a:grpSpLocks/>
          </p:cNvGrpSpPr>
          <p:nvPr/>
        </p:nvGrpSpPr>
        <p:grpSpPr bwMode="auto">
          <a:xfrm>
            <a:off x="4410075" y="1979613"/>
            <a:ext cx="4429125" cy="4419600"/>
            <a:chOff x="4343400" y="1978819"/>
            <a:chExt cx="4429125" cy="4419600"/>
          </a:xfrm>
        </p:grpSpPr>
        <p:grpSp>
          <p:nvGrpSpPr>
            <p:cNvPr id="2061" name="Group 214"/>
            <p:cNvGrpSpPr>
              <a:grpSpLocks/>
            </p:cNvGrpSpPr>
            <p:nvPr/>
          </p:nvGrpSpPr>
          <p:grpSpPr bwMode="auto">
            <a:xfrm>
              <a:off x="4343400" y="1978819"/>
              <a:ext cx="4429125" cy="4419600"/>
              <a:chOff x="4572000" y="1902578"/>
              <a:chExt cx="4505385" cy="4495800"/>
            </a:xfrm>
          </p:grpSpPr>
          <p:sp>
            <p:nvSpPr>
              <p:cNvPr id="2062" name="Rectangle 467"/>
              <p:cNvSpPr>
                <a:spLocks noChangeArrowheads="1"/>
              </p:cNvSpPr>
              <p:nvPr/>
            </p:nvSpPr>
            <p:spPr bwMode="auto">
              <a:xfrm>
                <a:off x="4581585" y="1902578"/>
                <a:ext cx="4495800" cy="4495800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grpSp>
            <p:nvGrpSpPr>
              <p:cNvPr id="2063" name="Group 442"/>
              <p:cNvGrpSpPr>
                <a:grpSpLocks/>
              </p:cNvGrpSpPr>
              <p:nvPr/>
            </p:nvGrpSpPr>
            <p:grpSpPr bwMode="auto">
              <a:xfrm>
                <a:off x="4830763" y="1989137"/>
                <a:ext cx="3890962" cy="1076148"/>
                <a:chOff x="4332288" y="1971675"/>
                <a:chExt cx="3890801" cy="1075993"/>
              </a:xfrm>
            </p:grpSpPr>
            <p:sp>
              <p:nvSpPr>
                <p:cNvPr id="2216" name="TextBox 384"/>
                <p:cNvSpPr txBox="1">
                  <a:spLocks noChangeArrowheads="1"/>
                </p:cNvSpPr>
                <p:nvPr/>
              </p:nvSpPr>
              <p:spPr bwMode="auto">
                <a:xfrm>
                  <a:off x="4332288" y="2339975"/>
                  <a:ext cx="884237" cy="4619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200"/>
                    <a:t>Power mains</a:t>
                  </a:r>
                </a:p>
              </p:txBody>
            </p:sp>
            <p:sp>
              <p:nvSpPr>
                <p:cNvPr id="377" name="Rectangle 376"/>
                <p:cNvSpPr/>
                <p:nvPr/>
              </p:nvSpPr>
              <p:spPr bwMode="auto">
                <a:xfrm>
                  <a:off x="5546203" y="2116021"/>
                  <a:ext cx="1157788" cy="93164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8" name="Straight Connector 377"/>
                <p:cNvCxnSpPr/>
                <p:nvPr/>
              </p:nvCxnSpPr>
              <p:spPr bwMode="auto">
                <a:xfrm>
                  <a:off x="5347587" y="2230661"/>
                  <a:ext cx="20507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/>
                <p:cNvCxnSpPr/>
                <p:nvPr/>
              </p:nvCxnSpPr>
              <p:spPr bwMode="auto">
                <a:xfrm>
                  <a:off x="5347587" y="2931414"/>
                  <a:ext cx="20507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 bwMode="auto">
                <a:xfrm rot="5400000">
                  <a:off x="5201462" y="2376786"/>
                  <a:ext cx="29224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 bwMode="auto">
                <a:xfrm rot="5400000">
                  <a:off x="5207921" y="2780446"/>
                  <a:ext cx="29225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>
                  <a:off x="5153008" y="2526139"/>
                  <a:ext cx="20507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 bwMode="auto">
                <a:xfrm>
                  <a:off x="5155429" y="2632705"/>
                  <a:ext cx="20346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24" name="Group 124"/>
                <p:cNvGrpSpPr>
                  <a:grpSpLocks/>
                </p:cNvGrpSpPr>
                <p:nvPr/>
              </p:nvGrpSpPr>
              <p:grpSpPr bwMode="auto">
                <a:xfrm rot="5400000">
                  <a:off x="4780820" y="2380000"/>
                  <a:ext cx="408504" cy="373011"/>
                  <a:chOff x="1447888" y="2033018"/>
                  <a:chExt cx="686667" cy="761895"/>
                </a:xfrm>
              </p:grpSpPr>
              <p:sp>
                <p:nvSpPr>
                  <p:cNvPr id="461" name="Arc 460"/>
                  <p:cNvSpPr/>
                  <p:nvPr/>
                </p:nvSpPr>
                <p:spPr>
                  <a:xfrm>
                    <a:off x="1533382" y="2033019"/>
                    <a:ext cx="526535" cy="761895"/>
                  </a:xfrm>
                  <a:prstGeom prst="arc">
                    <a:avLst>
                      <a:gd name="adj1" fmla="val 11584542"/>
                      <a:gd name="adj2" fmla="val 20854108"/>
                    </a:avLst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2" name="Rectangle 461"/>
                  <p:cNvSpPr/>
                  <p:nvPr/>
                </p:nvSpPr>
                <p:spPr>
                  <a:xfrm>
                    <a:off x="1449245" y="2283685"/>
                    <a:ext cx="686665" cy="46176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3" name="Rectangle 462"/>
                  <p:cNvSpPr/>
                  <p:nvPr/>
                </p:nvSpPr>
                <p:spPr>
                  <a:xfrm>
                    <a:off x="1527953" y="2326560"/>
                    <a:ext cx="43426" cy="230878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4" name="Rectangle 463"/>
                  <p:cNvSpPr/>
                  <p:nvPr/>
                </p:nvSpPr>
                <p:spPr>
                  <a:xfrm>
                    <a:off x="1994777" y="2329860"/>
                    <a:ext cx="46140" cy="230878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cxnSp>
              <p:nvCxnSpPr>
                <p:cNvPr id="389" name="Straight Connector 388"/>
                <p:cNvCxnSpPr>
                  <a:endCxn id="408" idx="2"/>
                </p:cNvCxnSpPr>
                <p:nvPr/>
              </p:nvCxnSpPr>
              <p:spPr bwMode="auto">
                <a:xfrm flipV="1">
                  <a:off x="6708835" y="2228239"/>
                  <a:ext cx="2099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 bwMode="auto">
                <a:xfrm>
                  <a:off x="6708835" y="2929799"/>
                  <a:ext cx="205076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Oval 407"/>
                <p:cNvSpPr/>
                <p:nvPr/>
              </p:nvSpPr>
              <p:spPr bwMode="auto">
                <a:xfrm>
                  <a:off x="6918754" y="2211285"/>
                  <a:ext cx="40370" cy="3390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9" name="Oval 408"/>
                <p:cNvSpPr/>
                <p:nvPr/>
              </p:nvSpPr>
              <p:spPr bwMode="auto">
                <a:xfrm>
                  <a:off x="6907452" y="2910423"/>
                  <a:ext cx="40369" cy="35522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0" name="Straight Connector 409"/>
                <p:cNvCxnSpPr/>
                <p:nvPr/>
              </p:nvCxnSpPr>
              <p:spPr bwMode="auto">
                <a:xfrm rot="5400000">
                  <a:off x="6486840" y="2449443"/>
                  <a:ext cx="90258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>
                  <a:stCxn id="408" idx="6"/>
                </p:cNvCxnSpPr>
                <p:nvPr/>
              </p:nvCxnSpPr>
              <p:spPr bwMode="auto">
                <a:xfrm>
                  <a:off x="6959124" y="2227432"/>
                  <a:ext cx="20830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 bwMode="auto">
                <a:xfrm>
                  <a:off x="6952665" y="2929799"/>
                  <a:ext cx="20346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3" name="Oval 412"/>
                <p:cNvSpPr/>
                <p:nvPr/>
              </p:nvSpPr>
              <p:spPr bwMode="auto">
                <a:xfrm>
                  <a:off x="7167428" y="2211285"/>
                  <a:ext cx="41984" cy="3552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4" name="Oval 413"/>
                <p:cNvSpPr/>
                <p:nvPr/>
              </p:nvSpPr>
              <p:spPr bwMode="auto">
                <a:xfrm>
                  <a:off x="7162585" y="2910423"/>
                  <a:ext cx="40369" cy="3552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34" name="TextBox 414"/>
                <p:cNvSpPr txBox="1">
                  <a:spLocks noChangeArrowheads="1"/>
                </p:cNvSpPr>
                <p:nvPr/>
              </p:nvSpPr>
              <p:spPr bwMode="auto">
                <a:xfrm>
                  <a:off x="5795963" y="2346325"/>
                  <a:ext cx="960437" cy="5667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200"/>
                    <a:t>Full-wave</a:t>
                  </a:r>
                </a:p>
                <a:p>
                  <a:r>
                    <a:rPr lang="en-US" sz="1200"/>
                    <a:t>rectifier</a:t>
                  </a:r>
                </a:p>
                <a:p>
                  <a:endParaRPr lang="en-US"/>
                </a:p>
              </p:txBody>
            </p:sp>
            <p:cxnSp>
              <p:nvCxnSpPr>
                <p:cNvPr id="416" name="Straight Connector 415"/>
                <p:cNvCxnSpPr/>
                <p:nvPr/>
              </p:nvCxnSpPr>
              <p:spPr bwMode="auto">
                <a:xfrm>
                  <a:off x="7201338" y="2228239"/>
                  <a:ext cx="205076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 bwMode="auto">
                <a:xfrm>
                  <a:off x="7196494" y="2931414"/>
                  <a:ext cx="205076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8" name="Oval 417"/>
                <p:cNvSpPr/>
                <p:nvPr/>
              </p:nvSpPr>
              <p:spPr bwMode="auto">
                <a:xfrm>
                  <a:off x="7404800" y="2211285"/>
                  <a:ext cx="40369" cy="3390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9" name="Oval 418"/>
                <p:cNvSpPr/>
                <p:nvPr/>
              </p:nvSpPr>
              <p:spPr bwMode="auto">
                <a:xfrm>
                  <a:off x="7401570" y="2915268"/>
                  <a:ext cx="38754" cy="35522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20" name="Straight Connector 419"/>
                <p:cNvCxnSpPr/>
                <p:nvPr/>
              </p:nvCxnSpPr>
              <p:spPr bwMode="auto">
                <a:xfrm rot="5400000">
                  <a:off x="6972078" y="2479315"/>
                  <a:ext cx="90419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/>
                <p:nvPr/>
              </p:nvCxnSpPr>
              <p:spPr bwMode="auto">
                <a:xfrm>
                  <a:off x="7445168" y="2228239"/>
                  <a:ext cx="205076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 bwMode="auto">
                <a:xfrm>
                  <a:off x="7443554" y="2931414"/>
                  <a:ext cx="20507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3" name="Oval 422"/>
                <p:cNvSpPr/>
                <p:nvPr/>
              </p:nvSpPr>
              <p:spPr bwMode="auto">
                <a:xfrm>
                  <a:off x="7651051" y="2212899"/>
                  <a:ext cx="41984" cy="3390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4" name="Oval 423"/>
                <p:cNvSpPr/>
                <p:nvPr/>
              </p:nvSpPr>
              <p:spPr bwMode="auto">
                <a:xfrm>
                  <a:off x="7647822" y="2910423"/>
                  <a:ext cx="40369" cy="35522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25" name="Straight Connector 424"/>
                <p:cNvCxnSpPr/>
                <p:nvPr/>
              </p:nvCxnSpPr>
              <p:spPr bwMode="auto">
                <a:xfrm rot="5400000">
                  <a:off x="7041488" y="2392124"/>
                  <a:ext cx="2906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 bwMode="auto">
                <a:xfrm rot="5400000">
                  <a:off x="7042296" y="2768335"/>
                  <a:ext cx="29225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 bwMode="auto">
                <a:xfrm>
                  <a:off x="7088305" y="2539057"/>
                  <a:ext cx="20507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/>
                <p:nvPr/>
              </p:nvCxnSpPr>
              <p:spPr bwMode="auto">
                <a:xfrm>
                  <a:off x="7088305" y="2623018"/>
                  <a:ext cx="20507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8" name="TextBox 428"/>
                <p:cNvSpPr txBox="1">
                  <a:spLocks noChangeArrowheads="1"/>
                </p:cNvSpPr>
                <p:nvPr/>
              </p:nvSpPr>
              <p:spPr bwMode="auto">
                <a:xfrm>
                  <a:off x="6873770" y="2471742"/>
                  <a:ext cx="238125" cy="2111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C</a:t>
                  </a:r>
                </a:p>
              </p:txBody>
            </p:sp>
            <p:cxnSp>
              <p:nvCxnSpPr>
                <p:cNvPr id="446" name="Straight Connector 445"/>
                <p:cNvCxnSpPr>
                  <a:stCxn id="423" idx="4"/>
                  <a:endCxn id="447" idx="0"/>
                </p:cNvCxnSpPr>
                <p:nvPr/>
              </p:nvCxnSpPr>
              <p:spPr bwMode="auto">
                <a:xfrm rot="5400000">
                  <a:off x="7584288" y="2334241"/>
                  <a:ext cx="175189" cy="3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7" name="Rectangle 446"/>
                <p:cNvSpPr/>
                <p:nvPr/>
              </p:nvSpPr>
              <p:spPr bwMode="auto">
                <a:xfrm>
                  <a:off x="7625215" y="2421996"/>
                  <a:ext cx="93011" cy="372013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8" name="Straight Connector 447"/>
                <p:cNvCxnSpPr>
                  <a:stCxn id="447" idx="2"/>
                  <a:endCxn id="424" idx="0"/>
                </p:cNvCxnSpPr>
                <p:nvPr/>
              </p:nvCxnSpPr>
              <p:spPr bwMode="auto">
                <a:xfrm rot="5400000">
                  <a:off x="7613513" y="2852216"/>
                  <a:ext cx="11641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/>
                <p:cNvCxnSpPr/>
                <p:nvPr/>
              </p:nvCxnSpPr>
              <p:spPr bwMode="auto">
                <a:xfrm>
                  <a:off x="7694650" y="2221780"/>
                  <a:ext cx="50219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>
                  <a:stCxn id="424" idx="6"/>
                </p:cNvCxnSpPr>
                <p:nvPr/>
              </p:nvCxnSpPr>
              <p:spPr bwMode="auto">
                <a:xfrm>
                  <a:off x="7688191" y="2928185"/>
                  <a:ext cx="51672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4" name="TextBox 450"/>
                <p:cNvSpPr txBox="1">
                  <a:spLocks noChangeArrowheads="1"/>
                </p:cNvSpPr>
                <p:nvPr/>
              </p:nvSpPr>
              <p:spPr bwMode="auto">
                <a:xfrm>
                  <a:off x="6891338" y="1987550"/>
                  <a:ext cx="450850" cy="211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Filter</a:t>
                  </a:r>
                </a:p>
              </p:txBody>
            </p:sp>
            <p:sp>
              <p:nvSpPr>
                <p:cNvPr id="2255" name="TextBox 451"/>
                <p:cNvSpPr txBox="1">
                  <a:spLocks noChangeArrowheads="1"/>
                </p:cNvSpPr>
                <p:nvPr/>
              </p:nvSpPr>
              <p:spPr bwMode="auto">
                <a:xfrm>
                  <a:off x="7397750" y="1971675"/>
                  <a:ext cx="431800" cy="212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Load</a:t>
                  </a:r>
                </a:p>
              </p:txBody>
            </p:sp>
            <p:cxnSp>
              <p:nvCxnSpPr>
                <p:cNvPr id="453" name="Straight Arrow Connector 452"/>
                <p:cNvCxnSpPr/>
                <p:nvPr/>
              </p:nvCxnSpPr>
              <p:spPr bwMode="auto">
                <a:xfrm rot="16200000" flipV="1">
                  <a:off x="7965130" y="2354988"/>
                  <a:ext cx="17438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Arrow Connector 453"/>
                <p:cNvCxnSpPr/>
                <p:nvPr/>
              </p:nvCxnSpPr>
              <p:spPr bwMode="auto">
                <a:xfrm rot="5400000">
                  <a:off x="7965130" y="2786097"/>
                  <a:ext cx="17438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8" name="TextBox 454"/>
                <p:cNvSpPr txBox="1">
                  <a:spLocks noChangeArrowheads="1"/>
                </p:cNvSpPr>
                <p:nvPr/>
              </p:nvSpPr>
              <p:spPr bwMode="auto">
                <a:xfrm>
                  <a:off x="7110413" y="2295525"/>
                  <a:ext cx="296862" cy="2778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+</a:t>
                  </a:r>
                </a:p>
              </p:txBody>
            </p:sp>
            <p:sp>
              <p:nvSpPr>
                <p:cNvPr id="2259" name="TextBox 455"/>
                <p:cNvSpPr txBox="1">
                  <a:spLocks noChangeArrowheads="1"/>
                </p:cNvSpPr>
                <p:nvPr/>
              </p:nvSpPr>
              <p:spPr bwMode="auto">
                <a:xfrm>
                  <a:off x="7126288" y="2544763"/>
                  <a:ext cx="228600" cy="282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-</a:t>
                  </a:r>
                </a:p>
              </p:txBody>
            </p:sp>
            <p:graphicFrame>
              <p:nvGraphicFramePr>
                <p:cNvPr id="2056" name="Object 33"/>
                <p:cNvGraphicFramePr>
                  <a:graphicFrameLocks noChangeAspect="1"/>
                </p:cNvGraphicFramePr>
                <p:nvPr/>
              </p:nvGraphicFramePr>
              <p:xfrm>
                <a:off x="7685266" y="2504998"/>
                <a:ext cx="299414" cy="2808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8" name="Equation" r:id="rId4" imgW="203024" imgH="215713" progId="Equation.3">
                        <p:embed/>
                      </p:oleObj>
                    </mc:Choice>
                    <mc:Fallback>
                      <p:oleObj name="Equation" r:id="rId4" imgW="203024" imgH="215713" progId="Equation.3">
                        <p:embed/>
                        <p:pic>
                          <p:nvPicPr>
                            <p:cNvPr id="0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85266" y="2504998"/>
                              <a:ext cx="299414" cy="28086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7" name="Object 34"/>
                <p:cNvGraphicFramePr>
                  <a:graphicFrameLocks noChangeAspect="1"/>
                </p:cNvGraphicFramePr>
                <p:nvPr/>
              </p:nvGraphicFramePr>
              <p:xfrm>
                <a:off x="7916862" y="2501900"/>
                <a:ext cx="306227" cy="1808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9" name="Equation" r:id="rId6" imgW="203040" imgH="139680" progId="Equation.3">
                        <p:embed/>
                      </p:oleObj>
                    </mc:Choice>
                    <mc:Fallback>
                      <p:oleObj name="Equation" r:id="rId6" imgW="203040" imgH="139680" progId="Equation.3">
                        <p:embed/>
                        <p:pic>
                          <p:nvPicPr>
                            <p:cNvPr id="0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16862" y="2501900"/>
                              <a:ext cx="306227" cy="18087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64" name="Group 222"/>
              <p:cNvGrpSpPr>
                <a:grpSpLocks/>
              </p:cNvGrpSpPr>
              <p:nvPr/>
            </p:nvGrpSpPr>
            <p:grpSpPr bwMode="auto">
              <a:xfrm>
                <a:off x="4648200" y="2894107"/>
                <a:ext cx="4259456" cy="1754091"/>
                <a:chOff x="1981200" y="1444752"/>
                <a:chExt cx="6578769" cy="3580127"/>
              </a:xfrm>
            </p:grpSpPr>
            <p:sp>
              <p:nvSpPr>
                <p:cNvPr id="2143" name="Rectangle 116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4" name="Rectangle 118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5" name="Rectangle 120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6" name="Rectangle 122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7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8" name="Rectangle 125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9" name="Rectangle 127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0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1" name="Rectangle 131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2" name="Rectangle 133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3" name="Rectangle 134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" name="Rectangle 136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5" name="Rectangle 142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6" name="Rectangle 144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7" name="Rectangle 149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8" name="Rectangle 150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0" name="Rectangle 154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1" name="Rectangle 159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3" name="Rectangle 166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5" name="Rectangle 170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6" name="Rectangle 172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7" name="Rectangle 174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8" name="Rectangle 176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9" name="Rectangle 179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0" name="Rectangle 181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1" name="Rectangle 2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2" name="Rectangle 4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3" name="Rectangle 6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4" name="Rectangle 8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5" name="Rectangle 10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6" name="Rectangle 14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7" name="Rectangle 16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8" name="Rectangle 18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9" name="Rectangle 20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80" name="Rectangle 22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81" name="Rectangle 24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82" name="Rectangle 30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83" name="Rectangle 33"/>
                <p:cNvSpPr>
                  <a:spLocks noChangeArrowheads="1"/>
                </p:cNvSpPr>
                <p:nvPr/>
              </p:nvSpPr>
              <p:spPr bwMode="auto">
                <a:xfrm>
                  <a:off x="1981200" y="1959735"/>
                  <a:ext cx="6248400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4" name="Group 115"/>
                <p:cNvGrpSpPr>
                  <a:grpSpLocks/>
                </p:cNvGrpSpPr>
                <p:nvPr/>
              </p:nvGrpSpPr>
              <p:grpSpPr bwMode="auto">
                <a:xfrm>
                  <a:off x="3108209" y="2438400"/>
                  <a:ext cx="2835391" cy="2586479"/>
                  <a:chOff x="3108209" y="2438400"/>
                  <a:chExt cx="2835391" cy="2586479"/>
                </a:xfrm>
              </p:grpSpPr>
              <p:sp>
                <p:nvSpPr>
                  <p:cNvPr id="298" name="Arc 297"/>
                  <p:cNvSpPr/>
                  <p:nvPr/>
                </p:nvSpPr>
                <p:spPr bwMode="auto">
                  <a:xfrm>
                    <a:off x="3108077" y="2436843"/>
                    <a:ext cx="703343" cy="2560973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9" name="Arc 298"/>
                  <p:cNvSpPr/>
                  <p:nvPr/>
                </p:nvSpPr>
                <p:spPr bwMode="auto">
                  <a:xfrm>
                    <a:off x="3818902" y="2436843"/>
                    <a:ext cx="703343" cy="2560973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0" name="Arc 299"/>
                  <p:cNvSpPr/>
                  <p:nvPr/>
                </p:nvSpPr>
                <p:spPr bwMode="auto">
                  <a:xfrm>
                    <a:off x="4532221" y="2450027"/>
                    <a:ext cx="700850" cy="2564268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1" name="Arc 300"/>
                  <p:cNvSpPr/>
                  <p:nvPr/>
                </p:nvSpPr>
                <p:spPr bwMode="auto">
                  <a:xfrm>
                    <a:off x="5243047" y="2463211"/>
                    <a:ext cx="700848" cy="2560973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185" name="Group 113"/>
                <p:cNvGrpSpPr>
                  <a:grpSpLocks/>
                </p:cNvGrpSpPr>
                <p:nvPr/>
              </p:nvGrpSpPr>
              <p:grpSpPr bwMode="auto">
                <a:xfrm>
                  <a:off x="2451966" y="1444752"/>
                  <a:ext cx="6108003" cy="2815275"/>
                  <a:chOff x="2451966" y="1444752"/>
                  <a:chExt cx="6108003" cy="2815275"/>
                </a:xfrm>
              </p:grpSpPr>
              <p:cxnSp>
                <p:nvCxnSpPr>
                  <p:cNvPr id="268" name="Straight Connector 267"/>
                  <p:cNvCxnSpPr/>
                  <p:nvPr/>
                </p:nvCxnSpPr>
                <p:spPr bwMode="auto">
                  <a:xfrm rot="5400000">
                    <a:off x="1937917" y="2604936"/>
                    <a:ext cx="232036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 bwMode="auto">
                  <a:xfrm>
                    <a:off x="3083136" y="2611530"/>
                    <a:ext cx="492090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 bwMode="auto">
                  <a:xfrm>
                    <a:off x="3090618" y="3758530"/>
                    <a:ext cx="524015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89" name="TextBox 3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5326" y="3682104"/>
                    <a:ext cx="441198" cy="577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l-GR" sz="1400"/>
                      <a:t>π</a:t>
                    </a:r>
                    <a:endParaRPr lang="en-US" sz="1400"/>
                  </a:p>
                </p:txBody>
              </p:sp>
              <p:cxnSp>
                <p:nvCxnSpPr>
                  <p:cNvPr id="272" name="Straight Arrow Connector 271"/>
                  <p:cNvCxnSpPr/>
                  <p:nvPr/>
                </p:nvCxnSpPr>
                <p:spPr bwMode="auto">
                  <a:xfrm rot="5400000">
                    <a:off x="7751058" y="3473829"/>
                    <a:ext cx="408701" cy="2495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 bwMode="auto">
                  <a:xfrm rot="16200000" flipV="1">
                    <a:off x="7751058" y="2834409"/>
                    <a:ext cx="408701" cy="2495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 bwMode="auto">
                  <a:xfrm>
                    <a:off x="8076374" y="3880480"/>
                    <a:ext cx="376612" cy="0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 bwMode="auto">
                  <a:xfrm rot="16200000" flipV="1">
                    <a:off x="2540832" y="1967566"/>
                    <a:ext cx="408701" cy="2493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94" name="TextBox 4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61475" y="3682104"/>
                    <a:ext cx="592223" cy="577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2</a:t>
                    </a:r>
                    <a:r>
                      <a:rPr lang="el-GR" sz="1400"/>
                      <a:t>π</a:t>
                    </a:r>
                    <a:endParaRPr lang="en-US" sz="1400"/>
                  </a:p>
                </p:txBody>
              </p:sp>
              <p:sp>
                <p:nvSpPr>
                  <p:cNvPr id="2195" name="TextBox 4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7625" y="3682104"/>
                    <a:ext cx="592223" cy="577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3</a:t>
                    </a:r>
                    <a:r>
                      <a:rPr lang="el-GR" sz="1400"/>
                      <a:t>π</a:t>
                    </a:r>
                    <a:endParaRPr lang="en-US" sz="1400"/>
                  </a:p>
                </p:txBody>
              </p:sp>
              <p:sp>
                <p:nvSpPr>
                  <p:cNvPr id="2196" name="TextBox 4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3774" y="3682104"/>
                    <a:ext cx="592223" cy="577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4</a:t>
                    </a:r>
                    <a:r>
                      <a:rPr lang="el-GR" sz="1400"/>
                      <a:t>π</a:t>
                    </a:r>
                    <a:endParaRPr lang="en-US" sz="1400"/>
                  </a:p>
                </p:txBody>
              </p:sp>
              <p:sp>
                <p:nvSpPr>
                  <p:cNvPr id="2197" name="TextBox 4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4862" y="3717148"/>
                    <a:ext cx="435950" cy="4941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0</a:t>
                    </a:r>
                  </a:p>
                </p:txBody>
              </p:sp>
              <p:graphicFrame>
                <p:nvGraphicFramePr>
                  <p:cNvPr id="2054" name="Object 6"/>
                  <p:cNvGraphicFramePr>
                    <a:graphicFrameLocks noChangeAspect="1"/>
                  </p:cNvGraphicFramePr>
                  <p:nvPr/>
                </p:nvGraphicFramePr>
                <p:xfrm>
                  <a:off x="2451966" y="2278009"/>
                  <a:ext cx="573747" cy="74374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00" name="Equation" r:id="rId8" imgW="190500" imgH="228600" progId="Equation.3">
                          <p:embed/>
                        </p:oleObj>
                      </mc:Choice>
                      <mc:Fallback>
                        <p:oleObj name="Equation" r:id="rId8" imgW="190500" imgH="228600" progId="Equation.3">
                          <p:embed/>
                          <p:pic>
                            <p:nvPicPr>
                              <p:cNvPr id="0" name="Object 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51966" y="2278009"/>
                                <a:ext cx="573747" cy="74374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55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7971213" y="2873448"/>
                  <a:ext cx="588756" cy="6658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01" name="Equation" r:id="rId10" imgW="215806" imgH="228501" progId="Equation.3">
                          <p:embed/>
                        </p:oleObj>
                      </mc:Choice>
                      <mc:Fallback>
                        <p:oleObj name="Equation" r:id="rId10" imgW="215806" imgH="228501" progId="Equation.3">
                          <p:embed/>
                          <p:pic>
                            <p:nvPicPr>
                              <p:cNvPr id="0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971213" y="2873448"/>
                                <a:ext cx="588756" cy="66589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84" name="Arc 283"/>
                  <p:cNvSpPr/>
                  <p:nvPr/>
                </p:nvSpPr>
                <p:spPr>
                  <a:xfrm>
                    <a:off x="3235277" y="2440140"/>
                    <a:ext cx="453931" cy="992088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5" name="Arc 284"/>
                  <p:cNvSpPr/>
                  <p:nvPr/>
                </p:nvSpPr>
                <p:spPr>
                  <a:xfrm>
                    <a:off x="3946103" y="2436843"/>
                    <a:ext cx="453931" cy="992090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6" name="Arc 285"/>
                  <p:cNvSpPr/>
                  <p:nvPr/>
                </p:nvSpPr>
                <p:spPr>
                  <a:xfrm>
                    <a:off x="4656928" y="2446732"/>
                    <a:ext cx="453931" cy="992088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7" name="Arc 286"/>
                  <p:cNvSpPr/>
                  <p:nvPr/>
                </p:nvSpPr>
                <p:spPr>
                  <a:xfrm>
                    <a:off x="5372743" y="2463211"/>
                    <a:ext cx="453931" cy="992090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8" name="Straight Connector 287"/>
                  <p:cNvCxnSpPr/>
                  <p:nvPr/>
                </p:nvCxnSpPr>
                <p:spPr>
                  <a:xfrm>
                    <a:off x="3103089" y="2604939"/>
                    <a:ext cx="172094" cy="8569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3507137" y="2450027"/>
                    <a:ext cx="453931" cy="23071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/>
                  <p:cNvCxnSpPr/>
                  <p:nvPr/>
                </p:nvCxnSpPr>
                <p:spPr>
                  <a:xfrm>
                    <a:off x="4217962" y="2443435"/>
                    <a:ext cx="453931" cy="22742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>
                    <a:off x="4938765" y="2476394"/>
                    <a:ext cx="453931" cy="23071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5634625" y="2466508"/>
                    <a:ext cx="456426" cy="2274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 bwMode="auto">
                  <a:xfrm>
                    <a:off x="3123042" y="2436843"/>
                    <a:ext cx="279342" cy="3297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8" name="TextBox 3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730" y="1799069"/>
                    <a:ext cx="456349" cy="6390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  <p:sp>
                <p:nvSpPr>
                  <p:cNvPr id="2209" name="TextBox 3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3608" y="1799069"/>
                    <a:ext cx="481533" cy="6390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D</a:t>
                    </a:r>
                  </a:p>
                </p:txBody>
              </p:sp>
              <p:sp>
                <p:nvSpPr>
                  <p:cNvPr id="2210" name="TextBox 3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0691" y="2582277"/>
                    <a:ext cx="339151" cy="6390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1400"/>
                      <a:t>A</a:t>
                    </a:r>
                  </a:p>
                </p:txBody>
              </p:sp>
              <p:sp>
                <p:nvSpPr>
                  <p:cNvPr id="2211" name="TextBox 3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302" y="2582277"/>
                    <a:ext cx="359154" cy="6390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1400"/>
                      <a:t>C</a:t>
                    </a:r>
                  </a:p>
                </p:txBody>
              </p:sp>
            </p:grpSp>
          </p:grpSp>
          <p:sp>
            <p:nvSpPr>
              <p:cNvPr id="2065" name="TextBox 215"/>
              <p:cNvSpPr txBox="1">
                <a:spLocks noChangeArrowheads="1"/>
              </p:cNvSpPr>
              <p:nvPr/>
            </p:nvSpPr>
            <p:spPr bwMode="auto">
              <a:xfrm>
                <a:off x="8382000" y="4049713"/>
                <a:ext cx="428625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/>
                  <a:t>ω</a:t>
                </a:r>
                <a:r>
                  <a:rPr lang="en-US"/>
                  <a:t>t</a:t>
                </a:r>
              </a:p>
            </p:txBody>
          </p:sp>
          <p:grpSp>
            <p:nvGrpSpPr>
              <p:cNvPr id="2066" name="Group 325"/>
              <p:cNvGrpSpPr>
                <a:grpSpLocks/>
              </p:cNvGrpSpPr>
              <p:nvPr/>
            </p:nvGrpSpPr>
            <p:grpSpPr bwMode="auto">
              <a:xfrm>
                <a:off x="4572000" y="4496060"/>
                <a:ext cx="4505385" cy="1752340"/>
                <a:chOff x="1981200" y="4267460"/>
                <a:chExt cx="4505443" cy="1752340"/>
              </a:xfrm>
            </p:grpSpPr>
            <p:sp>
              <p:nvSpPr>
                <p:cNvPr id="2067" name="Rectangle 11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6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69" name="Rectangle 12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0" name="Rectangle 12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1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2" name="Rectangle 125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3" name="Rectangle 127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4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5" name="Rectangle 131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6" name="Rectangle 133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7" name="Rectangle 13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8" name="Rectangle 13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9" name="Rectangle 14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0" name="Rectangle 14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1" name="Rectangle 149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2" name="Rectangle 15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3" name="Rectangle 15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4" name="Rectangle 15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5" name="Rectangle 159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6" name="Rectangle 161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7" name="Rectangle 16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9" name="Rectangle 17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0" name="Rectangle 17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1" name="Rectangle 17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2" name="Rectangle 17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3" name="Rectangle 179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4" name="Rectangle 181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5" name="Rectangle 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6" name="Rectangle 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7" name="Rectangle 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8" name="Rectangle 8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9" name="Rectangle 1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00" name="Rectangle 1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01" name="Rectangle 1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02" name="Rectangle 18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03" name="Rectangle 2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04" name="Rectangle 2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05" name="Rectangle 2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06" name="Rectangle 3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07" name="Rectangle 33"/>
                <p:cNvSpPr>
                  <a:spLocks noChangeArrowheads="1"/>
                </p:cNvSpPr>
                <p:nvPr/>
              </p:nvSpPr>
              <p:spPr bwMode="auto">
                <a:xfrm>
                  <a:off x="1981201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8" name="Group 115"/>
                <p:cNvGrpSpPr>
                  <a:grpSpLocks/>
                </p:cNvGrpSpPr>
                <p:nvPr/>
              </p:nvGrpSpPr>
              <p:grpSpPr bwMode="auto">
                <a:xfrm>
                  <a:off x="2751137" y="4752975"/>
                  <a:ext cx="1935162" cy="1266825"/>
                  <a:chOff x="3108966" y="2439274"/>
                  <a:chExt cx="2834529" cy="2585605"/>
                </a:xfrm>
              </p:grpSpPr>
              <p:sp>
                <p:nvSpPr>
                  <p:cNvPr id="458" name="Arc 457"/>
                  <p:cNvSpPr/>
                  <p:nvPr/>
                </p:nvSpPr>
                <p:spPr bwMode="auto">
                  <a:xfrm>
                    <a:off x="3109477" y="2440418"/>
                    <a:ext cx="702511" cy="2557674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59" name="Arc 458"/>
                  <p:cNvSpPr/>
                  <p:nvPr/>
                </p:nvSpPr>
                <p:spPr bwMode="auto">
                  <a:xfrm>
                    <a:off x="3821449" y="2440418"/>
                    <a:ext cx="700146" cy="2557674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0" name="Arc 459"/>
                  <p:cNvSpPr/>
                  <p:nvPr/>
                </p:nvSpPr>
                <p:spPr bwMode="auto">
                  <a:xfrm>
                    <a:off x="4531057" y="2453602"/>
                    <a:ext cx="700146" cy="2560971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5" name="Arc 464"/>
                  <p:cNvSpPr/>
                  <p:nvPr/>
                </p:nvSpPr>
                <p:spPr bwMode="auto">
                  <a:xfrm>
                    <a:off x="5240664" y="2466786"/>
                    <a:ext cx="702512" cy="2557674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109" name="Group 113"/>
                <p:cNvGrpSpPr>
                  <a:grpSpLocks/>
                </p:cNvGrpSpPr>
                <p:nvPr/>
              </p:nvGrpSpPr>
              <p:grpSpPr bwMode="auto">
                <a:xfrm>
                  <a:off x="2362183" y="4267460"/>
                  <a:ext cx="4124460" cy="1430436"/>
                  <a:chOff x="2539219" y="1448330"/>
                  <a:chExt cx="6041243" cy="2919534"/>
                </a:xfrm>
              </p:grpSpPr>
              <p:cxnSp>
                <p:nvCxnSpPr>
                  <p:cNvPr id="392" name="Straight Connector 391"/>
                  <p:cNvCxnSpPr/>
                  <p:nvPr/>
                </p:nvCxnSpPr>
                <p:spPr bwMode="auto">
                  <a:xfrm rot="5400000">
                    <a:off x="1928267" y="2620046"/>
                    <a:ext cx="234343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 bwMode="auto">
                  <a:xfrm>
                    <a:off x="3085791" y="2615103"/>
                    <a:ext cx="492226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 bwMode="auto">
                  <a:xfrm>
                    <a:off x="3095252" y="3785170"/>
                    <a:ext cx="523685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18" name="Text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3015" y="3706568"/>
                    <a:ext cx="518427" cy="6612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l-GR"/>
                      <a:t>π</a:t>
                    </a:r>
                    <a:endParaRPr lang="en-US"/>
                  </a:p>
                </p:txBody>
              </p:sp>
              <p:cxnSp>
                <p:nvCxnSpPr>
                  <p:cNvPr id="396" name="Straight Arrow Connector 395"/>
                  <p:cNvCxnSpPr/>
                  <p:nvPr/>
                </p:nvCxnSpPr>
                <p:spPr bwMode="auto">
                  <a:xfrm rot="5400000">
                    <a:off x="7743677" y="3488998"/>
                    <a:ext cx="431771" cy="2365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Arrow Connector 396"/>
                  <p:cNvCxnSpPr/>
                  <p:nvPr/>
                </p:nvCxnSpPr>
                <p:spPr bwMode="auto">
                  <a:xfrm rot="16200000" flipV="1">
                    <a:off x="7755213" y="2838045"/>
                    <a:ext cx="408700" cy="2365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Arrow Connector 397"/>
                  <p:cNvCxnSpPr/>
                  <p:nvPr/>
                </p:nvCxnSpPr>
                <p:spPr bwMode="auto">
                  <a:xfrm>
                    <a:off x="8079011" y="3907122"/>
                    <a:ext cx="376089" cy="0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Arrow Connector 398"/>
                  <p:cNvCxnSpPr/>
                  <p:nvPr/>
                </p:nvCxnSpPr>
                <p:spPr bwMode="auto">
                  <a:xfrm rot="16200000" flipV="1">
                    <a:off x="2542016" y="1971204"/>
                    <a:ext cx="408700" cy="2365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3" name="TextBox 4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030" y="3706438"/>
                    <a:ext cx="668653" cy="6612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2</a:t>
                    </a:r>
                    <a:r>
                      <a:rPr lang="el-GR"/>
                      <a:t>π</a:t>
                    </a:r>
                    <a:endParaRPr lang="en-US"/>
                  </a:p>
                </p:txBody>
              </p:sp>
              <p:sp>
                <p:nvSpPr>
                  <p:cNvPr id="2124" name="TextBox 4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70603" y="3706438"/>
                    <a:ext cx="668653" cy="6612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3</a:t>
                    </a:r>
                    <a:r>
                      <a:rPr lang="el-GR"/>
                      <a:t>π</a:t>
                    </a:r>
                    <a:endParaRPr lang="en-US"/>
                  </a:p>
                </p:txBody>
              </p:sp>
              <p:sp>
                <p:nvSpPr>
                  <p:cNvPr id="2125" name="TextBox 4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44878" y="3706438"/>
                    <a:ext cx="671598" cy="6612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4</a:t>
                    </a:r>
                    <a:r>
                      <a:rPr lang="el-GR"/>
                      <a:t>π</a:t>
                    </a:r>
                    <a:endParaRPr lang="en-US"/>
                  </a:p>
                </p:txBody>
              </p:sp>
              <p:sp>
                <p:nvSpPr>
                  <p:cNvPr id="2126" name="TextBox 4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4862" y="3717148"/>
                    <a:ext cx="435950" cy="4941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0</a:t>
                    </a:r>
                  </a:p>
                </p:txBody>
              </p:sp>
              <p:graphicFrame>
                <p:nvGraphicFramePr>
                  <p:cNvPr id="2052" name="Object 29"/>
                  <p:cNvGraphicFramePr>
                    <a:graphicFrameLocks noChangeAspect="1"/>
                  </p:cNvGraphicFramePr>
                  <p:nvPr/>
                </p:nvGraphicFramePr>
                <p:xfrm>
                  <a:off x="2539219" y="2336325"/>
                  <a:ext cx="558021" cy="72335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02" name="Equation" r:id="rId12" imgW="190500" imgH="228600" progId="Equation.3">
                          <p:embed/>
                        </p:oleObj>
                      </mc:Choice>
                      <mc:Fallback>
                        <p:oleObj name="Equation" r:id="rId12" imgW="190500" imgH="228600" progId="Equation.3">
                          <p:embed/>
                          <p:pic>
                            <p:nvPicPr>
                              <p:cNvPr id="0" name="Object 2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39219" y="2336325"/>
                                <a:ext cx="558021" cy="72335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53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7986135" y="2925289"/>
                  <a:ext cx="594327" cy="67036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03" name="Equation" r:id="rId13" imgW="215806" imgH="228501" progId="Equation.3">
                          <p:embed/>
                        </p:oleObj>
                      </mc:Choice>
                      <mc:Fallback>
                        <p:oleObj name="Equation" r:id="rId13" imgW="215806" imgH="228501" progId="Equation.3">
                          <p:embed/>
                          <p:pic>
                            <p:nvPicPr>
                              <p:cNvPr id="0" name="Object 3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986135" y="2925289"/>
                                <a:ext cx="594327" cy="67036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37" name="Arc 436"/>
                  <p:cNvSpPr/>
                  <p:nvPr/>
                </p:nvSpPr>
                <p:spPr>
                  <a:xfrm>
                    <a:off x="3232442" y="2460191"/>
                    <a:ext cx="456509" cy="992087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38" name="Arc 437"/>
                  <p:cNvSpPr/>
                  <p:nvPr/>
                </p:nvSpPr>
                <p:spPr>
                  <a:xfrm>
                    <a:off x="3944406" y="2440415"/>
                    <a:ext cx="456510" cy="988790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3" name="Arc 442"/>
                  <p:cNvSpPr/>
                  <p:nvPr/>
                </p:nvSpPr>
                <p:spPr>
                  <a:xfrm>
                    <a:off x="4656373" y="2450304"/>
                    <a:ext cx="456509" cy="988790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4" name="Arc 443"/>
                  <p:cNvSpPr/>
                  <p:nvPr/>
                </p:nvSpPr>
                <p:spPr>
                  <a:xfrm>
                    <a:off x="5370704" y="2463488"/>
                    <a:ext cx="458875" cy="992085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45" name="Straight Connector 444"/>
                  <p:cNvCxnSpPr/>
                  <p:nvPr/>
                </p:nvCxnSpPr>
                <p:spPr>
                  <a:xfrm rot="16200000" flipH="1">
                    <a:off x="3031930" y="2672259"/>
                    <a:ext cx="230718" cy="12299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/>
                  <p:cNvCxnSpPr/>
                  <p:nvPr/>
                </p:nvCxnSpPr>
                <p:spPr bwMode="auto">
                  <a:xfrm>
                    <a:off x="3123636" y="2440415"/>
                    <a:ext cx="276743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33" name="TextBox 3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1165" y="1782666"/>
                    <a:ext cx="432784" cy="6390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  <p:sp>
                <p:nvSpPr>
                  <p:cNvPr id="2134" name="TextBox 3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71473" y="1758849"/>
                    <a:ext cx="456668" cy="6390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D</a:t>
                    </a:r>
                  </a:p>
                </p:txBody>
              </p:sp>
              <p:sp>
                <p:nvSpPr>
                  <p:cNvPr id="2135" name="TextBox 3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6539" y="2629906"/>
                    <a:ext cx="435174" cy="6390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A</a:t>
                    </a:r>
                  </a:p>
                </p:txBody>
              </p:sp>
              <p:sp>
                <p:nvSpPr>
                  <p:cNvPr id="2136" name="TextBox 3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7756" y="2641597"/>
                    <a:ext cx="435174" cy="6390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C</a:t>
                    </a:r>
                  </a:p>
                </p:txBody>
              </p:sp>
              <p:sp>
                <p:nvSpPr>
                  <p:cNvPr id="2137" name="TextBox 3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2508" y="2567310"/>
                    <a:ext cx="413677" cy="6390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F</a:t>
                    </a:r>
                  </a:p>
                </p:txBody>
              </p:sp>
              <p:sp>
                <p:nvSpPr>
                  <p:cNvPr id="2138" name="TextBox 3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9744" y="1796057"/>
                    <a:ext cx="425620" cy="6390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E</a:t>
                    </a:r>
                  </a:p>
                </p:txBody>
              </p:sp>
            </p:grpSp>
            <p:cxnSp>
              <p:nvCxnSpPr>
                <p:cNvPr id="374" name="Straight Connector 373"/>
                <p:cNvCxnSpPr/>
                <p:nvPr/>
              </p:nvCxnSpPr>
              <p:spPr bwMode="auto">
                <a:xfrm>
                  <a:off x="3019552" y="4764840"/>
                  <a:ext cx="280985" cy="1937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 bwMode="auto">
                <a:xfrm>
                  <a:off x="3515311" y="4764840"/>
                  <a:ext cx="280985" cy="1937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/>
                <p:cNvCxnSpPr/>
                <p:nvPr/>
              </p:nvCxnSpPr>
              <p:spPr bwMode="auto">
                <a:xfrm>
                  <a:off x="3996538" y="4764840"/>
                  <a:ext cx="280985" cy="1937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 bwMode="auto">
                <a:xfrm>
                  <a:off x="4463231" y="4758381"/>
                  <a:ext cx="280985" cy="1937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4" name="TextBox 215"/>
                <p:cNvSpPr txBox="1">
                  <a:spLocks noChangeArrowheads="1"/>
                </p:cNvSpPr>
                <p:nvPr/>
              </p:nvSpPr>
              <p:spPr bwMode="auto">
                <a:xfrm>
                  <a:off x="5867400" y="5410200"/>
                  <a:ext cx="428625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l-GR"/>
                    <a:t>ω</a:t>
                  </a:r>
                  <a:r>
                    <a:rPr lang="en-US"/>
                    <a:t>t</a:t>
                  </a:r>
                </a:p>
              </p:txBody>
            </p:sp>
          </p:grpSp>
        </p:grpSp>
        <p:graphicFrame>
          <p:nvGraphicFramePr>
            <p:cNvPr id="2050" name="Object 17"/>
            <p:cNvGraphicFramePr>
              <a:graphicFrameLocks noChangeAspect="1"/>
            </p:cNvGraphicFramePr>
            <p:nvPr/>
          </p:nvGraphicFramePr>
          <p:xfrm>
            <a:off x="4572000" y="2949575"/>
            <a:ext cx="3302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Equation" r:id="rId14" imgW="177480" imgH="228600" progId="Equation.3">
                    <p:embed/>
                  </p:oleObj>
                </mc:Choice>
                <mc:Fallback>
                  <p:oleObj name="Equation" r:id="rId14" imgW="17748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949575"/>
                          <a:ext cx="3302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4527550" y="4572000"/>
            <a:ext cx="3365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Equation" r:id="rId16" imgW="177480" imgH="228600" progId="Equation.3">
                    <p:embed/>
                  </p:oleObj>
                </mc:Choice>
                <mc:Fallback>
                  <p:oleObj name="Equation" r:id="rId16" imgW="1774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7550" y="4572000"/>
                          <a:ext cx="33655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Conduction angle of diode </a:t>
            </a:r>
          </a:p>
        </p:txBody>
      </p:sp>
      <p:grpSp>
        <p:nvGrpSpPr>
          <p:cNvPr id="3081" name="Group 164"/>
          <p:cNvGrpSpPr>
            <a:grpSpLocks/>
          </p:cNvGrpSpPr>
          <p:nvPr/>
        </p:nvGrpSpPr>
        <p:grpSpPr bwMode="auto">
          <a:xfrm>
            <a:off x="1981200" y="1905000"/>
            <a:ext cx="4419600" cy="4191000"/>
            <a:chOff x="1981200" y="1905000"/>
            <a:chExt cx="4419600" cy="4191000"/>
          </a:xfrm>
        </p:grpSpPr>
        <p:grpSp>
          <p:nvGrpSpPr>
            <p:cNvPr id="3082" name="Group 164"/>
            <p:cNvGrpSpPr>
              <a:grpSpLocks/>
            </p:cNvGrpSpPr>
            <p:nvPr/>
          </p:nvGrpSpPr>
          <p:grpSpPr bwMode="auto">
            <a:xfrm>
              <a:off x="1981200" y="1905000"/>
              <a:ext cx="4419600" cy="4191000"/>
              <a:chOff x="1981200" y="1905000"/>
              <a:chExt cx="4570413" cy="4495800"/>
            </a:xfrm>
          </p:grpSpPr>
          <p:sp>
            <p:nvSpPr>
              <p:cNvPr id="3085" name="Rectangle 196"/>
              <p:cNvSpPr>
                <a:spLocks noChangeArrowheads="1"/>
              </p:cNvSpPr>
              <p:nvPr/>
            </p:nvSpPr>
            <p:spPr bwMode="auto">
              <a:xfrm>
                <a:off x="1981200" y="1905000"/>
                <a:ext cx="4495800" cy="4495800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grpSp>
            <p:nvGrpSpPr>
              <p:cNvPr id="3086" name="Group 191"/>
              <p:cNvGrpSpPr>
                <a:grpSpLocks/>
              </p:cNvGrpSpPr>
              <p:nvPr/>
            </p:nvGrpSpPr>
            <p:grpSpPr bwMode="auto">
              <a:xfrm>
                <a:off x="2057400" y="2361392"/>
                <a:ext cx="4333875" cy="1753408"/>
                <a:chOff x="2057400" y="2361390"/>
                <a:chExt cx="4334656" cy="1753410"/>
              </a:xfrm>
            </p:grpSpPr>
            <p:sp>
              <p:nvSpPr>
                <p:cNvPr id="3162" name="Rectangle 116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63" name="Rectangle 118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6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65" name="Rectangle 122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66" name="Rectangle 124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67" name="Rectangle 125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68" name="Rectangle 127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69" name="Rectangle 129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70" name="Rectangle 131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71" name="Rectangle 133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72" name="Rectangle 134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73" name="Rectangle 136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74" name="Rectangle 142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75" name="Rectangle 144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76" name="Rectangle 149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77" name="Rectangle 150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7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79" name="Rectangle 154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80" name="Rectangle 159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81" name="Rectangle 161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82" name="Rectangle 166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83" name="Rectangle 168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84" name="Rectangle 170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85" name="Rectangle 172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86" name="Rectangle 174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87" name="Rectangle 176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88" name="Rectangle 179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89" name="Rectangle 181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90" name="Rectangle 2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91" name="Rectangle 4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92" name="Rectangle 6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93" name="Rectangle 8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94" name="Rectangle 10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95" name="Rectangle 14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96" name="Rectangle 16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97" name="Rectangle 18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98" name="Rectangle 20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99" name="Rectangle 22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00" name="Rectangle 24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01" name="Rectangle 30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02" name="Rectangle 33"/>
                <p:cNvSpPr>
                  <a:spLocks noChangeArrowheads="1"/>
                </p:cNvSpPr>
                <p:nvPr/>
              </p:nvSpPr>
              <p:spPr bwMode="auto">
                <a:xfrm>
                  <a:off x="2057400" y="2613026"/>
                  <a:ext cx="4045901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203" name="Group 115"/>
                <p:cNvGrpSpPr>
                  <a:grpSpLocks/>
                </p:cNvGrpSpPr>
                <p:nvPr/>
              </p:nvGrpSpPr>
              <p:grpSpPr bwMode="auto">
                <a:xfrm>
                  <a:off x="2787149" y="2847549"/>
                  <a:ext cx="1835944" cy="1267251"/>
                  <a:chOff x="3108209" y="2438400"/>
                  <a:chExt cx="2835391" cy="2586479"/>
                </a:xfrm>
              </p:grpSpPr>
              <p:sp>
                <p:nvSpPr>
                  <p:cNvPr id="169" name="Arc 168"/>
                  <p:cNvSpPr/>
                  <p:nvPr/>
                </p:nvSpPr>
                <p:spPr bwMode="auto">
                  <a:xfrm>
                    <a:off x="3108584" y="2485394"/>
                    <a:ext cx="702421" cy="2516451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0" name="Arc 169"/>
                  <p:cNvSpPr/>
                  <p:nvPr/>
                </p:nvSpPr>
                <p:spPr bwMode="auto">
                  <a:xfrm>
                    <a:off x="3821148" y="2485394"/>
                    <a:ext cx="699886" cy="2516451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Arc 170"/>
                  <p:cNvSpPr/>
                  <p:nvPr/>
                </p:nvSpPr>
                <p:spPr bwMode="auto">
                  <a:xfrm>
                    <a:off x="4531177" y="2499298"/>
                    <a:ext cx="702422" cy="2516451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Arc 171"/>
                  <p:cNvSpPr/>
                  <p:nvPr/>
                </p:nvSpPr>
                <p:spPr bwMode="auto">
                  <a:xfrm>
                    <a:off x="5243743" y="2513201"/>
                    <a:ext cx="699886" cy="2512975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204" name="Group 113"/>
                <p:cNvGrpSpPr>
                  <a:grpSpLocks/>
                </p:cNvGrpSpPr>
                <p:nvPr/>
              </p:nvGrpSpPr>
              <p:grpSpPr bwMode="auto">
                <a:xfrm>
                  <a:off x="2286019" y="2361390"/>
                  <a:ext cx="4106037" cy="1378666"/>
                  <a:chOff x="2334274" y="1446146"/>
                  <a:chExt cx="6341273" cy="2813881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 rot="5400000">
                    <a:off x="1936268" y="2605782"/>
                    <a:ext cx="2321809" cy="25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3085761" y="2614002"/>
                    <a:ext cx="4957525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 bwMode="auto">
                  <a:xfrm>
                    <a:off x="3093369" y="3757529"/>
                    <a:ext cx="5277036" cy="695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09" name="TextBox 3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5326" y="3682104"/>
                    <a:ext cx="441198" cy="577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l-GR" sz="1400"/>
                      <a:t>π</a:t>
                    </a:r>
                    <a:endParaRPr lang="en-US" sz="1400"/>
                  </a:p>
                </p:txBody>
              </p:sp>
              <p:cxnSp>
                <p:nvCxnSpPr>
                  <p:cNvPr id="143" name="Straight Arrow Connector 142"/>
                  <p:cNvCxnSpPr/>
                  <p:nvPr/>
                </p:nvCxnSpPr>
                <p:spPr bwMode="auto">
                  <a:xfrm rot="5400000">
                    <a:off x="7791302" y="3474725"/>
                    <a:ext cx="410140" cy="2537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/>
                  <p:nvPr/>
                </p:nvCxnSpPr>
                <p:spPr bwMode="auto">
                  <a:xfrm rot="16200000" flipV="1">
                    <a:off x="7793040" y="2836921"/>
                    <a:ext cx="406665" cy="2537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/>
                  <p:nvPr/>
                </p:nvCxnSpPr>
                <p:spPr bwMode="auto">
                  <a:xfrm>
                    <a:off x="8114289" y="3882657"/>
                    <a:ext cx="377836" cy="3475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/>
                  <p:nvPr/>
                </p:nvCxnSpPr>
                <p:spPr bwMode="auto">
                  <a:xfrm rot="16200000" flipV="1">
                    <a:off x="2506658" y="1969719"/>
                    <a:ext cx="410140" cy="2537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14" name="TextBox 4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61475" y="3682104"/>
                    <a:ext cx="592223" cy="577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2</a:t>
                    </a:r>
                    <a:r>
                      <a:rPr lang="el-GR" sz="1400"/>
                      <a:t>π</a:t>
                    </a:r>
                    <a:endParaRPr lang="en-US" sz="1400"/>
                  </a:p>
                </p:txBody>
              </p:sp>
              <p:sp>
                <p:nvSpPr>
                  <p:cNvPr id="3215" name="TextBox 4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7625" y="3682104"/>
                    <a:ext cx="592223" cy="577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3</a:t>
                    </a:r>
                    <a:r>
                      <a:rPr lang="el-GR" sz="1400"/>
                      <a:t>π</a:t>
                    </a:r>
                    <a:endParaRPr lang="en-US" sz="1400"/>
                  </a:p>
                </p:txBody>
              </p:sp>
              <p:sp>
                <p:nvSpPr>
                  <p:cNvPr id="3216" name="TextBox 4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3774" y="3682104"/>
                    <a:ext cx="592223" cy="5779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4</a:t>
                    </a:r>
                    <a:r>
                      <a:rPr lang="el-GR" sz="1400"/>
                      <a:t>π</a:t>
                    </a:r>
                    <a:endParaRPr lang="en-US" sz="1400"/>
                  </a:p>
                </p:txBody>
              </p:sp>
              <p:sp>
                <p:nvSpPr>
                  <p:cNvPr id="3217" name="TextBox 4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4862" y="3717148"/>
                    <a:ext cx="435950" cy="4941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0</a:t>
                    </a:r>
                  </a:p>
                </p:txBody>
              </p:sp>
              <p:graphicFrame>
                <p:nvGraphicFramePr>
                  <p:cNvPr id="3078" name="Object 6"/>
                  <p:cNvGraphicFramePr>
                    <a:graphicFrameLocks noChangeAspect="1"/>
                  </p:cNvGraphicFramePr>
                  <p:nvPr/>
                </p:nvGraphicFramePr>
                <p:xfrm>
                  <a:off x="2334274" y="2239126"/>
                  <a:ext cx="597197" cy="7741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10" name="Equation" r:id="rId3" imgW="190500" imgH="228600" progId="Equation.3">
                          <p:embed/>
                        </p:oleObj>
                      </mc:Choice>
                      <mc:Fallback>
                        <p:oleObj name="Equation" r:id="rId3" imgW="190500" imgH="228600" progId="Equation.3">
                          <p:embed/>
                          <p:pic>
                            <p:nvPicPr>
                              <p:cNvPr id="0" name="Object 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34274" y="2239126"/>
                                <a:ext cx="597197" cy="7741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079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7986129" y="2847526"/>
                  <a:ext cx="689418" cy="7776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11" name="Equation" r:id="rId5" imgW="215806" imgH="228501" progId="Equation.3">
                          <p:embed/>
                        </p:oleObj>
                      </mc:Choice>
                      <mc:Fallback>
                        <p:oleObj name="Equation" r:id="rId5" imgW="215806" imgH="228501" progId="Equation.3">
                          <p:embed/>
                          <p:pic>
                            <p:nvPicPr>
                              <p:cNvPr id="0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986129" y="2847526"/>
                                <a:ext cx="689418" cy="77762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55" name="Arc 154"/>
                  <p:cNvSpPr/>
                  <p:nvPr/>
                </p:nvSpPr>
                <p:spPr>
                  <a:xfrm>
                    <a:off x="3235375" y="2443691"/>
                    <a:ext cx="453911" cy="990591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Arc 155"/>
                  <p:cNvSpPr/>
                  <p:nvPr/>
                </p:nvSpPr>
                <p:spPr>
                  <a:xfrm>
                    <a:off x="3945404" y="2440214"/>
                    <a:ext cx="456447" cy="990593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" name="Arc 156"/>
                  <p:cNvSpPr/>
                  <p:nvPr/>
                </p:nvSpPr>
                <p:spPr>
                  <a:xfrm>
                    <a:off x="4657968" y="2447166"/>
                    <a:ext cx="453912" cy="994068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Arc 157"/>
                  <p:cNvSpPr/>
                  <p:nvPr/>
                </p:nvSpPr>
                <p:spPr>
                  <a:xfrm>
                    <a:off x="5373069" y="2464546"/>
                    <a:ext cx="456447" cy="994068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3085761" y="2620954"/>
                    <a:ext cx="177507" cy="4518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506707" y="2450642"/>
                    <a:ext cx="456447" cy="23287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216736" y="2443691"/>
                    <a:ext cx="456447" cy="229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4939445" y="2457594"/>
                    <a:ext cx="456447" cy="229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>
                    <a:off x="5636794" y="2468020"/>
                    <a:ext cx="453912" cy="22592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 bwMode="auto">
                  <a:xfrm>
                    <a:off x="3123799" y="2440214"/>
                    <a:ext cx="278940" cy="3477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28" name="TextBox 3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8115" y="1758850"/>
                    <a:ext cx="463977" cy="6738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  <p:sp>
                <p:nvSpPr>
                  <p:cNvPr id="3229" name="TextBox 3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24872" y="1758850"/>
                    <a:ext cx="489583" cy="6738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D</a:t>
                    </a:r>
                  </a:p>
                </p:txBody>
              </p:sp>
              <p:sp>
                <p:nvSpPr>
                  <p:cNvPr id="3230" name="TextBox 3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1027" y="2516681"/>
                    <a:ext cx="466539" cy="6738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A</a:t>
                    </a:r>
                  </a:p>
                </p:txBody>
              </p:sp>
              <p:sp>
                <p:nvSpPr>
                  <p:cNvPr id="3231" name="TextBox 3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1343" y="2548290"/>
                    <a:ext cx="466539" cy="6738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C</a:t>
                    </a:r>
                  </a:p>
                </p:txBody>
              </p:sp>
            </p:grpSp>
            <p:sp>
              <p:nvSpPr>
                <p:cNvPr id="3205" name="TextBox 215"/>
                <p:cNvSpPr txBox="1">
                  <a:spLocks noChangeArrowheads="1"/>
                </p:cNvSpPr>
                <p:nvPr/>
              </p:nvSpPr>
              <p:spPr bwMode="auto">
                <a:xfrm>
                  <a:off x="5715000" y="3505200"/>
                  <a:ext cx="428625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l-GR"/>
                    <a:t>ω</a:t>
                  </a:r>
                  <a:r>
                    <a:rPr lang="en-US"/>
                    <a:t>t</a:t>
                  </a:r>
                </a:p>
              </p:txBody>
            </p:sp>
          </p:grpSp>
          <p:grpSp>
            <p:nvGrpSpPr>
              <p:cNvPr id="3087" name="Group 195"/>
              <p:cNvGrpSpPr>
                <a:grpSpLocks/>
              </p:cNvGrpSpPr>
              <p:nvPr/>
            </p:nvGrpSpPr>
            <p:grpSpPr bwMode="auto">
              <a:xfrm>
                <a:off x="1981200" y="4266999"/>
                <a:ext cx="4570413" cy="1752801"/>
                <a:chOff x="1981200" y="4266999"/>
                <a:chExt cx="4570303" cy="1752801"/>
              </a:xfrm>
            </p:grpSpPr>
            <p:sp>
              <p:nvSpPr>
                <p:cNvPr id="30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9" name="Rectangle 118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0" name="Rectangle 12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1" name="Rectangle 12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2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3" name="Rectangle 125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4" name="Rectangle 127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6" name="Rectangle 131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7" name="Rectangle 133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8" name="Rectangle 13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9" name="Rectangle 13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00" name="Rectangle 14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01" name="Rectangle 14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02" name="Rectangle 149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03" name="Rectangle 15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05" name="Rectangle 15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07" name="Rectangle 161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08" name="Rectangle 16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09" name="Rectangle 168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10" name="Rectangle 17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11" name="Rectangle 17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12" name="Rectangle 17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13" name="Rectangle 17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14" name="Rectangle 179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15" name="Rectangle 181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16" name="Rectangle 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17" name="Rectangle 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18" name="Rectangle 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19" name="Rectangle 8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0" name="Rectangle 1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1" name="Rectangle 1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2" name="Rectangle 16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3" name="Rectangle 18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4" name="Rectangle 2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5" name="Rectangle 22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6" name="Rectangle 24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7" name="Rectangle 30"/>
                <p:cNvSpPr>
                  <a:spLocks noChangeArrowheads="1"/>
                </p:cNvSpPr>
                <p:nvPr/>
              </p:nvSpPr>
              <p:spPr bwMode="auto">
                <a:xfrm>
                  <a:off x="1981200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8" name="Rectangle 33"/>
                <p:cNvSpPr>
                  <a:spLocks noChangeArrowheads="1"/>
                </p:cNvSpPr>
                <p:nvPr/>
              </p:nvSpPr>
              <p:spPr bwMode="auto">
                <a:xfrm>
                  <a:off x="1981201" y="4518024"/>
                  <a:ext cx="4265847" cy="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129" name="Group 115"/>
                <p:cNvGrpSpPr>
                  <a:grpSpLocks/>
                </p:cNvGrpSpPr>
                <p:nvPr/>
              </p:nvGrpSpPr>
              <p:grpSpPr bwMode="auto">
                <a:xfrm>
                  <a:off x="2750621" y="4752547"/>
                  <a:ext cx="1935751" cy="1267253"/>
                  <a:chOff x="3108209" y="2438400"/>
                  <a:chExt cx="2835391" cy="2586479"/>
                </a:xfrm>
              </p:grpSpPr>
              <p:sp>
                <p:nvSpPr>
                  <p:cNvPr id="248" name="Arc 247"/>
                  <p:cNvSpPr/>
                  <p:nvPr/>
                </p:nvSpPr>
                <p:spPr bwMode="auto">
                  <a:xfrm>
                    <a:off x="3108948" y="2437980"/>
                    <a:ext cx="702137" cy="2561629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Arc 248"/>
                  <p:cNvSpPr/>
                  <p:nvPr/>
                </p:nvSpPr>
                <p:spPr bwMode="auto">
                  <a:xfrm>
                    <a:off x="3820704" y="2437980"/>
                    <a:ext cx="699732" cy="2561629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Arc 249"/>
                  <p:cNvSpPr/>
                  <p:nvPr/>
                </p:nvSpPr>
                <p:spPr bwMode="auto">
                  <a:xfrm>
                    <a:off x="4532459" y="2451883"/>
                    <a:ext cx="699732" cy="2561629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1" name="Arc 250"/>
                  <p:cNvSpPr/>
                  <p:nvPr/>
                </p:nvSpPr>
                <p:spPr bwMode="auto">
                  <a:xfrm>
                    <a:off x="5241810" y="2465786"/>
                    <a:ext cx="702137" cy="2558152"/>
                  </a:xfrm>
                  <a:prstGeom prst="arc">
                    <a:avLst>
                      <a:gd name="adj1" fmla="val 10686602"/>
                      <a:gd name="adj2" fmla="val 262468"/>
                    </a:avLst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130" name="Group 113"/>
                <p:cNvGrpSpPr>
                  <a:grpSpLocks/>
                </p:cNvGrpSpPr>
                <p:nvPr/>
              </p:nvGrpSpPr>
              <p:grpSpPr bwMode="auto">
                <a:xfrm>
                  <a:off x="2362166" y="4266999"/>
                  <a:ext cx="4189337" cy="1430894"/>
                  <a:chOff x="2539219" y="1447392"/>
                  <a:chExt cx="6136331" cy="2920472"/>
                </a:xfrm>
              </p:grpSpPr>
              <p:cxnSp>
                <p:nvCxnSpPr>
                  <p:cNvPr id="218" name="Straight Connector 217"/>
                  <p:cNvCxnSpPr/>
                  <p:nvPr/>
                </p:nvCxnSpPr>
                <p:spPr bwMode="auto">
                  <a:xfrm rot="5400000">
                    <a:off x="1940701" y="2603616"/>
                    <a:ext cx="2314850" cy="240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 bwMode="auto">
                  <a:xfrm>
                    <a:off x="3084902" y="2615245"/>
                    <a:ext cx="4922175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 bwMode="auto">
                  <a:xfrm>
                    <a:off x="3094520" y="3758766"/>
                    <a:ext cx="523717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39" name="Text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3015" y="3706568"/>
                    <a:ext cx="518427" cy="6612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l-GR"/>
                      <a:t>π</a:t>
                    </a:r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 bwMode="auto">
                  <a:xfrm rot="5400000">
                    <a:off x="7754452" y="3474289"/>
                    <a:ext cx="406664" cy="2404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Arrow Connector 222"/>
                  <p:cNvCxnSpPr/>
                  <p:nvPr/>
                </p:nvCxnSpPr>
                <p:spPr bwMode="auto">
                  <a:xfrm rot="16200000" flipV="1">
                    <a:off x="7752714" y="2836490"/>
                    <a:ext cx="410139" cy="2404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Arrow Connector 223"/>
                  <p:cNvCxnSpPr/>
                  <p:nvPr/>
                </p:nvCxnSpPr>
                <p:spPr bwMode="auto">
                  <a:xfrm>
                    <a:off x="8076810" y="3880418"/>
                    <a:ext cx="377518" cy="3475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Arrow Connector 224"/>
                  <p:cNvCxnSpPr/>
                  <p:nvPr/>
                </p:nvCxnSpPr>
                <p:spPr bwMode="auto">
                  <a:xfrm rot="16200000" flipV="1">
                    <a:off x="2541988" y="1971029"/>
                    <a:ext cx="410139" cy="2405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4" name="TextBox 4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030" y="3706438"/>
                    <a:ext cx="668653" cy="6612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2</a:t>
                    </a:r>
                    <a:r>
                      <a:rPr lang="el-GR"/>
                      <a:t>π</a:t>
                    </a:r>
                    <a:endParaRPr lang="en-US"/>
                  </a:p>
                </p:txBody>
              </p:sp>
              <p:sp>
                <p:nvSpPr>
                  <p:cNvPr id="3145" name="TextBox 4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70603" y="3706438"/>
                    <a:ext cx="668653" cy="6612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3</a:t>
                    </a:r>
                    <a:r>
                      <a:rPr lang="el-GR"/>
                      <a:t>π</a:t>
                    </a:r>
                    <a:endParaRPr lang="en-US"/>
                  </a:p>
                </p:txBody>
              </p:sp>
              <p:sp>
                <p:nvSpPr>
                  <p:cNvPr id="3146" name="TextBox 4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44878" y="3706438"/>
                    <a:ext cx="671598" cy="6612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4</a:t>
                    </a:r>
                    <a:r>
                      <a:rPr lang="el-GR"/>
                      <a:t>π</a:t>
                    </a:r>
                    <a:endParaRPr lang="en-US"/>
                  </a:p>
                </p:txBody>
              </p:sp>
              <p:sp>
                <p:nvSpPr>
                  <p:cNvPr id="3147" name="TextBox 4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4862" y="3717148"/>
                    <a:ext cx="435950" cy="4941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/>
                      <a:t>0</a:t>
                    </a:r>
                  </a:p>
                </p:txBody>
              </p:sp>
              <p:graphicFrame>
                <p:nvGraphicFramePr>
                  <p:cNvPr id="3076" name="Object 29"/>
                  <p:cNvGraphicFramePr>
                    <a:graphicFrameLocks noChangeAspect="1"/>
                  </p:cNvGraphicFramePr>
                  <p:nvPr/>
                </p:nvGraphicFramePr>
                <p:xfrm>
                  <a:off x="2539219" y="2336325"/>
                  <a:ext cx="558021" cy="72335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12" name="Equation" r:id="rId7" imgW="190500" imgH="228600" progId="Equation.3">
                          <p:embed/>
                        </p:oleObj>
                      </mc:Choice>
                      <mc:Fallback>
                        <p:oleObj name="Equation" r:id="rId7" imgW="190500" imgH="228600" progId="Equation.3">
                          <p:embed/>
                          <p:pic>
                            <p:nvPicPr>
                              <p:cNvPr id="0" name="Object 2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39219" y="2336325"/>
                                <a:ext cx="558021" cy="72335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077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7986130" y="2847527"/>
                  <a:ext cx="689420" cy="777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13" name="Equation" r:id="rId8" imgW="215806" imgH="228501" progId="Equation.3">
                          <p:embed/>
                        </p:oleObj>
                      </mc:Choice>
                      <mc:Fallback>
                        <p:oleObj name="Equation" r:id="rId8" imgW="215806" imgH="228501" progId="Equation.3">
                          <p:embed/>
                          <p:pic>
                            <p:nvPicPr>
                              <p:cNvPr id="0" name="Object 3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986130" y="2847527"/>
                                <a:ext cx="689420" cy="7776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34" name="Arc 233"/>
                  <p:cNvSpPr/>
                  <p:nvPr/>
                </p:nvSpPr>
                <p:spPr>
                  <a:xfrm>
                    <a:off x="3233986" y="2458835"/>
                    <a:ext cx="456870" cy="990590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5" name="Arc 234"/>
                  <p:cNvSpPr/>
                  <p:nvPr/>
                </p:nvSpPr>
                <p:spPr>
                  <a:xfrm>
                    <a:off x="3945742" y="2437980"/>
                    <a:ext cx="456870" cy="987113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Arc 235"/>
                  <p:cNvSpPr/>
                  <p:nvPr/>
                </p:nvSpPr>
                <p:spPr>
                  <a:xfrm>
                    <a:off x="4657497" y="2448408"/>
                    <a:ext cx="456870" cy="987113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Arc 236"/>
                  <p:cNvSpPr/>
                  <p:nvPr/>
                </p:nvSpPr>
                <p:spPr>
                  <a:xfrm>
                    <a:off x="5371657" y="2462311"/>
                    <a:ext cx="459276" cy="990588"/>
                  </a:xfrm>
                  <a:prstGeom prst="arc">
                    <a:avLst>
                      <a:gd name="adj1" fmla="val 14475553"/>
                      <a:gd name="adj2" fmla="val 17880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8" name="Straight Connector 237"/>
                  <p:cNvCxnSpPr/>
                  <p:nvPr/>
                </p:nvCxnSpPr>
                <p:spPr>
                  <a:xfrm rot="16200000" flipH="1">
                    <a:off x="3030984" y="2669163"/>
                    <a:ext cx="232874" cy="1250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/>
                  <p:cNvCxnSpPr/>
                  <p:nvPr/>
                </p:nvCxnSpPr>
                <p:spPr bwMode="auto">
                  <a:xfrm>
                    <a:off x="3125779" y="2437980"/>
                    <a:ext cx="276527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54" name="TextBox 3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1165" y="1782666"/>
                    <a:ext cx="439965" cy="6738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  <p:sp>
                <p:nvSpPr>
                  <p:cNvPr id="3155" name="TextBox 3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71475" y="1758852"/>
                    <a:ext cx="464245" cy="6738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D</a:t>
                    </a:r>
                  </a:p>
                </p:txBody>
              </p:sp>
              <p:sp>
                <p:nvSpPr>
                  <p:cNvPr id="3156" name="TextBox 3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5397" y="2629907"/>
                    <a:ext cx="442394" cy="6738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A</a:t>
                    </a:r>
                  </a:p>
                </p:txBody>
              </p:sp>
              <p:sp>
                <p:nvSpPr>
                  <p:cNvPr id="3157" name="TextBox 3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7916" y="2641601"/>
                    <a:ext cx="442394" cy="6738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C</a:t>
                    </a:r>
                  </a:p>
                </p:txBody>
              </p:sp>
            </p:grpSp>
            <p:cxnSp>
              <p:nvCxnSpPr>
                <p:cNvPr id="182" name="Straight Connector 181"/>
                <p:cNvCxnSpPr/>
                <p:nvPr/>
              </p:nvCxnSpPr>
              <p:spPr bwMode="auto">
                <a:xfrm>
                  <a:off x="3018711" y="4764262"/>
                  <a:ext cx="282361" cy="1924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3514484" y="4757450"/>
                  <a:ext cx="280720" cy="1941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 bwMode="auto">
                <a:xfrm>
                  <a:off x="3995483" y="4757450"/>
                  <a:ext cx="280719" cy="1941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 bwMode="auto">
                <a:xfrm>
                  <a:off x="4471556" y="4759152"/>
                  <a:ext cx="280719" cy="1941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5" name="TextBox 215"/>
                <p:cNvSpPr txBox="1">
                  <a:spLocks noChangeArrowheads="1"/>
                </p:cNvSpPr>
                <p:nvPr/>
              </p:nvSpPr>
              <p:spPr bwMode="auto">
                <a:xfrm>
                  <a:off x="5867400" y="5410200"/>
                  <a:ext cx="428625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l-GR"/>
                    <a:t>ω</a:t>
                  </a:r>
                  <a:r>
                    <a:rPr lang="en-US"/>
                    <a:t>t</a:t>
                  </a:r>
                </a:p>
              </p:txBody>
            </p:sp>
          </p:grpSp>
        </p:grpSp>
        <p:graphicFrame>
          <p:nvGraphicFramePr>
            <p:cNvPr id="3074" name="Object 17"/>
            <p:cNvGraphicFramePr>
              <a:graphicFrameLocks noChangeAspect="1"/>
            </p:cNvGraphicFramePr>
            <p:nvPr/>
          </p:nvGraphicFramePr>
          <p:xfrm>
            <a:off x="2222500" y="2324100"/>
            <a:ext cx="3302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Equation" r:id="rId9" imgW="177480" imgH="228600" progId="Equation.3">
                    <p:embed/>
                  </p:oleObj>
                </mc:Choice>
                <mc:Fallback>
                  <p:oleObj name="Equation" r:id="rId9" imgW="17748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500" y="2324100"/>
                          <a:ext cx="3302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2159000" y="4083050"/>
            <a:ext cx="3302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Equation" r:id="rId11" imgW="177480" imgH="228600" progId="Equation.3">
                    <p:embed/>
                  </p:oleObj>
                </mc:Choice>
                <mc:Fallback>
                  <p:oleObj name="Equation" r:id="rId11" imgW="1774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000" y="4083050"/>
                          <a:ext cx="3302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" name="TextBox 393"/>
            <p:cNvSpPr txBox="1">
              <a:spLocks noChangeArrowheads="1"/>
            </p:cNvSpPr>
            <p:nvPr/>
          </p:nvSpPr>
          <p:spPr bwMode="auto">
            <a:xfrm>
              <a:off x="3752850" y="4267200"/>
              <a:ext cx="285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</a:t>
              </a:r>
            </a:p>
          </p:txBody>
        </p:sp>
        <p:sp>
          <p:nvSpPr>
            <p:cNvPr id="3084" name="TextBox 393"/>
            <p:cNvSpPr txBox="1">
              <a:spLocks noChangeArrowheads="1"/>
            </p:cNvSpPr>
            <p:nvPr/>
          </p:nvSpPr>
          <p:spPr bwMode="auto">
            <a:xfrm>
              <a:off x="3657600" y="4645025"/>
              <a:ext cx="2778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Ripple voltage</a:t>
            </a:r>
          </a:p>
        </p:txBody>
      </p:sp>
      <p:sp>
        <p:nvSpPr>
          <p:cNvPr id="411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3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4" name="Rectangle 17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7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8" name="Rectangle 2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7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9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3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31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132" name="Group 50"/>
          <p:cNvGrpSpPr>
            <a:grpSpLocks/>
          </p:cNvGrpSpPr>
          <p:nvPr/>
        </p:nvGrpSpPr>
        <p:grpSpPr bwMode="auto">
          <a:xfrm>
            <a:off x="609600" y="2028825"/>
            <a:ext cx="7467600" cy="4448175"/>
            <a:chOff x="609600" y="2028825"/>
            <a:chExt cx="7467600" cy="4448175"/>
          </a:xfrm>
        </p:grpSpPr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3876675" y="4324350"/>
              <a:ext cx="3514725" cy="12192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34" name="Rectangle 47"/>
            <p:cNvSpPr>
              <a:spLocks noChangeArrowheads="1"/>
            </p:cNvSpPr>
            <p:nvPr/>
          </p:nvSpPr>
          <p:spPr bwMode="auto">
            <a:xfrm>
              <a:off x="2743200" y="5715000"/>
              <a:ext cx="2438400" cy="762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35" name="Rectangle 46"/>
            <p:cNvSpPr>
              <a:spLocks noChangeArrowheads="1"/>
            </p:cNvSpPr>
            <p:nvPr/>
          </p:nvSpPr>
          <p:spPr bwMode="auto">
            <a:xfrm>
              <a:off x="1600200" y="4371975"/>
              <a:ext cx="1143000" cy="762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36" name="Rectangle 45"/>
            <p:cNvSpPr>
              <a:spLocks noChangeArrowheads="1"/>
            </p:cNvSpPr>
            <p:nvPr/>
          </p:nvSpPr>
          <p:spPr bwMode="auto">
            <a:xfrm>
              <a:off x="6553200" y="3124200"/>
              <a:ext cx="1371600" cy="68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37" name="Rectangle 44"/>
            <p:cNvSpPr>
              <a:spLocks noChangeArrowheads="1"/>
            </p:cNvSpPr>
            <p:nvPr/>
          </p:nvSpPr>
          <p:spPr bwMode="auto">
            <a:xfrm>
              <a:off x="3810000" y="3076575"/>
              <a:ext cx="2209800" cy="762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38" name="Rectangle 43"/>
            <p:cNvSpPr>
              <a:spLocks noChangeArrowheads="1"/>
            </p:cNvSpPr>
            <p:nvPr/>
          </p:nvSpPr>
          <p:spPr bwMode="auto">
            <a:xfrm>
              <a:off x="609600" y="3076575"/>
              <a:ext cx="2514600" cy="8382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39" name="Rectangle 42"/>
            <p:cNvSpPr>
              <a:spLocks noChangeArrowheads="1"/>
            </p:cNvSpPr>
            <p:nvPr/>
          </p:nvSpPr>
          <p:spPr bwMode="auto">
            <a:xfrm>
              <a:off x="5791200" y="2028825"/>
              <a:ext cx="2286000" cy="68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40" name="Rectangle 41"/>
            <p:cNvSpPr>
              <a:spLocks noChangeArrowheads="1"/>
            </p:cNvSpPr>
            <p:nvPr/>
          </p:nvSpPr>
          <p:spPr bwMode="auto">
            <a:xfrm>
              <a:off x="4219575" y="2028825"/>
              <a:ext cx="809625" cy="68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41" name="Rectangle 40"/>
            <p:cNvSpPr>
              <a:spLocks noChangeArrowheads="1"/>
            </p:cNvSpPr>
            <p:nvPr/>
          </p:nvSpPr>
          <p:spPr bwMode="auto">
            <a:xfrm>
              <a:off x="2743200" y="2028825"/>
              <a:ext cx="838200" cy="68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4142" name="Rectangle 39"/>
            <p:cNvSpPr>
              <a:spLocks noChangeArrowheads="1"/>
            </p:cNvSpPr>
            <p:nvPr/>
          </p:nvSpPr>
          <p:spPr bwMode="auto">
            <a:xfrm>
              <a:off x="1352550" y="2041525"/>
              <a:ext cx="914400" cy="685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4098" name="Object 20"/>
            <p:cNvGraphicFramePr>
              <a:graphicFrameLocks noChangeAspect="1"/>
            </p:cNvGraphicFramePr>
            <p:nvPr/>
          </p:nvGraphicFramePr>
          <p:xfrm>
            <a:off x="2819400" y="2124075"/>
            <a:ext cx="6477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6" name="Equation" r:id="rId3" imgW="495085" imgH="393529" progId="Equation.3">
                    <p:embed/>
                  </p:oleObj>
                </mc:Choice>
                <mc:Fallback>
                  <p:oleObj name="Equation" r:id="rId3" imgW="495085" imgH="39352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2124075"/>
                          <a:ext cx="6477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22"/>
            <p:cNvGraphicFramePr>
              <a:graphicFrameLocks noChangeAspect="1"/>
            </p:cNvGraphicFramePr>
            <p:nvPr/>
          </p:nvGraphicFramePr>
          <p:xfrm>
            <a:off x="4238625" y="2085975"/>
            <a:ext cx="714375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7" name="Equation" r:id="rId5" imgW="520474" imgH="393529" progId="Equation.3">
                    <p:embed/>
                  </p:oleObj>
                </mc:Choice>
                <mc:Fallback>
                  <p:oleObj name="Equation" r:id="rId5" imgW="520474" imgH="39352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625" y="2085975"/>
                          <a:ext cx="714375" cy="541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26"/>
            <p:cNvGraphicFramePr>
              <a:graphicFrameLocks noChangeAspect="1"/>
            </p:cNvGraphicFramePr>
            <p:nvPr/>
          </p:nvGraphicFramePr>
          <p:xfrm>
            <a:off x="1441450" y="2085975"/>
            <a:ext cx="654050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" name="Equation" r:id="rId7" imgW="431613" imgH="393529" progId="Equation.3">
                    <p:embed/>
                  </p:oleObj>
                </mc:Choice>
                <mc:Fallback>
                  <p:oleObj name="Equation" r:id="rId7" imgW="431613" imgH="39352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450" y="2085975"/>
                          <a:ext cx="654050" cy="600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30"/>
            <p:cNvGraphicFramePr>
              <a:graphicFrameLocks noChangeAspect="1"/>
            </p:cNvGraphicFramePr>
            <p:nvPr/>
          </p:nvGraphicFramePr>
          <p:xfrm>
            <a:off x="5962650" y="2085975"/>
            <a:ext cx="180975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Equation" r:id="rId9" imgW="1040948" imgH="393529" progId="Equation.3">
                    <p:embed/>
                  </p:oleObj>
                </mc:Choice>
                <mc:Fallback>
                  <p:oleObj name="Equation" r:id="rId9" imgW="1040948" imgH="39352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650" y="2085975"/>
                          <a:ext cx="1809750" cy="628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32"/>
            <p:cNvGraphicFramePr>
              <a:graphicFrameLocks noChangeAspect="1"/>
            </p:cNvGraphicFramePr>
            <p:nvPr/>
          </p:nvGraphicFramePr>
          <p:xfrm>
            <a:off x="838200" y="3173413"/>
            <a:ext cx="205740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0" name="Equation" r:id="rId11" imgW="1218671" imgH="431613" progId="Equation.3">
                    <p:embed/>
                  </p:oleObj>
                </mc:Choice>
                <mc:Fallback>
                  <p:oleObj name="Equation" r:id="rId11" imgW="1218671" imgH="4316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3173413"/>
                          <a:ext cx="2057400" cy="665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25"/>
            <p:cNvGraphicFramePr>
              <a:graphicFrameLocks noChangeAspect="1"/>
            </p:cNvGraphicFramePr>
            <p:nvPr/>
          </p:nvGraphicFramePr>
          <p:xfrm>
            <a:off x="4051300" y="3233738"/>
            <a:ext cx="1663700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1" name="Equation" r:id="rId13" imgW="1079032" imgH="393529" progId="Equation.3">
                    <p:embed/>
                  </p:oleObj>
                </mc:Choice>
                <mc:Fallback>
                  <p:oleObj name="Equation" r:id="rId13" imgW="1079032" imgH="39352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1300" y="3233738"/>
                          <a:ext cx="1663700" cy="604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27"/>
            <p:cNvGraphicFramePr>
              <a:graphicFrameLocks noChangeAspect="1"/>
            </p:cNvGraphicFramePr>
            <p:nvPr/>
          </p:nvGraphicFramePr>
          <p:xfrm>
            <a:off x="6711950" y="3211513"/>
            <a:ext cx="1077913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" name="Equation" r:id="rId15" imgW="761760" imgH="393480" progId="Equation.3">
                    <p:embed/>
                  </p:oleObj>
                </mc:Choice>
                <mc:Fallback>
                  <p:oleObj name="Equation" r:id="rId15" imgW="761760" imgH="3934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1950" y="3211513"/>
                          <a:ext cx="1077913" cy="550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29"/>
            <p:cNvGraphicFramePr>
              <a:graphicFrameLocks noChangeAspect="1"/>
            </p:cNvGraphicFramePr>
            <p:nvPr/>
          </p:nvGraphicFramePr>
          <p:xfrm>
            <a:off x="1616075" y="4448175"/>
            <a:ext cx="1036638" cy="690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3" name="Equation" r:id="rId17" imgW="647640" imgH="431640" progId="Equation.3">
                    <p:embed/>
                  </p:oleObj>
                </mc:Choice>
                <mc:Fallback>
                  <p:oleObj name="Equation" r:id="rId17" imgW="647640" imgH="431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075" y="4448175"/>
                          <a:ext cx="1036638" cy="690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31"/>
            <p:cNvGraphicFramePr>
              <a:graphicFrameLocks noChangeAspect="1"/>
            </p:cNvGraphicFramePr>
            <p:nvPr/>
          </p:nvGraphicFramePr>
          <p:xfrm>
            <a:off x="3914775" y="4333875"/>
            <a:ext cx="504825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4" name="Equation" r:id="rId19" imgW="355446" imgH="241195" progId="Equation.3">
                    <p:embed/>
                  </p:oleObj>
                </mc:Choice>
                <mc:Fallback>
                  <p:oleObj name="Equation" r:id="rId19" imgW="355446" imgH="24119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775" y="4333875"/>
                          <a:ext cx="504825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3" name="TextBox 32"/>
            <p:cNvSpPr txBox="1">
              <a:spLocks noChangeArrowheads="1"/>
            </p:cNvSpPr>
            <p:nvPr/>
          </p:nvSpPr>
          <p:spPr bwMode="auto">
            <a:xfrm>
              <a:off x="4486275" y="4286250"/>
              <a:ext cx="29622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peak-to-peak ripple voltage</a:t>
              </a:r>
            </a:p>
          </p:txBody>
        </p:sp>
        <p:graphicFrame>
          <p:nvGraphicFramePr>
            <p:cNvPr id="4107" name="Object 33"/>
            <p:cNvGraphicFramePr>
              <a:graphicFrameLocks noChangeAspect="1"/>
            </p:cNvGraphicFramePr>
            <p:nvPr/>
          </p:nvGraphicFramePr>
          <p:xfrm>
            <a:off x="4067175" y="4676775"/>
            <a:ext cx="371475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5" name="Equation" r:id="rId21" imgW="241091" imgH="164957" progId="Equation.3">
                    <p:embed/>
                  </p:oleObj>
                </mc:Choice>
                <mc:Fallback>
                  <p:oleObj name="Equation" r:id="rId21" imgW="241091" imgH="164957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175" y="4676775"/>
                          <a:ext cx="371475" cy="247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4" name="TextBox 35"/>
            <p:cNvSpPr txBox="1">
              <a:spLocks noChangeArrowheads="1"/>
            </p:cNvSpPr>
            <p:nvPr/>
          </p:nvSpPr>
          <p:spPr bwMode="auto">
            <a:xfrm>
              <a:off x="4495800" y="4629150"/>
              <a:ext cx="19748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dc load current</a:t>
              </a:r>
            </a:p>
          </p:txBody>
        </p:sp>
        <p:graphicFrame>
          <p:nvGraphicFramePr>
            <p:cNvPr id="4108" name="Object 35"/>
            <p:cNvGraphicFramePr>
              <a:graphicFrameLocks noChangeAspect="1"/>
            </p:cNvGraphicFramePr>
            <p:nvPr/>
          </p:nvGraphicFramePr>
          <p:xfrm>
            <a:off x="4043363" y="4941888"/>
            <a:ext cx="369887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6" name="Equation" r:id="rId23" imgW="279360" imgH="203040" progId="Equation.3">
                    <p:embed/>
                  </p:oleObj>
                </mc:Choice>
                <mc:Fallback>
                  <p:oleObj name="Equation" r:id="rId23" imgW="279360" imgH="2030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363" y="4941888"/>
                          <a:ext cx="369887" cy="268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5" name="TextBox 38"/>
            <p:cNvSpPr txBox="1">
              <a:spLocks noChangeArrowheads="1"/>
            </p:cNvSpPr>
            <p:nvPr/>
          </p:nvSpPr>
          <p:spPr bwMode="auto">
            <a:xfrm>
              <a:off x="4495800" y="4905375"/>
              <a:ext cx="20574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ripple frequency</a:t>
              </a:r>
            </a:p>
          </p:txBody>
        </p:sp>
        <p:graphicFrame>
          <p:nvGraphicFramePr>
            <p:cNvPr id="4109" name="Object 37"/>
            <p:cNvGraphicFramePr>
              <a:graphicFrameLocks noChangeAspect="1"/>
            </p:cNvGraphicFramePr>
            <p:nvPr/>
          </p:nvGraphicFramePr>
          <p:xfrm>
            <a:off x="4048125" y="5267325"/>
            <a:ext cx="371475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7" name="Equation" r:id="rId25" imgW="266353" imgH="177569" progId="Equation.3">
                    <p:embed/>
                  </p:oleObj>
                </mc:Choice>
                <mc:Fallback>
                  <p:oleObj name="Equation" r:id="rId25" imgW="266353" imgH="177569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125" y="5267325"/>
                          <a:ext cx="371475" cy="247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6" name="TextBox 41"/>
            <p:cNvSpPr txBox="1">
              <a:spLocks noChangeArrowheads="1"/>
            </p:cNvSpPr>
            <p:nvPr/>
          </p:nvSpPr>
          <p:spPr bwMode="auto">
            <a:xfrm>
              <a:off x="4495800" y="5210175"/>
              <a:ext cx="15287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capacitance</a:t>
              </a:r>
            </a:p>
          </p:txBody>
        </p:sp>
        <p:graphicFrame>
          <p:nvGraphicFramePr>
            <p:cNvPr id="4110" name="Object 39"/>
            <p:cNvGraphicFramePr>
              <a:graphicFrameLocks noChangeAspect="1"/>
            </p:cNvGraphicFramePr>
            <p:nvPr/>
          </p:nvGraphicFramePr>
          <p:xfrm>
            <a:off x="2895600" y="5656263"/>
            <a:ext cx="2057400" cy="763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" name="Equation" r:id="rId27" imgW="1130300" imgH="419100" progId="Equation.3">
                    <p:embed/>
                  </p:oleObj>
                </mc:Choice>
                <mc:Fallback>
                  <p:oleObj name="Equation" r:id="rId27" imgW="1130300" imgH="4191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5656263"/>
                          <a:ext cx="2057400" cy="763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000" smtClean="0"/>
              <a:t>Load current = 10 mA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Capacitance= 470 </a:t>
            </a:r>
            <a:r>
              <a:rPr lang="el-GR" sz="2000" smtClean="0"/>
              <a:t>μ</a:t>
            </a:r>
            <a:r>
              <a:rPr lang="en-US" sz="2000" smtClean="0"/>
              <a:t>F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Line frequency = 50 Hz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	Find ripple voltage of full wave rectifier and half wave rectifier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 of Regulator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Output of filter also have some ripples, to make it more smooth, regulator is required.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r>
              <a:rPr lang="en-US" sz="2400" smtClean="0"/>
              <a:t>Zener diode is one of the simplest type of regulator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Zener diodes</a:t>
            </a:r>
          </a:p>
        </p:txBody>
      </p:sp>
      <p:sp>
        <p:nvSpPr>
          <p:cNvPr id="5124" name="TextBox 131"/>
          <p:cNvSpPr txBox="1">
            <a:spLocks noChangeArrowheads="1"/>
          </p:cNvSpPr>
          <p:nvPr/>
        </p:nvSpPr>
        <p:spPr bwMode="auto">
          <a:xfrm>
            <a:off x="1295400" y="6400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5125" name="Group 133"/>
          <p:cNvGrpSpPr>
            <a:grpSpLocks/>
          </p:cNvGrpSpPr>
          <p:nvPr/>
        </p:nvGrpSpPr>
        <p:grpSpPr bwMode="auto">
          <a:xfrm>
            <a:off x="685800" y="2133600"/>
            <a:ext cx="3962400" cy="1524000"/>
            <a:chOff x="723900" y="2018240"/>
            <a:chExt cx="3962400" cy="1354666"/>
          </a:xfrm>
        </p:grpSpPr>
        <p:sp>
          <p:nvSpPr>
            <p:cNvPr id="5226" name="Rectangle 155"/>
            <p:cNvSpPr>
              <a:spLocks noChangeArrowheads="1"/>
            </p:cNvSpPr>
            <p:nvPr/>
          </p:nvSpPr>
          <p:spPr bwMode="auto">
            <a:xfrm>
              <a:off x="723900" y="2018240"/>
              <a:ext cx="3962400" cy="1354666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rot="5400000">
              <a:off x="945357" y="2410619"/>
              <a:ext cx="406400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28" name="Group 150"/>
            <p:cNvGrpSpPr>
              <a:grpSpLocks/>
            </p:cNvGrpSpPr>
            <p:nvPr/>
          </p:nvGrpSpPr>
          <p:grpSpPr bwMode="auto">
            <a:xfrm>
              <a:off x="1714500" y="2133600"/>
              <a:ext cx="644525" cy="176213"/>
              <a:chOff x="1714500" y="2133600"/>
              <a:chExt cx="644525" cy="176213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 rot="5400000" flipH="1" flipV="1">
                <a:off x="1716882" y="2131218"/>
                <a:ext cx="76200" cy="809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 bwMode="auto">
              <a:xfrm rot="16200000" flipH="1">
                <a:off x="1747837" y="2181226"/>
                <a:ext cx="176213" cy="809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 bwMode="auto">
              <a:xfrm rot="5400000" flipH="1" flipV="1">
                <a:off x="1850231" y="2159794"/>
                <a:ext cx="176213" cy="1238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 bwMode="auto">
              <a:xfrm rot="16200000" flipH="1">
                <a:off x="1952625" y="2181225"/>
                <a:ext cx="176213" cy="809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 bwMode="auto">
              <a:xfrm rot="5400000" flipH="1" flipV="1">
                <a:off x="2053431" y="2161382"/>
                <a:ext cx="176213" cy="1206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6"/>
              <p:cNvCxnSpPr/>
              <p:nvPr/>
            </p:nvCxnSpPr>
            <p:spPr bwMode="auto">
              <a:xfrm rot="16200000" flipH="1">
                <a:off x="2157412" y="2181226"/>
                <a:ext cx="176213" cy="809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 flipV="1">
                <a:off x="2284413" y="2211388"/>
                <a:ext cx="74612" cy="904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1146175" y="2208212"/>
              <a:ext cx="5683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30" name="Group 433"/>
            <p:cNvGrpSpPr>
              <a:grpSpLocks/>
            </p:cNvGrpSpPr>
            <p:nvPr/>
          </p:nvGrpSpPr>
          <p:grpSpPr bwMode="auto">
            <a:xfrm>
              <a:off x="995363" y="2620960"/>
              <a:ext cx="309562" cy="250825"/>
              <a:chOff x="838200" y="3657600"/>
              <a:chExt cx="387350" cy="23505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838200" y="3657600"/>
                <a:ext cx="38139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907724" y="3733470"/>
                <a:ext cx="22843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44159" y="3816780"/>
                <a:ext cx="38139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13684" y="3892651"/>
                <a:ext cx="22843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rot="5400000">
              <a:off x="946151" y="3067050"/>
              <a:ext cx="404812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>
              <a:off x="1147763" y="3263900"/>
              <a:ext cx="2133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>
              <a:off x="2357438" y="2211388"/>
              <a:ext cx="9191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own Arrow 21"/>
            <p:cNvSpPr/>
            <p:nvPr/>
          </p:nvSpPr>
          <p:spPr bwMode="auto">
            <a:xfrm>
              <a:off x="3140075" y="2208213"/>
              <a:ext cx="273050" cy="487362"/>
            </a:xfrm>
            <a:prstGeom prst="downArrow">
              <a:avLst>
                <a:gd name="adj1" fmla="val 0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>
              <a:stCxn id="22" idx="2"/>
            </p:cNvCxnSpPr>
            <p:nvPr/>
          </p:nvCxnSpPr>
          <p:spPr bwMode="auto">
            <a:xfrm rot="5400000">
              <a:off x="2993231" y="2978944"/>
              <a:ext cx="568325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838200" y="2451100"/>
              <a:ext cx="669925" cy="5683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 bwMode="auto">
            <a:xfrm rot="10800000">
              <a:off x="3276600" y="2370138"/>
              <a:ext cx="365125" cy="1619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 rot="10800000" flipV="1">
              <a:off x="3276600" y="2938463"/>
              <a:ext cx="365125" cy="8096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 bwMode="auto">
            <a:xfrm>
              <a:off x="3641725" y="2532063"/>
              <a:ext cx="854075" cy="4064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40" name="TextBox 28"/>
            <p:cNvSpPr txBox="1">
              <a:spLocks noChangeArrowheads="1"/>
            </p:cNvSpPr>
            <p:nvPr/>
          </p:nvSpPr>
          <p:spPr bwMode="auto">
            <a:xfrm>
              <a:off x="3687763" y="2579688"/>
              <a:ext cx="5937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0.7 V</a:t>
              </a:r>
            </a:p>
          </p:txBody>
        </p:sp>
        <p:cxnSp>
          <p:nvCxnSpPr>
            <p:cNvPr id="133" name="Straight Connector 132"/>
            <p:cNvCxnSpPr/>
            <p:nvPr/>
          </p:nvCxnSpPr>
          <p:spPr bwMode="auto">
            <a:xfrm>
              <a:off x="3181350" y="2705100"/>
              <a:ext cx="1968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6" name="Group 137"/>
          <p:cNvGrpSpPr>
            <a:grpSpLocks/>
          </p:cNvGrpSpPr>
          <p:nvPr/>
        </p:nvGrpSpPr>
        <p:grpSpPr bwMode="auto">
          <a:xfrm>
            <a:off x="533400" y="3962400"/>
            <a:ext cx="3986212" cy="2306638"/>
            <a:chOff x="509588" y="3657600"/>
            <a:chExt cx="3986212" cy="2306638"/>
          </a:xfrm>
        </p:grpSpPr>
        <p:sp>
          <p:nvSpPr>
            <p:cNvPr id="5193" name="Rectangle 156"/>
            <p:cNvSpPr>
              <a:spLocks noChangeArrowheads="1"/>
            </p:cNvSpPr>
            <p:nvPr/>
          </p:nvSpPr>
          <p:spPr bwMode="auto">
            <a:xfrm>
              <a:off x="577850" y="3657600"/>
              <a:ext cx="3917950" cy="2306638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5194" name="Group 35"/>
            <p:cNvGrpSpPr>
              <a:grpSpLocks/>
            </p:cNvGrpSpPr>
            <p:nvPr/>
          </p:nvGrpSpPr>
          <p:grpSpPr bwMode="auto">
            <a:xfrm>
              <a:off x="509588" y="3667125"/>
              <a:ext cx="3802062" cy="2224088"/>
              <a:chOff x="1624090" y="2241225"/>
              <a:chExt cx="4319510" cy="2850059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2392891" y="3409030"/>
                <a:ext cx="404826" cy="1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auto">
              <a:xfrm rot="5400000" flipH="1" flipV="1">
                <a:off x="3163546" y="3129190"/>
                <a:ext cx="77304" cy="7935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 bwMode="auto">
              <a:xfrm rot="16200000" flipH="1">
                <a:off x="3194867" y="3177225"/>
                <a:ext cx="176984" cy="829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 bwMode="auto">
              <a:xfrm rot="5400000" flipH="1" flipV="1">
                <a:off x="3297669" y="3157387"/>
                <a:ext cx="176984" cy="12264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 bwMode="auto">
              <a:xfrm rot="16200000" flipH="1">
                <a:off x="3399570" y="3178128"/>
                <a:ext cx="176984" cy="8116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auto">
              <a:xfrm rot="5400000" flipH="1" flipV="1">
                <a:off x="3501471" y="3157387"/>
                <a:ext cx="176984" cy="12264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6"/>
              <p:cNvCxnSpPr/>
              <p:nvPr/>
            </p:nvCxnSpPr>
            <p:spPr bwMode="auto">
              <a:xfrm rot="16200000" flipH="1">
                <a:off x="3604273" y="3179030"/>
                <a:ext cx="176984" cy="7935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auto">
              <a:xfrm flipV="1">
                <a:off x="3734248" y="3205485"/>
                <a:ext cx="75749" cy="915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2594402" y="3205485"/>
                <a:ext cx="56811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05" name="Group 433"/>
              <p:cNvGrpSpPr>
                <a:grpSpLocks/>
              </p:cNvGrpSpPr>
              <p:nvPr/>
            </p:nvGrpSpPr>
            <p:grpSpPr bwMode="auto">
              <a:xfrm>
                <a:off x="2443480" y="3617719"/>
                <a:ext cx="309880" cy="252028"/>
                <a:chOff x="838200" y="3657600"/>
                <a:chExt cx="387350" cy="236538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37479" y="3631555"/>
                  <a:ext cx="381001" cy="190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907366" y="3707925"/>
                  <a:ext cx="229953" cy="190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844241" y="3795752"/>
                  <a:ext cx="38100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14130" y="3870213"/>
                  <a:ext cx="229953" cy="191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>
              <a:xfrm rot="5400000">
                <a:off x="2391874" y="4063058"/>
                <a:ext cx="406861" cy="18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594402" y="4261288"/>
                <a:ext cx="213540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3804586" y="3205485"/>
                <a:ext cx="91981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Down Arrow 49"/>
              <p:cNvSpPr/>
              <p:nvPr/>
            </p:nvSpPr>
            <p:spPr>
              <a:xfrm flipV="1">
                <a:off x="4590935" y="3779158"/>
                <a:ext cx="274140" cy="486199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2" name="Straight Connector 51"/>
              <p:cNvCxnSpPr>
                <a:endCxn id="50" idx="2"/>
              </p:cNvCxnSpPr>
              <p:nvPr/>
            </p:nvCxnSpPr>
            <p:spPr>
              <a:xfrm rot="16200000" flipH="1">
                <a:off x="4439365" y="3490518"/>
                <a:ext cx="573673" cy="360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285994" y="3449601"/>
                <a:ext cx="670922" cy="56757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10800000">
                <a:off x="4724398" y="3463842"/>
                <a:ext cx="366122" cy="16070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10800000" flipV="1">
                <a:off x="4724398" y="4029378"/>
                <a:ext cx="366122" cy="8137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5090520" y="3624551"/>
                <a:ext cx="853080" cy="40482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15" name="TextBox 56"/>
              <p:cNvSpPr txBox="1">
                <a:spLocks noChangeArrowheads="1"/>
              </p:cNvSpPr>
              <p:nvPr/>
            </p:nvSpPr>
            <p:spPr bwMode="auto">
              <a:xfrm>
                <a:off x="5110480" y="3624981"/>
                <a:ext cx="728831" cy="394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100 V</a:t>
                </a:r>
              </a:p>
            </p:txBody>
          </p:sp>
          <p:sp>
            <p:nvSpPr>
              <p:cNvPr id="5216" name="TextBox 57"/>
              <p:cNvSpPr txBox="1">
                <a:spLocks noChangeArrowheads="1"/>
              </p:cNvSpPr>
              <p:nvPr/>
            </p:nvSpPr>
            <p:spPr bwMode="auto">
              <a:xfrm>
                <a:off x="1624090" y="3581400"/>
                <a:ext cx="728831" cy="394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150 V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110218" y="2261568"/>
                <a:ext cx="853080" cy="40686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18" name="TextBox 59"/>
              <p:cNvSpPr txBox="1">
                <a:spLocks noChangeArrowheads="1"/>
              </p:cNvSpPr>
              <p:nvPr/>
            </p:nvSpPr>
            <p:spPr bwMode="auto">
              <a:xfrm>
                <a:off x="3177211" y="2241225"/>
                <a:ext cx="681481" cy="394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 50 V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rot="16200000" flipH="1">
                <a:off x="3658028" y="2820398"/>
                <a:ext cx="532987" cy="22905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rot="5400000">
                <a:off x="2895125" y="2820396"/>
                <a:ext cx="532987" cy="22905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1" name="TextBox 62"/>
              <p:cNvSpPr txBox="1">
                <a:spLocks noChangeArrowheads="1"/>
              </p:cNvSpPr>
              <p:nvPr/>
            </p:nvSpPr>
            <p:spPr bwMode="auto">
              <a:xfrm>
                <a:off x="2401873" y="4612488"/>
                <a:ext cx="808962" cy="473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Diode</a:t>
                </a:r>
                <a:r>
                  <a:rPr lang="en-US"/>
                  <a:t> </a:t>
                </a:r>
              </a:p>
            </p:txBody>
          </p:sp>
          <p:graphicFrame>
            <p:nvGraphicFramePr>
              <p:cNvPr id="5122" name="Object 8"/>
              <p:cNvGraphicFramePr>
                <a:graphicFrameLocks noChangeAspect="1"/>
              </p:cNvGraphicFramePr>
              <p:nvPr/>
            </p:nvGraphicFramePr>
            <p:xfrm>
              <a:off x="3036272" y="4670798"/>
              <a:ext cx="1817982" cy="4204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8" name="Equation" r:id="rId3" imgW="990600" imgH="228600" progId="Equation.3">
                      <p:embed/>
                    </p:oleObj>
                  </mc:Choice>
                  <mc:Fallback>
                    <p:oleObj name="Equation" r:id="rId3" imgW="990600" imgH="2286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6272" y="4670798"/>
                            <a:ext cx="1817982" cy="4204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36" name="Straight Connector 135"/>
            <p:cNvCxnSpPr/>
            <p:nvPr/>
          </p:nvCxnSpPr>
          <p:spPr bwMode="auto">
            <a:xfrm>
              <a:off x="3146425" y="4867275"/>
              <a:ext cx="19685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7" name="Group 138"/>
          <p:cNvGrpSpPr>
            <a:grpSpLocks/>
          </p:cNvGrpSpPr>
          <p:nvPr/>
        </p:nvGrpSpPr>
        <p:grpSpPr bwMode="auto">
          <a:xfrm>
            <a:off x="6096000" y="4724400"/>
            <a:ext cx="1752600" cy="1697038"/>
            <a:chOff x="5791200" y="4792663"/>
            <a:chExt cx="1752600" cy="1697037"/>
          </a:xfrm>
        </p:grpSpPr>
        <p:sp>
          <p:nvSpPr>
            <p:cNvPr id="5182" name="Rectangle 158"/>
            <p:cNvSpPr>
              <a:spLocks noChangeArrowheads="1"/>
            </p:cNvSpPr>
            <p:nvPr/>
          </p:nvSpPr>
          <p:spPr bwMode="auto">
            <a:xfrm>
              <a:off x="5791200" y="4813300"/>
              <a:ext cx="1752600" cy="1676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5183" name="Group 68"/>
            <p:cNvGrpSpPr>
              <a:grpSpLocks/>
            </p:cNvGrpSpPr>
            <p:nvPr/>
          </p:nvGrpSpPr>
          <p:grpSpPr bwMode="auto">
            <a:xfrm>
              <a:off x="6134100" y="4792663"/>
              <a:ext cx="1255472" cy="1684337"/>
              <a:chOff x="2371788" y="1524000"/>
              <a:chExt cx="1255397" cy="1684140"/>
            </a:xfrm>
          </p:grpSpPr>
          <p:grpSp>
            <p:nvGrpSpPr>
              <p:cNvPr id="5184" name="Group 517"/>
              <p:cNvGrpSpPr>
                <a:grpSpLocks/>
              </p:cNvGrpSpPr>
              <p:nvPr/>
            </p:nvGrpSpPr>
            <p:grpSpPr bwMode="auto">
              <a:xfrm>
                <a:off x="2719385" y="2043111"/>
                <a:ext cx="328615" cy="847726"/>
                <a:chOff x="2719385" y="2043111"/>
                <a:chExt cx="328615" cy="847726"/>
              </a:xfrm>
            </p:grpSpPr>
            <p:sp>
              <p:nvSpPr>
                <p:cNvPr id="73" name="Down Arrow 72"/>
                <p:cNvSpPr/>
                <p:nvPr/>
              </p:nvSpPr>
              <p:spPr>
                <a:xfrm>
                  <a:off x="2719430" y="2043052"/>
                  <a:ext cx="328592" cy="547622"/>
                </a:xfrm>
                <a:prstGeom prst="down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5188" name="Group 510"/>
                <p:cNvGrpSpPr>
                  <a:grpSpLocks/>
                </p:cNvGrpSpPr>
                <p:nvPr/>
              </p:nvGrpSpPr>
              <p:grpSpPr bwMode="auto">
                <a:xfrm>
                  <a:off x="2724148" y="2557534"/>
                  <a:ext cx="304800" cy="75363"/>
                  <a:chOff x="1905000" y="2515394"/>
                  <a:chExt cx="533400" cy="146843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1905077" y="2592338"/>
                    <a:ext cx="533367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rot="5400000">
                    <a:off x="1870584" y="2552289"/>
                    <a:ext cx="77320" cy="2777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rot="5400000">
                    <a:off x="2395616" y="2623424"/>
                    <a:ext cx="77322" cy="2779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Straight Connector 74"/>
                <p:cNvCxnSpPr/>
                <p:nvPr/>
              </p:nvCxnSpPr>
              <p:spPr>
                <a:xfrm rot="5400000">
                  <a:off x="2728169" y="2737501"/>
                  <a:ext cx="304764" cy="158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85" name="TextBox 70"/>
              <p:cNvSpPr txBox="1">
                <a:spLocks noChangeArrowheads="1"/>
              </p:cNvSpPr>
              <p:nvPr/>
            </p:nvSpPr>
            <p:spPr bwMode="auto">
              <a:xfrm>
                <a:off x="2371788" y="1524000"/>
                <a:ext cx="1255397" cy="523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Zener diode</a:t>
                </a:r>
              </a:p>
              <a:p>
                <a:r>
                  <a:rPr lang="en-US" sz="1400"/>
                  <a:t>     Anode</a:t>
                </a:r>
              </a:p>
            </p:txBody>
          </p:sp>
          <p:sp>
            <p:nvSpPr>
              <p:cNvPr id="5186" name="TextBox 71"/>
              <p:cNvSpPr txBox="1">
                <a:spLocks noChangeArrowheads="1"/>
              </p:cNvSpPr>
              <p:nvPr/>
            </p:nvSpPr>
            <p:spPr bwMode="auto">
              <a:xfrm>
                <a:off x="2485971" y="2900363"/>
                <a:ext cx="80015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Cathode</a:t>
                </a:r>
              </a:p>
            </p:txBody>
          </p:sp>
        </p:grpSp>
      </p:grpSp>
      <p:grpSp>
        <p:nvGrpSpPr>
          <p:cNvPr id="5128" name="Group 131"/>
          <p:cNvGrpSpPr>
            <a:grpSpLocks/>
          </p:cNvGrpSpPr>
          <p:nvPr/>
        </p:nvGrpSpPr>
        <p:grpSpPr bwMode="auto">
          <a:xfrm>
            <a:off x="5029200" y="1957388"/>
            <a:ext cx="3581400" cy="2578100"/>
            <a:chOff x="5029200" y="1985963"/>
            <a:chExt cx="3581400" cy="2578100"/>
          </a:xfrm>
        </p:grpSpPr>
        <p:grpSp>
          <p:nvGrpSpPr>
            <p:cNvPr id="5129" name="Group 137"/>
            <p:cNvGrpSpPr>
              <a:grpSpLocks/>
            </p:cNvGrpSpPr>
            <p:nvPr/>
          </p:nvGrpSpPr>
          <p:grpSpPr bwMode="auto">
            <a:xfrm>
              <a:off x="5029200" y="1985963"/>
              <a:ext cx="3581400" cy="2578100"/>
              <a:chOff x="5029200" y="1832942"/>
              <a:chExt cx="4038600" cy="2895600"/>
            </a:xfrm>
          </p:grpSpPr>
          <p:sp>
            <p:nvSpPr>
              <p:cNvPr id="5131" name="Rectangle 157"/>
              <p:cNvSpPr>
                <a:spLocks noChangeArrowheads="1"/>
              </p:cNvSpPr>
              <p:nvPr/>
            </p:nvSpPr>
            <p:spPr bwMode="auto">
              <a:xfrm>
                <a:off x="5029200" y="1832942"/>
                <a:ext cx="4038600" cy="2895600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 bwMode="auto">
              <a:xfrm flipV="1">
                <a:off x="5270872" y="2756539"/>
                <a:ext cx="499454" cy="48676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 bwMode="auto">
              <a:xfrm rot="5400000">
                <a:off x="5009686" y="2421326"/>
                <a:ext cx="980653" cy="35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 bwMode="auto">
              <a:xfrm rot="5400000" flipH="1" flipV="1">
                <a:off x="5921727" y="1869371"/>
                <a:ext cx="65972" cy="6086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 bwMode="auto">
              <a:xfrm rot="16200000" flipH="1">
                <a:off x="5939800" y="1912163"/>
                <a:ext cx="151556" cy="6086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rot="5400000" flipH="1" flipV="1">
                <a:off x="6015883" y="1896947"/>
                <a:ext cx="151556" cy="9129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 bwMode="auto">
              <a:xfrm rot="16200000" flipH="1">
                <a:off x="6090174" y="1912163"/>
                <a:ext cx="151556" cy="6086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rot="5400000" flipH="1" flipV="1">
                <a:off x="6165361" y="1897842"/>
                <a:ext cx="151556" cy="895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6"/>
              <p:cNvCxnSpPr/>
              <p:nvPr/>
            </p:nvCxnSpPr>
            <p:spPr bwMode="auto">
              <a:xfrm rot="16200000" flipH="1">
                <a:off x="6238758" y="1908597"/>
                <a:ext cx="151556" cy="6086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V="1">
                <a:off x="6344968" y="1932790"/>
                <a:ext cx="55494" cy="784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5500013" y="1931007"/>
                <a:ext cx="424267" cy="178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42" name="Group 433"/>
              <p:cNvGrpSpPr>
                <a:grpSpLocks/>
              </p:cNvGrpSpPr>
              <p:nvPr/>
            </p:nvGrpSpPr>
            <p:grpSpPr bwMode="auto">
              <a:xfrm>
                <a:off x="5387975" y="2939020"/>
                <a:ext cx="231181" cy="216307"/>
                <a:chOff x="838200" y="3657600"/>
                <a:chExt cx="387350" cy="236538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836955" y="3656927"/>
                  <a:ext cx="386931" cy="194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905943" y="3734918"/>
                  <a:ext cx="230957" cy="194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842954" y="3816808"/>
                  <a:ext cx="383930" cy="194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914941" y="3892848"/>
                  <a:ext cx="230959" cy="195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Connector 89"/>
              <p:cNvCxnSpPr/>
              <p:nvPr/>
            </p:nvCxnSpPr>
            <p:spPr bwMode="auto">
              <a:xfrm rot="5400000">
                <a:off x="4767197" y="3879825"/>
                <a:ext cx="1465630" cy="35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5501802" y="4626910"/>
                <a:ext cx="2610053" cy="178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Down Arrow 92"/>
              <p:cNvSpPr/>
              <p:nvPr/>
            </p:nvSpPr>
            <p:spPr bwMode="auto">
              <a:xfrm>
                <a:off x="6985845" y="1931007"/>
                <a:ext cx="205868" cy="419007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8215684" y="2990112"/>
                <a:ext cx="712484" cy="34946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47" name="TextBox 96"/>
              <p:cNvSpPr txBox="1">
                <a:spLocks noChangeArrowheads="1"/>
              </p:cNvSpPr>
              <p:nvPr/>
            </p:nvSpPr>
            <p:spPr bwMode="auto">
              <a:xfrm>
                <a:off x="8281537" y="2982624"/>
                <a:ext cx="585099" cy="3077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7.0 V</a:t>
                </a:r>
              </a:p>
            </p:txBody>
          </p:sp>
          <p:sp>
            <p:nvSpPr>
              <p:cNvPr id="98" name="Down Arrow 97"/>
              <p:cNvSpPr/>
              <p:nvPr/>
            </p:nvSpPr>
            <p:spPr bwMode="auto">
              <a:xfrm>
                <a:off x="6987635" y="2342881"/>
                <a:ext cx="205869" cy="419006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" name="Down Arrow 99"/>
              <p:cNvSpPr/>
              <p:nvPr/>
            </p:nvSpPr>
            <p:spPr bwMode="auto">
              <a:xfrm>
                <a:off x="6987635" y="2758321"/>
                <a:ext cx="205869" cy="417223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" name="Down Arrow 101"/>
              <p:cNvSpPr/>
              <p:nvPr/>
            </p:nvSpPr>
            <p:spPr bwMode="auto">
              <a:xfrm>
                <a:off x="6987635" y="3170196"/>
                <a:ext cx="205869" cy="417223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" name="Down Arrow 103"/>
              <p:cNvSpPr/>
              <p:nvPr/>
            </p:nvSpPr>
            <p:spPr bwMode="auto">
              <a:xfrm>
                <a:off x="6989425" y="3583853"/>
                <a:ext cx="205868" cy="417223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6" name="Straight Connector 105"/>
              <p:cNvCxnSpPr>
                <a:stCxn id="104" idx="2"/>
              </p:cNvCxnSpPr>
              <p:nvPr/>
            </p:nvCxnSpPr>
            <p:spPr bwMode="auto">
              <a:xfrm rot="16200000" flipH="1">
                <a:off x="6935459" y="4157976"/>
                <a:ext cx="315591" cy="179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 bwMode="auto">
              <a:xfrm rot="10800000">
                <a:off x="7091464" y="4316667"/>
                <a:ext cx="28463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 bwMode="auto">
              <a:xfrm rot="5400000">
                <a:off x="6211787" y="3157711"/>
                <a:ext cx="2323255" cy="17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rot="10800000">
                <a:off x="7374309" y="1996978"/>
                <a:ext cx="284636" cy="17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Down Arrow 109"/>
              <p:cNvSpPr/>
              <p:nvPr/>
            </p:nvSpPr>
            <p:spPr bwMode="auto">
              <a:xfrm>
                <a:off x="7546164" y="1996978"/>
                <a:ext cx="220190" cy="394044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Down Arrow 111"/>
              <p:cNvSpPr/>
              <p:nvPr/>
            </p:nvSpPr>
            <p:spPr bwMode="auto">
              <a:xfrm>
                <a:off x="7551535" y="2373192"/>
                <a:ext cx="205868" cy="419007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Down Arrow 113"/>
              <p:cNvSpPr/>
              <p:nvPr/>
            </p:nvSpPr>
            <p:spPr bwMode="auto">
              <a:xfrm>
                <a:off x="7551535" y="2776151"/>
                <a:ext cx="205868" cy="417223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Down Arrow 115"/>
              <p:cNvSpPr/>
              <p:nvPr/>
            </p:nvSpPr>
            <p:spPr bwMode="auto">
              <a:xfrm>
                <a:off x="7551535" y="3175544"/>
                <a:ext cx="205868" cy="417223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" name="Down Arrow 117"/>
              <p:cNvSpPr/>
              <p:nvPr/>
            </p:nvSpPr>
            <p:spPr bwMode="auto">
              <a:xfrm>
                <a:off x="7551535" y="3574937"/>
                <a:ext cx="205868" cy="419007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1" name="Straight Connector 120"/>
              <p:cNvCxnSpPr>
                <a:stCxn id="118" idx="2"/>
              </p:cNvCxnSpPr>
              <p:nvPr/>
            </p:nvCxnSpPr>
            <p:spPr bwMode="auto">
              <a:xfrm rot="16200000" flipH="1">
                <a:off x="7341115" y="4307297"/>
                <a:ext cx="631183" cy="447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 bwMode="auto">
              <a:xfrm rot="10800000">
                <a:off x="8065311" y="1954186"/>
                <a:ext cx="454701" cy="45823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 bwMode="auto">
              <a:xfrm rot="5400000">
                <a:off x="8095789" y="4209856"/>
                <a:ext cx="468931" cy="36161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rot="5400000">
                <a:off x="8217760" y="2684323"/>
                <a:ext cx="588392" cy="17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auto">
              <a:xfrm rot="5400000">
                <a:off x="8114346" y="3757692"/>
                <a:ext cx="795220" cy="17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 bwMode="auto">
              <a:xfrm>
                <a:off x="8036668" y="1918526"/>
                <a:ext cx="34014" cy="392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 bwMode="auto">
              <a:xfrm>
                <a:off x="8104694" y="4596600"/>
                <a:ext cx="32223" cy="392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/>
              <p:nvPr/>
            </p:nvCxnSpPr>
            <p:spPr bwMode="auto">
              <a:xfrm>
                <a:off x="6985845" y="2353579"/>
                <a:ext cx="19512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7549745" y="2397263"/>
                <a:ext cx="1969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7544375" y="2796656"/>
                <a:ext cx="1969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7544375" y="3198724"/>
                <a:ext cx="1969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7544375" y="3599899"/>
                <a:ext cx="1969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7544375" y="3992160"/>
                <a:ext cx="1969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6991215" y="2761887"/>
                <a:ext cx="1969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6991215" y="3175544"/>
                <a:ext cx="1969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6991215" y="3585635"/>
                <a:ext cx="1969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6991215" y="3999292"/>
                <a:ext cx="1969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30" name="Straight Connector 134"/>
            <p:cNvCxnSpPr>
              <a:cxnSpLocks noChangeShapeType="1"/>
              <a:endCxn id="126" idx="6"/>
            </p:cNvCxnSpPr>
            <p:nvPr/>
          </p:nvCxnSpPr>
          <p:spPr bwMode="auto">
            <a:xfrm>
              <a:off x="6243638" y="2073275"/>
              <a:ext cx="1482725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914400" y="4953000"/>
            <a:ext cx="698341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A zener diode with a power rating of 0.5 watt would be adequate,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as would a resistor rated for 1.5 or 2 watts of dissipation. </a:t>
            </a: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151" name="Group 86"/>
          <p:cNvGrpSpPr>
            <a:grpSpLocks/>
          </p:cNvGrpSpPr>
          <p:nvPr/>
        </p:nvGrpSpPr>
        <p:grpSpPr bwMode="auto">
          <a:xfrm>
            <a:off x="6581775" y="2200275"/>
            <a:ext cx="2409825" cy="2219325"/>
            <a:chOff x="6581775" y="2200275"/>
            <a:chExt cx="2409825" cy="2219325"/>
          </a:xfrm>
        </p:grpSpPr>
        <p:sp>
          <p:nvSpPr>
            <p:cNvPr id="6224" name="Rectangle 97"/>
            <p:cNvSpPr>
              <a:spLocks noChangeArrowheads="1"/>
            </p:cNvSpPr>
            <p:nvPr/>
          </p:nvSpPr>
          <p:spPr bwMode="auto">
            <a:xfrm>
              <a:off x="6581775" y="2200275"/>
              <a:ext cx="2409825" cy="2219325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6147" name="Object 7"/>
            <p:cNvGraphicFramePr>
              <a:graphicFrameLocks noChangeAspect="1"/>
            </p:cNvGraphicFramePr>
            <p:nvPr/>
          </p:nvGraphicFramePr>
          <p:xfrm>
            <a:off x="6643688" y="2514600"/>
            <a:ext cx="2289175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Equation" r:id="rId3" imgW="1638000" imgH="1143000" progId="Equation.3">
                    <p:embed/>
                  </p:oleObj>
                </mc:Choice>
                <mc:Fallback>
                  <p:oleObj name="Equation" r:id="rId3" imgW="1638000" imgH="1143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688" y="2514600"/>
                          <a:ext cx="2289175" cy="160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2" name="Group 88"/>
          <p:cNvGrpSpPr>
            <a:grpSpLocks/>
          </p:cNvGrpSpPr>
          <p:nvPr/>
        </p:nvGrpSpPr>
        <p:grpSpPr bwMode="auto">
          <a:xfrm>
            <a:off x="2995613" y="2105025"/>
            <a:ext cx="3529010" cy="2286000"/>
            <a:chOff x="2974557" y="2057400"/>
            <a:chExt cx="3833432" cy="2524125"/>
          </a:xfrm>
        </p:grpSpPr>
        <p:sp>
          <p:nvSpPr>
            <p:cNvPr id="6184" name="Rectangle 95"/>
            <p:cNvSpPr>
              <a:spLocks noChangeArrowheads="1"/>
            </p:cNvSpPr>
            <p:nvPr/>
          </p:nvSpPr>
          <p:spPr bwMode="auto">
            <a:xfrm>
              <a:off x="3063521" y="2057400"/>
              <a:ext cx="3657601" cy="2514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6185" name="Group 39"/>
            <p:cNvGrpSpPr>
              <a:grpSpLocks/>
            </p:cNvGrpSpPr>
            <p:nvPr/>
          </p:nvGrpSpPr>
          <p:grpSpPr bwMode="auto">
            <a:xfrm>
              <a:off x="2974557" y="2106613"/>
              <a:ext cx="3833432" cy="2474912"/>
              <a:chOff x="2539727" y="8386"/>
              <a:chExt cx="4580985" cy="3108598"/>
            </a:xfrm>
          </p:grpSpPr>
          <p:sp>
            <p:nvSpPr>
              <p:cNvPr id="6186" name="TextBox 40"/>
              <p:cNvSpPr txBox="1">
                <a:spLocks noChangeArrowheads="1"/>
              </p:cNvSpPr>
              <p:nvPr/>
            </p:nvSpPr>
            <p:spPr bwMode="auto">
              <a:xfrm>
                <a:off x="2539727" y="1333626"/>
                <a:ext cx="691121" cy="400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45 V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5400000">
                <a:off x="2760768" y="1213636"/>
                <a:ext cx="85204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auto">
              <a:xfrm flipV="1">
                <a:off x="4198608" y="732571"/>
                <a:ext cx="72126" cy="572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auto">
              <a:xfrm rot="16200000" flipH="1">
                <a:off x="4239716" y="763588"/>
                <a:ext cx="132100" cy="7006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auto">
              <a:xfrm rot="5400000" flipH="1" flipV="1">
                <a:off x="4329357" y="744012"/>
                <a:ext cx="132100" cy="10921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auto">
              <a:xfrm rot="16200000" flipH="1">
                <a:off x="4418999" y="763588"/>
                <a:ext cx="132100" cy="7006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auto">
              <a:xfrm rot="5400000" flipH="1" flipV="1">
                <a:off x="4507609" y="745043"/>
                <a:ext cx="132100" cy="10715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6"/>
              <p:cNvCxnSpPr/>
              <p:nvPr/>
            </p:nvCxnSpPr>
            <p:spPr bwMode="auto">
              <a:xfrm rot="16200000" flipH="1">
                <a:off x="4599312" y="762559"/>
                <a:ext cx="132100" cy="721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auto">
              <a:xfrm rot="5400000" flipH="1" flipV="1">
                <a:off x="4684532" y="804505"/>
                <a:ext cx="77059" cy="4327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95" name="Group 433"/>
              <p:cNvGrpSpPr>
                <a:grpSpLocks/>
              </p:cNvGrpSpPr>
              <p:nvPr/>
            </p:nvGrpSpPr>
            <p:grpSpPr bwMode="auto">
              <a:xfrm>
                <a:off x="3052845" y="1641867"/>
                <a:ext cx="272016" cy="211355"/>
                <a:chOff x="837865" y="3631817"/>
                <a:chExt cx="386815" cy="266375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837865" y="3631817"/>
                  <a:ext cx="38095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08195" y="3720606"/>
                  <a:ext cx="22857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843726" y="3795527"/>
                  <a:ext cx="38095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14056" y="3898192"/>
                  <a:ext cx="228573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>
                <a:endCxn id="59" idx="0"/>
              </p:cNvCxnSpPr>
              <p:nvPr/>
            </p:nvCxnSpPr>
            <p:spPr>
              <a:xfrm flipV="1">
                <a:off x="3174429" y="2709675"/>
                <a:ext cx="258414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6218117" y="1520771"/>
                <a:ext cx="750103" cy="30162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8" name="TextBox 52"/>
              <p:cNvSpPr txBox="1">
                <a:spLocks noChangeArrowheads="1"/>
              </p:cNvSpPr>
              <p:nvPr/>
            </p:nvSpPr>
            <p:spPr bwMode="auto">
              <a:xfrm>
                <a:off x="6131565" y="1485544"/>
                <a:ext cx="989147" cy="426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12.6 V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rot="10800000">
                <a:off x="5742090" y="1265376"/>
                <a:ext cx="469845" cy="28181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0800000">
                <a:off x="3188853" y="792014"/>
                <a:ext cx="10076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0800000">
                <a:off x="4742639" y="784309"/>
                <a:ext cx="100563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2761870" y="2282549"/>
                <a:ext cx="84984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5325268" y="1197122"/>
                <a:ext cx="8542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/>
              <p:cNvSpPr/>
              <p:nvPr/>
            </p:nvSpPr>
            <p:spPr>
              <a:xfrm flipH="1" flipV="1">
                <a:off x="5624628" y="1628652"/>
                <a:ext cx="272015" cy="1081023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5611234" y="1626451"/>
                <a:ext cx="2678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>
                <a:off x="5600014" y="1616542"/>
                <a:ext cx="2862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5863858" y="1637459"/>
                <a:ext cx="2642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rot="10800000" flipV="1">
                <a:off x="5764757" y="1829005"/>
                <a:ext cx="430692" cy="28401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5045566" y="994570"/>
                <a:ext cx="603791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3372258" y="968150"/>
                <a:ext cx="601731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11" name="TextBox 65"/>
              <p:cNvSpPr txBox="1">
                <a:spLocks noChangeArrowheads="1"/>
              </p:cNvSpPr>
              <p:nvPr/>
            </p:nvSpPr>
            <p:spPr bwMode="auto">
              <a:xfrm>
                <a:off x="4092588" y="863921"/>
                <a:ext cx="1011874" cy="386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32.4 mA</a:t>
                </a:r>
              </a:p>
            </p:txBody>
          </p:sp>
          <p:sp>
            <p:nvSpPr>
              <p:cNvPr id="6212" name="TextBox 66"/>
              <p:cNvSpPr txBox="1">
                <a:spLocks noChangeArrowheads="1"/>
              </p:cNvSpPr>
              <p:nvPr/>
            </p:nvSpPr>
            <p:spPr bwMode="auto">
              <a:xfrm>
                <a:off x="3918288" y="2730626"/>
                <a:ext cx="1011875" cy="386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32.4 </a:t>
                </a:r>
                <a:r>
                  <a:rPr lang="en-US" sz="1400" dirty="0" err="1"/>
                  <a:t>mA</a:t>
                </a:r>
                <a:endParaRPr lang="en-US" sz="14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316618" y="2905623"/>
                <a:ext cx="603793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874525" y="2910027"/>
                <a:ext cx="603793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4048175" y="50052"/>
                <a:ext cx="750103" cy="30383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6" name="TextBox 70"/>
              <p:cNvSpPr txBox="1">
                <a:spLocks noChangeArrowheads="1"/>
              </p:cNvSpPr>
              <p:nvPr/>
            </p:nvSpPr>
            <p:spPr bwMode="auto">
              <a:xfrm>
                <a:off x="3984293" y="8386"/>
                <a:ext cx="831798" cy="386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32.4 V</a:t>
                </a:r>
              </a:p>
            </p:txBody>
          </p:sp>
          <p:sp>
            <p:nvSpPr>
              <p:cNvPr id="6217" name="TextBox 71"/>
              <p:cNvSpPr txBox="1">
                <a:spLocks noChangeArrowheads="1"/>
              </p:cNvSpPr>
              <p:nvPr/>
            </p:nvSpPr>
            <p:spPr bwMode="auto">
              <a:xfrm>
                <a:off x="4078573" y="410086"/>
                <a:ext cx="682373" cy="386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 K</a:t>
                </a:r>
                <a:r>
                  <a:rPr lang="el-GR" sz="1400"/>
                  <a:t>Ω</a:t>
                </a:r>
                <a:endParaRPr lang="en-US" sz="140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rot="5400000">
                <a:off x="3726609" y="479680"/>
                <a:ext cx="453545" cy="20195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6200000" flipH="1">
                <a:off x="4697210" y="446709"/>
                <a:ext cx="453545" cy="26789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53" name="Group 87"/>
          <p:cNvGrpSpPr>
            <a:grpSpLocks/>
          </p:cNvGrpSpPr>
          <p:nvPr/>
        </p:nvGrpSpPr>
        <p:grpSpPr bwMode="auto">
          <a:xfrm>
            <a:off x="304800" y="2133600"/>
            <a:ext cx="2590800" cy="2057400"/>
            <a:chOff x="83543" y="2147207"/>
            <a:chExt cx="3298835" cy="2514600"/>
          </a:xfrm>
        </p:grpSpPr>
        <p:sp>
          <p:nvSpPr>
            <p:cNvPr id="6154" name="Rectangle 94"/>
            <p:cNvSpPr>
              <a:spLocks noChangeArrowheads="1"/>
            </p:cNvSpPr>
            <p:nvPr/>
          </p:nvSpPr>
          <p:spPr bwMode="auto">
            <a:xfrm>
              <a:off x="105778" y="2147207"/>
              <a:ext cx="3276600" cy="2514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rot="5400000">
              <a:off x="-4635" y="2839886"/>
              <a:ext cx="617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56" name="Group 433"/>
            <p:cNvGrpSpPr>
              <a:grpSpLocks/>
            </p:cNvGrpSpPr>
            <p:nvPr/>
          </p:nvGrpSpPr>
          <p:grpSpPr bwMode="auto">
            <a:xfrm>
              <a:off x="208866" y="3154212"/>
              <a:ext cx="192028" cy="143578"/>
              <a:chOff x="836810" y="3637851"/>
              <a:chExt cx="390457" cy="251683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36810" y="3637851"/>
                <a:ext cx="38223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06682" y="3722879"/>
                <a:ext cx="23016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45030" y="3804508"/>
                <a:ext cx="38223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914902" y="3889534"/>
                <a:ext cx="22605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>
              <a:endCxn id="27" idx="0"/>
            </p:cNvCxnSpPr>
            <p:nvPr/>
          </p:nvCxnSpPr>
          <p:spPr bwMode="auto">
            <a:xfrm flipV="1">
              <a:off x="297806" y="3926442"/>
              <a:ext cx="18151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 bwMode="auto">
            <a:xfrm flipV="1">
              <a:off x="111842" y="3072720"/>
              <a:ext cx="414376" cy="30656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 bwMode="auto">
            <a:xfrm>
              <a:off x="2406069" y="2973765"/>
              <a:ext cx="782260" cy="28522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60" name="TextBox 20"/>
            <p:cNvSpPr txBox="1">
              <a:spLocks noChangeArrowheads="1"/>
            </p:cNvSpPr>
            <p:nvPr/>
          </p:nvSpPr>
          <p:spPr bwMode="auto">
            <a:xfrm>
              <a:off x="2309123" y="2961731"/>
              <a:ext cx="107325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≈12.6 V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rot="10800000">
              <a:off x="2086697" y="2872871"/>
              <a:ext cx="327458" cy="20761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-11668" y="3615026"/>
              <a:ext cx="61894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7" idx="2"/>
            </p:cNvCxnSpPr>
            <p:nvPr/>
          </p:nvCxnSpPr>
          <p:spPr bwMode="auto">
            <a:xfrm rot="5400000" flipH="1" flipV="1">
              <a:off x="1800084" y="2829681"/>
              <a:ext cx="624769" cy="10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own Arrow 26"/>
            <p:cNvSpPr/>
            <p:nvPr/>
          </p:nvSpPr>
          <p:spPr bwMode="auto">
            <a:xfrm flipH="1" flipV="1">
              <a:off x="2017971" y="3142570"/>
              <a:ext cx="187984" cy="783872"/>
            </a:xfrm>
            <a:prstGeom prst="downArrow">
              <a:avLst>
                <a:gd name="adj1" fmla="val 0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2015949" y="3147421"/>
              <a:ext cx="1879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007298" y="3137719"/>
              <a:ext cx="2134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192211" y="3155182"/>
              <a:ext cx="1940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 bwMode="auto">
            <a:xfrm rot="10800000" flipV="1">
              <a:off x="2112973" y="3286151"/>
              <a:ext cx="301181" cy="205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9" name="TextBox 31"/>
            <p:cNvSpPr txBox="1">
              <a:spLocks noChangeArrowheads="1"/>
            </p:cNvSpPr>
            <p:nvPr/>
          </p:nvSpPr>
          <p:spPr bwMode="auto">
            <a:xfrm>
              <a:off x="83543" y="4119456"/>
              <a:ext cx="990601" cy="36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Diode </a:t>
              </a:r>
            </a:p>
          </p:txBody>
        </p:sp>
        <p:graphicFrame>
          <p:nvGraphicFramePr>
            <p:cNvPr id="6146" name="Object 8"/>
            <p:cNvGraphicFramePr>
              <a:graphicFrameLocks noChangeAspect="1"/>
            </p:cNvGraphicFramePr>
            <p:nvPr/>
          </p:nvGraphicFramePr>
          <p:xfrm>
            <a:off x="842420" y="4126139"/>
            <a:ext cx="165576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Equation" r:id="rId5" imgW="850900" imgH="228600" progId="Equation.3">
                    <p:embed/>
                  </p:oleObj>
                </mc:Choice>
                <mc:Fallback>
                  <p:oleObj name="Equation" r:id="rId5" imgW="8509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420" y="4126139"/>
                          <a:ext cx="1655763" cy="392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70" name="Group 78"/>
            <p:cNvGrpSpPr>
              <a:grpSpLocks/>
            </p:cNvGrpSpPr>
            <p:nvPr/>
          </p:nvGrpSpPr>
          <p:grpSpPr bwMode="auto">
            <a:xfrm>
              <a:off x="876300" y="2452688"/>
              <a:ext cx="647700" cy="176212"/>
              <a:chOff x="1714500" y="2133600"/>
              <a:chExt cx="647700" cy="176213"/>
            </a:xfrm>
          </p:grpSpPr>
          <p:cxnSp>
            <p:nvCxnSpPr>
              <p:cNvPr id="80" name="Straight Connector 79"/>
              <p:cNvCxnSpPr/>
              <p:nvPr/>
            </p:nvCxnSpPr>
            <p:spPr bwMode="auto">
              <a:xfrm rot="5400000" flipH="1" flipV="1">
                <a:off x="1716702" y="2130152"/>
                <a:ext cx="75671" cy="8085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 bwMode="auto">
              <a:xfrm rot="16200000" flipH="1">
                <a:off x="1747108" y="2180599"/>
                <a:ext cx="176566" cy="8085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 bwMode="auto">
              <a:xfrm rot="5400000" flipH="1" flipV="1">
                <a:off x="1850197" y="2158364"/>
                <a:ext cx="176566" cy="1253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rot="16200000" flipH="1">
                <a:off x="1953285" y="2180599"/>
                <a:ext cx="176566" cy="8085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 flipH="1" flipV="1">
                <a:off x="2054352" y="2160386"/>
                <a:ext cx="176566" cy="12128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6"/>
              <p:cNvCxnSpPr/>
              <p:nvPr/>
            </p:nvCxnSpPr>
            <p:spPr bwMode="auto">
              <a:xfrm rot="16200000" flipH="1">
                <a:off x="2157442" y="2180599"/>
                <a:ext cx="176566" cy="8085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 bwMode="auto">
              <a:xfrm flipV="1">
                <a:off x="2288172" y="2208414"/>
                <a:ext cx="74790" cy="8925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71" name="Straight Connector 88"/>
            <p:cNvCxnSpPr>
              <a:cxnSpLocks noChangeShapeType="1"/>
            </p:cNvCxnSpPr>
            <p:nvPr/>
          </p:nvCxnSpPr>
          <p:spPr bwMode="auto">
            <a:xfrm>
              <a:off x="1524000" y="2531640"/>
              <a:ext cx="600075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2" name="Straight Connector 91"/>
            <p:cNvCxnSpPr>
              <a:cxnSpLocks noChangeShapeType="1"/>
            </p:cNvCxnSpPr>
            <p:nvPr/>
          </p:nvCxnSpPr>
          <p:spPr bwMode="auto">
            <a:xfrm>
              <a:off x="304800" y="2524124"/>
              <a:ext cx="57150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173" name="Group 45"/>
          <p:cNvGrpSpPr>
            <a:grpSpLocks/>
          </p:cNvGrpSpPr>
          <p:nvPr/>
        </p:nvGrpSpPr>
        <p:grpSpPr bwMode="auto">
          <a:xfrm>
            <a:off x="4953000" y="2362200"/>
            <a:ext cx="3352800" cy="2362200"/>
            <a:chOff x="4953000" y="2362200"/>
            <a:chExt cx="3352800" cy="2362200"/>
          </a:xfrm>
        </p:grpSpPr>
        <p:sp>
          <p:nvSpPr>
            <p:cNvPr id="7215" name="Rectangle 45"/>
            <p:cNvSpPr>
              <a:spLocks noChangeArrowheads="1"/>
            </p:cNvSpPr>
            <p:nvPr/>
          </p:nvSpPr>
          <p:spPr bwMode="auto">
            <a:xfrm>
              <a:off x="4953000" y="2362200"/>
              <a:ext cx="3352800" cy="23622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5381625" y="2590801"/>
            <a:ext cx="2847975" cy="2097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3" imgW="1549400" imgH="1143000" progId="Equation.3">
                    <p:embed/>
                  </p:oleObj>
                </mc:Choice>
                <mc:Fallback>
                  <p:oleObj name="Equation" r:id="rId3" imgW="1549400" imgH="1143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1625" y="2590801"/>
                          <a:ext cx="2847975" cy="2097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4" name="Group 46"/>
          <p:cNvGrpSpPr>
            <a:grpSpLocks/>
          </p:cNvGrpSpPr>
          <p:nvPr/>
        </p:nvGrpSpPr>
        <p:grpSpPr bwMode="auto">
          <a:xfrm>
            <a:off x="304800" y="2362200"/>
            <a:ext cx="4419600" cy="3124200"/>
            <a:chOff x="304800" y="2362200"/>
            <a:chExt cx="4419600" cy="3124200"/>
          </a:xfrm>
        </p:grpSpPr>
        <p:sp>
          <p:nvSpPr>
            <p:cNvPr id="7175" name="Rectangle 44"/>
            <p:cNvSpPr>
              <a:spLocks noChangeArrowheads="1"/>
            </p:cNvSpPr>
            <p:nvPr/>
          </p:nvSpPr>
          <p:spPr bwMode="auto">
            <a:xfrm>
              <a:off x="304800" y="2362200"/>
              <a:ext cx="4419600" cy="31242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7176" name="Group 5"/>
            <p:cNvGrpSpPr>
              <a:grpSpLocks/>
            </p:cNvGrpSpPr>
            <p:nvPr/>
          </p:nvGrpSpPr>
          <p:grpSpPr bwMode="auto">
            <a:xfrm>
              <a:off x="304800" y="2471738"/>
              <a:ext cx="4376738" cy="2762250"/>
              <a:chOff x="2459501" y="-22717"/>
              <a:chExt cx="4692523" cy="3074029"/>
            </a:xfrm>
          </p:grpSpPr>
          <p:sp>
            <p:nvSpPr>
              <p:cNvPr id="7177" name="TextBox 6"/>
              <p:cNvSpPr txBox="1">
                <a:spLocks noChangeArrowheads="1"/>
              </p:cNvSpPr>
              <p:nvPr/>
            </p:nvSpPr>
            <p:spPr bwMode="auto">
              <a:xfrm>
                <a:off x="2459501" y="1536700"/>
                <a:ext cx="546785" cy="342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45 V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>
                <a:off x="2762203" y="1213961"/>
                <a:ext cx="85154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 bwMode="auto">
              <a:xfrm flipV="1">
                <a:off x="4198985" y="733423"/>
                <a:ext cx="71486" cy="5653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 bwMode="auto">
              <a:xfrm rot="16200000" flipH="1">
                <a:off x="4240846" y="763048"/>
                <a:ext cx="130735" cy="7148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 bwMode="auto">
              <a:xfrm rot="5400000" flipH="1" flipV="1">
                <a:off x="4330204" y="745176"/>
                <a:ext cx="130735" cy="1072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 bwMode="auto">
              <a:xfrm rot="16200000" flipH="1">
                <a:off x="4419561" y="763048"/>
                <a:ext cx="130735" cy="7148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 bwMode="auto">
              <a:xfrm rot="5400000" flipH="1" flipV="1">
                <a:off x="4508917" y="745177"/>
                <a:ext cx="130735" cy="1072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6"/>
              <p:cNvCxnSpPr/>
              <p:nvPr/>
            </p:nvCxnSpPr>
            <p:spPr bwMode="auto">
              <a:xfrm rot="16200000" flipH="1">
                <a:off x="4599977" y="763048"/>
                <a:ext cx="130735" cy="7148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 bwMode="auto">
              <a:xfrm rot="5400000" flipH="1" flipV="1">
                <a:off x="4685226" y="804048"/>
                <a:ext cx="75968" cy="44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86" name="Group 433"/>
              <p:cNvGrpSpPr>
                <a:grpSpLocks/>
              </p:cNvGrpSpPr>
              <p:nvPr/>
            </p:nvGrpSpPr>
            <p:grpSpPr bwMode="auto">
              <a:xfrm>
                <a:off x="3053080" y="1662327"/>
                <a:ext cx="272392" cy="187681"/>
                <a:chOff x="838200" y="3657600"/>
                <a:chExt cx="387350" cy="236538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38816" y="3658068"/>
                  <a:ext cx="379995" cy="222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09006" y="3733772"/>
                  <a:ext cx="227513" cy="222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46076" y="3816155"/>
                  <a:ext cx="379997" cy="222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913846" y="3891859"/>
                  <a:ext cx="229935" cy="222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/>
              <p:cNvCxnSpPr>
                <a:endCxn id="25" idx="0"/>
              </p:cNvCxnSpPr>
              <p:nvPr/>
            </p:nvCxnSpPr>
            <p:spPr>
              <a:xfrm flipV="1">
                <a:off x="3165848" y="2710342"/>
                <a:ext cx="258539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6280580" y="1521364"/>
                <a:ext cx="750599" cy="30210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89" name="TextBox 18"/>
              <p:cNvSpPr txBox="1">
                <a:spLocks noChangeArrowheads="1"/>
              </p:cNvSpPr>
              <p:nvPr/>
            </p:nvSpPr>
            <p:spPr bwMode="auto">
              <a:xfrm>
                <a:off x="6360335" y="1492848"/>
                <a:ext cx="791689" cy="342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12.6 V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rot="10800000">
                <a:off x="5727417" y="1261661"/>
                <a:ext cx="469763" cy="28266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0800000">
                <a:off x="3193080" y="791722"/>
                <a:ext cx="100590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0800000">
                <a:off x="4743638" y="791722"/>
                <a:ext cx="100590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2762203" y="2281038"/>
                <a:ext cx="85154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6200000" flipV="1">
                <a:off x="5335949" y="1206893"/>
                <a:ext cx="8374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Down Arrow 24"/>
              <p:cNvSpPr/>
              <p:nvPr/>
            </p:nvSpPr>
            <p:spPr>
              <a:xfrm flipH="1" flipV="1">
                <a:off x="5616785" y="1629131"/>
                <a:ext cx="270624" cy="1081210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5613380" y="1630899"/>
                <a:ext cx="26892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5588183" y="1615914"/>
                <a:ext cx="28267" cy="17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5865616" y="1642414"/>
                <a:ext cx="28267" cy="17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0800000" flipV="1">
                <a:off x="5766564" y="1828767"/>
                <a:ext cx="430615" cy="28266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046601" y="994893"/>
                <a:ext cx="602522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371794" y="968392"/>
                <a:ext cx="604225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2" name="TextBox 31"/>
              <p:cNvSpPr txBox="1">
                <a:spLocks noChangeArrowheads="1"/>
              </p:cNvSpPr>
              <p:nvPr/>
            </p:nvSpPr>
            <p:spPr bwMode="auto">
              <a:xfrm>
                <a:off x="4092588" y="863920"/>
                <a:ext cx="752989" cy="342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324 µA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3317329" y="2904677"/>
                <a:ext cx="602522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789593" y="2904677"/>
                <a:ext cx="604223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924957" y="-5050"/>
                <a:ext cx="1089305" cy="35863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06" name="TextBox 35"/>
              <p:cNvSpPr txBox="1">
                <a:spLocks noChangeArrowheads="1"/>
              </p:cNvSpPr>
              <p:nvPr/>
            </p:nvSpPr>
            <p:spPr bwMode="auto">
              <a:xfrm>
                <a:off x="4175536" y="-22717"/>
                <a:ext cx="692846" cy="342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32.4 V</a:t>
                </a:r>
              </a:p>
            </p:txBody>
          </p:sp>
          <p:sp>
            <p:nvSpPr>
              <p:cNvPr id="7207" name="TextBox 36"/>
              <p:cNvSpPr txBox="1">
                <a:spLocks noChangeArrowheads="1"/>
              </p:cNvSpPr>
              <p:nvPr/>
            </p:nvSpPr>
            <p:spPr bwMode="auto">
              <a:xfrm>
                <a:off x="4050764" y="410085"/>
                <a:ext cx="761581" cy="342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100 K</a:t>
                </a:r>
                <a:r>
                  <a:rPr lang="el-GR" sz="1400"/>
                  <a:t>Ω</a:t>
                </a:r>
                <a:endParaRPr lang="en-US" sz="140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rot="5400000">
                <a:off x="3725171" y="480184"/>
                <a:ext cx="454038" cy="20084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16200000" flipH="1">
                <a:off x="4677667" y="465513"/>
                <a:ext cx="489372" cy="26551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0" name="TextBox 39"/>
              <p:cNvSpPr txBox="1">
                <a:spLocks noChangeArrowheads="1"/>
              </p:cNvSpPr>
              <p:nvPr/>
            </p:nvSpPr>
            <p:spPr bwMode="auto">
              <a:xfrm>
                <a:off x="3975746" y="2708692"/>
                <a:ext cx="752989" cy="342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324 µA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grpSp>
        <p:nvGrpSpPr>
          <p:cNvPr id="8198" name="Group 177"/>
          <p:cNvGrpSpPr>
            <a:grpSpLocks/>
          </p:cNvGrpSpPr>
          <p:nvPr/>
        </p:nvGrpSpPr>
        <p:grpSpPr bwMode="auto">
          <a:xfrm>
            <a:off x="4646613" y="1981200"/>
            <a:ext cx="4192587" cy="1981200"/>
            <a:chOff x="4517698" y="1905000"/>
            <a:chExt cx="4575502" cy="2286000"/>
          </a:xfrm>
        </p:grpSpPr>
        <p:sp>
          <p:nvSpPr>
            <p:cNvPr id="8313" name="Rectangle 174"/>
            <p:cNvSpPr>
              <a:spLocks noChangeArrowheads="1"/>
            </p:cNvSpPr>
            <p:nvPr/>
          </p:nvSpPr>
          <p:spPr bwMode="auto">
            <a:xfrm>
              <a:off x="4597400" y="1905000"/>
              <a:ext cx="4495800" cy="2286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8314" name="TextBox 69"/>
            <p:cNvSpPr txBox="1">
              <a:spLocks noChangeArrowheads="1"/>
            </p:cNvSpPr>
            <p:nvPr/>
          </p:nvSpPr>
          <p:spPr bwMode="auto">
            <a:xfrm>
              <a:off x="4517698" y="2846388"/>
              <a:ext cx="371475" cy="328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45 V</a:t>
              </a:r>
            </a:p>
          </p:txBody>
        </p:sp>
        <p:sp>
          <p:nvSpPr>
            <p:cNvPr id="8315" name="TextBox 71"/>
            <p:cNvSpPr txBox="1">
              <a:spLocks noChangeArrowheads="1"/>
            </p:cNvSpPr>
            <p:nvPr/>
          </p:nvSpPr>
          <p:spPr bwMode="auto">
            <a:xfrm>
              <a:off x="7381875" y="3051175"/>
              <a:ext cx="901700" cy="31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224 mV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5276528" y="2971067"/>
              <a:ext cx="24774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Box 73"/>
            <p:cNvSpPr txBox="1">
              <a:spLocks noChangeArrowheads="1"/>
            </p:cNvSpPr>
            <p:nvPr/>
          </p:nvSpPr>
          <p:spPr bwMode="auto">
            <a:xfrm>
              <a:off x="5521325" y="2847975"/>
              <a:ext cx="658813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447.76 µA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577981" y="1996587"/>
              <a:ext cx="1084538" cy="3443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19" name="TextBox 75"/>
            <p:cNvSpPr txBox="1">
              <a:spLocks noChangeArrowheads="1"/>
            </p:cNvSpPr>
            <p:nvPr/>
          </p:nvSpPr>
          <p:spPr bwMode="auto">
            <a:xfrm>
              <a:off x="5734050" y="1981200"/>
              <a:ext cx="587375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44.776 V</a:t>
              </a:r>
            </a:p>
          </p:txBody>
        </p:sp>
        <p:sp>
          <p:nvSpPr>
            <p:cNvPr id="8320" name="TextBox 76"/>
            <p:cNvSpPr txBox="1">
              <a:spLocks noChangeArrowheads="1"/>
            </p:cNvSpPr>
            <p:nvPr/>
          </p:nvSpPr>
          <p:spPr bwMode="auto">
            <a:xfrm>
              <a:off x="5653088" y="2395538"/>
              <a:ext cx="503237" cy="328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100 K</a:t>
              </a:r>
              <a:r>
                <a:rPr lang="el-GR" sz="1400"/>
                <a:t>Ω</a:t>
              </a:r>
              <a:endParaRPr lang="en-US" sz="1400"/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 rot="5400000">
              <a:off x="5496005" y="2490494"/>
              <a:ext cx="435952" cy="13686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rot="16200000" flipH="1">
              <a:off x="6189790" y="2486240"/>
              <a:ext cx="470755" cy="18017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>
              <a:off x="5051305" y="2811707"/>
              <a:ext cx="80907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>
              <a:off x="6409575" y="2811707"/>
              <a:ext cx="30838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6723156" y="2786063"/>
              <a:ext cx="32918" cy="4945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>
              <a:off x="6754340" y="2811707"/>
              <a:ext cx="168051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4888280" y="2974732"/>
              <a:ext cx="32604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>
              <a:off x="4890183" y="3146913"/>
              <a:ext cx="3239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>
              <a:off x="4964680" y="3227510"/>
              <a:ext cx="1611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>
              <a:off x="4883253" y="3317265"/>
              <a:ext cx="3239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>
              <a:off x="4971610" y="3419841"/>
              <a:ext cx="1611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 rot="5400000">
              <a:off x="4890928" y="3584695"/>
              <a:ext cx="32421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5" idx="2"/>
            </p:cNvCxnSpPr>
            <p:nvPr/>
          </p:nvCxnSpPr>
          <p:spPr bwMode="auto">
            <a:xfrm rot="10800000" flipH="1" flipV="1">
              <a:off x="6724889" y="3747720"/>
              <a:ext cx="17151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34" name="Group 735"/>
            <p:cNvGrpSpPr>
              <a:grpSpLocks/>
            </p:cNvGrpSpPr>
            <p:nvPr/>
          </p:nvGrpSpPr>
          <p:grpSpPr bwMode="auto">
            <a:xfrm>
              <a:off x="6631329" y="2835520"/>
              <a:ext cx="211355" cy="923190"/>
              <a:chOff x="6612948" y="2622010"/>
              <a:chExt cx="266317" cy="1644320"/>
            </a:xfrm>
          </p:grpSpPr>
          <p:cxnSp>
            <p:nvCxnSpPr>
              <p:cNvPr id="120" name="Straight Connector 119"/>
              <p:cNvCxnSpPr>
                <a:endCxn id="82" idx="4"/>
              </p:cNvCxnSpPr>
              <p:nvPr/>
            </p:nvCxnSpPr>
            <p:spPr>
              <a:xfrm rot="5400000" flipH="1" flipV="1">
                <a:off x="6414436" y="2955878"/>
                <a:ext cx="668825" cy="10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Down Arrow 120"/>
              <p:cNvSpPr/>
              <p:nvPr/>
            </p:nvSpPr>
            <p:spPr>
              <a:xfrm flipH="1" flipV="1">
                <a:off x="6619486" y="3297355"/>
                <a:ext cx="259779" cy="968975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6612948" y="3303880"/>
                <a:ext cx="25541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>
              <a:endCxn id="95" idx="2"/>
            </p:cNvCxnSpPr>
            <p:nvPr/>
          </p:nvCxnSpPr>
          <p:spPr bwMode="auto">
            <a:xfrm>
              <a:off x="5051305" y="3745890"/>
              <a:ext cx="16735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 bwMode="auto">
            <a:xfrm rot="5400000">
              <a:off x="6620145" y="3202782"/>
              <a:ext cx="293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 bwMode="auto">
            <a:xfrm rot="5400000">
              <a:off x="6821213" y="3229343"/>
              <a:ext cx="2564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 bwMode="auto">
            <a:xfrm>
              <a:off x="6724889" y="3720246"/>
              <a:ext cx="32917" cy="4945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 bwMode="auto">
            <a:xfrm>
              <a:off x="6458085" y="2989385"/>
              <a:ext cx="24774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0" name="TextBox 96"/>
            <p:cNvSpPr txBox="1">
              <a:spLocks noChangeArrowheads="1"/>
            </p:cNvSpPr>
            <p:nvPr/>
          </p:nvSpPr>
          <p:spPr bwMode="auto">
            <a:xfrm>
              <a:off x="5276850" y="3786188"/>
              <a:ext cx="658813" cy="328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447.76 µA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 bwMode="auto">
            <a:xfrm rot="10800000">
              <a:off x="6314288" y="3947380"/>
              <a:ext cx="24774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 bwMode="auto">
            <a:xfrm rot="10800000">
              <a:off x="4976807" y="3949210"/>
              <a:ext cx="24774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3" name="TextBox 99"/>
            <p:cNvSpPr txBox="1">
              <a:spLocks noChangeArrowheads="1"/>
            </p:cNvSpPr>
            <p:nvPr/>
          </p:nvSpPr>
          <p:spPr bwMode="auto">
            <a:xfrm>
              <a:off x="6986239" y="3786188"/>
              <a:ext cx="658813" cy="328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447.76 µA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 bwMode="auto">
            <a:xfrm rot="10800000">
              <a:off x="7980942" y="3958371"/>
              <a:ext cx="24774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 bwMode="auto">
            <a:xfrm>
              <a:off x="6963972" y="2648683"/>
              <a:ext cx="24774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6" name="TextBox 102"/>
            <p:cNvSpPr txBox="1">
              <a:spLocks noChangeArrowheads="1"/>
            </p:cNvSpPr>
            <p:nvPr/>
          </p:nvSpPr>
          <p:spPr bwMode="auto">
            <a:xfrm>
              <a:off x="7210425" y="2486025"/>
              <a:ext cx="65881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447.76 µA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 rot="5400000">
              <a:off x="8345596" y="2892303"/>
              <a:ext cx="1611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 rot="5400000">
              <a:off x="8326363" y="3646060"/>
              <a:ext cx="19965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 bwMode="auto">
            <a:xfrm>
              <a:off x="7381501" y="3090130"/>
              <a:ext cx="770958" cy="28941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50" name="TextBox 107"/>
            <p:cNvSpPr txBox="1">
              <a:spLocks noChangeArrowheads="1"/>
            </p:cNvSpPr>
            <p:nvPr/>
          </p:nvSpPr>
          <p:spPr bwMode="auto">
            <a:xfrm>
              <a:off x="6783388" y="2927350"/>
              <a:ext cx="339725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0µA</a:t>
              </a:r>
            </a:p>
          </p:txBody>
        </p:sp>
        <p:cxnSp>
          <p:nvCxnSpPr>
            <p:cNvPr id="109" name="Straight Arrow Connector 108"/>
            <p:cNvCxnSpPr/>
            <p:nvPr/>
          </p:nvCxnSpPr>
          <p:spPr bwMode="auto">
            <a:xfrm flipV="1">
              <a:off x="8148994" y="2932602"/>
              <a:ext cx="270268" cy="163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auto">
            <a:xfrm>
              <a:off x="8148994" y="3368553"/>
              <a:ext cx="270268" cy="2454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196" name="Object 7"/>
            <p:cNvGraphicFramePr>
              <a:graphicFrameLocks noChangeAspect="1"/>
            </p:cNvGraphicFramePr>
            <p:nvPr/>
          </p:nvGraphicFramePr>
          <p:xfrm>
            <a:off x="8526463" y="2778125"/>
            <a:ext cx="557212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3" imgW="304668" imgH="228501" progId="Equation.3">
                    <p:embed/>
                  </p:oleObj>
                </mc:Choice>
                <mc:Fallback>
                  <p:oleObj name="Equation" r:id="rId3" imgW="30466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6463" y="2778125"/>
                          <a:ext cx="557212" cy="4460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53" name="TextBox 111"/>
            <p:cNvSpPr txBox="1">
              <a:spLocks noChangeArrowheads="1"/>
            </p:cNvSpPr>
            <p:nvPr/>
          </p:nvSpPr>
          <p:spPr bwMode="auto">
            <a:xfrm>
              <a:off x="8478648" y="3286125"/>
              <a:ext cx="5969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500</a:t>
              </a:r>
              <a:r>
                <a:rPr lang="el-GR" sz="1400" dirty="0"/>
                <a:t>Ω</a:t>
              </a:r>
              <a:endParaRPr lang="en-US" sz="1400" dirty="0"/>
            </a:p>
          </p:txBody>
        </p:sp>
        <p:grpSp>
          <p:nvGrpSpPr>
            <p:cNvPr id="8354" name="Group 759"/>
            <p:cNvGrpSpPr>
              <a:grpSpLocks/>
            </p:cNvGrpSpPr>
            <p:nvPr/>
          </p:nvGrpSpPr>
          <p:grpSpPr bwMode="auto">
            <a:xfrm rot="16200000" flipH="1">
              <a:off x="8153646" y="3182773"/>
              <a:ext cx="579742" cy="148997"/>
              <a:chOff x="1715324" y="1901693"/>
              <a:chExt cx="544049" cy="149007"/>
            </a:xfrm>
          </p:grpSpPr>
          <p:cxnSp>
            <p:nvCxnSpPr>
              <p:cNvPr id="204" name="Straight Connector 203"/>
              <p:cNvCxnSpPr/>
              <p:nvPr/>
            </p:nvCxnSpPr>
            <p:spPr bwMode="auto">
              <a:xfrm rot="10800000" flipH="1">
                <a:off x="1715324" y="1903430"/>
                <a:ext cx="82510" cy="571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auto">
              <a:xfrm rot="16200000" flipH="1">
                <a:off x="1763749" y="1944418"/>
                <a:ext cx="143806" cy="6875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auto">
              <a:xfrm rot="5400000" flipH="1" flipV="1">
                <a:off x="1849704" y="1923769"/>
                <a:ext cx="142073" cy="10485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 bwMode="auto">
              <a:xfrm rot="16200000" flipH="1">
                <a:off x="1934784" y="1940078"/>
                <a:ext cx="143807" cy="6704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 bwMode="auto">
              <a:xfrm rot="5400000" flipH="1" flipV="1">
                <a:off x="2021595" y="1923761"/>
                <a:ext cx="143805" cy="10313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16"/>
              <p:cNvCxnSpPr/>
              <p:nvPr/>
            </p:nvCxnSpPr>
            <p:spPr bwMode="auto">
              <a:xfrm rot="16200000" flipH="1">
                <a:off x="2109259" y="1939217"/>
                <a:ext cx="143806" cy="6875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 bwMode="auto">
              <a:xfrm rot="5400000" flipH="1" flipV="1">
                <a:off x="2191107" y="1973769"/>
                <a:ext cx="93560" cy="4297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55" name="Group 759"/>
            <p:cNvGrpSpPr>
              <a:grpSpLocks/>
            </p:cNvGrpSpPr>
            <p:nvPr/>
          </p:nvGrpSpPr>
          <p:grpSpPr bwMode="auto">
            <a:xfrm flipH="1">
              <a:off x="5859463" y="2759075"/>
              <a:ext cx="554037" cy="149225"/>
              <a:chOff x="1726903" y="1901978"/>
              <a:chExt cx="518438" cy="149235"/>
            </a:xfrm>
          </p:grpSpPr>
          <p:cxnSp>
            <p:nvCxnSpPr>
              <p:cNvPr id="212" name="Straight Connector 211"/>
              <p:cNvCxnSpPr/>
              <p:nvPr/>
            </p:nvCxnSpPr>
            <p:spPr bwMode="auto">
              <a:xfrm rot="10800000" flipH="1">
                <a:off x="1727333" y="1903322"/>
                <a:ext cx="63226" cy="531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 bwMode="auto">
              <a:xfrm rot="16200000" flipH="1">
                <a:off x="1752245" y="1945299"/>
                <a:ext cx="144716" cy="6808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rot="5400000" flipH="1" flipV="1">
                <a:off x="1839084" y="1924719"/>
                <a:ext cx="142885" cy="10375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 bwMode="auto">
              <a:xfrm rot="16200000" flipH="1">
                <a:off x="1925709" y="1939804"/>
                <a:ext cx="144717" cy="6808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 bwMode="auto">
              <a:xfrm rot="5400000" flipH="1" flipV="1">
                <a:off x="2010821" y="1928277"/>
                <a:ext cx="144716" cy="10213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16"/>
              <p:cNvCxnSpPr/>
              <p:nvPr/>
            </p:nvCxnSpPr>
            <p:spPr bwMode="auto">
              <a:xfrm rot="16200000" flipH="1">
                <a:off x="2095933" y="1939804"/>
                <a:ext cx="144717" cy="6808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 bwMode="auto">
              <a:xfrm rot="5400000" flipH="1" flipV="1">
                <a:off x="2176593" y="1974861"/>
                <a:ext cx="95257" cy="4377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99" name="Group 176"/>
          <p:cNvGrpSpPr>
            <a:grpSpLocks/>
          </p:cNvGrpSpPr>
          <p:nvPr/>
        </p:nvGrpSpPr>
        <p:grpSpPr bwMode="auto">
          <a:xfrm>
            <a:off x="206375" y="1981200"/>
            <a:ext cx="4391025" cy="2057400"/>
            <a:chOff x="-47625" y="1981200"/>
            <a:chExt cx="4648200" cy="2133600"/>
          </a:xfrm>
        </p:grpSpPr>
        <p:sp>
          <p:nvSpPr>
            <p:cNvPr id="8252" name="Rectangle 173"/>
            <p:cNvSpPr>
              <a:spLocks noChangeArrowheads="1"/>
            </p:cNvSpPr>
            <p:nvPr/>
          </p:nvSpPr>
          <p:spPr bwMode="auto">
            <a:xfrm>
              <a:off x="10276" y="1981200"/>
              <a:ext cx="4533900" cy="2133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8253" name="TextBox 6"/>
            <p:cNvSpPr txBox="1">
              <a:spLocks noChangeArrowheads="1"/>
            </p:cNvSpPr>
            <p:nvPr/>
          </p:nvSpPr>
          <p:spPr bwMode="auto">
            <a:xfrm>
              <a:off x="-47625" y="2895600"/>
              <a:ext cx="37623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45 V</a:t>
              </a:r>
            </a:p>
          </p:txBody>
        </p:sp>
        <p:sp>
          <p:nvSpPr>
            <p:cNvPr id="8254" name="TextBox 8"/>
            <p:cNvSpPr txBox="1">
              <a:spLocks noChangeArrowheads="1"/>
            </p:cNvSpPr>
            <p:nvPr/>
          </p:nvSpPr>
          <p:spPr bwMode="auto">
            <a:xfrm>
              <a:off x="2955925" y="3089275"/>
              <a:ext cx="7318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12.6 V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863194" y="3023306"/>
              <a:ext cx="2520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Box 10"/>
            <p:cNvSpPr txBox="1">
              <a:spLocks noChangeArrowheads="1"/>
            </p:cNvSpPr>
            <p:nvPr/>
          </p:nvSpPr>
          <p:spPr bwMode="auto">
            <a:xfrm>
              <a:off x="1136650" y="2911475"/>
              <a:ext cx="568325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32.4 mA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110224" y="2223206"/>
              <a:ext cx="749493" cy="2815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58" name="TextBox 12"/>
            <p:cNvSpPr txBox="1">
              <a:spLocks noChangeArrowheads="1"/>
            </p:cNvSpPr>
            <p:nvPr/>
          </p:nvSpPr>
          <p:spPr bwMode="auto">
            <a:xfrm>
              <a:off x="1133475" y="2209800"/>
              <a:ext cx="476250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32.4 V</a:t>
              </a:r>
            </a:p>
          </p:txBody>
        </p:sp>
        <p:sp>
          <p:nvSpPr>
            <p:cNvPr id="8259" name="TextBox 13"/>
            <p:cNvSpPr txBox="1">
              <a:spLocks noChangeArrowheads="1"/>
            </p:cNvSpPr>
            <p:nvPr/>
          </p:nvSpPr>
          <p:spPr bwMode="auto">
            <a:xfrm>
              <a:off x="1196975" y="2551113"/>
              <a:ext cx="379413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 K</a:t>
              </a:r>
              <a:r>
                <a:rPr lang="el-GR" sz="1400"/>
                <a:t>Ω</a:t>
              </a:r>
              <a:endParaRPr lang="en-US" sz="1400"/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5400000">
              <a:off x="950086" y="2614412"/>
              <a:ext cx="357246" cy="141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 bwMode="auto">
            <a:xfrm rot="16200000" flipH="1">
              <a:off x="1605762" y="2607400"/>
              <a:ext cx="385233" cy="1831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456518" y="2891602"/>
              <a:ext cx="8234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9" idx="2"/>
            </p:cNvCxnSpPr>
            <p:nvPr/>
          </p:nvCxnSpPr>
          <p:spPr bwMode="auto">
            <a:xfrm>
              <a:off x="1817705" y="2888310"/>
              <a:ext cx="3360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 bwMode="auto">
            <a:xfrm>
              <a:off x="2153800" y="2871847"/>
              <a:ext cx="31930" cy="3951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2179008" y="2888310"/>
              <a:ext cx="17056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323168" y="3021658"/>
              <a:ext cx="2667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>
              <a:off x="291831" y="3161594"/>
              <a:ext cx="3293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>
              <a:off x="367453" y="3234032"/>
              <a:ext cx="1646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>
              <a:off x="285109" y="3308115"/>
              <a:ext cx="3293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360731" y="3375613"/>
              <a:ext cx="1646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 rot="5400000">
              <a:off x="322345" y="3509786"/>
              <a:ext cx="26834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 rot="10800000" flipH="1" flipV="1">
              <a:off x="2150440" y="3640664"/>
              <a:ext cx="17426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73" name="Group 735"/>
            <p:cNvGrpSpPr>
              <a:grpSpLocks/>
            </p:cNvGrpSpPr>
            <p:nvPr/>
          </p:nvGrpSpPr>
          <p:grpSpPr bwMode="auto">
            <a:xfrm>
              <a:off x="2063080" y="2911357"/>
              <a:ext cx="206701" cy="729307"/>
              <a:chOff x="6615637" y="2621559"/>
              <a:chExt cx="256533" cy="1581376"/>
            </a:xfrm>
          </p:grpSpPr>
          <p:cxnSp>
            <p:nvCxnSpPr>
              <p:cNvPr id="58" name="Straight Connector 57"/>
              <p:cNvCxnSpPr>
                <a:endCxn id="19" idx="4"/>
              </p:cNvCxnSpPr>
              <p:nvPr/>
            </p:nvCxnSpPr>
            <p:spPr>
              <a:xfrm rot="16200000" flipV="1">
                <a:off x="6414797" y="2954804"/>
                <a:ext cx="667534" cy="10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/>
              <p:cNvSpPr/>
              <p:nvPr/>
            </p:nvSpPr>
            <p:spPr>
              <a:xfrm flipH="1" flipV="1">
                <a:off x="6642715" y="3296230"/>
                <a:ext cx="210646" cy="906705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6615637" y="3296238"/>
                <a:ext cx="25653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 bwMode="auto">
            <a:xfrm>
              <a:off x="456518" y="3642312"/>
              <a:ext cx="16989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050689" y="3210984"/>
              <a:ext cx="2304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auto">
            <a:xfrm rot="5400000">
              <a:off x="2259070" y="3230722"/>
              <a:ext cx="23048" cy="16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 bwMode="auto">
            <a:xfrm>
              <a:off x="2155481" y="3620909"/>
              <a:ext cx="33610" cy="3951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1913492" y="3024952"/>
              <a:ext cx="2503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9" name="TextBox 33"/>
            <p:cNvSpPr txBox="1">
              <a:spLocks noChangeArrowheads="1"/>
            </p:cNvSpPr>
            <p:nvPr/>
          </p:nvSpPr>
          <p:spPr bwMode="auto">
            <a:xfrm>
              <a:off x="903288" y="3692525"/>
              <a:ext cx="569912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32.4 mA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rot="10800000">
              <a:off x="1740403" y="3826699"/>
              <a:ext cx="25039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rot="10800000">
              <a:off x="538862" y="3826699"/>
              <a:ext cx="2503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2" name="TextBox 36"/>
            <p:cNvSpPr txBox="1">
              <a:spLocks noChangeArrowheads="1"/>
            </p:cNvSpPr>
            <p:nvPr/>
          </p:nvSpPr>
          <p:spPr bwMode="auto">
            <a:xfrm>
              <a:off x="2371725" y="3692525"/>
              <a:ext cx="568325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25.2 </a:t>
              </a:r>
              <a:r>
                <a:rPr lang="en-US" sz="1400" dirty="0" err="1"/>
                <a:t>mA</a:t>
              </a:r>
              <a:endParaRPr lang="en-US" sz="1400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rot="10800000">
              <a:off x="3215862" y="3833284"/>
              <a:ext cx="2520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2399150" y="2758252"/>
              <a:ext cx="25039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Box 39"/>
            <p:cNvSpPr txBox="1">
              <a:spLocks noChangeArrowheads="1"/>
            </p:cNvSpPr>
            <p:nvPr/>
          </p:nvSpPr>
          <p:spPr bwMode="auto">
            <a:xfrm>
              <a:off x="2649538" y="2624138"/>
              <a:ext cx="568325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25.2 </a:t>
              </a:r>
              <a:r>
                <a:rPr lang="en-US" sz="1400" dirty="0" err="1"/>
                <a:t>mA</a:t>
              </a:r>
              <a:endParaRPr lang="en-US" sz="1400" dirty="0"/>
            </a:p>
          </p:txBody>
        </p:sp>
        <p:grpSp>
          <p:nvGrpSpPr>
            <p:cNvPr id="8286" name="Group 759"/>
            <p:cNvGrpSpPr>
              <a:grpSpLocks/>
            </p:cNvGrpSpPr>
            <p:nvPr/>
          </p:nvGrpSpPr>
          <p:grpSpPr bwMode="auto">
            <a:xfrm rot="16200000" flipH="1">
              <a:off x="3672058" y="3214611"/>
              <a:ext cx="439559" cy="88231"/>
              <a:chOff x="1729826" y="1903049"/>
              <a:chExt cx="501461" cy="122647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 flipV="1">
                <a:off x="1729826" y="1905416"/>
                <a:ext cx="69491" cy="5139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auto">
              <a:xfrm rot="16200000" flipH="1">
                <a:off x="1768158" y="1930015"/>
                <a:ext cx="116801" cy="6761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auto">
              <a:xfrm rot="5400000" flipH="1" flipV="1">
                <a:off x="1849845" y="1909800"/>
                <a:ext cx="116799" cy="10329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auto">
              <a:xfrm rot="16200000" flipH="1">
                <a:off x="1932483" y="1932551"/>
                <a:ext cx="116799" cy="6949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 bwMode="auto">
              <a:xfrm rot="5400000" flipH="1" flipV="1">
                <a:off x="2017002" y="1913079"/>
                <a:ext cx="116799" cy="1014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6"/>
              <p:cNvCxnSpPr/>
              <p:nvPr/>
            </p:nvCxnSpPr>
            <p:spPr bwMode="auto">
              <a:xfrm rot="16200000" flipH="1">
                <a:off x="2095882" y="1929042"/>
                <a:ext cx="116799" cy="6949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 bwMode="auto">
              <a:xfrm rot="5400000" flipH="1" flipV="1">
                <a:off x="2175816" y="1966713"/>
                <a:ext cx="67744" cy="4319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 bwMode="auto">
            <a:xfrm rot="16200000" flipH="1">
              <a:off x="3799875" y="2968154"/>
              <a:ext cx="1662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 bwMode="auto">
            <a:xfrm rot="5400000">
              <a:off x="3807384" y="3556707"/>
              <a:ext cx="16133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 rot="5400000" flipV="1">
              <a:off x="2227559" y="3262020"/>
              <a:ext cx="306211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 bwMode="auto">
            <a:xfrm>
              <a:off x="2881447" y="3120437"/>
              <a:ext cx="724285" cy="23871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91" name="TextBox 45"/>
            <p:cNvSpPr txBox="1">
              <a:spLocks noChangeArrowheads="1"/>
            </p:cNvSpPr>
            <p:nvPr/>
          </p:nvSpPr>
          <p:spPr bwMode="auto">
            <a:xfrm>
              <a:off x="2203450" y="3373438"/>
              <a:ext cx="50323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7.2 </a:t>
              </a:r>
              <a:r>
                <a:rPr lang="en-US" sz="1400" dirty="0" err="1"/>
                <a:t>mA</a:t>
              </a:r>
              <a:endParaRPr lang="en-US" sz="1400" dirty="0"/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602372" y="2990380"/>
              <a:ext cx="272237" cy="1333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3602372" y="3349273"/>
              <a:ext cx="272237" cy="2024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195" name="Object 6"/>
            <p:cNvGraphicFramePr>
              <a:graphicFrameLocks noChangeAspect="1"/>
            </p:cNvGraphicFramePr>
            <p:nvPr/>
          </p:nvGraphicFramePr>
          <p:xfrm>
            <a:off x="3937000" y="2872081"/>
            <a:ext cx="663575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Equation" r:id="rId5" imgW="304668" imgH="228501" progId="Equation.3">
                    <p:embed/>
                  </p:oleObj>
                </mc:Choice>
                <mc:Fallback>
                  <p:oleObj name="Equation" r:id="rId5" imgW="304668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000" y="2872081"/>
                          <a:ext cx="663575" cy="458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4" name="TextBox 49"/>
            <p:cNvSpPr txBox="1">
              <a:spLocks noChangeArrowheads="1"/>
            </p:cNvSpPr>
            <p:nvPr/>
          </p:nvSpPr>
          <p:spPr bwMode="auto">
            <a:xfrm>
              <a:off x="3928384" y="3282950"/>
              <a:ext cx="585788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500</a:t>
              </a:r>
              <a:r>
                <a:rPr lang="el-GR" sz="1400" dirty="0"/>
                <a:t>Ω</a:t>
              </a:r>
              <a:endParaRPr lang="en-US" sz="1400" dirty="0"/>
            </a:p>
          </p:txBody>
        </p:sp>
        <p:grpSp>
          <p:nvGrpSpPr>
            <p:cNvPr id="8295" name="Group 759"/>
            <p:cNvGrpSpPr>
              <a:grpSpLocks/>
            </p:cNvGrpSpPr>
            <p:nvPr/>
          </p:nvGrpSpPr>
          <p:grpSpPr bwMode="auto">
            <a:xfrm flipH="1">
              <a:off x="1273175" y="2835275"/>
              <a:ext cx="552450" cy="149225"/>
              <a:chOff x="1726903" y="1901978"/>
              <a:chExt cx="518438" cy="149235"/>
            </a:xfrm>
          </p:grpSpPr>
          <p:cxnSp>
            <p:nvCxnSpPr>
              <p:cNvPr id="223" name="Straight Connector 222"/>
              <p:cNvCxnSpPr/>
              <p:nvPr/>
            </p:nvCxnSpPr>
            <p:spPr bwMode="auto">
              <a:xfrm rot="10800000" flipH="1">
                <a:off x="1726450" y="1903978"/>
                <a:ext cx="64658" cy="5268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 bwMode="auto">
              <a:xfrm rot="16200000" flipH="1">
                <a:off x="1750242" y="1944984"/>
                <a:ext cx="143237" cy="678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 bwMode="auto">
              <a:xfrm rot="5400000" flipH="1" flipV="1">
                <a:off x="1838589" y="1924378"/>
                <a:ext cx="141591" cy="10408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 bwMode="auto">
              <a:xfrm rot="16200000" flipH="1">
                <a:off x="1924502" y="1939255"/>
                <a:ext cx="143236" cy="6938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 bwMode="auto">
              <a:xfrm rot="5400000" flipH="1" flipV="1">
                <a:off x="2010449" y="1927636"/>
                <a:ext cx="143237" cy="10250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16"/>
              <p:cNvCxnSpPr/>
              <p:nvPr/>
            </p:nvCxnSpPr>
            <p:spPr bwMode="auto">
              <a:xfrm rot="16200000" flipH="1">
                <a:off x="2097974" y="1939255"/>
                <a:ext cx="143236" cy="6938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 bwMode="auto">
              <a:xfrm rot="5400000" flipH="1" flipV="1">
                <a:off x="2177900" y="1974886"/>
                <a:ext cx="92198" cy="4258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00" name="Group 259"/>
          <p:cNvGrpSpPr>
            <a:grpSpLocks/>
          </p:cNvGrpSpPr>
          <p:nvPr/>
        </p:nvGrpSpPr>
        <p:grpSpPr bwMode="auto">
          <a:xfrm>
            <a:off x="1325563" y="4184651"/>
            <a:ext cx="6127749" cy="2244723"/>
            <a:chOff x="1752600" y="4206600"/>
            <a:chExt cx="6127485" cy="2244802"/>
          </a:xfrm>
        </p:grpSpPr>
        <p:grpSp>
          <p:nvGrpSpPr>
            <p:cNvPr id="8201" name="Group 178"/>
            <p:cNvGrpSpPr>
              <a:grpSpLocks/>
            </p:cNvGrpSpPr>
            <p:nvPr/>
          </p:nvGrpSpPr>
          <p:grpSpPr bwMode="auto">
            <a:xfrm>
              <a:off x="1752600" y="4206600"/>
              <a:ext cx="6127485" cy="2221190"/>
              <a:chOff x="1752600" y="4291362"/>
              <a:chExt cx="6233865" cy="2099481"/>
            </a:xfrm>
          </p:grpSpPr>
          <p:sp>
            <p:nvSpPr>
              <p:cNvPr id="8204" name="Rectangle 175"/>
              <p:cNvSpPr>
                <a:spLocks noChangeArrowheads="1"/>
              </p:cNvSpPr>
              <p:nvPr/>
            </p:nvSpPr>
            <p:spPr bwMode="auto">
              <a:xfrm>
                <a:off x="1804740" y="4291362"/>
                <a:ext cx="6181725" cy="2099481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8205" name="TextBox 130"/>
              <p:cNvSpPr txBox="1">
                <a:spLocks noChangeArrowheads="1"/>
              </p:cNvSpPr>
              <p:nvPr/>
            </p:nvSpPr>
            <p:spPr bwMode="auto">
              <a:xfrm>
                <a:off x="1752600" y="5465763"/>
                <a:ext cx="523875" cy="328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45 V</a:t>
                </a:r>
              </a:p>
            </p:txBody>
          </p:sp>
          <p:sp>
            <p:nvSpPr>
              <p:cNvPr id="8206" name="TextBox 132"/>
              <p:cNvSpPr txBox="1">
                <a:spLocks noChangeArrowheads="1"/>
              </p:cNvSpPr>
              <p:nvPr/>
            </p:nvSpPr>
            <p:spPr bwMode="auto">
              <a:xfrm>
                <a:off x="5919788" y="5384800"/>
                <a:ext cx="896937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224 mV</a:t>
                </a:r>
              </a:p>
            </p:txBody>
          </p:sp>
          <p:cxnSp>
            <p:nvCxnSpPr>
              <p:cNvPr id="184" name="Straight Arrow Connector 183"/>
              <p:cNvCxnSpPr/>
              <p:nvPr/>
            </p:nvCxnSpPr>
            <p:spPr bwMode="auto">
              <a:xfrm>
                <a:off x="2994528" y="5305743"/>
                <a:ext cx="348838" cy="150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08" name="TextBox 134"/>
              <p:cNvSpPr txBox="1">
                <a:spLocks noChangeArrowheads="1"/>
              </p:cNvSpPr>
              <p:nvPr/>
            </p:nvSpPr>
            <p:spPr bwMode="auto">
              <a:xfrm>
                <a:off x="3451225" y="5191125"/>
                <a:ext cx="928688" cy="3286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447.76 µA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3336906" y="4330375"/>
                <a:ext cx="1043284" cy="34513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10" name="TextBox 136"/>
              <p:cNvSpPr txBox="1">
                <a:spLocks noChangeArrowheads="1"/>
              </p:cNvSpPr>
              <p:nvPr/>
            </p:nvSpPr>
            <p:spPr bwMode="auto">
              <a:xfrm>
                <a:off x="3502025" y="4314825"/>
                <a:ext cx="828675" cy="3286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44.776 V</a:t>
                </a:r>
              </a:p>
            </p:txBody>
          </p:sp>
          <p:sp>
            <p:nvSpPr>
              <p:cNvPr id="8211" name="TextBox 137"/>
              <p:cNvSpPr txBox="1">
                <a:spLocks noChangeArrowheads="1"/>
              </p:cNvSpPr>
              <p:nvPr/>
            </p:nvSpPr>
            <p:spPr bwMode="auto">
              <a:xfrm>
                <a:off x="3457575" y="4729163"/>
                <a:ext cx="709613" cy="328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100 K</a:t>
                </a:r>
                <a:r>
                  <a:rPr lang="el-GR" sz="1400"/>
                  <a:t>Ω</a:t>
                </a:r>
                <a:endParaRPr lang="en-US" sz="1400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 bwMode="auto">
              <a:xfrm rot="5400000">
                <a:off x="3145971" y="4796997"/>
                <a:ext cx="435164" cy="19218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 bwMode="auto">
              <a:xfrm rot="16200000" flipH="1">
                <a:off x="4058085" y="4782817"/>
                <a:ext cx="468177" cy="25355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 bwMode="auto">
              <a:xfrm>
                <a:off x="2429281" y="5143683"/>
                <a:ext cx="11417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 bwMode="auto">
              <a:xfrm flipV="1">
                <a:off x="4105641" y="5146684"/>
                <a:ext cx="31627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 bwMode="auto">
              <a:xfrm rot="5400000">
                <a:off x="2265662" y="5307187"/>
                <a:ext cx="325622" cy="161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 bwMode="auto">
              <a:xfrm>
                <a:off x="2199952" y="5479809"/>
                <a:ext cx="45704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auto">
              <a:xfrm>
                <a:off x="2304927" y="5560840"/>
                <a:ext cx="22932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 bwMode="auto">
              <a:xfrm>
                <a:off x="2190262" y="5652375"/>
                <a:ext cx="45704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 bwMode="auto">
              <a:xfrm>
                <a:off x="2302989" y="5747811"/>
                <a:ext cx="22932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 bwMode="auto">
              <a:xfrm rot="5400000">
                <a:off x="2267277" y="5917018"/>
                <a:ext cx="325622" cy="161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 bwMode="auto">
              <a:xfrm>
                <a:off x="2429280" y="6080036"/>
                <a:ext cx="483722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 bwMode="auto">
              <a:xfrm>
                <a:off x="4336586" y="5307244"/>
                <a:ext cx="350453" cy="150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 bwMode="auto">
              <a:xfrm rot="10800000">
                <a:off x="4091107" y="6282611"/>
                <a:ext cx="34883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/>
              <p:nvPr/>
            </p:nvCxnSpPr>
            <p:spPr bwMode="auto">
              <a:xfrm rot="10800000">
                <a:off x="2795884" y="6284111"/>
                <a:ext cx="34883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 bwMode="auto">
              <a:xfrm rot="10800000">
                <a:off x="6042016" y="6291616"/>
                <a:ext cx="348838" cy="150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 bwMode="auto">
              <a:xfrm>
                <a:off x="5127931" y="4981621"/>
                <a:ext cx="34883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29" name="TextBox 157"/>
              <p:cNvSpPr txBox="1">
                <a:spLocks noChangeArrowheads="1"/>
              </p:cNvSpPr>
              <p:nvPr/>
            </p:nvSpPr>
            <p:spPr bwMode="auto">
              <a:xfrm>
                <a:off x="5476875" y="4819650"/>
                <a:ext cx="930275" cy="327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447.76 µA</a:t>
                </a:r>
              </a:p>
            </p:txBody>
          </p:sp>
          <p:grpSp>
            <p:nvGrpSpPr>
              <p:cNvPr id="8230" name="Group 759"/>
              <p:cNvGrpSpPr>
                <a:grpSpLocks/>
              </p:cNvGrpSpPr>
              <p:nvPr/>
            </p:nvGrpSpPr>
            <p:grpSpPr bwMode="auto">
              <a:xfrm rot="16200000" flipH="1">
                <a:off x="7001802" y="5514102"/>
                <a:ext cx="554911" cy="150199"/>
                <a:chOff x="1732839" y="1956037"/>
                <a:chExt cx="520730" cy="150213"/>
              </a:xfrm>
            </p:grpSpPr>
            <p:cxnSp>
              <p:nvCxnSpPr>
                <p:cNvPr id="252" name="Straight Connector 251"/>
                <p:cNvCxnSpPr/>
                <p:nvPr/>
              </p:nvCxnSpPr>
              <p:spPr bwMode="auto">
                <a:xfrm rot="10800000" flipH="1">
                  <a:off x="1732839" y="1962503"/>
                  <a:ext cx="64774" cy="532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 bwMode="auto">
                <a:xfrm rot="16200000" flipH="1">
                  <a:off x="1755912" y="1999774"/>
                  <a:ext cx="145363" cy="6759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 bwMode="auto">
                <a:xfrm rot="5400000" flipH="1" flipV="1">
                  <a:off x="1841206" y="1979046"/>
                  <a:ext cx="143747" cy="1042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 bwMode="auto">
                <a:xfrm rot="16200000" flipH="1">
                  <a:off x="1925592" y="1994219"/>
                  <a:ext cx="145363" cy="689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 bwMode="auto">
                <a:xfrm rot="5400000" flipH="1" flipV="1">
                  <a:off x="2014306" y="1978938"/>
                  <a:ext cx="145362" cy="1027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16"/>
                <p:cNvCxnSpPr/>
                <p:nvPr/>
              </p:nvCxnSpPr>
              <p:spPr bwMode="auto">
                <a:xfrm rot="16200000" flipH="1">
                  <a:off x="2103721" y="1994929"/>
                  <a:ext cx="145363" cy="6759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 bwMode="auto">
                <a:xfrm rot="5400000" flipH="1" flipV="1">
                  <a:off x="2184904" y="2029512"/>
                  <a:ext cx="93678" cy="4365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7" name="Straight Connector 236"/>
              <p:cNvCxnSpPr/>
              <p:nvPr/>
            </p:nvCxnSpPr>
            <p:spPr bwMode="auto">
              <a:xfrm rot="5400000">
                <a:off x="7178907" y="5229965"/>
                <a:ext cx="1635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Rectangle 237"/>
              <p:cNvSpPr/>
              <p:nvPr/>
            </p:nvSpPr>
            <p:spPr bwMode="auto">
              <a:xfrm>
                <a:off x="5933811" y="5424289"/>
                <a:ext cx="872095" cy="28960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9" name="Straight Arrow Connector 238"/>
              <p:cNvCxnSpPr/>
              <p:nvPr/>
            </p:nvCxnSpPr>
            <p:spPr bwMode="auto">
              <a:xfrm flipV="1">
                <a:off x="6801062" y="5265229"/>
                <a:ext cx="381138" cy="16356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 bwMode="auto">
              <a:xfrm>
                <a:off x="6801062" y="5703394"/>
                <a:ext cx="381138" cy="24309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194" name="Object 8"/>
              <p:cNvGraphicFramePr>
                <a:graphicFrameLocks noChangeAspect="1"/>
              </p:cNvGraphicFramePr>
              <p:nvPr/>
            </p:nvGraphicFramePr>
            <p:xfrm>
              <a:off x="7334251" y="5111751"/>
              <a:ext cx="511711" cy="4128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4" name="Equation" r:id="rId6" imgW="304668" imgH="228501" progId="Equation.3">
                      <p:embed/>
                    </p:oleObj>
                  </mc:Choice>
                  <mc:Fallback>
                    <p:oleObj name="Equation" r:id="rId6" imgW="304668" imgH="228501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34251" y="5111751"/>
                            <a:ext cx="511711" cy="4128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5" name="TextBox 165"/>
              <p:cNvSpPr txBox="1">
                <a:spLocks noChangeArrowheads="1"/>
              </p:cNvSpPr>
              <p:nvPr/>
            </p:nvSpPr>
            <p:spPr bwMode="auto">
              <a:xfrm>
                <a:off x="7364413" y="5619750"/>
                <a:ext cx="603250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500</a:t>
                </a:r>
                <a:r>
                  <a:rPr lang="el-GR" sz="1400"/>
                  <a:t>Ω</a:t>
                </a:r>
                <a:endParaRPr lang="en-US" sz="1400"/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 rot="5400000">
                <a:off x="7141801" y="5973496"/>
                <a:ext cx="22808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37" name="Group 759"/>
              <p:cNvGrpSpPr>
                <a:grpSpLocks/>
              </p:cNvGrpSpPr>
              <p:nvPr/>
            </p:nvGrpSpPr>
            <p:grpSpPr bwMode="auto">
              <a:xfrm flipH="1">
                <a:off x="3567121" y="5095875"/>
                <a:ext cx="552448" cy="149226"/>
                <a:chOff x="1726908" y="1901965"/>
                <a:chExt cx="518433" cy="149240"/>
              </a:xfrm>
            </p:grpSpPr>
            <p:cxnSp>
              <p:nvCxnSpPr>
                <p:cNvPr id="245" name="Straight Connector 244"/>
                <p:cNvCxnSpPr/>
                <p:nvPr/>
              </p:nvCxnSpPr>
              <p:spPr bwMode="auto">
                <a:xfrm rot="10800000" flipH="1">
                  <a:off x="1726337" y="1903255"/>
                  <a:ext cx="63653" cy="5252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 bwMode="auto">
                <a:xfrm rot="16200000" flipH="1">
                  <a:off x="1748276" y="1944941"/>
                  <a:ext cx="145568" cy="682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rot="5400000" flipH="1" flipV="1">
                  <a:off x="1836928" y="1924503"/>
                  <a:ext cx="144068" cy="10457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 bwMode="auto">
                <a:xfrm rot="16200000" flipH="1">
                  <a:off x="1922563" y="1940439"/>
                  <a:ext cx="145569" cy="681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 bwMode="auto">
                <a:xfrm rot="5400000" flipH="1" flipV="1">
                  <a:off x="2008193" y="1927513"/>
                  <a:ext cx="145568" cy="10305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16"/>
                <p:cNvCxnSpPr/>
                <p:nvPr/>
              </p:nvCxnSpPr>
              <p:spPr bwMode="auto">
                <a:xfrm rot="16200000" flipH="1">
                  <a:off x="2095336" y="1940439"/>
                  <a:ext cx="145569" cy="681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 bwMode="auto">
                <a:xfrm rot="5400000" flipH="1" flipV="1">
                  <a:off x="2176167" y="1975832"/>
                  <a:ext cx="94545" cy="4243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02" name="TextBox 151"/>
            <p:cNvSpPr txBox="1">
              <a:spLocks noChangeArrowheads="1"/>
            </p:cNvSpPr>
            <p:nvPr/>
          </p:nvSpPr>
          <p:spPr bwMode="auto">
            <a:xfrm>
              <a:off x="3176588" y="6143625"/>
              <a:ext cx="10144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447.76 µA</a:t>
              </a:r>
            </a:p>
          </p:txBody>
        </p:sp>
        <p:sp>
          <p:nvSpPr>
            <p:cNvPr id="8203" name="TextBox 154"/>
            <p:cNvSpPr txBox="1">
              <a:spLocks noChangeArrowheads="1"/>
            </p:cNvSpPr>
            <p:nvPr/>
          </p:nvSpPr>
          <p:spPr bwMode="auto">
            <a:xfrm>
              <a:off x="4876800" y="6096000"/>
              <a:ext cx="106679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447.76 µA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Limiter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800" smtClean="0"/>
              <a:t>Limiter removes signal voltage above and below a specified level</a:t>
            </a:r>
          </a:p>
          <a:p>
            <a:pPr lvl="1"/>
            <a:endParaRPr lang="en-US" smtClean="0"/>
          </a:p>
          <a:p>
            <a:pPr lvl="1"/>
            <a:r>
              <a:rPr lang="en-US" sz="2400" smtClean="0"/>
              <a:t>Useful for signal shaping, circuit protection etc.</a:t>
            </a:r>
          </a:p>
          <a:p>
            <a:pPr lvl="1"/>
            <a:r>
              <a:rPr lang="en-US" sz="2400" smtClean="0"/>
              <a:t>Use of small signal diode at high frequency.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6"/>
          <p:cNvSpPr>
            <a:spLocks noChangeArrowheads="1"/>
          </p:cNvSpPr>
          <p:nvPr/>
        </p:nvSpPr>
        <p:spPr bwMode="auto">
          <a:xfrm>
            <a:off x="1066800" y="4525963"/>
            <a:ext cx="2667000" cy="179863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3251" name="Rectangle 205"/>
          <p:cNvSpPr>
            <a:spLocks noChangeArrowheads="1"/>
          </p:cNvSpPr>
          <p:nvPr/>
        </p:nvSpPr>
        <p:spPr bwMode="auto">
          <a:xfrm>
            <a:off x="4397375" y="4594225"/>
            <a:ext cx="3603625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3252" name="Rectangle 204"/>
          <p:cNvSpPr>
            <a:spLocks noChangeArrowheads="1"/>
          </p:cNvSpPr>
          <p:nvPr/>
        </p:nvSpPr>
        <p:spPr bwMode="auto">
          <a:xfrm>
            <a:off x="2971800" y="2209800"/>
            <a:ext cx="2971800" cy="2209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32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n-type semiconductor</a:t>
            </a:r>
          </a:p>
        </p:txBody>
      </p:sp>
      <p:sp>
        <p:nvSpPr>
          <p:cNvPr id="53254" name="Rectangle 90"/>
          <p:cNvSpPr>
            <a:spLocks noChangeArrowheads="1"/>
          </p:cNvSpPr>
          <p:nvPr/>
        </p:nvSpPr>
        <p:spPr bwMode="auto">
          <a:xfrm>
            <a:off x="1060450" y="4546600"/>
            <a:ext cx="2667000" cy="1752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grpSp>
        <p:nvGrpSpPr>
          <p:cNvPr id="53255" name="Group 91"/>
          <p:cNvGrpSpPr>
            <a:grpSpLocks/>
          </p:cNvGrpSpPr>
          <p:nvPr/>
        </p:nvGrpSpPr>
        <p:grpSpPr bwMode="auto">
          <a:xfrm>
            <a:off x="1382713" y="4841875"/>
            <a:ext cx="152400" cy="152400"/>
            <a:chOff x="2057400" y="4572000"/>
            <a:chExt cx="990600" cy="914400"/>
          </a:xfrm>
        </p:grpSpPr>
        <p:cxnSp>
          <p:nvCxnSpPr>
            <p:cNvPr id="93" name="Straight Connector 92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56" name="Group 95"/>
          <p:cNvGrpSpPr>
            <a:grpSpLocks/>
          </p:cNvGrpSpPr>
          <p:nvPr/>
        </p:nvGrpSpPr>
        <p:grpSpPr bwMode="auto">
          <a:xfrm>
            <a:off x="1846263" y="4841875"/>
            <a:ext cx="152400" cy="152400"/>
            <a:chOff x="2057400" y="4572000"/>
            <a:chExt cx="990600" cy="914400"/>
          </a:xfrm>
        </p:grpSpPr>
        <p:cxnSp>
          <p:nvCxnSpPr>
            <p:cNvPr id="97" name="Straight Connector 96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57" name="Group 99"/>
          <p:cNvGrpSpPr>
            <a:grpSpLocks/>
          </p:cNvGrpSpPr>
          <p:nvPr/>
        </p:nvGrpSpPr>
        <p:grpSpPr bwMode="auto">
          <a:xfrm>
            <a:off x="2309813" y="4841875"/>
            <a:ext cx="152400" cy="152400"/>
            <a:chOff x="2057400" y="4572000"/>
            <a:chExt cx="990600" cy="914400"/>
          </a:xfrm>
        </p:grpSpPr>
        <p:cxnSp>
          <p:nvCxnSpPr>
            <p:cNvPr id="101" name="Straight Connector 100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58" name="Group 103"/>
          <p:cNvGrpSpPr>
            <a:grpSpLocks/>
          </p:cNvGrpSpPr>
          <p:nvPr/>
        </p:nvGrpSpPr>
        <p:grpSpPr bwMode="auto">
          <a:xfrm>
            <a:off x="2773363" y="4841875"/>
            <a:ext cx="152400" cy="152400"/>
            <a:chOff x="2057400" y="4572000"/>
            <a:chExt cx="990600" cy="914400"/>
          </a:xfrm>
        </p:grpSpPr>
        <p:cxnSp>
          <p:nvCxnSpPr>
            <p:cNvPr id="105" name="Straight Connector 104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59" name="Group 107"/>
          <p:cNvGrpSpPr>
            <a:grpSpLocks/>
          </p:cNvGrpSpPr>
          <p:nvPr/>
        </p:nvGrpSpPr>
        <p:grpSpPr bwMode="auto">
          <a:xfrm>
            <a:off x="3236913" y="4841875"/>
            <a:ext cx="152400" cy="152400"/>
            <a:chOff x="2057400" y="4572000"/>
            <a:chExt cx="990600" cy="914400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60" name="Group 111"/>
          <p:cNvGrpSpPr>
            <a:grpSpLocks/>
          </p:cNvGrpSpPr>
          <p:nvPr/>
        </p:nvGrpSpPr>
        <p:grpSpPr bwMode="auto">
          <a:xfrm>
            <a:off x="1366838" y="5314950"/>
            <a:ext cx="152400" cy="152400"/>
            <a:chOff x="2057400" y="4572000"/>
            <a:chExt cx="990600" cy="914400"/>
          </a:xfrm>
        </p:grpSpPr>
        <p:cxnSp>
          <p:nvCxnSpPr>
            <p:cNvPr id="113" name="Straight Connector 112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61" name="Group 115"/>
          <p:cNvGrpSpPr>
            <a:grpSpLocks/>
          </p:cNvGrpSpPr>
          <p:nvPr/>
        </p:nvGrpSpPr>
        <p:grpSpPr bwMode="auto">
          <a:xfrm>
            <a:off x="1373188" y="5807075"/>
            <a:ext cx="152400" cy="152400"/>
            <a:chOff x="2057400" y="4572000"/>
            <a:chExt cx="990600" cy="914400"/>
          </a:xfrm>
        </p:grpSpPr>
        <p:cxnSp>
          <p:nvCxnSpPr>
            <p:cNvPr id="117" name="Straight Connector 116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62" name="Group 119"/>
          <p:cNvGrpSpPr>
            <a:grpSpLocks/>
          </p:cNvGrpSpPr>
          <p:nvPr/>
        </p:nvGrpSpPr>
        <p:grpSpPr bwMode="auto">
          <a:xfrm>
            <a:off x="1846263" y="5803900"/>
            <a:ext cx="152400" cy="152400"/>
            <a:chOff x="2057400" y="4572000"/>
            <a:chExt cx="990600" cy="914400"/>
          </a:xfrm>
        </p:grpSpPr>
        <p:cxnSp>
          <p:nvCxnSpPr>
            <p:cNvPr id="121" name="Straight Connector 120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63" name="Group 123"/>
          <p:cNvGrpSpPr>
            <a:grpSpLocks/>
          </p:cNvGrpSpPr>
          <p:nvPr/>
        </p:nvGrpSpPr>
        <p:grpSpPr bwMode="auto">
          <a:xfrm>
            <a:off x="2306638" y="5807075"/>
            <a:ext cx="152400" cy="152400"/>
            <a:chOff x="2057400" y="4572000"/>
            <a:chExt cx="990600" cy="914400"/>
          </a:xfrm>
        </p:grpSpPr>
        <p:cxnSp>
          <p:nvCxnSpPr>
            <p:cNvPr id="125" name="Straight Connector 124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64" name="Group 127"/>
          <p:cNvGrpSpPr>
            <a:grpSpLocks/>
          </p:cNvGrpSpPr>
          <p:nvPr/>
        </p:nvGrpSpPr>
        <p:grpSpPr bwMode="auto">
          <a:xfrm>
            <a:off x="2767013" y="5810250"/>
            <a:ext cx="152400" cy="152400"/>
            <a:chOff x="2057400" y="4572000"/>
            <a:chExt cx="990600" cy="91440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65" name="Group 131"/>
          <p:cNvGrpSpPr>
            <a:grpSpLocks/>
          </p:cNvGrpSpPr>
          <p:nvPr/>
        </p:nvGrpSpPr>
        <p:grpSpPr bwMode="auto">
          <a:xfrm>
            <a:off x="3227388" y="5813425"/>
            <a:ext cx="152400" cy="152400"/>
            <a:chOff x="2057400" y="4572000"/>
            <a:chExt cx="990600" cy="914400"/>
          </a:xfrm>
        </p:grpSpPr>
        <p:cxnSp>
          <p:nvCxnSpPr>
            <p:cNvPr id="133" name="Straight Connector 132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66" name="Group 135"/>
          <p:cNvGrpSpPr>
            <a:grpSpLocks/>
          </p:cNvGrpSpPr>
          <p:nvPr/>
        </p:nvGrpSpPr>
        <p:grpSpPr bwMode="auto">
          <a:xfrm>
            <a:off x="1846263" y="5321300"/>
            <a:ext cx="152400" cy="152400"/>
            <a:chOff x="2057400" y="4572000"/>
            <a:chExt cx="990600" cy="914400"/>
          </a:xfrm>
        </p:grpSpPr>
        <p:cxnSp>
          <p:nvCxnSpPr>
            <p:cNvPr id="137" name="Straight Connector 136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67" name="Group 139"/>
          <p:cNvGrpSpPr>
            <a:grpSpLocks/>
          </p:cNvGrpSpPr>
          <p:nvPr/>
        </p:nvGrpSpPr>
        <p:grpSpPr bwMode="auto">
          <a:xfrm>
            <a:off x="2779713" y="5308600"/>
            <a:ext cx="152400" cy="152400"/>
            <a:chOff x="2057400" y="4572000"/>
            <a:chExt cx="990600" cy="914400"/>
          </a:xfrm>
        </p:grpSpPr>
        <p:cxnSp>
          <p:nvCxnSpPr>
            <p:cNvPr id="141" name="Straight Connector 140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68" name="Group 143"/>
          <p:cNvGrpSpPr>
            <a:grpSpLocks/>
          </p:cNvGrpSpPr>
          <p:nvPr/>
        </p:nvGrpSpPr>
        <p:grpSpPr bwMode="auto">
          <a:xfrm>
            <a:off x="2322513" y="5308600"/>
            <a:ext cx="152400" cy="152400"/>
            <a:chOff x="2057400" y="4572000"/>
            <a:chExt cx="990600" cy="914400"/>
          </a:xfrm>
        </p:grpSpPr>
        <p:cxnSp>
          <p:nvCxnSpPr>
            <p:cNvPr id="145" name="Straight Connector 144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3269" name="Group 147"/>
          <p:cNvGrpSpPr>
            <a:grpSpLocks/>
          </p:cNvGrpSpPr>
          <p:nvPr/>
        </p:nvGrpSpPr>
        <p:grpSpPr bwMode="auto">
          <a:xfrm>
            <a:off x="3236913" y="5308600"/>
            <a:ext cx="152400" cy="152400"/>
            <a:chOff x="2057400" y="4572000"/>
            <a:chExt cx="990600" cy="914400"/>
          </a:xfrm>
        </p:grpSpPr>
        <p:cxnSp>
          <p:nvCxnSpPr>
            <p:cNvPr id="149" name="Straight Connector 148"/>
            <p:cNvCxnSpPr/>
            <p:nvPr/>
          </p:nvCxnSpPr>
          <p:spPr>
            <a:xfrm rot="5400000">
              <a:off x="2334416" y="5029200"/>
              <a:ext cx="457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325688" y="5029200"/>
              <a:ext cx="4540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2057400" y="4572000"/>
              <a:ext cx="990600" cy="914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2" name="Oval 151"/>
          <p:cNvSpPr/>
          <p:nvPr/>
        </p:nvSpPr>
        <p:spPr bwMode="auto">
          <a:xfrm>
            <a:off x="1573213" y="4648200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" name="Oval 152"/>
          <p:cNvSpPr/>
          <p:nvPr/>
        </p:nvSpPr>
        <p:spPr bwMode="auto">
          <a:xfrm>
            <a:off x="2200275" y="4754563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" name="Oval 153"/>
          <p:cNvSpPr/>
          <p:nvPr/>
        </p:nvSpPr>
        <p:spPr bwMode="auto">
          <a:xfrm>
            <a:off x="3124200" y="4699000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" name="Oval 154"/>
          <p:cNvSpPr/>
          <p:nvPr/>
        </p:nvSpPr>
        <p:spPr bwMode="auto">
          <a:xfrm>
            <a:off x="2962275" y="5029200"/>
            <a:ext cx="46038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" name="Oval 155"/>
          <p:cNvSpPr/>
          <p:nvPr/>
        </p:nvSpPr>
        <p:spPr bwMode="auto">
          <a:xfrm>
            <a:off x="2595563" y="5111750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" name="Oval 156"/>
          <p:cNvSpPr/>
          <p:nvPr/>
        </p:nvSpPr>
        <p:spPr bwMode="auto">
          <a:xfrm>
            <a:off x="2176463" y="5181600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8" name="Oval 157"/>
          <p:cNvSpPr/>
          <p:nvPr/>
        </p:nvSpPr>
        <p:spPr bwMode="auto">
          <a:xfrm>
            <a:off x="1752600" y="5022850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9" name="Oval 158"/>
          <p:cNvSpPr/>
          <p:nvPr/>
        </p:nvSpPr>
        <p:spPr bwMode="auto">
          <a:xfrm>
            <a:off x="1295400" y="5186363"/>
            <a:ext cx="44450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0" name="Oval 159"/>
          <p:cNvSpPr/>
          <p:nvPr/>
        </p:nvSpPr>
        <p:spPr bwMode="auto">
          <a:xfrm>
            <a:off x="1295400" y="5651500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1" name="Oval 160"/>
          <p:cNvSpPr/>
          <p:nvPr/>
        </p:nvSpPr>
        <p:spPr bwMode="auto">
          <a:xfrm>
            <a:off x="1676400" y="5643563"/>
            <a:ext cx="44450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2" name="Oval 161"/>
          <p:cNvSpPr/>
          <p:nvPr/>
        </p:nvSpPr>
        <p:spPr bwMode="auto">
          <a:xfrm>
            <a:off x="1676400" y="5334000"/>
            <a:ext cx="46038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" name="Oval 162"/>
          <p:cNvSpPr/>
          <p:nvPr/>
        </p:nvSpPr>
        <p:spPr bwMode="auto">
          <a:xfrm>
            <a:off x="2087563" y="5507038"/>
            <a:ext cx="46037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" name="Oval 163"/>
          <p:cNvSpPr/>
          <p:nvPr/>
        </p:nvSpPr>
        <p:spPr bwMode="auto">
          <a:xfrm>
            <a:off x="2392363" y="5638800"/>
            <a:ext cx="46037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5" name="Oval 164"/>
          <p:cNvSpPr/>
          <p:nvPr/>
        </p:nvSpPr>
        <p:spPr bwMode="auto">
          <a:xfrm>
            <a:off x="2698750" y="5638800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6" name="Oval 165"/>
          <p:cNvSpPr/>
          <p:nvPr/>
        </p:nvSpPr>
        <p:spPr bwMode="auto">
          <a:xfrm>
            <a:off x="3230563" y="5618163"/>
            <a:ext cx="46037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7" name="Oval 166"/>
          <p:cNvSpPr/>
          <p:nvPr/>
        </p:nvSpPr>
        <p:spPr bwMode="auto">
          <a:xfrm>
            <a:off x="3536950" y="5245100"/>
            <a:ext cx="44450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8" name="Oval 167"/>
          <p:cNvSpPr/>
          <p:nvPr/>
        </p:nvSpPr>
        <p:spPr bwMode="auto">
          <a:xfrm>
            <a:off x="3152775" y="6126163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4" name="Oval 1003"/>
          <p:cNvSpPr/>
          <p:nvPr/>
        </p:nvSpPr>
        <p:spPr bwMode="auto">
          <a:xfrm>
            <a:off x="3048000" y="5592763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288" name="TextBox 172"/>
          <p:cNvSpPr txBox="1">
            <a:spLocks noChangeArrowheads="1"/>
          </p:cNvSpPr>
          <p:nvPr/>
        </p:nvSpPr>
        <p:spPr bwMode="auto">
          <a:xfrm>
            <a:off x="4419600" y="4724400"/>
            <a:ext cx="4572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 u="sng" dirty="0">
                <a:solidFill>
                  <a:srgbClr val="0066CC"/>
                </a:solidFill>
              </a:rPr>
              <a:t>Legends</a:t>
            </a:r>
            <a:r>
              <a:rPr lang="en-US" u="sng" dirty="0"/>
              <a:t> </a:t>
            </a:r>
            <a:r>
              <a:rPr lang="en-US" dirty="0"/>
              <a:t>:</a:t>
            </a:r>
          </a:p>
          <a:p>
            <a:r>
              <a:rPr lang="en-US" dirty="0"/>
              <a:t>   Free electron (Negative Charge)</a:t>
            </a:r>
          </a:p>
          <a:p>
            <a:r>
              <a:rPr lang="en-US" dirty="0"/>
              <a:t>   Hole (Positive Charge)</a:t>
            </a:r>
          </a:p>
          <a:p>
            <a:r>
              <a:rPr lang="en-US" dirty="0"/>
              <a:t>   Immobile ion (Positive Charge)</a:t>
            </a:r>
          </a:p>
        </p:txBody>
      </p:sp>
      <p:grpSp>
        <p:nvGrpSpPr>
          <p:cNvPr id="53289" name="Group 1007"/>
          <p:cNvGrpSpPr>
            <a:grpSpLocks/>
          </p:cNvGrpSpPr>
          <p:nvPr/>
        </p:nvGrpSpPr>
        <p:grpSpPr bwMode="auto">
          <a:xfrm>
            <a:off x="4495800" y="5145088"/>
            <a:ext cx="152400" cy="654050"/>
            <a:chOff x="4495800" y="5145088"/>
            <a:chExt cx="152400" cy="654050"/>
          </a:xfrm>
        </p:grpSpPr>
        <p:sp>
          <p:nvSpPr>
            <p:cNvPr id="175" name="Oval 174"/>
            <p:cNvSpPr/>
            <p:nvPr/>
          </p:nvSpPr>
          <p:spPr bwMode="auto">
            <a:xfrm>
              <a:off x="4525963" y="5145088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 bwMode="auto">
            <a:xfrm rot="5400000">
              <a:off x="4535488" y="5722938"/>
              <a:ext cx="76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 bwMode="auto">
            <a:xfrm>
              <a:off x="4537075" y="5722938"/>
              <a:ext cx="698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4495800" y="5646738"/>
              <a:ext cx="152400" cy="152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45" name="Arc 1044"/>
          <p:cNvSpPr/>
          <p:nvPr/>
        </p:nvSpPr>
        <p:spPr>
          <a:xfrm rot="5400000">
            <a:off x="3782219" y="2150269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6" name="Arc 1045"/>
          <p:cNvSpPr/>
          <p:nvPr/>
        </p:nvSpPr>
        <p:spPr>
          <a:xfrm rot="5400000">
            <a:off x="4464844" y="2159794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7" name="Arc 1046"/>
          <p:cNvSpPr/>
          <p:nvPr/>
        </p:nvSpPr>
        <p:spPr>
          <a:xfrm rot="5400000">
            <a:off x="5147469" y="2169319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8" name="Arc 1047"/>
          <p:cNvSpPr/>
          <p:nvPr/>
        </p:nvSpPr>
        <p:spPr>
          <a:xfrm rot="16200000" flipH="1">
            <a:off x="3779044" y="2150269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9" name="Arc 1048"/>
          <p:cNvSpPr/>
          <p:nvPr/>
        </p:nvSpPr>
        <p:spPr>
          <a:xfrm rot="16200000" flipH="1">
            <a:off x="4466432" y="2150268"/>
            <a:ext cx="533400" cy="309563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0" name="Arc 1049"/>
          <p:cNvSpPr/>
          <p:nvPr/>
        </p:nvSpPr>
        <p:spPr>
          <a:xfrm rot="16200000" flipH="1">
            <a:off x="5150644" y="2153444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1" name="Arc 1050"/>
          <p:cNvSpPr/>
          <p:nvPr/>
        </p:nvSpPr>
        <p:spPr>
          <a:xfrm>
            <a:off x="4125913" y="2503488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2" name="Arc 1051"/>
          <p:cNvSpPr/>
          <p:nvPr/>
        </p:nvSpPr>
        <p:spPr>
          <a:xfrm flipV="1">
            <a:off x="4119563" y="2486025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3" name="Arc 1052"/>
          <p:cNvSpPr/>
          <p:nvPr/>
        </p:nvSpPr>
        <p:spPr>
          <a:xfrm flipV="1">
            <a:off x="4810125" y="2490788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4" name="Arc 1053"/>
          <p:cNvSpPr/>
          <p:nvPr/>
        </p:nvSpPr>
        <p:spPr>
          <a:xfrm flipH="1">
            <a:off x="4802188" y="2493963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5" name="Arc 1054"/>
          <p:cNvSpPr/>
          <p:nvPr/>
        </p:nvSpPr>
        <p:spPr>
          <a:xfrm flipV="1">
            <a:off x="4121150" y="3189288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6" name="Arc 1055"/>
          <p:cNvSpPr/>
          <p:nvPr/>
        </p:nvSpPr>
        <p:spPr>
          <a:xfrm>
            <a:off x="4117975" y="3197225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7" name="Arc 1056"/>
          <p:cNvSpPr/>
          <p:nvPr/>
        </p:nvSpPr>
        <p:spPr>
          <a:xfrm>
            <a:off x="4806950" y="3198813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8" name="Arc 1057"/>
          <p:cNvSpPr/>
          <p:nvPr/>
        </p:nvSpPr>
        <p:spPr>
          <a:xfrm>
            <a:off x="4108450" y="3879850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9" name="Arc 1058"/>
          <p:cNvSpPr/>
          <p:nvPr/>
        </p:nvSpPr>
        <p:spPr>
          <a:xfrm>
            <a:off x="4810125" y="3887788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0" name="Arc 1059"/>
          <p:cNvSpPr/>
          <p:nvPr/>
        </p:nvSpPr>
        <p:spPr>
          <a:xfrm flipV="1">
            <a:off x="4803775" y="3887788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1" name="Arc 1060"/>
          <p:cNvSpPr/>
          <p:nvPr/>
        </p:nvSpPr>
        <p:spPr>
          <a:xfrm flipV="1">
            <a:off x="4117975" y="3884613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2" name="Arc 1061"/>
          <p:cNvSpPr/>
          <p:nvPr/>
        </p:nvSpPr>
        <p:spPr>
          <a:xfrm rot="5400000" flipV="1">
            <a:off x="3763169" y="3534569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3" name="Arc 1062"/>
          <p:cNvSpPr/>
          <p:nvPr/>
        </p:nvSpPr>
        <p:spPr>
          <a:xfrm rot="5400000" flipV="1">
            <a:off x="3769519" y="2829719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4" name="Arc 1063"/>
          <p:cNvSpPr/>
          <p:nvPr/>
        </p:nvSpPr>
        <p:spPr>
          <a:xfrm rot="5400000" flipV="1">
            <a:off x="4460082" y="2842418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5" name="Arc 1064"/>
          <p:cNvSpPr/>
          <p:nvPr/>
        </p:nvSpPr>
        <p:spPr>
          <a:xfrm rot="5400000" flipV="1">
            <a:off x="5150644" y="2850357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6" name="Arc 1065"/>
          <p:cNvSpPr/>
          <p:nvPr/>
        </p:nvSpPr>
        <p:spPr>
          <a:xfrm flipV="1">
            <a:off x="4810125" y="3184525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7" name="Arc 1066"/>
          <p:cNvSpPr/>
          <p:nvPr/>
        </p:nvSpPr>
        <p:spPr>
          <a:xfrm rot="5400000" flipV="1">
            <a:off x="4450557" y="3534568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8" name="Arc 1067"/>
          <p:cNvSpPr/>
          <p:nvPr/>
        </p:nvSpPr>
        <p:spPr>
          <a:xfrm rot="16200000" flipH="1" flipV="1">
            <a:off x="3783807" y="2839243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9" name="Arc 1068"/>
          <p:cNvSpPr/>
          <p:nvPr/>
        </p:nvSpPr>
        <p:spPr>
          <a:xfrm rot="16200000" flipH="1" flipV="1">
            <a:off x="4469607" y="2839243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0" name="Arc 1069"/>
          <p:cNvSpPr/>
          <p:nvPr/>
        </p:nvSpPr>
        <p:spPr>
          <a:xfrm rot="16200000" flipH="1" flipV="1">
            <a:off x="5155407" y="2839243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1" name="Arc 1070"/>
          <p:cNvSpPr/>
          <p:nvPr/>
        </p:nvSpPr>
        <p:spPr>
          <a:xfrm rot="16200000" flipH="1" flipV="1">
            <a:off x="5145882" y="3539331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2" name="Arc 1071"/>
          <p:cNvSpPr/>
          <p:nvPr/>
        </p:nvSpPr>
        <p:spPr>
          <a:xfrm rot="16200000" flipH="1" flipV="1">
            <a:off x="4464844" y="3529807"/>
            <a:ext cx="533400" cy="309562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3" name="Arc 1072"/>
          <p:cNvSpPr/>
          <p:nvPr/>
        </p:nvSpPr>
        <p:spPr>
          <a:xfrm rot="5400000" flipV="1">
            <a:off x="5136357" y="3544093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4" name="Arc 1073"/>
          <p:cNvSpPr/>
          <p:nvPr/>
        </p:nvSpPr>
        <p:spPr>
          <a:xfrm rot="10800000" flipH="1">
            <a:off x="3443288" y="2489200"/>
            <a:ext cx="533400" cy="309563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5" name="Arc 1074"/>
          <p:cNvSpPr/>
          <p:nvPr/>
        </p:nvSpPr>
        <p:spPr>
          <a:xfrm rot="10800000" flipH="1">
            <a:off x="3433763" y="3179763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6" name="Arc 1075"/>
          <p:cNvSpPr/>
          <p:nvPr/>
        </p:nvSpPr>
        <p:spPr>
          <a:xfrm rot="10800000" flipH="1">
            <a:off x="3424238" y="3884613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7" name="Arc 1076"/>
          <p:cNvSpPr/>
          <p:nvPr/>
        </p:nvSpPr>
        <p:spPr>
          <a:xfrm rot="10800000" flipH="1" flipV="1">
            <a:off x="3424238" y="3876675"/>
            <a:ext cx="533400" cy="309563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8" name="Arc 1077"/>
          <p:cNvSpPr/>
          <p:nvPr/>
        </p:nvSpPr>
        <p:spPr>
          <a:xfrm rot="10800000" flipH="1" flipV="1">
            <a:off x="3430588" y="3184525"/>
            <a:ext cx="533400" cy="309563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79" name="Arc 1078"/>
          <p:cNvSpPr/>
          <p:nvPr/>
        </p:nvSpPr>
        <p:spPr>
          <a:xfrm rot="10800000" flipH="1" flipV="1">
            <a:off x="3435350" y="2493963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0" name="Arc 1079"/>
          <p:cNvSpPr/>
          <p:nvPr/>
        </p:nvSpPr>
        <p:spPr>
          <a:xfrm rot="5400000" flipH="1" flipV="1">
            <a:off x="3764757" y="4210843"/>
            <a:ext cx="533400" cy="309563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1" name="Arc 1080"/>
          <p:cNvSpPr/>
          <p:nvPr/>
        </p:nvSpPr>
        <p:spPr>
          <a:xfrm rot="5400000" flipH="1" flipV="1">
            <a:off x="4452144" y="4221957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2" name="Arc 1081"/>
          <p:cNvSpPr/>
          <p:nvPr/>
        </p:nvSpPr>
        <p:spPr>
          <a:xfrm rot="5400000" flipH="1" flipV="1">
            <a:off x="5133182" y="4217193"/>
            <a:ext cx="533400" cy="309563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3" name="Arc 1082"/>
          <p:cNvSpPr/>
          <p:nvPr/>
        </p:nvSpPr>
        <p:spPr>
          <a:xfrm rot="16200000" flipV="1">
            <a:off x="5145882" y="4226718"/>
            <a:ext cx="533400" cy="309563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4" name="Arc 1083"/>
          <p:cNvSpPr/>
          <p:nvPr/>
        </p:nvSpPr>
        <p:spPr>
          <a:xfrm rot="16200000" flipV="1">
            <a:off x="4455319" y="4223544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5" name="Arc 1084"/>
          <p:cNvSpPr/>
          <p:nvPr/>
        </p:nvSpPr>
        <p:spPr>
          <a:xfrm rot="16200000" flipV="1">
            <a:off x="3769519" y="4218782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6" name="Oval 1085"/>
          <p:cNvSpPr/>
          <p:nvPr/>
        </p:nvSpPr>
        <p:spPr>
          <a:xfrm>
            <a:off x="4002088" y="4219575"/>
            <a:ext cx="46037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7" name="Arc 1086"/>
          <p:cNvSpPr/>
          <p:nvPr/>
        </p:nvSpPr>
        <p:spPr>
          <a:xfrm rot="10800000">
            <a:off x="5481638" y="2500313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8" name="Arc 1087"/>
          <p:cNvSpPr/>
          <p:nvPr/>
        </p:nvSpPr>
        <p:spPr>
          <a:xfrm rot="10800000">
            <a:off x="5486400" y="3194050"/>
            <a:ext cx="533400" cy="309563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9" name="Arc 1088"/>
          <p:cNvSpPr/>
          <p:nvPr/>
        </p:nvSpPr>
        <p:spPr>
          <a:xfrm rot="10800000">
            <a:off x="5475288" y="3895725"/>
            <a:ext cx="533400" cy="309563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0" name="Arc 1089"/>
          <p:cNvSpPr/>
          <p:nvPr/>
        </p:nvSpPr>
        <p:spPr>
          <a:xfrm flipH="1">
            <a:off x="5467350" y="3881438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1" name="Arc 1090"/>
          <p:cNvSpPr/>
          <p:nvPr/>
        </p:nvSpPr>
        <p:spPr>
          <a:xfrm flipH="1">
            <a:off x="5486400" y="3205163"/>
            <a:ext cx="533400" cy="309562"/>
          </a:xfrm>
          <a:prstGeom prst="arc">
            <a:avLst>
              <a:gd name="adj1" fmla="val 16470488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2" name="Oval 1091"/>
          <p:cNvSpPr/>
          <p:nvPr/>
        </p:nvSpPr>
        <p:spPr>
          <a:xfrm>
            <a:off x="4694238" y="4225925"/>
            <a:ext cx="46037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3" name="Oval 1092"/>
          <p:cNvSpPr/>
          <p:nvPr/>
        </p:nvSpPr>
        <p:spPr>
          <a:xfrm>
            <a:off x="5386388" y="4232275"/>
            <a:ext cx="46037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4" name="Oval 1093"/>
          <p:cNvSpPr/>
          <p:nvPr/>
        </p:nvSpPr>
        <p:spPr>
          <a:xfrm>
            <a:off x="5591175" y="4016375"/>
            <a:ext cx="46038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5" name="Oval 1094"/>
          <p:cNvSpPr/>
          <p:nvPr/>
        </p:nvSpPr>
        <p:spPr>
          <a:xfrm>
            <a:off x="4003675" y="3830638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6" name="Arc 1095"/>
          <p:cNvSpPr/>
          <p:nvPr/>
        </p:nvSpPr>
        <p:spPr>
          <a:xfrm rot="16200000" flipH="1" flipV="1">
            <a:off x="3767932" y="3537743"/>
            <a:ext cx="533400" cy="309563"/>
          </a:xfrm>
          <a:prstGeom prst="arc">
            <a:avLst>
              <a:gd name="adj1" fmla="val 11739324"/>
              <a:gd name="adj2" fmla="val 2063462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7" name="Oval 1096"/>
          <p:cNvSpPr/>
          <p:nvPr/>
        </p:nvSpPr>
        <p:spPr>
          <a:xfrm>
            <a:off x="4208463" y="4029075"/>
            <a:ext cx="46037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8" name="Oval 1097"/>
          <p:cNvSpPr/>
          <p:nvPr/>
        </p:nvSpPr>
        <p:spPr>
          <a:xfrm>
            <a:off x="4492625" y="4027488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9" name="Oval 1098"/>
          <p:cNvSpPr/>
          <p:nvPr/>
        </p:nvSpPr>
        <p:spPr>
          <a:xfrm>
            <a:off x="3792538" y="4025900"/>
            <a:ext cx="46037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0" name="Oval 1099"/>
          <p:cNvSpPr/>
          <p:nvPr/>
        </p:nvSpPr>
        <p:spPr>
          <a:xfrm>
            <a:off x="3808413" y="3317875"/>
            <a:ext cx="46037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1" name="Oval 1100"/>
          <p:cNvSpPr/>
          <p:nvPr/>
        </p:nvSpPr>
        <p:spPr>
          <a:xfrm>
            <a:off x="4214813" y="2630488"/>
            <a:ext cx="46037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2" name="Oval 1101"/>
          <p:cNvSpPr/>
          <p:nvPr/>
        </p:nvSpPr>
        <p:spPr>
          <a:xfrm>
            <a:off x="4714875" y="2409825"/>
            <a:ext cx="46038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3" name="Oval 1102"/>
          <p:cNvSpPr/>
          <p:nvPr/>
        </p:nvSpPr>
        <p:spPr>
          <a:xfrm>
            <a:off x="5392738" y="2419350"/>
            <a:ext cx="46037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4" name="Oval 1103"/>
          <p:cNvSpPr/>
          <p:nvPr/>
        </p:nvSpPr>
        <p:spPr>
          <a:xfrm>
            <a:off x="5594350" y="2628900"/>
            <a:ext cx="46038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5" name="Oval 1104"/>
          <p:cNvSpPr/>
          <p:nvPr/>
        </p:nvSpPr>
        <p:spPr>
          <a:xfrm>
            <a:off x="4495800" y="2627313"/>
            <a:ext cx="46038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6" name="Oval 1105"/>
          <p:cNvSpPr/>
          <p:nvPr/>
        </p:nvSpPr>
        <p:spPr>
          <a:xfrm>
            <a:off x="3802063" y="2624138"/>
            <a:ext cx="46037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7" name="Oval 1106"/>
          <p:cNvSpPr/>
          <p:nvPr/>
        </p:nvSpPr>
        <p:spPr>
          <a:xfrm>
            <a:off x="4006850" y="3517900"/>
            <a:ext cx="46038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8" name="Oval 1107"/>
          <p:cNvSpPr/>
          <p:nvPr/>
        </p:nvSpPr>
        <p:spPr>
          <a:xfrm>
            <a:off x="4702175" y="3525838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09" name="Oval 1108"/>
          <p:cNvSpPr/>
          <p:nvPr/>
        </p:nvSpPr>
        <p:spPr>
          <a:xfrm>
            <a:off x="5397500" y="3535363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0" name="Oval 1109"/>
          <p:cNvSpPr/>
          <p:nvPr/>
        </p:nvSpPr>
        <p:spPr>
          <a:xfrm>
            <a:off x="4702175" y="3808413"/>
            <a:ext cx="46038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1" name="Oval 1110"/>
          <p:cNvSpPr/>
          <p:nvPr/>
        </p:nvSpPr>
        <p:spPr>
          <a:xfrm>
            <a:off x="5392738" y="3805238"/>
            <a:ext cx="46037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2" name="Oval 1111"/>
          <p:cNvSpPr/>
          <p:nvPr/>
        </p:nvSpPr>
        <p:spPr>
          <a:xfrm>
            <a:off x="4911725" y="4019550"/>
            <a:ext cx="46038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3" name="Oval 1112"/>
          <p:cNvSpPr/>
          <p:nvPr/>
        </p:nvSpPr>
        <p:spPr>
          <a:xfrm>
            <a:off x="5181600" y="4022725"/>
            <a:ext cx="46038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4" name="Oval 1113"/>
          <p:cNvSpPr/>
          <p:nvPr/>
        </p:nvSpPr>
        <p:spPr>
          <a:xfrm>
            <a:off x="5389563" y="2817813"/>
            <a:ext cx="46037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5" name="Oval 1114"/>
          <p:cNvSpPr/>
          <p:nvPr/>
        </p:nvSpPr>
        <p:spPr>
          <a:xfrm>
            <a:off x="5391150" y="3119438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6" name="Oval 1115"/>
          <p:cNvSpPr/>
          <p:nvPr/>
        </p:nvSpPr>
        <p:spPr>
          <a:xfrm>
            <a:off x="4905375" y="2622550"/>
            <a:ext cx="46038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7" name="Oval 1116"/>
          <p:cNvSpPr/>
          <p:nvPr/>
        </p:nvSpPr>
        <p:spPr>
          <a:xfrm>
            <a:off x="5192713" y="2624138"/>
            <a:ext cx="46037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8" name="Oval 1117"/>
          <p:cNvSpPr/>
          <p:nvPr/>
        </p:nvSpPr>
        <p:spPr>
          <a:xfrm>
            <a:off x="4706938" y="2814638"/>
            <a:ext cx="46037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9" name="Oval 1118"/>
          <p:cNvSpPr/>
          <p:nvPr/>
        </p:nvSpPr>
        <p:spPr>
          <a:xfrm>
            <a:off x="4706938" y="3119438"/>
            <a:ext cx="46037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0" name="Oval 1119"/>
          <p:cNvSpPr/>
          <p:nvPr/>
        </p:nvSpPr>
        <p:spPr>
          <a:xfrm>
            <a:off x="4010025" y="2814638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1" name="Oval 1120"/>
          <p:cNvSpPr/>
          <p:nvPr/>
        </p:nvSpPr>
        <p:spPr>
          <a:xfrm>
            <a:off x="4011613" y="3105150"/>
            <a:ext cx="46037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2" name="Oval 1121"/>
          <p:cNvSpPr/>
          <p:nvPr/>
        </p:nvSpPr>
        <p:spPr>
          <a:xfrm>
            <a:off x="4206875" y="3324225"/>
            <a:ext cx="46038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3" name="Oval 1122"/>
          <p:cNvSpPr/>
          <p:nvPr/>
        </p:nvSpPr>
        <p:spPr>
          <a:xfrm>
            <a:off x="4497388" y="3317875"/>
            <a:ext cx="46037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4" name="Oval 1123"/>
          <p:cNvSpPr/>
          <p:nvPr/>
        </p:nvSpPr>
        <p:spPr>
          <a:xfrm>
            <a:off x="5176838" y="3314700"/>
            <a:ext cx="46037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5" name="Oval 1124"/>
          <p:cNvSpPr/>
          <p:nvPr/>
        </p:nvSpPr>
        <p:spPr>
          <a:xfrm>
            <a:off x="4905375" y="3313113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" name="Oval 1125"/>
          <p:cNvSpPr/>
          <p:nvPr/>
        </p:nvSpPr>
        <p:spPr>
          <a:xfrm>
            <a:off x="5588000" y="3325813"/>
            <a:ext cx="46038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27" name="Straight Arrow Connector 1126"/>
          <p:cNvCxnSpPr/>
          <p:nvPr/>
        </p:nvCxnSpPr>
        <p:spPr>
          <a:xfrm>
            <a:off x="3484563" y="2879725"/>
            <a:ext cx="990600" cy="22860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Oval 1127"/>
          <p:cNvSpPr/>
          <p:nvPr/>
        </p:nvSpPr>
        <p:spPr>
          <a:xfrm>
            <a:off x="4481513" y="3095625"/>
            <a:ext cx="46037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374" name="TextBox 1128"/>
          <p:cNvSpPr txBox="1">
            <a:spLocks noChangeArrowheads="1"/>
          </p:cNvSpPr>
          <p:nvPr/>
        </p:nvSpPr>
        <p:spPr bwMode="auto">
          <a:xfrm>
            <a:off x="2924175" y="2708275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Fifth electron</a:t>
            </a:r>
          </a:p>
        </p:txBody>
      </p:sp>
      <p:sp>
        <p:nvSpPr>
          <p:cNvPr id="1138" name="Oval 1137"/>
          <p:cNvSpPr/>
          <p:nvPr/>
        </p:nvSpPr>
        <p:spPr>
          <a:xfrm>
            <a:off x="4010025" y="2408238"/>
            <a:ext cx="46038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3376" name="Group 1002"/>
          <p:cNvGrpSpPr>
            <a:grpSpLocks/>
          </p:cNvGrpSpPr>
          <p:nvPr/>
        </p:nvGrpSpPr>
        <p:grpSpPr bwMode="auto">
          <a:xfrm>
            <a:off x="4541838" y="3217863"/>
            <a:ext cx="347662" cy="246062"/>
            <a:chOff x="698500" y="3223466"/>
            <a:chExt cx="348172" cy="246221"/>
          </a:xfrm>
        </p:grpSpPr>
        <p:sp>
          <p:nvSpPr>
            <p:cNvPr id="53405" name="TextBox 1140"/>
            <p:cNvSpPr txBox="1">
              <a:spLocks noChangeArrowheads="1"/>
            </p:cNvSpPr>
            <p:nvPr/>
          </p:nvSpPr>
          <p:spPr bwMode="auto">
            <a:xfrm>
              <a:off x="698500" y="3223466"/>
              <a:ext cx="3481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+5</a:t>
              </a:r>
            </a:p>
          </p:txBody>
        </p:sp>
        <p:sp>
          <p:nvSpPr>
            <p:cNvPr id="1143" name="Oval 1142"/>
            <p:cNvSpPr/>
            <p:nvPr/>
          </p:nvSpPr>
          <p:spPr bwMode="auto">
            <a:xfrm>
              <a:off x="762093" y="3237762"/>
              <a:ext cx="236884" cy="211274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377" name="TextBox 1139"/>
          <p:cNvSpPr txBox="1">
            <a:spLocks noChangeArrowheads="1"/>
          </p:cNvSpPr>
          <p:nvPr/>
        </p:nvSpPr>
        <p:spPr bwMode="auto">
          <a:xfrm>
            <a:off x="4827588" y="2928938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grpSp>
        <p:nvGrpSpPr>
          <p:cNvPr id="53378" name="Group 980"/>
          <p:cNvGrpSpPr>
            <a:grpSpLocks/>
          </p:cNvGrpSpPr>
          <p:nvPr/>
        </p:nvGrpSpPr>
        <p:grpSpPr bwMode="auto">
          <a:xfrm>
            <a:off x="3848100" y="2524125"/>
            <a:ext cx="533400" cy="276225"/>
            <a:chOff x="2082800" y="2501902"/>
            <a:chExt cx="533399" cy="276999"/>
          </a:xfrm>
        </p:grpSpPr>
        <p:sp>
          <p:nvSpPr>
            <p:cNvPr id="1837" name="Oval 1836"/>
            <p:cNvSpPr/>
            <p:nvPr/>
          </p:nvSpPr>
          <p:spPr bwMode="auto">
            <a:xfrm>
              <a:off x="2163763" y="2527373"/>
              <a:ext cx="228600" cy="21650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404" name="TextBox 1738"/>
            <p:cNvSpPr txBox="1">
              <a:spLocks noChangeArrowheads="1"/>
            </p:cNvSpPr>
            <p:nvPr/>
          </p:nvSpPr>
          <p:spPr bwMode="auto">
            <a:xfrm>
              <a:off x="2082800" y="2501902"/>
              <a:ext cx="5333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+4</a:t>
              </a:r>
            </a:p>
          </p:txBody>
        </p:sp>
      </p:grpSp>
      <p:grpSp>
        <p:nvGrpSpPr>
          <p:cNvPr id="53379" name="Group 981"/>
          <p:cNvGrpSpPr>
            <a:grpSpLocks/>
          </p:cNvGrpSpPr>
          <p:nvPr/>
        </p:nvGrpSpPr>
        <p:grpSpPr bwMode="auto">
          <a:xfrm>
            <a:off x="4540250" y="2508250"/>
            <a:ext cx="533400" cy="276225"/>
            <a:chOff x="2082800" y="2501902"/>
            <a:chExt cx="533399" cy="276999"/>
          </a:xfrm>
        </p:grpSpPr>
        <p:sp>
          <p:nvSpPr>
            <p:cNvPr id="983" name="Oval 982"/>
            <p:cNvSpPr/>
            <p:nvPr/>
          </p:nvSpPr>
          <p:spPr bwMode="auto">
            <a:xfrm>
              <a:off x="2163763" y="2527373"/>
              <a:ext cx="228600" cy="21650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402" name="TextBox 1738"/>
            <p:cNvSpPr txBox="1">
              <a:spLocks noChangeArrowheads="1"/>
            </p:cNvSpPr>
            <p:nvPr/>
          </p:nvSpPr>
          <p:spPr bwMode="auto">
            <a:xfrm>
              <a:off x="2082800" y="2501902"/>
              <a:ext cx="5333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+4</a:t>
              </a:r>
            </a:p>
          </p:txBody>
        </p:sp>
      </p:grpSp>
      <p:grpSp>
        <p:nvGrpSpPr>
          <p:cNvPr id="53380" name="Group 984"/>
          <p:cNvGrpSpPr>
            <a:grpSpLocks/>
          </p:cNvGrpSpPr>
          <p:nvPr/>
        </p:nvGrpSpPr>
        <p:grpSpPr bwMode="auto">
          <a:xfrm>
            <a:off x="5219700" y="2511425"/>
            <a:ext cx="533400" cy="277813"/>
            <a:chOff x="2082800" y="2501902"/>
            <a:chExt cx="533399" cy="276999"/>
          </a:xfrm>
        </p:grpSpPr>
        <p:sp>
          <p:nvSpPr>
            <p:cNvPr id="986" name="Oval 985"/>
            <p:cNvSpPr/>
            <p:nvPr/>
          </p:nvSpPr>
          <p:spPr bwMode="auto">
            <a:xfrm>
              <a:off x="2163763" y="2527228"/>
              <a:ext cx="228600" cy="21526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400" name="TextBox 1738"/>
            <p:cNvSpPr txBox="1">
              <a:spLocks noChangeArrowheads="1"/>
            </p:cNvSpPr>
            <p:nvPr/>
          </p:nvSpPr>
          <p:spPr bwMode="auto">
            <a:xfrm>
              <a:off x="2082800" y="2501902"/>
              <a:ext cx="5333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+4</a:t>
              </a:r>
            </a:p>
          </p:txBody>
        </p:sp>
      </p:grpSp>
      <p:grpSp>
        <p:nvGrpSpPr>
          <p:cNvPr id="53381" name="Group 987"/>
          <p:cNvGrpSpPr>
            <a:grpSpLocks/>
          </p:cNvGrpSpPr>
          <p:nvPr/>
        </p:nvGrpSpPr>
        <p:grpSpPr bwMode="auto">
          <a:xfrm>
            <a:off x="5213350" y="3200400"/>
            <a:ext cx="533400" cy="276225"/>
            <a:chOff x="2082800" y="2501902"/>
            <a:chExt cx="533399" cy="276999"/>
          </a:xfrm>
        </p:grpSpPr>
        <p:sp>
          <p:nvSpPr>
            <p:cNvPr id="989" name="Oval 988"/>
            <p:cNvSpPr/>
            <p:nvPr/>
          </p:nvSpPr>
          <p:spPr bwMode="auto">
            <a:xfrm>
              <a:off x="2163763" y="2527373"/>
              <a:ext cx="228600" cy="21650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398" name="TextBox 1738"/>
            <p:cNvSpPr txBox="1">
              <a:spLocks noChangeArrowheads="1"/>
            </p:cNvSpPr>
            <p:nvPr/>
          </p:nvSpPr>
          <p:spPr bwMode="auto">
            <a:xfrm>
              <a:off x="2082800" y="2501902"/>
              <a:ext cx="5333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+4</a:t>
              </a:r>
            </a:p>
          </p:txBody>
        </p:sp>
      </p:grpSp>
      <p:grpSp>
        <p:nvGrpSpPr>
          <p:cNvPr id="53382" name="Group 990"/>
          <p:cNvGrpSpPr>
            <a:grpSpLocks/>
          </p:cNvGrpSpPr>
          <p:nvPr/>
        </p:nvGrpSpPr>
        <p:grpSpPr bwMode="auto">
          <a:xfrm>
            <a:off x="5213350" y="3914775"/>
            <a:ext cx="533400" cy="276225"/>
            <a:chOff x="2082800" y="2501902"/>
            <a:chExt cx="533399" cy="276999"/>
          </a:xfrm>
        </p:grpSpPr>
        <p:sp>
          <p:nvSpPr>
            <p:cNvPr id="992" name="Oval 991"/>
            <p:cNvSpPr/>
            <p:nvPr/>
          </p:nvSpPr>
          <p:spPr bwMode="auto">
            <a:xfrm>
              <a:off x="2163763" y="2527373"/>
              <a:ext cx="228600" cy="21650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396" name="TextBox 1738"/>
            <p:cNvSpPr txBox="1">
              <a:spLocks noChangeArrowheads="1"/>
            </p:cNvSpPr>
            <p:nvPr/>
          </p:nvSpPr>
          <p:spPr bwMode="auto">
            <a:xfrm>
              <a:off x="2082800" y="2501902"/>
              <a:ext cx="5333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+4</a:t>
              </a:r>
            </a:p>
          </p:txBody>
        </p:sp>
      </p:grpSp>
      <p:grpSp>
        <p:nvGrpSpPr>
          <p:cNvPr id="53383" name="Group 993"/>
          <p:cNvGrpSpPr>
            <a:grpSpLocks/>
          </p:cNvGrpSpPr>
          <p:nvPr/>
        </p:nvGrpSpPr>
        <p:grpSpPr bwMode="auto">
          <a:xfrm>
            <a:off x="4521200" y="3895725"/>
            <a:ext cx="533400" cy="276225"/>
            <a:chOff x="2082800" y="2501902"/>
            <a:chExt cx="533399" cy="276999"/>
          </a:xfrm>
        </p:grpSpPr>
        <p:sp>
          <p:nvSpPr>
            <p:cNvPr id="995" name="Oval 994"/>
            <p:cNvSpPr/>
            <p:nvPr/>
          </p:nvSpPr>
          <p:spPr bwMode="auto">
            <a:xfrm>
              <a:off x="2163763" y="2527373"/>
              <a:ext cx="228600" cy="21650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394" name="TextBox 1738"/>
            <p:cNvSpPr txBox="1">
              <a:spLocks noChangeArrowheads="1"/>
            </p:cNvSpPr>
            <p:nvPr/>
          </p:nvSpPr>
          <p:spPr bwMode="auto">
            <a:xfrm>
              <a:off x="2082800" y="2501902"/>
              <a:ext cx="5333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+4</a:t>
              </a:r>
            </a:p>
          </p:txBody>
        </p:sp>
      </p:grpSp>
      <p:grpSp>
        <p:nvGrpSpPr>
          <p:cNvPr id="53384" name="Group 996"/>
          <p:cNvGrpSpPr>
            <a:grpSpLocks/>
          </p:cNvGrpSpPr>
          <p:nvPr/>
        </p:nvGrpSpPr>
        <p:grpSpPr bwMode="auto">
          <a:xfrm>
            <a:off x="3829050" y="3902075"/>
            <a:ext cx="533400" cy="276225"/>
            <a:chOff x="2082800" y="2501902"/>
            <a:chExt cx="533399" cy="276999"/>
          </a:xfrm>
        </p:grpSpPr>
        <p:sp>
          <p:nvSpPr>
            <p:cNvPr id="998" name="Oval 997"/>
            <p:cNvSpPr/>
            <p:nvPr/>
          </p:nvSpPr>
          <p:spPr bwMode="auto">
            <a:xfrm>
              <a:off x="2163763" y="2527373"/>
              <a:ext cx="228600" cy="21650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392" name="TextBox 1738"/>
            <p:cNvSpPr txBox="1">
              <a:spLocks noChangeArrowheads="1"/>
            </p:cNvSpPr>
            <p:nvPr/>
          </p:nvSpPr>
          <p:spPr bwMode="auto">
            <a:xfrm>
              <a:off x="2082800" y="2501902"/>
              <a:ext cx="5333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+4</a:t>
              </a:r>
            </a:p>
          </p:txBody>
        </p:sp>
      </p:grpSp>
      <p:grpSp>
        <p:nvGrpSpPr>
          <p:cNvPr id="53385" name="Group 999"/>
          <p:cNvGrpSpPr>
            <a:grpSpLocks/>
          </p:cNvGrpSpPr>
          <p:nvPr/>
        </p:nvGrpSpPr>
        <p:grpSpPr bwMode="auto">
          <a:xfrm>
            <a:off x="3835400" y="3203575"/>
            <a:ext cx="533400" cy="276225"/>
            <a:chOff x="2082800" y="2501902"/>
            <a:chExt cx="533399" cy="276999"/>
          </a:xfrm>
        </p:grpSpPr>
        <p:sp>
          <p:nvSpPr>
            <p:cNvPr id="1001" name="Oval 1000"/>
            <p:cNvSpPr/>
            <p:nvPr/>
          </p:nvSpPr>
          <p:spPr bwMode="auto">
            <a:xfrm>
              <a:off x="2163763" y="2527373"/>
              <a:ext cx="228600" cy="21650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390" name="TextBox 1738"/>
            <p:cNvSpPr txBox="1">
              <a:spLocks noChangeArrowheads="1"/>
            </p:cNvSpPr>
            <p:nvPr/>
          </p:nvSpPr>
          <p:spPr bwMode="auto">
            <a:xfrm>
              <a:off x="2082800" y="2501902"/>
              <a:ext cx="5333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+4</a:t>
              </a:r>
            </a:p>
          </p:txBody>
        </p:sp>
      </p:grpSp>
      <p:sp>
        <p:nvSpPr>
          <p:cNvPr id="1005" name="Oval 1004"/>
          <p:cNvSpPr/>
          <p:nvPr/>
        </p:nvSpPr>
        <p:spPr bwMode="auto">
          <a:xfrm>
            <a:off x="3048000" y="5181600"/>
            <a:ext cx="76200" cy="762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6" name="Oval 1005"/>
          <p:cNvSpPr/>
          <p:nvPr/>
        </p:nvSpPr>
        <p:spPr bwMode="auto">
          <a:xfrm>
            <a:off x="2139950" y="6019800"/>
            <a:ext cx="76200" cy="762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7" name="Oval 1006"/>
          <p:cNvSpPr/>
          <p:nvPr/>
        </p:nvSpPr>
        <p:spPr bwMode="auto">
          <a:xfrm>
            <a:off x="4502150" y="5403850"/>
            <a:ext cx="76200" cy="762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Positive Limiter</a:t>
            </a: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1273" name="Group 60"/>
          <p:cNvGrpSpPr>
            <a:grpSpLocks/>
          </p:cNvGrpSpPr>
          <p:nvPr/>
        </p:nvGrpSpPr>
        <p:grpSpPr bwMode="auto">
          <a:xfrm>
            <a:off x="927100" y="2359819"/>
            <a:ext cx="6921500" cy="3429000"/>
            <a:chOff x="762000" y="2588419"/>
            <a:chExt cx="6921500" cy="3429000"/>
          </a:xfrm>
        </p:grpSpPr>
        <p:sp>
          <p:nvSpPr>
            <p:cNvPr id="11274" name="Rectangle 94"/>
            <p:cNvSpPr>
              <a:spLocks noChangeArrowheads="1"/>
            </p:cNvSpPr>
            <p:nvPr/>
          </p:nvSpPr>
          <p:spPr bwMode="auto">
            <a:xfrm>
              <a:off x="814387" y="2588419"/>
              <a:ext cx="6858000" cy="3429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11275" name="Group 336"/>
            <p:cNvGrpSpPr>
              <a:grpSpLocks/>
            </p:cNvGrpSpPr>
            <p:nvPr/>
          </p:nvGrpSpPr>
          <p:grpSpPr bwMode="auto">
            <a:xfrm>
              <a:off x="1035050" y="3657600"/>
              <a:ext cx="1316038" cy="669925"/>
              <a:chOff x="685957" y="2925148"/>
              <a:chExt cx="1600184" cy="1097537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85957" y="3471316"/>
                <a:ext cx="1600184" cy="26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Arc 54"/>
              <p:cNvSpPr/>
              <p:nvPr/>
            </p:nvSpPr>
            <p:spPr>
              <a:xfrm rot="16200000" flipV="1">
                <a:off x="500627" y="3491840"/>
                <a:ext cx="868667" cy="193026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Arc 55"/>
              <p:cNvSpPr/>
              <p:nvPr/>
            </p:nvSpPr>
            <p:spPr>
              <a:xfrm rot="16200000" flipV="1">
                <a:off x="878957" y="3484038"/>
                <a:ext cx="868667" cy="193026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" name="Arc 56"/>
              <p:cNvSpPr/>
              <p:nvPr/>
            </p:nvSpPr>
            <p:spPr>
              <a:xfrm rot="16200000" flipV="1">
                <a:off x="1260183" y="3485003"/>
                <a:ext cx="868667" cy="191095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5400000">
                <a:off x="690758" y="3263933"/>
                <a:ext cx="868667" cy="191096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 rot="5400000">
                <a:off x="1070052" y="3262969"/>
                <a:ext cx="868667" cy="193026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 rot="5400000">
                <a:off x="1557708" y="3235528"/>
                <a:ext cx="694414" cy="229701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1276" name="Group 346"/>
            <p:cNvGrpSpPr>
              <a:grpSpLocks/>
            </p:cNvGrpSpPr>
            <p:nvPr/>
          </p:nvGrpSpPr>
          <p:grpSpPr bwMode="auto">
            <a:xfrm>
              <a:off x="6111875" y="3655217"/>
              <a:ext cx="1316038" cy="547689"/>
              <a:chOff x="6249018" y="3083899"/>
              <a:chExt cx="1600109" cy="8977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6249018" y="3639430"/>
                <a:ext cx="1600109" cy="260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Arc 50"/>
              <p:cNvSpPr/>
              <p:nvPr/>
            </p:nvSpPr>
            <p:spPr>
              <a:xfrm rot="5400000">
                <a:off x="6253594" y="3422893"/>
                <a:ext cx="869075" cy="191087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 rot="5400000">
                <a:off x="6632871" y="3421932"/>
                <a:ext cx="869075" cy="193017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Arc 52"/>
              <p:cNvSpPr/>
              <p:nvPr/>
            </p:nvSpPr>
            <p:spPr>
              <a:xfrm rot="5400000">
                <a:off x="6963895" y="3465030"/>
                <a:ext cx="869075" cy="164064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 bwMode="auto">
            <a:xfrm flipV="1">
              <a:off x="4267200" y="3430588"/>
              <a:ext cx="1239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>
              <a:off x="2755900" y="3435350"/>
              <a:ext cx="8778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7" idx="0"/>
            </p:cNvCxnSpPr>
            <p:nvPr/>
          </p:nvCxnSpPr>
          <p:spPr bwMode="auto">
            <a:xfrm rot="5400000">
              <a:off x="2382044" y="3810793"/>
              <a:ext cx="7445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16200000" flipH="1">
              <a:off x="5222875" y="4830763"/>
              <a:ext cx="5175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5400000">
              <a:off x="5245100" y="3694113"/>
              <a:ext cx="5238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2611438" y="4183063"/>
              <a:ext cx="263525" cy="257175"/>
            </a:xfrm>
            <a:prstGeom prst="ellipse">
              <a:avLst/>
            </a:prstGeom>
            <a:solidFill>
              <a:srgbClr val="FFCC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 bwMode="auto">
            <a:xfrm rot="16200000" flipH="1">
              <a:off x="2426494" y="4756944"/>
              <a:ext cx="6334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2744788" y="5080000"/>
              <a:ext cx="27416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292" idx="2"/>
            </p:cNvCxnSpPr>
            <p:nvPr/>
          </p:nvCxnSpPr>
          <p:spPr bwMode="auto">
            <a:xfrm rot="5400000">
              <a:off x="4604544" y="4683919"/>
              <a:ext cx="75565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927600" y="3394075"/>
              <a:ext cx="125412" cy="920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932363" y="5024438"/>
              <a:ext cx="125412" cy="936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88" name="TextBox 24"/>
            <p:cNvSpPr txBox="1">
              <a:spLocks noChangeArrowheads="1"/>
            </p:cNvSpPr>
            <p:nvPr/>
          </p:nvSpPr>
          <p:spPr bwMode="auto">
            <a:xfrm>
              <a:off x="1536700" y="3481388"/>
              <a:ext cx="150813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1266" name="Object 8"/>
            <p:cNvGraphicFramePr>
              <a:graphicFrameLocks noChangeAspect="1"/>
            </p:cNvGraphicFramePr>
            <p:nvPr/>
          </p:nvGraphicFramePr>
          <p:xfrm>
            <a:off x="1371600" y="3429000"/>
            <a:ext cx="57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" name="Equation" r:id="rId3" imgW="304536" imgH="215713" progId="Equation.3">
                    <p:embed/>
                  </p:oleObj>
                </mc:Choice>
                <mc:Fallback>
                  <p:oleObj name="Equation" r:id="rId3" imgW="304536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3429000"/>
                          <a:ext cx="5715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19"/>
            <p:cNvGraphicFramePr>
              <a:graphicFrameLocks noChangeAspect="1"/>
            </p:cNvGraphicFramePr>
            <p:nvPr/>
          </p:nvGraphicFramePr>
          <p:xfrm>
            <a:off x="1268413" y="4267200"/>
            <a:ext cx="63658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1" name="Equation" r:id="rId5" imgW="291960" imgH="215640" progId="Equation.3">
                    <p:embed/>
                  </p:oleObj>
                </mc:Choice>
                <mc:Fallback>
                  <p:oleObj name="Equation" r:id="rId5" imgW="29196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8413" y="4267200"/>
                          <a:ext cx="636587" cy="354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6434138" y="4213225"/>
            <a:ext cx="584200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2" name="Equation" r:id="rId7" imgW="291960" imgH="215640" progId="Equation.3">
                    <p:embed/>
                  </p:oleObj>
                </mc:Choice>
                <mc:Fallback>
                  <p:oleObj name="Equation" r:id="rId7" imgW="29196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4138" y="4213225"/>
                          <a:ext cx="584200" cy="325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Rectangle 28"/>
            <p:cNvSpPr>
              <a:spLocks noChangeArrowheads="1"/>
            </p:cNvSpPr>
            <p:nvPr/>
          </p:nvSpPr>
          <p:spPr bwMode="auto">
            <a:xfrm>
              <a:off x="3860800" y="3057525"/>
              <a:ext cx="2968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</a:t>
              </a:r>
            </a:p>
          </p:txBody>
        </p:sp>
        <p:graphicFrame>
          <p:nvGraphicFramePr>
            <p:cNvPr id="11269" name="Object 11"/>
            <p:cNvGraphicFramePr>
              <a:graphicFrameLocks noChangeAspect="1"/>
            </p:cNvGraphicFramePr>
            <p:nvPr/>
          </p:nvGraphicFramePr>
          <p:xfrm>
            <a:off x="5638800" y="4078288"/>
            <a:ext cx="419100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8" imgW="203024" imgH="215713" progId="Equation.3">
                    <p:embed/>
                  </p:oleObj>
                </mc:Choice>
                <mc:Fallback>
                  <p:oleObj name="Equation" r:id="rId8" imgW="203024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4078288"/>
                          <a:ext cx="419100" cy="341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TextBox 30"/>
            <p:cNvSpPr txBox="1">
              <a:spLocks noChangeArrowheads="1"/>
            </p:cNvSpPr>
            <p:nvPr/>
          </p:nvSpPr>
          <p:spPr bwMode="auto">
            <a:xfrm>
              <a:off x="762000" y="3790950"/>
              <a:ext cx="2825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11291" name="TextBox 31"/>
            <p:cNvSpPr txBox="1">
              <a:spLocks noChangeArrowheads="1"/>
            </p:cNvSpPr>
            <p:nvPr/>
          </p:nvSpPr>
          <p:spPr bwMode="auto">
            <a:xfrm>
              <a:off x="7400925" y="3800475"/>
              <a:ext cx="2825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11292" name="Down Arrow 113"/>
            <p:cNvSpPr>
              <a:spLocks noChangeArrowheads="1"/>
            </p:cNvSpPr>
            <p:nvPr/>
          </p:nvSpPr>
          <p:spPr bwMode="auto">
            <a:xfrm>
              <a:off x="4841875" y="3430588"/>
              <a:ext cx="282575" cy="876300"/>
            </a:xfrm>
            <a:prstGeom prst="downArrow">
              <a:avLst>
                <a:gd name="adj1" fmla="val 0"/>
                <a:gd name="adj2" fmla="val 49891"/>
              </a:avLst>
            </a:prstGeom>
            <a:solidFill>
              <a:schemeClr val="tx2">
                <a:lumMod val="40000"/>
                <a:lumOff val="60000"/>
              </a:schemeClr>
            </a:solidFill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11293" name="Group 60"/>
            <p:cNvGrpSpPr>
              <a:grpSpLocks/>
            </p:cNvGrpSpPr>
            <p:nvPr/>
          </p:nvGrpSpPr>
          <p:grpSpPr bwMode="auto">
            <a:xfrm>
              <a:off x="3629025" y="3351213"/>
              <a:ext cx="647700" cy="176212"/>
              <a:chOff x="1714500" y="2133600"/>
              <a:chExt cx="647700" cy="176213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 rot="5400000" flipH="1" flipV="1">
                <a:off x="1716882" y="2131218"/>
                <a:ext cx="76200" cy="809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auto">
              <a:xfrm rot="16200000" flipH="1">
                <a:off x="1747838" y="2181226"/>
                <a:ext cx="176213" cy="809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 flipH="1" flipV="1">
                <a:off x="1850232" y="2159793"/>
                <a:ext cx="176213" cy="1238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 bwMode="auto">
              <a:xfrm rot="16200000" flipH="1">
                <a:off x="1952626" y="2181224"/>
                <a:ext cx="176213" cy="809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 bwMode="auto">
              <a:xfrm rot="5400000" flipH="1" flipV="1">
                <a:off x="2053432" y="2161382"/>
                <a:ext cx="176213" cy="1206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6"/>
              <p:cNvCxnSpPr/>
              <p:nvPr/>
            </p:nvCxnSpPr>
            <p:spPr bwMode="auto">
              <a:xfrm rot="16200000" flipH="1">
                <a:off x="2157413" y="2181226"/>
                <a:ext cx="176213" cy="809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auto">
              <a:xfrm flipV="1">
                <a:off x="2287588" y="2208212"/>
                <a:ext cx="74612" cy="9048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94" name="Group 69"/>
            <p:cNvGrpSpPr>
              <a:grpSpLocks/>
            </p:cNvGrpSpPr>
            <p:nvPr/>
          </p:nvGrpSpPr>
          <p:grpSpPr bwMode="auto">
            <a:xfrm rot="5400000">
              <a:off x="5162548" y="4170363"/>
              <a:ext cx="638177" cy="184152"/>
              <a:chOff x="1709730" y="2127270"/>
              <a:chExt cx="638176" cy="184152"/>
            </a:xfrm>
          </p:grpSpPr>
          <p:cxnSp>
            <p:nvCxnSpPr>
              <p:cNvPr id="71" name="Straight Connector 70"/>
              <p:cNvCxnSpPr/>
              <p:nvPr/>
            </p:nvCxnSpPr>
            <p:spPr bwMode="auto">
              <a:xfrm rot="5400000" flipH="1" flipV="1">
                <a:off x="1712112" y="2124888"/>
                <a:ext cx="76200" cy="809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auto">
              <a:xfrm rot="16200000" flipH="1">
                <a:off x="1738306" y="2178071"/>
                <a:ext cx="176213" cy="809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auto">
              <a:xfrm rot="5400000" flipH="1" flipV="1">
                <a:off x="1840700" y="2161403"/>
                <a:ext cx="176212" cy="1238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 bwMode="auto">
              <a:xfrm rot="16200000" flipH="1">
                <a:off x="1943093" y="2182835"/>
                <a:ext cx="176212" cy="809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 bwMode="auto">
              <a:xfrm rot="5400000" flipH="1" flipV="1">
                <a:off x="2043899" y="2162991"/>
                <a:ext cx="176212" cy="1206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16"/>
              <p:cNvCxnSpPr/>
              <p:nvPr/>
            </p:nvCxnSpPr>
            <p:spPr bwMode="auto">
              <a:xfrm rot="16200000" flipH="1">
                <a:off x="2145499" y="2182834"/>
                <a:ext cx="176212" cy="809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 flipV="1">
                <a:off x="2273294" y="2214585"/>
                <a:ext cx="74612" cy="904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95" name="Straight Connector 89"/>
            <p:cNvCxnSpPr>
              <a:cxnSpLocks noChangeShapeType="1"/>
            </p:cNvCxnSpPr>
            <p:nvPr/>
          </p:nvCxnSpPr>
          <p:spPr bwMode="auto">
            <a:xfrm>
              <a:off x="4868863" y="4313238"/>
              <a:ext cx="22860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296" name="TextBox 11"/>
            <p:cNvSpPr txBox="1">
              <a:spLocks noChangeArrowheads="1"/>
            </p:cNvSpPr>
            <p:nvPr/>
          </p:nvSpPr>
          <p:spPr bwMode="auto">
            <a:xfrm>
              <a:off x="2571750" y="4114800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~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Biased limiter</a:t>
            </a:r>
          </a:p>
        </p:txBody>
      </p:sp>
      <p:sp>
        <p:nvSpPr>
          <p:cNvPr id="1229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298" name="Group 75"/>
          <p:cNvGrpSpPr>
            <a:grpSpLocks/>
          </p:cNvGrpSpPr>
          <p:nvPr/>
        </p:nvGrpSpPr>
        <p:grpSpPr bwMode="auto">
          <a:xfrm>
            <a:off x="685800" y="2209800"/>
            <a:ext cx="7924800" cy="3200400"/>
            <a:chOff x="647700" y="2209800"/>
            <a:chExt cx="7924800" cy="3200400"/>
          </a:xfrm>
        </p:grpSpPr>
        <p:sp>
          <p:nvSpPr>
            <p:cNvPr id="12299" name="Rectangle 143"/>
            <p:cNvSpPr>
              <a:spLocks noChangeArrowheads="1"/>
            </p:cNvSpPr>
            <p:nvPr/>
          </p:nvSpPr>
          <p:spPr bwMode="auto">
            <a:xfrm>
              <a:off x="647700" y="2209800"/>
              <a:ext cx="7924800" cy="32004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12300" name="Group 11"/>
            <p:cNvGrpSpPr>
              <a:grpSpLocks/>
            </p:cNvGrpSpPr>
            <p:nvPr/>
          </p:nvGrpSpPr>
          <p:grpSpPr bwMode="auto">
            <a:xfrm>
              <a:off x="1427163" y="3548063"/>
              <a:ext cx="1316037" cy="665162"/>
              <a:chOff x="1981200" y="3552826"/>
              <a:chExt cx="1316051" cy="6657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1981200" y="3886476"/>
                <a:ext cx="1316051" cy="15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Arc 4"/>
              <p:cNvSpPr/>
              <p:nvPr/>
            </p:nvSpPr>
            <p:spPr>
              <a:xfrm rot="16200000" flipV="1">
                <a:off x="1920657" y="3870653"/>
                <a:ext cx="530663" cy="158752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" name="Arc 5"/>
              <p:cNvSpPr/>
              <p:nvPr/>
            </p:nvSpPr>
            <p:spPr>
              <a:xfrm rot="16200000" flipV="1">
                <a:off x="2231811" y="3873830"/>
                <a:ext cx="530663" cy="158752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" name="Arc 6"/>
              <p:cNvSpPr/>
              <p:nvPr/>
            </p:nvSpPr>
            <p:spPr>
              <a:xfrm rot="16200000" flipV="1">
                <a:off x="2545346" y="3874623"/>
                <a:ext cx="530663" cy="157165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" name="Arc 7"/>
              <p:cNvSpPr/>
              <p:nvPr/>
            </p:nvSpPr>
            <p:spPr>
              <a:xfrm rot="5400000">
                <a:off x="2077028" y="3739576"/>
                <a:ext cx="530663" cy="157164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" name="Arc 8"/>
              <p:cNvSpPr/>
              <p:nvPr/>
            </p:nvSpPr>
            <p:spPr>
              <a:xfrm rot="5400000">
                <a:off x="2388975" y="3738782"/>
                <a:ext cx="530663" cy="158752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" name="Arc 9"/>
              <p:cNvSpPr/>
              <p:nvPr/>
            </p:nvSpPr>
            <p:spPr>
              <a:xfrm rot="5400000">
                <a:off x="2771610" y="3722906"/>
                <a:ext cx="424213" cy="188914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2301" name="Group 11"/>
            <p:cNvGrpSpPr>
              <a:grpSpLocks/>
            </p:cNvGrpSpPr>
            <p:nvPr/>
          </p:nvGrpSpPr>
          <p:grpSpPr bwMode="auto">
            <a:xfrm>
              <a:off x="7065963" y="3543300"/>
              <a:ext cx="1316037" cy="530225"/>
              <a:chOff x="1950720" y="3552826"/>
              <a:chExt cx="1316051" cy="530663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1950720" y="3886476"/>
                <a:ext cx="1316051" cy="158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Arc 16"/>
              <p:cNvSpPr/>
              <p:nvPr/>
            </p:nvSpPr>
            <p:spPr>
              <a:xfrm rot="5400000">
                <a:off x="2057661" y="3739575"/>
                <a:ext cx="530663" cy="157165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8" name="Arc 17"/>
              <p:cNvSpPr/>
              <p:nvPr/>
            </p:nvSpPr>
            <p:spPr>
              <a:xfrm rot="5400000">
                <a:off x="2369607" y="3738782"/>
                <a:ext cx="530663" cy="158752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" name="Arc 18"/>
              <p:cNvSpPr/>
              <p:nvPr/>
            </p:nvSpPr>
            <p:spPr>
              <a:xfrm rot="5400000">
                <a:off x="2742718" y="3714962"/>
                <a:ext cx="424213" cy="188915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12302" name="TextBox 36"/>
            <p:cNvSpPr txBox="1">
              <a:spLocks noChangeArrowheads="1"/>
            </p:cNvSpPr>
            <p:nvPr/>
          </p:nvSpPr>
          <p:spPr bwMode="auto">
            <a:xfrm>
              <a:off x="1082675" y="3698875"/>
              <a:ext cx="2825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12303" name="TextBox 37"/>
            <p:cNvSpPr txBox="1">
              <a:spLocks noChangeArrowheads="1"/>
            </p:cNvSpPr>
            <p:nvPr/>
          </p:nvSpPr>
          <p:spPr bwMode="auto">
            <a:xfrm>
              <a:off x="6781800" y="3708400"/>
              <a:ext cx="2825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graphicFrame>
          <p:nvGraphicFramePr>
            <p:cNvPr id="12290" name="Object 12"/>
            <p:cNvGraphicFramePr>
              <a:graphicFrameLocks noChangeAspect="1"/>
            </p:cNvGraphicFramePr>
            <p:nvPr/>
          </p:nvGraphicFramePr>
          <p:xfrm>
            <a:off x="1768475" y="3392488"/>
            <a:ext cx="427038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4" name="Equation" r:id="rId4" imgW="304536" imgH="215713" progId="Equation.3">
                    <p:embed/>
                  </p:oleObj>
                </mc:Choice>
                <mc:Fallback>
                  <p:oleObj name="Equation" r:id="rId4" imgW="304536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475" y="3392488"/>
                          <a:ext cx="427038" cy="306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14"/>
            <p:cNvGraphicFramePr>
              <a:graphicFrameLocks noChangeAspect="1"/>
            </p:cNvGraphicFramePr>
            <p:nvPr/>
          </p:nvGraphicFramePr>
          <p:xfrm>
            <a:off x="1692275" y="4079875"/>
            <a:ext cx="45720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5" name="Equation" r:id="rId6" imgW="291847" imgH="215713" progId="Equation.3">
                    <p:embed/>
                  </p:oleObj>
                </mc:Choice>
                <mc:Fallback>
                  <p:oleObj name="Equation" r:id="rId6" imgW="291847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4079875"/>
                          <a:ext cx="457200" cy="339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7335838" y="4114800"/>
            <a:ext cx="51276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" name="Equation" r:id="rId8" imgW="291847" imgH="215713" progId="Equation.3">
                    <p:embed/>
                  </p:oleObj>
                </mc:Choice>
                <mc:Fallback>
                  <p:oleObj name="Equation" r:id="rId8" imgW="291847" imgH="2157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5838" y="4114800"/>
                          <a:ext cx="512762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Straight Connector 61"/>
            <p:cNvCxnSpPr>
              <a:endCxn id="64" idx="2"/>
            </p:cNvCxnSpPr>
            <p:nvPr/>
          </p:nvCxnSpPr>
          <p:spPr bwMode="auto">
            <a:xfrm>
              <a:off x="4321175" y="3106738"/>
              <a:ext cx="8683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>
              <a:off x="2974975" y="3106738"/>
              <a:ext cx="709613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 bwMode="auto">
            <a:xfrm>
              <a:off x="5189538" y="3084513"/>
              <a:ext cx="61912" cy="4762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5237163" y="3108325"/>
              <a:ext cx="7080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5758974" y="3283743"/>
              <a:ext cx="35718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70" idx="2"/>
            </p:cNvCxnSpPr>
            <p:nvPr/>
          </p:nvCxnSpPr>
          <p:spPr bwMode="auto">
            <a:xfrm flipV="1">
              <a:off x="2984500" y="4489450"/>
              <a:ext cx="220345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 bwMode="auto">
            <a:xfrm>
              <a:off x="5187950" y="4467225"/>
              <a:ext cx="61913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5213350" y="4492625"/>
              <a:ext cx="70961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 bwMode="auto">
            <a:xfrm rot="16200000" flipV="1">
              <a:off x="2662555" y="3419475"/>
              <a:ext cx="628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 bwMode="auto">
            <a:xfrm rot="16200000" flipH="1">
              <a:off x="2743995" y="4258468"/>
              <a:ext cx="4651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 bwMode="auto">
            <a:xfrm>
              <a:off x="2854325" y="3733800"/>
              <a:ext cx="276225" cy="285750"/>
            </a:xfrm>
            <a:prstGeom prst="ellipse">
              <a:avLst/>
            </a:prstGeom>
            <a:solidFill>
              <a:srgbClr val="FFCC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3" name="Down Arrow 52"/>
            <p:cNvSpPr/>
            <p:nvPr/>
          </p:nvSpPr>
          <p:spPr bwMode="auto">
            <a:xfrm>
              <a:off x="5041900" y="3132138"/>
              <a:ext cx="349250" cy="341312"/>
            </a:xfrm>
            <a:prstGeom prst="downArrow">
              <a:avLst>
                <a:gd name="adj1" fmla="val 0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rot="5400000">
              <a:off x="4937126" y="3765550"/>
              <a:ext cx="569912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>
              <a:off x="5138738" y="4132263"/>
              <a:ext cx="1508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70" idx="0"/>
            </p:cNvCxnSpPr>
            <p:nvPr/>
          </p:nvCxnSpPr>
          <p:spPr bwMode="auto">
            <a:xfrm rot="5400000">
              <a:off x="5057775" y="4300537"/>
              <a:ext cx="330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9" name="TextBox 58"/>
            <p:cNvSpPr txBox="1">
              <a:spLocks noChangeArrowheads="1"/>
            </p:cNvSpPr>
            <p:nvPr/>
          </p:nvSpPr>
          <p:spPr bwMode="auto">
            <a:xfrm>
              <a:off x="4954588" y="3767138"/>
              <a:ext cx="2968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12320" name="TextBox 59"/>
            <p:cNvSpPr txBox="1">
              <a:spLocks noChangeArrowheads="1"/>
            </p:cNvSpPr>
            <p:nvPr/>
          </p:nvSpPr>
          <p:spPr bwMode="auto">
            <a:xfrm>
              <a:off x="4976813" y="4125913"/>
              <a:ext cx="24130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sp>
          <p:nvSpPr>
            <p:cNvPr id="12321" name="TextBox 49"/>
            <p:cNvSpPr txBox="1">
              <a:spLocks noChangeArrowheads="1"/>
            </p:cNvSpPr>
            <p:nvPr/>
          </p:nvSpPr>
          <p:spPr bwMode="auto">
            <a:xfrm>
              <a:off x="3886200" y="2740025"/>
              <a:ext cx="2968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/>
                <a:t>R</a:t>
              </a:r>
            </a:p>
          </p:txBody>
        </p:sp>
        <p:graphicFrame>
          <p:nvGraphicFramePr>
            <p:cNvPr id="12293" name="Object 19"/>
            <p:cNvGraphicFramePr>
              <a:graphicFrameLocks noChangeAspect="1"/>
            </p:cNvGraphicFramePr>
            <p:nvPr/>
          </p:nvGraphicFramePr>
          <p:xfrm>
            <a:off x="6096000" y="3581400"/>
            <a:ext cx="33496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" name="Equation" r:id="rId9" imgW="203024" imgH="215713" progId="Equation.3">
                    <p:embed/>
                  </p:oleObj>
                </mc:Choice>
                <mc:Fallback>
                  <p:oleObj name="Equation" r:id="rId9" imgW="203024" imgH="21571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3581400"/>
                          <a:ext cx="33496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2" name="TextBox 47"/>
            <p:cNvSpPr txBox="1">
              <a:spLocks noChangeArrowheads="1"/>
            </p:cNvSpPr>
            <p:nvPr/>
          </p:nvSpPr>
          <p:spPr bwMode="auto">
            <a:xfrm>
              <a:off x="4740275" y="3886200"/>
              <a:ext cx="2889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12323" name="TextBox 89"/>
            <p:cNvSpPr txBox="1">
              <a:spLocks noChangeArrowheads="1"/>
            </p:cNvSpPr>
            <p:nvPr/>
          </p:nvSpPr>
          <p:spPr bwMode="auto">
            <a:xfrm>
              <a:off x="7332663" y="3273425"/>
              <a:ext cx="6683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V+0.7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 bwMode="auto">
            <a:xfrm rot="5400000" flipH="1" flipV="1">
              <a:off x="5727700" y="4298951"/>
              <a:ext cx="3968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25" name="Group 76"/>
            <p:cNvGrpSpPr>
              <a:grpSpLocks/>
            </p:cNvGrpSpPr>
            <p:nvPr/>
          </p:nvGrpSpPr>
          <p:grpSpPr bwMode="auto">
            <a:xfrm>
              <a:off x="3679825" y="3028950"/>
              <a:ext cx="644525" cy="176213"/>
              <a:chOff x="1714500" y="2133600"/>
              <a:chExt cx="645319" cy="176213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 rot="5400000" flipH="1" flipV="1">
                <a:off x="1716932" y="2131168"/>
                <a:ext cx="76200" cy="810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 bwMode="auto">
              <a:xfrm rot="16200000" flipH="1">
                <a:off x="1747987" y="2181176"/>
                <a:ext cx="176213" cy="81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 bwMode="auto">
              <a:xfrm rot="5400000" flipH="1" flipV="1">
                <a:off x="1850507" y="2159718"/>
                <a:ext cx="176213" cy="1239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 bwMode="auto">
              <a:xfrm rot="16200000" flipH="1">
                <a:off x="1953027" y="2181175"/>
                <a:ext cx="176213" cy="810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 bwMode="auto">
              <a:xfrm rot="5400000" flipH="1" flipV="1">
                <a:off x="2053957" y="2161308"/>
                <a:ext cx="176213" cy="12079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6"/>
              <p:cNvCxnSpPr/>
              <p:nvPr/>
            </p:nvCxnSpPr>
            <p:spPr bwMode="auto">
              <a:xfrm rot="16200000" flipH="1">
                <a:off x="2158066" y="2181176"/>
                <a:ext cx="176213" cy="81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V="1">
                <a:off x="2285115" y="2214563"/>
                <a:ext cx="74704" cy="904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26" name="Group 103"/>
            <p:cNvGrpSpPr>
              <a:grpSpLocks/>
            </p:cNvGrpSpPr>
            <p:nvPr/>
          </p:nvGrpSpPr>
          <p:grpSpPr bwMode="auto">
            <a:xfrm rot="5400000">
              <a:off x="5598953" y="3691096"/>
              <a:ext cx="644527" cy="177482"/>
              <a:chOff x="1714498" y="2132331"/>
              <a:chExt cx="645321" cy="177482"/>
            </a:xfrm>
          </p:grpSpPr>
          <p:cxnSp>
            <p:nvCxnSpPr>
              <p:cNvPr id="105" name="Straight Connector 104"/>
              <p:cNvCxnSpPr/>
              <p:nvPr/>
            </p:nvCxnSpPr>
            <p:spPr bwMode="auto">
              <a:xfrm rot="5400000" flipH="1" flipV="1">
                <a:off x="1716930" y="2129899"/>
                <a:ext cx="76200" cy="810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 bwMode="auto">
              <a:xfrm rot="16200000" flipH="1">
                <a:off x="1747987" y="2181176"/>
                <a:ext cx="176213" cy="81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 bwMode="auto">
              <a:xfrm rot="5400000" flipH="1" flipV="1">
                <a:off x="1850507" y="2159718"/>
                <a:ext cx="176213" cy="1239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rot="16200000" flipH="1">
                <a:off x="1953027" y="2181175"/>
                <a:ext cx="176213" cy="810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 bwMode="auto">
              <a:xfrm rot="5400000" flipH="1" flipV="1">
                <a:off x="2053958" y="2161307"/>
                <a:ext cx="176213" cy="12079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6"/>
              <p:cNvCxnSpPr/>
              <p:nvPr/>
            </p:nvCxnSpPr>
            <p:spPr bwMode="auto">
              <a:xfrm rot="16200000" flipH="1">
                <a:off x="2158067" y="2181176"/>
                <a:ext cx="176213" cy="810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V="1">
                <a:off x="2285115" y="2214563"/>
                <a:ext cx="74704" cy="904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Connector 135"/>
            <p:cNvCxnSpPr/>
            <p:nvPr/>
          </p:nvCxnSpPr>
          <p:spPr>
            <a:xfrm>
              <a:off x="5076825" y="3476625"/>
              <a:ext cx="304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067300" y="4056063"/>
              <a:ext cx="304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2" name="TextBox 11"/>
            <p:cNvSpPr txBox="1">
              <a:spLocks noChangeArrowheads="1"/>
            </p:cNvSpPr>
            <p:nvPr/>
          </p:nvSpPr>
          <p:spPr bwMode="auto">
            <a:xfrm>
              <a:off x="2827338" y="3686175"/>
              <a:ext cx="26828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~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246620" y="3794760"/>
            <a:ext cx="153987" cy="152400"/>
            <a:chOff x="7389813" y="2438400"/>
            <a:chExt cx="188912" cy="304800"/>
          </a:xfrm>
        </p:grpSpPr>
        <p:sp>
          <p:nvSpPr>
            <p:cNvPr id="76" name="Arc 75"/>
            <p:cNvSpPr/>
            <p:nvPr/>
          </p:nvSpPr>
          <p:spPr bwMode="auto">
            <a:xfrm>
              <a:off x="7412038" y="2438400"/>
              <a:ext cx="166687" cy="304800"/>
            </a:xfrm>
            <a:prstGeom prst="arc">
              <a:avLst>
                <a:gd name="adj1" fmla="val 17306097"/>
                <a:gd name="adj2" fmla="val 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77" name="Arc 76"/>
            <p:cNvSpPr/>
            <p:nvPr/>
          </p:nvSpPr>
          <p:spPr bwMode="auto">
            <a:xfrm flipH="1">
              <a:off x="7389813" y="2438400"/>
              <a:ext cx="166687" cy="304800"/>
            </a:xfrm>
            <a:prstGeom prst="arc">
              <a:avLst>
                <a:gd name="adj1" fmla="val 17306097"/>
                <a:gd name="adj2" fmla="val 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>
              <a:off x="7429500" y="2460625"/>
              <a:ext cx="1095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57453" y="3794760"/>
            <a:ext cx="153987" cy="152400"/>
            <a:chOff x="7389813" y="2438400"/>
            <a:chExt cx="188912" cy="304800"/>
          </a:xfrm>
        </p:grpSpPr>
        <p:sp>
          <p:nvSpPr>
            <p:cNvPr id="86" name="Arc 85"/>
            <p:cNvSpPr/>
            <p:nvPr/>
          </p:nvSpPr>
          <p:spPr bwMode="auto">
            <a:xfrm>
              <a:off x="7412038" y="2438400"/>
              <a:ext cx="166687" cy="304800"/>
            </a:xfrm>
            <a:prstGeom prst="arc">
              <a:avLst>
                <a:gd name="adj1" fmla="val 17306097"/>
                <a:gd name="adj2" fmla="val 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87" name="Arc 86"/>
            <p:cNvSpPr/>
            <p:nvPr/>
          </p:nvSpPr>
          <p:spPr bwMode="auto">
            <a:xfrm flipH="1">
              <a:off x="7389813" y="2438400"/>
              <a:ext cx="166687" cy="304800"/>
            </a:xfrm>
            <a:prstGeom prst="arc">
              <a:avLst>
                <a:gd name="adj1" fmla="val 17306097"/>
                <a:gd name="adj2" fmla="val 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 bwMode="auto">
            <a:xfrm>
              <a:off x="7429500" y="2460625"/>
              <a:ext cx="1095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7869873" y="3794760"/>
            <a:ext cx="153987" cy="152400"/>
            <a:chOff x="7389813" y="2438400"/>
            <a:chExt cx="188912" cy="304800"/>
          </a:xfrm>
        </p:grpSpPr>
        <p:sp>
          <p:nvSpPr>
            <p:cNvPr id="92" name="Arc 91"/>
            <p:cNvSpPr/>
            <p:nvPr/>
          </p:nvSpPr>
          <p:spPr bwMode="auto">
            <a:xfrm>
              <a:off x="7412038" y="2438400"/>
              <a:ext cx="166687" cy="304800"/>
            </a:xfrm>
            <a:prstGeom prst="arc">
              <a:avLst>
                <a:gd name="adj1" fmla="val 17306097"/>
                <a:gd name="adj2" fmla="val 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94" name="Arc 93"/>
            <p:cNvSpPr/>
            <p:nvPr/>
          </p:nvSpPr>
          <p:spPr bwMode="auto">
            <a:xfrm flipH="1">
              <a:off x="7389813" y="2438400"/>
              <a:ext cx="166687" cy="304800"/>
            </a:xfrm>
            <a:prstGeom prst="arc">
              <a:avLst>
                <a:gd name="adj1" fmla="val 17306097"/>
                <a:gd name="adj2" fmla="val 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 bwMode="auto">
            <a:xfrm>
              <a:off x="7429500" y="2460625"/>
              <a:ext cx="1095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Combination limiter</a:t>
            </a:r>
          </a:p>
        </p:txBody>
      </p:sp>
      <p:sp>
        <p:nvSpPr>
          <p:cNvPr id="133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8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3332" name="Group 105"/>
          <p:cNvGrpSpPr>
            <a:grpSpLocks/>
          </p:cNvGrpSpPr>
          <p:nvPr/>
        </p:nvGrpSpPr>
        <p:grpSpPr bwMode="auto">
          <a:xfrm>
            <a:off x="762000" y="2362200"/>
            <a:ext cx="7924800" cy="2895600"/>
            <a:chOff x="927100" y="2235200"/>
            <a:chExt cx="7924800" cy="2895600"/>
          </a:xfrm>
        </p:grpSpPr>
        <p:sp>
          <p:nvSpPr>
            <p:cNvPr id="13333" name="Rectangle 101"/>
            <p:cNvSpPr>
              <a:spLocks noChangeArrowheads="1"/>
            </p:cNvSpPr>
            <p:nvPr/>
          </p:nvSpPr>
          <p:spPr bwMode="auto">
            <a:xfrm>
              <a:off x="927100" y="2235200"/>
              <a:ext cx="7924800" cy="2895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13334" name="Group 3"/>
            <p:cNvGrpSpPr>
              <a:grpSpLocks/>
            </p:cNvGrpSpPr>
            <p:nvPr/>
          </p:nvGrpSpPr>
          <p:grpSpPr bwMode="auto">
            <a:xfrm>
              <a:off x="1171575" y="3271838"/>
              <a:ext cx="1316038" cy="665162"/>
              <a:chOff x="1981200" y="3552826"/>
              <a:chExt cx="1316051" cy="66571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981200" y="3886476"/>
                <a:ext cx="1316051" cy="15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/>
              <p:cNvSpPr/>
              <p:nvPr/>
            </p:nvSpPr>
            <p:spPr>
              <a:xfrm rot="16200000" flipV="1">
                <a:off x="1920658" y="3870653"/>
                <a:ext cx="530663" cy="158752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" name="Arc 6"/>
              <p:cNvSpPr/>
              <p:nvPr/>
            </p:nvSpPr>
            <p:spPr>
              <a:xfrm rot="16200000" flipV="1">
                <a:off x="2231811" y="3873830"/>
                <a:ext cx="530663" cy="158752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" name="Arc 7"/>
              <p:cNvSpPr/>
              <p:nvPr/>
            </p:nvSpPr>
            <p:spPr>
              <a:xfrm rot="16200000" flipV="1">
                <a:off x="2545345" y="3874624"/>
                <a:ext cx="530663" cy="157164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" name="Arc 8"/>
              <p:cNvSpPr/>
              <p:nvPr/>
            </p:nvSpPr>
            <p:spPr>
              <a:xfrm rot="5400000">
                <a:off x="2077029" y="3739575"/>
                <a:ext cx="530663" cy="157165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" name="Arc 9"/>
              <p:cNvSpPr/>
              <p:nvPr/>
            </p:nvSpPr>
            <p:spPr>
              <a:xfrm rot="5400000">
                <a:off x="2388975" y="3738782"/>
                <a:ext cx="530663" cy="158752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" name="Arc 10"/>
              <p:cNvSpPr/>
              <p:nvPr/>
            </p:nvSpPr>
            <p:spPr>
              <a:xfrm rot="5400000">
                <a:off x="2771610" y="3722905"/>
                <a:ext cx="424213" cy="188915"/>
              </a:xfrm>
              <a:prstGeom prst="arc">
                <a:avLst>
                  <a:gd name="adj1" fmla="val 18494246"/>
                  <a:gd name="adj2" fmla="val 273050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13335" name="TextBox 30"/>
            <p:cNvSpPr txBox="1">
              <a:spLocks noChangeArrowheads="1"/>
            </p:cNvSpPr>
            <p:nvPr/>
          </p:nvSpPr>
          <p:spPr bwMode="auto">
            <a:xfrm>
              <a:off x="933450" y="3432175"/>
              <a:ext cx="2825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graphicFrame>
          <p:nvGraphicFramePr>
            <p:cNvPr id="13314" name="Object 15"/>
            <p:cNvGraphicFramePr>
              <a:graphicFrameLocks noChangeAspect="1"/>
            </p:cNvGraphicFramePr>
            <p:nvPr/>
          </p:nvGraphicFramePr>
          <p:xfrm>
            <a:off x="7543800" y="3016250"/>
            <a:ext cx="7620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8" name="Equation" r:id="rId3" imgW="494870" imgH="215713" progId="Equation.3">
                    <p:embed/>
                  </p:oleObj>
                </mc:Choice>
                <mc:Fallback>
                  <p:oleObj name="Equation" r:id="rId3" imgW="494870" imgH="2157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3800" y="3016250"/>
                          <a:ext cx="762000" cy="336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19"/>
            <p:cNvGraphicFramePr>
              <a:graphicFrameLocks noChangeAspect="1"/>
            </p:cNvGraphicFramePr>
            <p:nvPr/>
          </p:nvGraphicFramePr>
          <p:xfrm>
            <a:off x="7426325" y="3892550"/>
            <a:ext cx="103187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9" name="Equation" r:id="rId5" imgW="622030" imgH="215806" progId="Equation.3">
                    <p:embed/>
                  </p:oleObj>
                </mc:Choice>
                <mc:Fallback>
                  <p:oleObj name="Equation" r:id="rId5" imgW="622030" imgH="21580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6325" y="3892550"/>
                          <a:ext cx="1031875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Straight Connector 56"/>
            <p:cNvCxnSpPr/>
            <p:nvPr/>
          </p:nvCxnSpPr>
          <p:spPr bwMode="auto">
            <a:xfrm flipV="1">
              <a:off x="3521075" y="2819400"/>
              <a:ext cx="101600" cy="714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 rot="16200000" flipH="1">
              <a:off x="3590925" y="2851150"/>
              <a:ext cx="165100" cy="1016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 bwMode="auto">
            <a:xfrm rot="5400000" flipH="1" flipV="1">
              <a:off x="3718719" y="2829719"/>
              <a:ext cx="165100" cy="1539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auto">
            <a:xfrm rot="16200000" flipH="1">
              <a:off x="3846513" y="2851150"/>
              <a:ext cx="165100" cy="1016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auto">
            <a:xfrm rot="5400000" flipH="1" flipV="1">
              <a:off x="3972719" y="2826544"/>
              <a:ext cx="165100" cy="1508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6"/>
            <p:cNvCxnSpPr/>
            <p:nvPr/>
          </p:nvCxnSpPr>
          <p:spPr bwMode="auto">
            <a:xfrm rot="16200000" flipH="1">
              <a:off x="4102100" y="2851150"/>
              <a:ext cx="165100" cy="1016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 flipV="1">
              <a:off x="4232275" y="2895600"/>
              <a:ext cx="123825" cy="76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69" idx="2"/>
            </p:cNvCxnSpPr>
            <p:nvPr/>
          </p:nvCxnSpPr>
          <p:spPr bwMode="auto">
            <a:xfrm flipV="1">
              <a:off x="4352927" y="2900363"/>
              <a:ext cx="68262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>
              <a:off x="2811463" y="2889250"/>
              <a:ext cx="7096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auto">
            <a:xfrm rot="16200000" flipV="1">
              <a:off x="2443162" y="3249613"/>
              <a:ext cx="7270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8" idx="4"/>
            </p:cNvCxnSpPr>
            <p:nvPr/>
          </p:nvCxnSpPr>
          <p:spPr bwMode="auto">
            <a:xfrm rot="5400000">
              <a:off x="2596357" y="4198144"/>
              <a:ext cx="44926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 bwMode="auto">
            <a:xfrm>
              <a:off x="2667000" y="3619500"/>
              <a:ext cx="307975" cy="354013"/>
            </a:xfrm>
            <a:prstGeom prst="ellipse">
              <a:avLst/>
            </a:prstGeom>
            <a:solidFill>
              <a:srgbClr val="FFCC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5035550" y="2876550"/>
              <a:ext cx="61913" cy="4762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2819400" y="4419600"/>
              <a:ext cx="2971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Down Arrow 75"/>
            <p:cNvSpPr/>
            <p:nvPr/>
          </p:nvSpPr>
          <p:spPr bwMode="auto">
            <a:xfrm>
              <a:off x="4921250" y="2897188"/>
              <a:ext cx="287338" cy="342900"/>
            </a:xfrm>
            <a:prstGeom prst="downArrow">
              <a:avLst>
                <a:gd name="adj1" fmla="val 0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4951095" y="3244533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>
              <a:off x="4948238" y="3781425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 rot="5400000">
              <a:off x="4774407" y="4125119"/>
              <a:ext cx="5699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 rot="5400000">
              <a:off x="4795838" y="3509962"/>
              <a:ext cx="5397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 bwMode="auto">
            <a:xfrm>
              <a:off x="5029200" y="4391025"/>
              <a:ext cx="61913" cy="4762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1" name="Straight Connector 100"/>
            <p:cNvCxnSpPr/>
            <p:nvPr/>
          </p:nvCxnSpPr>
          <p:spPr bwMode="auto">
            <a:xfrm>
              <a:off x="5072063" y="2905125"/>
              <a:ext cx="70961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 bwMode="auto">
            <a:xfrm flipV="1">
              <a:off x="5761038" y="2886075"/>
              <a:ext cx="61912" cy="4762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4" name="Down Arrow 103"/>
            <p:cNvSpPr/>
            <p:nvPr/>
          </p:nvSpPr>
          <p:spPr bwMode="auto">
            <a:xfrm flipV="1">
              <a:off x="5638800" y="3125788"/>
              <a:ext cx="304800" cy="722312"/>
            </a:xfrm>
            <a:prstGeom prst="downArrow">
              <a:avLst>
                <a:gd name="adj1" fmla="val 0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 flipV="1">
              <a:off x="5684838" y="3122613"/>
              <a:ext cx="228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10" idx="0"/>
            </p:cNvCxnSpPr>
            <p:nvPr/>
          </p:nvCxnSpPr>
          <p:spPr bwMode="auto">
            <a:xfrm rot="5400000" flipH="1">
              <a:off x="5526088" y="4176712"/>
              <a:ext cx="5397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4" idx="2"/>
            </p:cNvCxnSpPr>
            <p:nvPr/>
          </p:nvCxnSpPr>
          <p:spPr bwMode="auto">
            <a:xfrm rot="16200000" flipV="1">
              <a:off x="5695156" y="3031331"/>
              <a:ext cx="18891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 bwMode="auto">
            <a:xfrm flipV="1">
              <a:off x="5764213" y="4398963"/>
              <a:ext cx="61912" cy="4762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 flipV="1">
              <a:off x="5810251" y="2905126"/>
              <a:ext cx="75723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64" name="Rectangle 28"/>
            <p:cNvSpPr>
              <a:spLocks noChangeArrowheads="1"/>
            </p:cNvSpPr>
            <p:nvPr/>
          </p:nvSpPr>
          <p:spPr bwMode="auto">
            <a:xfrm>
              <a:off x="3724275" y="2549525"/>
              <a:ext cx="2968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</a:t>
              </a: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0800000" flipH="1" flipV="1">
              <a:off x="5764213" y="4419600"/>
              <a:ext cx="80327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66" name="Group 181"/>
            <p:cNvGrpSpPr>
              <a:grpSpLocks/>
            </p:cNvGrpSpPr>
            <p:nvPr/>
          </p:nvGrpSpPr>
          <p:grpSpPr bwMode="auto">
            <a:xfrm>
              <a:off x="6418263" y="2895600"/>
              <a:ext cx="254000" cy="1524000"/>
              <a:chOff x="8204200" y="2590800"/>
              <a:chExt cx="406400" cy="1652588"/>
            </a:xfrm>
          </p:grpSpPr>
          <p:cxnSp>
            <p:nvCxnSpPr>
              <p:cNvPr id="173" name="Straight Connector 172"/>
              <p:cNvCxnSpPr/>
              <p:nvPr/>
            </p:nvCxnSpPr>
            <p:spPr bwMode="auto">
              <a:xfrm rot="10800000" flipH="1" flipV="1">
                <a:off x="8435339" y="3114120"/>
                <a:ext cx="175261" cy="757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 bwMode="auto">
              <a:xfrm flipH="1">
                <a:off x="8204200" y="3189863"/>
                <a:ext cx="406400" cy="740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 bwMode="auto">
              <a:xfrm rot="10800000" flipH="1" flipV="1">
                <a:off x="8204200" y="3263886"/>
                <a:ext cx="406400" cy="1118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 bwMode="auto">
              <a:xfrm flipH="1">
                <a:off x="8204200" y="3375779"/>
                <a:ext cx="406400" cy="757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 bwMode="auto">
              <a:xfrm rot="10800000" flipH="1" flipV="1">
                <a:off x="8204200" y="3451523"/>
                <a:ext cx="406400" cy="1118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 bwMode="auto">
              <a:xfrm flipH="1">
                <a:off x="8204200" y="3563417"/>
                <a:ext cx="406400" cy="757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 bwMode="auto">
              <a:xfrm rot="10800000" flipH="1" flipV="1">
                <a:off x="8204200" y="3639161"/>
                <a:ext cx="231139" cy="7402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 bwMode="auto">
              <a:xfrm rot="5400000">
                <a:off x="8168599" y="3981728"/>
                <a:ext cx="52332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auto">
              <a:xfrm rot="5400000">
                <a:off x="8183839" y="2852460"/>
                <a:ext cx="52332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3316" name="Object 21"/>
            <p:cNvGraphicFramePr>
              <a:graphicFrameLocks noChangeAspect="1"/>
            </p:cNvGraphicFramePr>
            <p:nvPr/>
          </p:nvGraphicFramePr>
          <p:xfrm>
            <a:off x="4521200" y="2971800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0" name="Equation" r:id="rId7" imgW="203024" imgH="215713" progId="Equation.3">
                    <p:embed/>
                  </p:oleObj>
                </mc:Choice>
                <mc:Fallback>
                  <p:oleObj name="Equation" r:id="rId7" imgW="203024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1200" y="2971800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4616450" y="3581400"/>
            <a:ext cx="26035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1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450" y="3581400"/>
                          <a:ext cx="26035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24"/>
            <p:cNvGraphicFramePr>
              <a:graphicFrameLocks noChangeAspect="1"/>
            </p:cNvGraphicFramePr>
            <p:nvPr/>
          </p:nvGraphicFramePr>
          <p:xfrm>
            <a:off x="5992813" y="2978150"/>
            <a:ext cx="290512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" name="Equation" r:id="rId11" imgW="203024" imgH="215713" progId="Equation.3">
                    <p:embed/>
                  </p:oleObj>
                </mc:Choice>
                <mc:Fallback>
                  <p:oleObj name="Equation" r:id="rId11" imgW="203024" imgH="215713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2813" y="2978150"/>
                          <a:ext cx="290512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5943600" y="3652838"/>
            <a:ext cx="228600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3" name="Equation" r:id="rId13" imgW="164880" imgH="215640" progId="Equation.3">
                    <p:embed/>
                  </p:oleObj>
                </mc:Choice>
                <mc:Fallback>
                  <p:oleObj name="Equation" r:id="rId13" imgW="1648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600" y="3652838"/>
                          <a:ext cx="228600" cy="309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27"/>
            <p:cNvGraphicFramePr>
              <a:graphicFrameLocks noChangeAspect="1"/>
            </p:cNvGraphicFramePr>
            <p:nvPr/>
          </p:nvGraphicFramePr>
          <p:xfrm>
            <a:off x="6654800" y="3497263"/>
            <a:ext cx="285750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Equation" r:id="rId15" imgW="203024" imgH="215713" progId="Equation.3">
                    <p:embed/>
                  </p:oleObj>
                </mc:Choice>
                <mc:Fallback>
                  <p:oleObj name="Equation" r:id="rId15" imgW="203024" imgH="215713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4800" y="3497263"/>
                          <a:ext cx="285750" cy="312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7" name="TextBox 195"/>
            <p:cNvSpPr txBox="1">
              <a:spLocks noChangeArrowheads="1"/>
            </p:cNvSpPr>
            <p:nvPr/>
          </p:nvSpPr>
          <p:spPr bwMode="auto">
            <a:xfrm>
              <a:off x="4846638" y="3457575"/>
              <a:ext cx="2968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13368" name="TextBox 196"/>
            <p:cNvSpPr txBox="1">
              <a:spLocks noChangeArrowheads="1"/>
            </p:cNvSpPr>
            <p:nvPr/>
          </p:nvSpPr>
          <p:spPr bwMode="auto">
            <a:xfrm>
              <a:off x="4864100" y="3762375"/>
              <a:ext cx="2413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sp>
          <p:nvSpPr>
            <p:cNvPr id="13369" name="TextBox 197"/>
            <p:cNvSpPr txBox="1">
              <a:spLocks noChangeArrowheads="1"/>
            </p:cNvSpPr>
            <p:nvPr/>
          </p:nvSpPr>
          <p:spPr bwMode="auto">
            <a:xfrm>
              <a:off x="5753100" y="3533775"/>
              <a:ext cx="2413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sp>
          <p:nvSpPr>
            <p:cNvPr id="13370" name="TextBox 198"/>
            <p:cNvSpPr txBox="1">
              <a:spLocks noChangeArrowheads="1"/>
            </p:cNvSpPr>
            <p:nvPr/>
          </p:nvSpPr>
          <p:spPr bwMode="auto">
            <a:xfrm>
              <a:off x="5740400" y="3851275"/>
              <a:ext cx="29686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graphicFrame>
          <p:nvGraphicFramePr>
            <p:cNvPr id="13321" name="Object 29"/>
            <p:cNvGraphicFramePr>
              <a:graphicFrameLocks noChangeAspect="1"/>
            </p:cNvGraphicFramePr>
            <p:nvPr/>
          </p:nvGraphicFramePr>
          <p:xfrm>
            <a:off x="1417638" y="3810000"/>
            <a:ext cx="411162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5" name="Equation" r:id="rId17" imgW="291847" imgH="215713" progId="Equation.3">
                    <p:embed/>
                  </p:oleObj>
                </mc:Choice>
                <mc:Fallback>
                  <p:oleObj name="Equation" r:id="rId17" imgW="291847" imgH="215713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638" y="3810000"/>
                          <a:ext cx="411162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31"/>
            <p:cNvGraphicFramePr>
              <a:graphicFrameLocks noChangeAspect="1"/>
            </p:cNvGraphicFramePr>
            <p:nvPr/>
          </p:nvGraphicFramePr>
          <p:xfrm>
            <a:off x="1524000" y="3079750"/>
            <a:ext cx="3810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6" name="Equation" r:id="rId19" imgW="304536" imgH="215713" progId="Equation.3">
                    <p:embed/>
                  </p:oleObj>
                </mc:Choice>
                <mc:Fallback>
                  <p:oleObj name="Equation" r:id="rId19" imgW="304536" imgH="21571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3079750"/>
                          <a:ext cx="381000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71" name="Group 110"/>
            <p:cNvGrpSpPr>
              <a:grpSpLocks/>
            </p:cNvGrpSpPr>
            <p:nvPr/>
          </p:nvGrpSpPr>
          <p:grpSpPr bwMode="auto">
            <a:xfrm>
              <a:off x="7112000" y="3429000"/>
              <a:ext cx="1651000" cy="330200"/>
              <a:chOff x="2387600" y="5080000"/>
              <a:chExt cx="1651008" cy="330200"/>
            </a:xfrm>
          </p:grpSpPr>
          <p:sp>
            <p:nvSpPr>
              <p:cNvPr id="13377" name="TextBox 30"/>
              <p:cNvSpPr txBox="1">
                <a:spLocks noChangeArrowheads="1"/>
              </p:cNvSpPr>
              <p:nvPr/>
            </p:nvSpPr>
            <p:spPr bwMode="auto">
              <a:xfrm>
                <a:off x="2387600" y="5080000"/>
                <a:ext cx="2824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0</a:t>
                </a:r>
              </a:p>
            </p:txBody>
          </p:sp>
          <p:grpSp>
            <p:nvGrpSpPr>
              <p:cNvPr id="13378" name="Group 55"/>
              <p:cNvGrpSpPr>
                <a:grpSpLocks/>
              </p:cNvGrpSpPr>
              <p:nvPr/>
            </p:nvGrpSpPr>
            <p:grpSpPr bwMode="auto">
              <a:xfrm>
                <a:off x="2590804" y="5103813"/>
                <a:ext cx="1447804" cy="306387"/>
                <a:chOff x="2286000" y="5103813"/>
                <a:chExt cx="1981200" cy="306395"/>
              </a:xfrm>
            </p:grpSpPr>
            <p:grpSp>
              <p:nvGrpSpPr>
                <p:cNvPr id="13379" name="Group 34"/>
                <p:cNvGrpSpPr>
                  <a:grpSpLocks/>
                </p:cNvGrpSpPr>
                <p:nvPr/>
              </p:nvGrpSpPr>
              <p:grpSpPr bwMode="auto">
                <a:xfrm>
                  <a:off x="2613356" y="5105392"/>
                  <a:ext cx="259686" cy="304808"/>
                  <a:chOff x="2613356" y="5014906"/>
                  <a:chExt cx="259686" cy="304808"/>
                </a:xfrm>
              </p:grpSpPr>
              <p:sp>
                <p:nvSpPr>
                  <p:cNvPr id="134" name="Arc 133"/>
                  <p:cNvSpPr/>
                  <p:nvPr/>
                </p:nvSpPr>
                <p:spPr bwMode="auto">
                  <a:xfrm>
                    <a:off x="2644438" y="5014914"/>
                    <a:ext cx="228099" cy="304808"/>
                  </a:xfrm>
                  <a:prstGeom prst="arc">
                    <a:avLst>
                      <a:gd name="adj1" fmla="val 17306097"/>
                      <a:gd name="adj2" fmla="val 0"/>
                    </a:avLst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342900" indent="-342900" algn="ctr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  <a:defRPr/>
                    </a:pPr>
                    <a:endParaRPr lang="en-US">
                      <a:cs typeface="Arial" pitchFamily="34" charset="0"/>
                    </a:endParaRPr>
                  </a:p>
                </p:txBody>
              </p:sp>
              <p:sp>
                <p:nvSpPr>
                  <p:cNvPr id="135" name="Arc 134"/>
                  <p:cNvSpPr/>
                  <p:nvPr/>
                </p:nvSpPr>
                <p:spPr bwMode="auto">
                  <a:xfrm flipH="1">
                    <a:off x="2614025" y="5014914"/>
                    <a:ext cx="228099" cy="304808"/>
                  </a:xfrm>
                  <a:prstGeom prst="arc">
                    <a:avLst>
                      <a:gd name="adj1" fmla="val 17306097"/>
                      <a:gd name="adj2" fmla="val 0"/>
                    </a:avLst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342900" indent="-342900" algn="ctr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  <a:defRPr/>
                    </a:pPr>
                    <a:endParaRPr lang="en-US">
                      <a:cs typeface="Arial" pitchFamily="34" charset="0"/>
                    </a:endParaRPr>
                  </a:p>
                </p:txBody>
              </p:sp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2668334" y="5037140"/>
                    <a:ext cx="149895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380" name="Straight Connector 114"/>
                <p:cNvCxnSpPr>
                  <a:cxnSpLocks noChangeShapeType="1"/>
                </p:cNvCxnSpPr>
                <p:nvPr/>
              </p:nvCxnSpPr>
              <p:spPr bwMode="auto">
                <a:xfrm>
                  <a:off x="2286000" y="5257800"/>
                  <a:ext cx="1981200" cy="1588"/>
                </a:xfrm>
                <a:prstGeom prst="lin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grpSp>
              <p:nvGrpSpPr>
                <p:cNvPr id="13381" name="Group 39"/>
                <p:cNvGrpSpPr>
                  <a:grpSpLocks/>
                </p:cNvGrpSpPr>
                <p:nvPr/>
              </p:nvGrpSpPr>
              <p:grpSpPr bwMode="auto">
                <a:xfrm flipV="1">
                  <a:off x="2876877" y="5105400"/>
                  <a:ext cx="254168" cy="304808"/>
                  <a:chOff x="2591125" y="5014906"/>
                  <a:chExt cx="254168" cy="304808"/>
                </a:xfrm>
              </p:grpSpPr>
              <p:sp>
                <p:nvSpPr>
                  <p:cNvPr id="130" name="Arc 129"/>
                  <p:cNvSpPr/>
                  <p:nvPr/>
                </p:nvSpPr>
                <p:spPr bwMode="auto">
                  <a:xfrm>
                    <a:off x="2617198" y="5014906"/>
                    <a:ext cx="228100" cy="304808"/>
                  </a:xfrm>
                  <a:prstGeom prst="arc">
                    <a:avLst>
                      <a:gd name="adj1" fmla="val 17306097"/>
                      <a:gd name="adj2" fmla="val 0"/>
                    </a:avLst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342900" indent="-342900" algn="ctr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  <a:defRPr/>
                    </a:pPr>
                    <a:endParaRPr lang="en-US">
                      <a:cs typeface="Arial" pitchFamily="34" charset="0"/>
                    </a:endParaRPr>
                  </a:p>
                </p:txBody>
              </p:sp>
              <p:sp>
                <p:nvSpPr>
                  <p:cNvPr id="131" name="Arc 130"/>
                  <p:cNvSpPr/>
                  <p:nvPr/>
                </p:nvSpPr>
                <p:spPr bwMode="auto">
                  <a:xfrm flipH="1">
                    <a:off x="2591129" y="5014906"/>
                    <a:ext cx="228100" cy="304808"/>
                  </a:xfrm>
                  <a:prstGeom prst="arc">
                    <a:avLst>
                      <a:gd name="adj1" fmla="val 17306097"/>
                      <a:gd name="adj2" fmla="val 0"/>
                    </a:avLst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342900" indent="-342900" algn="ctr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  <a:defRPr/>
                    </a:pPr>
                    <a:endParaRPr lang="en-US">
                      <a:cs typeface="Arial" pitchFamily="34" charset="0"/>
                    </a:endParaRPr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 bwMode="auto">
                  <a:xfrm>
                    <a:off x="2647611" y="5041894"/>
                    <a:ext cx="152066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82" name="Group 43"/>
                <p:cNvGrpSpPr>
                  <a:grpSpLocks/>
                </p:cNvGrpSpPr>
                <p:nvPr/>
              </p:nvGrpSpPr>
              <p:grpSpPr bwMode="auto">
                <a:xfrm>
                  <a:off x="3130968" y="5105400"/>
                  <a:ext cx="256428" cy="304808"/>
                  <a:chOff x="2559472" y="5014906"/>
                  <a:chExt cx="256428" cy="304808"/>
                </a:xfrm>
              </p:grpSpPr>
              <p:sp>
                <p:nvSpPr>
                  <p:cNvPr id="127" name="Arc 126"/>
                  <p:cNvSpPr/>
                  <p:nvPr/>
                </p:nvSpPr>
                <p:spPr bwMode="auto">
                  <a:xfrm>
                    <a:off x="2587794" y="5014906"/>
                    <a:ext cx="228100" cy="304808"/>
                  </a:xfrm>
                  <a:prstGeom prst="arc">
                    <a:avLst>
                      <a:gd name="adj1" fmla="val 17306097"/>
                      <a:gd name="adj2" fmla="val 0"/>
                    </a:avLst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342900" indent="-342900" algn="ctr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  <a:defRPr/>
                    </a:pPr>
                    <a:endParaRPr lang="en-US">
                      <a:cs typeface="Arial" pitchFamily="34" charset="0"/>
                    </a:endParaRPr>
                  </a:p>
                </p:txBody>
              </p:sp>
              <p:sp>
                <p:nvSpPr>
                  <p:cNvPr id="128" name="Arc 127"/>
                  <p:cNvSpPr/>
                  <p:nvPr/>
                </p:nvSpPr>
                <p:spPr bwMode="auto">
                  <a:xfrm flipH="1">
                    <a:off x="2559554" y="5014906"/>
                    <a:ext cx="228099" cy="304808"/>
                  </a:xfrm>
                  <a:prstGeom prst="arc">
                    <a:avLst>
                      <a:gd name="adj1" fmla="val 17306097"/>
                      <a:gd name="adj2" fmla="val 0"/>
                    </a:avLst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342900" indent="-342900" algn="ctr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  <a:defRPr/>
                    </a:pPr>
                    <a:endParaRPr lang="en-US">
                      <a:cs typeface="Arial" pitchFamily="34" charset="0"/>
                    </a:endParaRPr>
                  </a:p>
                </p:txBody>
              </p:sp>
              <p:cxnSp>
                <p:nvCxnSpPr>
                  <p:cNvPr id="129" name="Straight Connector 128"/>
                  <p:cNvCxnSpPr/>
                  <p:nvPr/>
                </p:nvCxnSpPr>
                <p:spPr bwMode="auto">
                  <a:xfrm>
                    <a:off x="2609518" y="5037132"/>
                    <a:ext cx="152066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83" name="Group 47"/>
                <p:cNvGrpSpPr>
                  <a:grpSpLocks/>
                </p:cNvGrpSpPr>
                <p:nvPr/>
              </p:nvGrpSpPr>
              <p:grpSpPr bwMode="auto">
                <a:xfrm flipV="1">
                  <a:off x="3389555" y="5103813"/>
                  <a:ext cx="256340" cy="304808"/>
                  <a:chOff x="2532315" y="5014112"/>
                  <a:chExt cx="256340" cy="304808"/>
                </a:xfrm>
              </p:grpSpPr>
              <p:sp>
                <p:nvSpPr>
                  <p:cNvPr id="124" name="Arc 123"/>
                  <p:cNvSpPr/>
                  <p:nvPr/>
                </p:nvSpPr>
                <p:spPr bwMode="auto">
                  <a:xfrm>
                    <a:off x="2558390" y="5014112"/>
                    <a:ext cx="230272" cy="304808"/>
                  </a:xfrm>
                  <a:prstGeom prst="arc">
                    <a:avLst>
                      <a:gd name="adj1" fmla="val 17306097"/>
                      <a:gd name="adj2" fmla="val 0"/>
                    </a:avLst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342900" indent="-342900" algn="ctr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  <a:defRPr/>
                    </a:pPr>
                    <a:endParaRPr lang="en-US">
                      <a:cs typeface="Arial" pitchFamily="34" charset="0"/>
                    </a:endParaRPr>
                  </a:p>
                </p:txBody>
              </p:sp>
              <p:sp>
                <p:nvSpPr>
                  <p:cNvPr id="125" name="Arc 124"/>
                  <p:cNvSpPr/>
                  <p:nvPr/>
                </p:nvSpPr>
                <p:spPr bwMode="auto">
                  <a:xfrm flipH="1">
                    <a:off x="2532322" y="5014112"/>
                    <a:ext cx="230272" cy="304808"/>
                  </a:xfrm>
                  <a:prstGeom prst="arc">
                    <a:avLst>
                      <a:gd name="adj1" fmla="val 17306097"/>
                      <a:gd name="adj2" fmla="val 0"/>
                    </a:avLst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342900" indent="-342900" algn="ctr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  <a:defRPr/>
                    </a:pPr>
                    <a:endParaRPr lang="en-US">
                      <a:cs typeface="Arial" pitchFamily="34" charset="0"/>
                    </a:endParaRPr>
                  </a:p>
                </p:txBody>
              </p:sp>
              <p:cxnSp>
                <p:nvCxnSpPr>
                  <p:cNvPr id="126" name="Straight Connector 125"/>
                  <p:cNvCxnSpPr/>
                  <p:nvPr/>
                </p:nvCxnSpPr>
                <p:spPr bwMode="auto">
                  <a:xfrm>
                    <a:off x="2584459" y="5031575"/>
                    <a:ext cx="154239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84" name="Group 51"/>
                <p:cNvGrpSpPr>
                  <a:grpSpLocks/>
                </p:cNvGrpSpPr>
                <p:nvPr/>
              </p:nvGrpSpPr>
              <p:grpSpPr bwMode="auto">
                <a:xfrm>
                  <a:off x="3648066" y="5105400"/>
                  <a:ext cx="254166" cy="304808"/>
                  <a:chOff x="2505082" y="5014906"/>
                  <a:chExt cx="254166" cy="304808"/>
                </a:xfrm>
              </p:grpSpPr>
              <p:sp>
                <p:nvSpPr>
                  <p:cNvPr id="120" name="Arc 119"/>
                  <p:cNvSpPr/>
                  <p:nvPr/>
                </p:nvSpPr>
                <p:spPr bwMode="auto">
                  <a:xfrm>
                    <a:off x="2531159" y="5014906"/>
                    <a:ext cx="228099" cy="304808"/>
                  </a:xfrm>
                  <a:prstGeom prst="arc">
                    <a:avLst>
                      <a:gd name="adj1" fmla="val 17306097"/>
                      <a:gd name="adj2" fmla="val 0"/>
                    </a:avLst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342900" indent="-342900" algn="ctr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  <a:defRPr/>
                    </a:pPr>
                    <a:endParaRPr lang="en-US">
                      <a:cs typeface="Arial" pitchFamily="34" charset="0"/>
                    </a:endParaRPr>
                  </a:p>
                </p:txBody>
              </p:sp>
              <p:sp>
                <p:nvSpPr>
                  <p:cNvPr id="121" name="Arc 120"/>
                  <p:cNvSpPr/>
                  <p:nvPr/>
                </p:nvSpPr>
                <p:spPr bwMode="auto">
                  <a:xfrm flipH="1">
                    <a:off x="2505090" y="5014906"/>
                    <a:ext cx="228099" cy="304808"/>
                  </a:xfrm>
                  <a:prstGeom prst="arc">
                    <a:avLst>
                      <a:gd name="adj1" fmla="val 17306097"/>
                      <a:gd name="adj2" fmla="val 0"/>
                    </a:avLst>
                  </a:prstGeom>
                  <a:noFill/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342900" indent="-342900" algn="ctr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  <a:defRPr/>
                    </a:pPr>
                    <a:endParaRPr lang="en-US">
                      <a:cs typeface="Arial" pitchFamily="34" charset="0"/>
                    </a:endParaRPr>
                  </a:p>
                </p:txBody>
              </p:sp>
              <p:cxnSp>
                <p:nvCxnSpPr>
                  <p:cNvPr id="123" name="Straight Connector 122"/>
                  <p:cNvCxnSpPr/>
                  <p:nvPr/>
                </p:nvCxnSpPr>
                <p:spPr bwMode="auto">
                  <a:xfrm>
                    <a:off x="2555054" y="5037132"/>
                    <a:ext cx="152066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3372" name="TextBox 11"/>
            <p:cNvSpPr txBox="1">
              <a:spLocks noChangeArrowheads="1"/>
            </p:cNvSpPr>
            <p:nvPr/>
          </p:nvSpPr>
          <p:spPr bwMode="auto">
            <a:xfrm>
              <a:off x="2647950" y="3616325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~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>
              <a:off x="5000625" y="3838575"/>
              <a:ext cx="1143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74" name="Group 118"/>
            <p:cNvGrpSpPr>
              <a:grpSpLocks/>
            </p:cNvGrpSpPr>
            <p:nvPr/>
          </p:nvGrpSpPr>
          <p:grpSpPr bwMode="auto">
            <a:xfrm flipV="1">
              <a:off x="5676900" y="3848085"/>
              <a:ext cx="228600" cy="53975"/>
              <a:chOff x="5100638" y="3938591"/>
              <a:chExt cx="228600" cy="53968"/>
            </a:xfrm>
          </p:grpSpPr>
          <p:cxnSp>
            <p:nvCxnSpPr>
              <p:cNvPr id="117" name="Straight Connector 116"/>
              <p:cNvCxnSpPr/>
              <p:nvPr/>
            </p:nvCxnSpPr>
            <p:spPr bwMode="auto">
              <a:xfrm>
                <a:off x="5100638" y="3938591"/>
                <a:ext cx="228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5162551" y="3992559"/>
                <a:ext cx="114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Circuit protection limiter</a:t>
            </a:r>
          </a:p>
        </p:txBody>
      </p:sp>
      <p:grpSp>
        <p:nvGrpSpPr>
          <p:cNvPr id="14345" name="Group 58"/>
          <p:cNvGrpSpPr>
            <a:grpSpLocks/>
          </p:cNvGrpSpPr>
          <p:nvPr/>
        </p:nvGrpSpPr>
        <p:grpSpPr bwMode="auto">
          <a:xfrm>
            <a:off x="990600" y="2514600"/>
            <a:ext cx="7543800" cy="3429000"/>
            <a:chOff x="990600" y="2743200"/>
            <a:chExt cx="7543800" cy="3429000"/>
          </a:xfrm>
        </p:grpSpPr>
        <p:sp>
          <p:nvSpPr>
            <p:cNvPr id="14346" name="Rectangle 104"/>
            <p:cNvSpPr>
              <a:spLocks noChangeArrowheads="1"/>
            </p:cNvSpPr>
            <p:nvPr/>
          </p:nvSpPr>
          <p:spPr bwMode="auto">
            <a:xfrm>
              <a:off x="990600" y="2743200"/>
              <a:ext cx="7543800" cy="3429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14347" name="Group 57"/>
            <p:cNvGrpSpPr>
              <a:grpSpLocks/>
            </p:cNvGrpSpPr>
            <p:nvPr/>
          </p:nvGrpSpPr>
          <p:grpSpPr bwMode="auto">
            <a:xfrm>
              <a:off x="1219200" y="3195638"/>
              <a:ext cx="7037388" cy="2555878"/>
              <a:chOff x="1344613" y="3195638"/>
              <a:chExt cx="7037387" cy="2555878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1731963" y="3489325"/>
                <a:ext cx="43973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2809876" y="3498850"/>
                <a:ext cx="133508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 bwMode="auto">
              <a:xfrm>
                <a:off x="1689101" y="3467100"/>
                <a:ext cx="47625" cy="4603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4146551" y="3471863"/>
                <a:ext cx="47625" cy="4603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3455988" y="3473450"/>
                <a:ext cx="47625" cy="46038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aphicFrame>
            <p:nvGraphicFramePr>
              <p:cNvPr id="14338" name="Object 4"/>
              <p:cNvGraphicFramePr>
                <a:graphicFrameLocks noChangeAspect="1"/>
              </p:cNvGraphicFramePr>
              <p:nvPr/>
            </p:nvGraphicFramePr>
            <p:xfrm>
              <a:off x="1344613" y="3268663"/>
              <a:ext cx="255587" cy="339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4" name="Equation" r:id="rId4" imgW="190440" imgH="228600" progId="Equation.3">
                      <p:embed/>
                    </p:oleObj>
                  </mc:Choice>
                  <mc:Fallback>
                    <p:oleObj name="Equation" r:id="rId4" imgW="190440" imgH="2286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613" y="3268663"/>
                            <a:ext cx="255587" cy="3397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39" name="Object 6"/>
              <p:cNvGraphicFramePr>
                <a:graphicFrameLocks noChangeAspect="1"/>
              </p:cNvGraphicFramePr>
              <p:nvPr/>
            </p:nvGraphicFramePr>
            <p:xfrm>
              <a:off x="4206875" y="3284538"/>
              <a:ext cx="400050" cy="3730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5" name="Equation" r:id="rId6" imgW="241300" imgH="228600" progId="Equation.3">
                      <p:embed/>
                    </p:oleObj>
                  </mc:Choice>
                  <mc:Fallback>
                    <p:oleObj name="Equation" r:id="rId6" imgW="24130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6875" y="3284538"/>
                            <a:ext cx="400050" cy="3730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0" name="Object 8"/>
              <p:cNvGraphicFramePr>
                <a:graphicFrameLocks noChangeAspect="1"/>
              </p:cNvGraphicFramePr>
              <p:nvPr/>
            </p:nvGraphicFramePr>
            <p:xfrm>
              <a:off x="2362200" y="3195638"/>
              <a:ext cx="457200" cy="157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6" name="Equation" r:id="rId8" imgW="330120" imgH="164880" progId="Equation.3">
                      <p:embed/>
                    </p:oleObj>
                  </mc:Choice>
                  <mc:Fallback>
                    <p:oleObj name="Equation" r:id="rId8" imgW="330120" imgH="1648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2200" y="3195638"/>
                            <a:ext cx="457200" cy="1571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3" name="TextBox 3"/>
              <p:cNvSpPr txBox="1">
                <a:spLocks noChangeArrowheads="1"/>
              </p:cNvSpPr>
              <p:nvPr/>
            </p:nvSpPr>
            <p:spPr bwMode="auto">
              <a:xfrm>
                <a:off x="5105400" y="4305300"/>
                <a:ext cx="1841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 bwMode="auto">
              <a:xfrm>
                <a:off x="5345112" y="3505200"/>
                <a:ext cx="43973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6426200" y="3517900"/>
                <a:ext cx="13335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 bwMode="auto">
              <a:xfrm>
                <a:off x="5297487" y="3479800"/>
                <a:ext cx="47625" cy="4603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7766050" y="3497263"/>
                <a:ext cx="47625" cy="4603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7137400" y="3498850"/>
                <a:ext cx="46037" cy="46038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 bwMode="auto">
              <a:xfrm rot="5400000">
                <a:off x="6993731" y="4118769"/>
                <a:ext cx="328612" cy="0"/>
              </a:xfrm>
              <a:prstGeom prst="line">
                <a:avLst/>
              </a:prstGeom>
              <a:ln w="698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 bwMode="auto">
              <a:xfrm>
                <a:off x="7134225" y="4281488"/>
                <a:ext cx="47625" cy="4603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aphicFrame>
            <p:nvGraphicFramePr>
              <p:cNvPr id="14341" name="Object 9"/>
              <p:cNvGraphicFramePr>
                <a:graphicFrameLocks noChangeAspect="1"/>
              </p:cNvGraphicFramePr>
              <p:nvPr/>
            </p:nvGraphicFramePr>
            <p:xfrm>
              <a:off x="5915025" y="3200400"/>
              <a:ext cx="409575" cy="182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7" name="Equation" r:id="rId10" imgW="355292" imgH="164957" progId="Equation.3">
                      <p:embed/>
                    </p:oleObj>
                  </mc:Choice>
                  <mc:Fallback>
                    <p:oleObj name="Equation" r:id="rId10" imgW="355292" imgH="164957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15025" y="3200400"/>
                            <a:ext cx="409575" cy="1825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1" name="TextBox 16"/>
              <p:cNvSpPr txBox="1">
                <a:spLocks noChangeArrowheads="1"/>
              </p:cNvSpPr>
              <p:nvPr/>
            </p:nvSpPr>
            <p:spPr bwMode="auto">
              <a:xfrm>
                <a:off x="7327900" y="3781425"/>
                <a:ext cx="904875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1N914</a:t>
                </a:r>
              </a:p>
            </p:txBody>
          </p:sp>
          <p:sp>
            <p:nvSpPr>
              <p:cNvPr id="14362" name="TextBox 17"/>
              <p:cNvSpPr txBox="1">
                <a:spLocks noChangeArrowheads="1"/>
              </p:cNvSpPr>
              <p:nvPr/>
            </p:nvSpPr>
            <p:spPr bwMode="auto">
              <a:xfrm>
                <a:off x="8191500" y="4162425"/>
                <a:ext cx="1905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63" name="TextBox 18"/>
              <p:cNvSpPr txBox="1">
                <a:spLocks noChangeArrowheads="1"/>
              </p:cNvSpPr>
              <p:nvPr/>
            </p:nvSpPr>
            <p:spPr bwMode="auto">
              <a:xfrm>
                <a:off x="6856413" y="4391025"/>
                <a:ext cx="855662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+5 V</a:t>
                </a:r>
              </a:p>
            </p:txBody>
          </p:sp>
          <p:graphicFrame>
            <p:nvGraphicFramePr>
              <p:cNvPr id="14342" name="Object 6"/>
              <p:cNvGraphicFramePr>
                <a:graphicFrameLocks noChangeAspect="1"/>
              </p:cNvGraphicFramePr>
              <p:nvPr/>
            </p:nvGraphicFramePr>
            <p:xfrm>
              <a:off x="4987925" y="3306763"/>
              <a:ext cx="323850" cy="357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8" name="Equation" r:id="rId12" imgW="203112" imgH="228501" progId="Equation.3">
                      <p:embed/>
                    </p:oleObj>
                  </mc:Choice>
                  <mc:Fallback>
                    <p:oleObj name="Equation" r:id="rId12" imgW="203112" imgH="228501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7925" y="3306763"/>
                            <a:ext cx="323850" cy="3571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3" name="Object 7"/>
              <p:cNvGraphicFramePr>
                <a:graphicFrameLocks noChangeAspect="1"/>
              </p:cNvGraphicFramePr>
              <p:nvPr/>
            </p:nvGraphicFramePr>
            <p:xfrm>
              <a:off x="7929563" y="3276600"/>
              <a:ext cx="40798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9" name="Equation" r:id="rId14" imgW="241200" imgH="228600" progId="Equation.3">
                      <p:embed/>
                    </p:oleObj>
                  </mc:Choice>
                  <mc:Fallback>
                    <p:oleObj name="Equation" r:id="rId14" imgW="241200" imgH="2286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29563" y="3276600"/>
                            <a:ext cx="407987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2" name="Straight Connector 81"/>
              <p:cNvCxnSpPr/>
              <p:nvPr/>
            </p:nvCxnSpPr>
            <p:spPr bwMode="auto">
              <a:xfrm>
                <a:off x="3367088" y="3959225"/>
                <a:ext cx="228600" cy="15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3368676" y="4419600"/>
                <a:ext cx="228600" cy="15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3362326" y="4881563"/>
                <a:ext cx="228600" cy="15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7040562" y="3971925"/>
                <a:ext cx="228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360738" y="5332413"/>
                <a:ext cx="228600" cy="158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69" name="Group 76"/>
              <p:cNvGrpSpPr>
                <a:grpSpLocks/>
              </p:cNvGrpSpPr>
              <p:nvPr/>
            </p:nvGrpSpPr>
            <p:grpSpPr bwMode="auto">
              <a:xfrm>
                <a:off x="2168525" y="3413125"/>
                <a:ext cx="644525" cy="176213"/>
                <a:chOff x="1714500" y="2133600"/>
                <a:chExt cx="645319" cy="176213"/>
              </a:xfrm>
            </p:grpSpPr>
            <p:cxnSp>
              <p:nvCxnSpPr>
                <p:cNvPr id="78" name="Straight Connector 77"/>
                <p:cNvCxnSpPr/>
                <p:nvPr/>
              </p:nvCxnSpPr>
              <p:spPr bwMode="auto">
                <a:xfrm rot="5400000" flipH="1" flipV="1">
                  <a:off x="1716932" y="2131169"/>
                  <a:ext cx="76200" cy="810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 rot="16200000" flipH="1">
                  <a:off x="1747988" y="2181175"/>
                  <a:ext cx="176213" cy="8106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 bwMode="auto">
                <a:xfrm rot="5400000" flipH="1" flipV="1">
                  <a:off x="1850508" y="2159718"/>
                  <a:ext cx="176213" cy="12397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 bwMode="auto">
                <a:xfrm rot="16200000" flipH="1">
                  <a:off x="1953027" y="2181176"/>
                  <a:ext cx="176213" cy="810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rot="5400000" flipH="1" flipV="1">
                  <a:off x="2053957" y="2161308"/>
                  <a:ext cx="176213" cy="1207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16"/>
                <p:cNvCxnSpPr/>
                <p:nvPr/>
              </p:nvCxnSpPr>
              <p:spPr bwMode="auto">
                <a:xfrm rot="16200000" flipH="1">
                  <a:off x="2158067" y="2181175"/>
                  <a:ext cx="176213" cy="8106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 bwMode="auto">
                <a:xfrm flipV="1">
                  <a:off x="2285115" y="2214563"/>
                  <a:ext cx="74705" cy="9048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70" name="Group 91"/>
              <p:cNvGrpSpPr>
                <a:grpSpLocks/>
              </p:cNvGrpSpPr>
              <p:nvPr/>
            </p:nvGrpSpPr>
            <p:grpSpPr bwMode="auto">
              <a:xfrm>
                <a:off x="5778500" y="3435350"/>
                <a:ext cx="646113" cy="176213"/>
                <a:chOff x="1714500" y="2133600"/>
                <a:chExt cx="645319" cy="176213"/>
              </a:xfrm>
            </p:grpSpPr>
            <p:cxnSp>
              <p:nvCxnSpPr>
                <p:cNvPr id="93" name="Straight Connector 92"/>
                <p:cNvCxnSpPr/>
                <p:nvPr/>
              </p:nvCxnSpPr>
              <p:spPr bwMode="auto">
                <a:xfrm rot="5400000" flipH="1" flipV="1">
                  <a:off x="1716831" y="2131269"/>
                  <a:ext cx="76200" cy="8086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 bwMode="auto">
                <a:xfrm rot="16200000" flipH="1">
                  <a:off x="1747688" y="2181275"/>
                  <a:ext cx="176213" cy="8086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 bwMode="auto">
                <a:xfrm rot="5400000" flipH="1" flipV="1">
                  <a:off x="1849956" y="2159870"/>
                  <a:ext cx="176213" cy="12367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 rot="16200000" flipH="1">
                  <a:off x="1952223" y="2181276"/>
                  <a:ext cx="176213" cy="8086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rot="5400000" flipH="1" flipV="1">
                  <a:off x="2052905" y="2161456"/>
                  <a:ext cx="176213" cy="120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16"/>
                <p:cNvCxnSpPr/>
                <p:nvPr/>
              </p:nvCxnSpPr>
              <p:spPr bwMode="auto">
                <a:xfrm rot="16200000" flipH="1">
                  <a:off x="2156759" y="2181275"/>
                  <a:ext cx="176213" cy="8086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 bwMode="auto">
                <a:xfrm flipV="1">
                  <a:off x="2285298" y="2214563"/>
                  <a:ext cx="74520" cy="9048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71" name="Down Arrow 99"/>
              <p:cNvSpPr>
                <a:spLocks noChangeArrowheads="1"/>
              </p:cNvSpPr>
              <p:nvPr/>
            </p:nvSpPr>
            <p:spPr bwMode="auto">
              <a:xfrm>
                <a:off x="3327400" y="3498850"/>
                <a:ext cx="304800" cy="457200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14372" name="Down Arrow 100"/>
              <p:cNvSpPr>
                <a:spLocks noChangeArrowheads="1"/>
              </p:cNvSpPr>
              <p:nvPr/>
            </p:nvSpPr>
            <p:spPr bwMode="auto">
              <a:xfrm>
                <a:off x="3327400" y="3962400"/>
                <a:ext cx="304800" cy="457200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14373" name="Down Arrow 101"/>
              <p:cNvSpPr>
                <a:spLocks noChangeArrowheads="1"/>
              </p:cNvSpPr>
              <p:nvPr/>
            </p:nvSpPr>
            <p:spPr bwMode="auto">
              <a:xfrm>
                <a:off x="3327400" y="4419600"/>
                <a:ext cx="304800" cy="457200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14374" name="Down Arrow 102"/>
              <p:cNvSpPr>
                <a:spLocks noChangeArrowheads="1"/>
              </p:cNvSpPr>
              <p:nvPr/>
            </p:nvSpPr>
            <p:spPr bwMode="auto">
              <a:xfrm>
                <a:off x="3327400" y="4876800"/>
                <a:ext cx="304800" cy="457200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14375" name="Down Arrow 103"/>
              <p:cNvSpPr>
                <a:spLocks noChangeArrowheads="1"/>
              </p:cNvSpPr>
              <p:nvPr/>
            </p:nvSpPr>
            <p:spPr bwMode="auto">
              <a:xfrm>
                <a:off x="7010400" y="3505200"/>
                <a:ext cx="304800" cy="457200"/>
              </a:xfrm>
              <a:prstGeom prst="down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grpSp>
            <p:nvGrpSpPr>
              <p:cNvPr id="14376" name="Group 386"/>
              <p:cNvGrpSpPr>
                <a:grpSpLocks/>
              </p:cNvGrpSpPr>
              <p:nvPr/>
            </p:nvGrpSpPr>
            <p:grpSpPr bwMode="auto">
              <a:xfrm>
                <a:off x="3238501" y="5332413"/>
                <a:ext cx="441325" cy="419103"/>
                <a:chOff x="3198992" y="5867418"/>
                <a:chExt cx="534093" cy="594780"/>
              </a:xfrm>
            </p:grpSpPr>
            <p:cxnSp>
              <p:nvCxnSpPr>
                <p:cNvPr id="61" name="Straight Connector 60"/>
                <p:cNvCxnSpPr/>
                <p:nvPr/>
              </p:nvCxnSpPr>
              <p:spPr bwMode="auto">
                <a:xfrm rot="16200000">
                  <a:off x="3270226" y="6088206"/>
                  <a:ext cx="441576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378" name="Group 790"/>
                <p:cNvGrpSpPr>
                  <a:grpSpLocks/>
                </p:cNvGrpSpPr>
                <p:nvPr/>
              </p:nvGrpSpPr>
              <p:grpSpPr bwMode="auto">
                <a:xfrm>
                  <a:off x="3198992" y="6329270"/>
                  <a:ext cx="534093" cy="132928"/>
                  <a:chOff x="3733877" y="3961073"/>
                  <a:chExt cx="760519" cy="207620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3733877" y="3961073"/>
                    <a:ext cx="760519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062159" y="4168693"/>
                    <a:ext cx="155933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3903489" y="4073683"/>
                    <a:ext cx="456858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Light-emitting diodes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838200" y="2017713"/>
            <a:ext cx="5334000" cy="4114800"/>
          </a:xfrm>
        </p:spPr>
        <p:txBody>
          <a:bodyPr/>
          <a:lstStyle/>
          <a:p>
            <a:r>
              <a:rPr lang="en-US" sz="1800" dirty="0" smtClean="0"/>
              <a:t>Some semiconductor junctions, </a:t>
            </a:r>
            <a:r>
              <a:rPr lang="en-US" sz="1800" b="1" i="1" dirty="0" smtClean="0"/>
              <a:t>composed of special chemical combinations</a:t>
            </a:r>
            <a:r>
              <a:rPr lang="en-US" sz="1800" dirty="0" smtClean="0"/>
              <a:t>, emit radiant energy within the spectrum of visible light as the electrons transition in energy levels. </a:t>
            </a:r>
          </a:p>
          <a:p>
            <a:r>
              <a:rPr lang="en-US" sz="1800" dirty="0" smtClean="0"/>
              <a:t>Simply put, these </a:t>
            </a:r>
            <a:r>
              <a:rPr lang="en-US" sz="1800" b="1" i="1" dirty="0" smtClean="0"/>
              <a:t>junctions glow when forward biased</a:t>
            </a:r>
            <a:r>
              <a:rPr lang="en-US" sz="1800" dirty="0" smtClean="0"/>
              <a:t>. A diode intentionally designed to glow like a lamp is called a </a:t>
            </a:r>
            <a:r>
              <a:rPr lang="en-US" sz="1800" i="1" dirty="0" smtClean="0"/>
              <a:t>light-emitting diode</a:t>
            </a:r>
            <a:r>
              <a:rPr lang="en-US" sz="1800" dirty="0" smtClean="0"/>
              <a:t>, or </a:t>
            </a:r>
            <a:r>
              <a:rPr lang="en-US" sz="1800" i="1" dirty="0" smtClean="0"/>
              <a:t>LED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Diodes made from a combination of the elements </a:t>
            </a:r>
            <a:r>
              <a:rPr lang="en-US" sz="1800" b="1" i="1" dirty="0" smtClean="0"/>
              <a:t>gallium, arsenic, and phosphorus </a:t>
            </a:r>
            <a:r>
              <a:rPr lang="en-US" sz="1800" dirty="0" smtClean="0"/>
              <a:t>(called </a:t>
            </a:r>
            <a:r>
              <a:rPr lang="en-US" sz="1800" i="1" dirty="0" smtClean="0"/>
              <a:t>gallium-arsenide-</a:t>
            </a:r>
            <a:r>
              <a:rPr lang="en-US" sz="1800" i="1" dirty="0" err="1" smtClean="0"/>
              <a:t>phosphide</a:t>
            </a:r>
            <a:r>
              <a:rPr lang="en-US" sz="1800" dirty="0" smtClean="0"/>
              <a:t>) glow bright red, and are some of the most common LEDs manufactured</a:t>
            </a:r>
          </a:p>
        </p:txBody>
      </p:sp>
      <p:grpSp>
        <p:nvGrpSpPr>
          <p:cNvPr id="76804" name="Group 14"/>
          <p:cNvGrpSpPr>
            <a:grpSpLocks/>
          </p:cNvGrpSpPr>
          <p:nvPr/>
        </p:nvGrpSpPr>
        <p:grpSpPr bwMode="auto">
          <a:xfrm>
            <a:off x="6257925" y="2514600"/>
            <a:ext cx="2276475" cy="2743200"/>
            <a:chOff x="6257925" y="2514600"/>
            <a:chExt cx="2276475" cy="2743200"/>
          </a:xfrm>
        </p:grpSpPr>
        <p:sp>
          <p:nvSpPr>
            <p:cNvPr id="76805" name="Rectangle 12"/>
            <p:cNvSpPr>
              <a:spLocks noChangeArrowheads="1"/>
            </p:cNvSpPr>
            <p:nvPr/>
          </p:nvSpPr>
          <p:spPr bwMode="auto">
            <a:xfrm>
              <a:off x="6299200" y="2514600"/>
              <a:ext cx="2209800" cy="27432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76806" name="Group 4"/>
            <p:cNvGrpSpPr>
              <a:grpSpLocks/>
            </p:cNvGrpSpPr>
            <p:nvPr/>
          </p:nvGrpSpPr>
          <p:grpSpPr bwMode="auto">
            <a:xfrm>
              <a:off x="6257925" y="2638425"/>
              <a:ext cx="2276475" cy="2524125"/>
              <a:chOff x="1450336" y="2362200"/>
              <a:chExt cx="2158274" cy="2525282"/>
            </a:xfrm>
          </p:grpSpPr>
          <p:sp>
            <p:nvSpPr>
              <p:cNvPr id="76808" name="TextBox 5"/>
              <p:cNvSpPr txBox="1">
                <a:spLocks noChangeArrowheads="1"/>
              </p:cNvSpPr>
              <p:nvPr/>
            </p:nvSpPr>
            <p:spPr bwMode="auto">
              <a:xfrm>
                <a:off x="1450336" y="2362200"/>
                <a:ext cx="2158274" cy="523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Light-emitting diode (LED)</a:t>
                </a:r>
              </a:p>
              <a:p>
                <a:r>
                  <a:rPr lang="en-US" sz="1400"/>
                  <a:t>	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62410" y="3581959"/>
                <a:ext cx="532796" cy="5336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2356718" y="3560102"/>
                <a:ext cx="533644" cy="272418"/>
              </a:xfrm>
              <a:prstGeom prst="rightArrow">
                <a:avLst>
                  <a:gd name="adj1" fmla="val 0"/>
                  <a:gd name="adj2" fmla="val 6614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506897" y="3977428"/>
                <a:ext cx="228771" cy="158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2391826" y="4191085"/>
                <a:ext cx="457410" cy="150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5"/>
              </p:cNvCxnSpPr>
              <p:nvPr/>
            </p:nvCxnSpPr>
            <p:spPr>
              <a:xfrm rot="16200000" flipH="1">
                <a:off x="2818177" y="4038051"/>
                <a:ext cx="154058" cy="15351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 flipH="1">
                <a:off x="2887411" y="3955463"/>
                <a:ext cx="154058" cy="15351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815" name="TextBox 12"/>
              <p:cNvSpPr txBox="1">
                <a:spLocks noChangeArrowheads="1"/>
              </p:cNvSpPr>
              <p:nvPr/>
            </p:nvSpPr>
            <p:spPr bwMode="auto">
              <a:xfrm>
                <a:off x="2236881" y="4579620"/>
                <a:ext cx="793475" cy="30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Cathode</a:t>
                </a:r>
              </a:p>
            </p:txBody>
          </p:sp>
        </p:grpSp>
        <p:sp>
          <p:nvSpPr>
            <p:cNvPr id="76807" name="Rectangle 13"/>
            <p:cNvSpPr>
              <a:spLocks noChangeArrowheads="1"/>
            </p:cNvSpPr>
            <p:nvPr/>
          </p:nvSpPr>
          <p:spPr bwMode="auto">
            <a:xfrm>
              <a:off x="7165975" y="3276600"/>
              <a:ext cx="682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Anode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p-type semiconductor</a:t>
            </a:r>
          </a:p>
        </p:txBody>
      </p:sp>
      <p:grpSp>
        <p:nvGrpSpPr>
          <p:cNvPr id="54275" name="Group 304"/>
          <p:cNvGrpSpPr>
            <a:grpSpLocks/>
          </p:cNvGrpSpPr>
          <p:nvPr/>
        </p:nvGrpSpPr>
        <p:grpSpPr bwMode="auto">
          <a:xfrm>
            <a:off x="1066800" y="4451350"/>
            <a:ext cx="2895600" cy="1905000"/>
            <a:chOff x="1066800" y="4451350"/>
            <a:chExt cx="2895600" cy="1905000"/>
          </a:xfrm>
        </p:grpSpPr>
        <p:sp>
          <p:nvSpPr>
            <p:cNvPr id="54511" name="Rectangle 300"/>
            <p:cNvSpPr>
              <a:spLocks noChangeArrowheads="1"/>
            </p:cNvSpPr>
            <p:nvPr/>
          </p:nvSpPr>
          <p:spPr bwMode="auto">
            <a:xfrm>
              <a:off x="1066800" y="4451350"/>
              <a:ext cx="2895600" cy="1905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54512" name="Group 77"/>
            <p:cNvGrpSpPr>
              <a:grpSpLocks/>
            </p:cNvGrpSpPr>
            <p:nvPr/>
          </p:nvGrpSpPr>
          <p:grpSpPr bwMode="auto">
            <a:xfrm>
              <a:off x="1143000" y="4495800"/>
              <a:ext cx="2743200" cy="1828800"/>
              <a:chOff x="1828800" y="4495800"/>
              <a:chExt cx="2743200" cy="1828800"/>
            </a:xfrm>
          </p:grpSpPr>
          <p:sp>
            <p:nvSpPr>
              <p:cNvPr id="54530" name="Rectangle 4"/>
              <p:cNvSpPr>
                <a:spLocks noChangeArrowheads="1"/>
              </p:cNvSpPr>
              <p:nvPr/>
            </p:nvSpPr>
            <p:spPr bwMode="auto">
              <a:xfrm>
                <a:off x="1828800" y="4495800"/>
                <a:ext cx="2743200" cy="18288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grpSp>
            <p:nvGrpSpPr>
              <p:cNvPr id="54531" name="Group 11"/>
              <p:cNvGrpSpPr>
                <a:grpSpLocks/>
              </p:cNvGrpSpPr>
              <p:nvPr/>
            </p:nvGrpSpPr>
            <p:grpSpPr bwMode="auto">
              <a:xfrm>
                <a:off x="2184400" y="4803775"/>
                <a:ext cx="152400" cy="152400"/>
                <a:chOff x="1219200" y="4867275"/>
                <a:chExt cx="152400" cy="1524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32" name="Group 12"/>
              <p:cNvGrpSpPr>
                <a:grpSpLocks/>
              </p:cNvGrpSpPr>
              <p:nvPr/>
            </p:nvGrpSpPr>
            <p:grpSpPr bwMode="auto">
              <a:xfrm>
                <a:off x="2660650" y="4800600"/>
                <a:ext cx="152400" cy="152400"/>
                <a:chOff x="1219200" y="4867275"/>
                <a:chExt cx="152400" cy="1524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33" name="Group 18"/>
              <p:cNvGrpSpPr>
                <a:grpSpLocks/>
              </p:cNvGrpSpPr>
              <p:nvPr/>
            </p:nvGrpSpPr>
            <p:grpSpPr bwMode="auto">
              <a:xfrm>
                <a:off x="3613150" y="4794250"/>
                <a:ext cx="152400" cy="152400"/>
                <a:chOff x="1219200" y="4867275"/>
                <a:chExt cx="152400" cy="15240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34" name="Group 21"/>
              <p:cNvGrpSpPr>
                <a:grpSpLocks/>
              </p:cNvGrpSpPr>
              <p:nvPr/>
            </p:nvGrpSpPr>
            <p:grpSpPr bwMode="auto">
              <a:xfrm>
                <a:off x="4089400" y="4791075"/>
                <a:ext cx="152400" cy="152400"/>
                <a:chOff x="1219200" y="4867275"/>
                <a:chExt cx="152400" cy="15240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35" name="Group 24"/>
              <p:cNvGrpSpPr>
                <a:grpSpLocks/>
              </p:cNvGrpSpPr>
              <p:nvPr/>
            </p:nvGrpSpPr>
            <p:grpSpPr bwMode="auto">
              <a:xfrm>
                <a:off x="2184400" y="5314950"/>
                <a:ext cx="152400" cy="152400"/>
                <a:chOff x="1219200" y="4867275"/>
                <a:chExt cx="152400" cy="1524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36" name="Group 27"/>
              <p:cNvGrpSpPr>
                <a:grpSpLocks/>
              </p:cNvGrpSpPr>
              <p:nvPr/>
            </p:nvGrpSpPr>
            <p:grpSpPr bwMode="auto">
              <a:xfrm>
                <a:off x="2184400" y="5826125"/>
                <a:ext cx="152400" cy="152400"/>
                <a:chOff x="1219200" y="4867275"/>
                <a:chExt cx="152400" cy="1524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37" name="Group 30"/>
              <p:cNvGrpSpPr>
                <a:grpSpLocks/>
              </p:cNvGrpSpPr>
              <p:nvPr/>
            </p:nvGrpSpPr>
            <p:grpSpPr bwMode="auto">
              <a:xfrm>
                <a:off x="2667000" y="5318125"/>
                <a:ext cx="152400" cy="152400"/>
                <a:chOff x="1219200" y="4867275"/>
                <a:chExt cx="152400" cy="1524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38" name="Group 33"/>
              <p:cNvGrpSpPr>
                <a:grpSpLocks/>
              </p:cNvGrpSpPr>
              <p:nvPr/>
            </p:nvGrpSpPr>
            <p:grpSpPr bwMode="auto">
              <a:xfrm>
                <a:off x="3149600" y="4803775"/>
                <a:ext cx="152400" cy="152400"/>
                <a:chOff x="1219200" y="4867275"/>
                <a:chExt cx="152400" cy="1524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39" name="Group 36"/>
              <p:cNvGrpSpPr>
                <a:grpSpLocks/>
              </p:cNvGrpSpPr>
              <p:nvPr/>
            </p:nvGrpSpPr>
            <p:grpSpPr bwMode="auto">
              <a:xfrm>
                <a:off x="3136900" y="5314950"/>
                <a:ext cx="152400" cy="152400"/>
                <a:chOff x="1219200" y="4867275"/>
                <a:chExt cx="152400" cy="1524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40" name="Group 39"/>
              <p:cNvGrpSpPr>
                <a:grpSpLocks/>
              </p:cNvGrpSpPr>
              <p:nvPr/>
            </p:nvGrpSpPr>
            <p:grpSpPr bwMode="auto">
              <a:xfrm>
                <a:off x="3606800" y="5311775"/>
                <a:ext cx="152400" cy="152400"/>
                <a:chOff x="1219200" y="4867275"/>
                <a:chExt cx="152400" cy="1524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41" name="Group 42"/>
              <p:cNvGrpSpPr>
                <a:grpSpLocks/>
              </p:cNvGrpSpPr>
              <p:nvPr/>
            </p:nvGrpSpPr>
            <p:grpSpPr bwMode="auto">
              <a:xfrm>
                <a:off x="4076700" y="5308600"/>
                <a:ext cx="152400" cy="152400"/>
                <a:chOff x="1219200" y="4867275"/>
                <a:chExt cx="152400" cy="1524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42" name="Group 45"/>
              <p:cNvGrpSpPr>
                <a:grpSpLocks/>
              </p:cNvGrpSpPr>
              <p:nvPr/>
            </p:nvGrpSpPr>
            <p:grpSpPr bwMode="auto">
              <a:xfrm>
                <a:off x="2667000" y="5829300"/>
                <a:ext cx="152400" cy="152400"/>
                <a:chOff x="1219200" y="4867275"/>
                <a:chExt cx="152400" cy="1524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43" name="Group 48"/>
              <p:cNvGrpSpPr>
                <a:grpSpLocks/>
              </p:cNvGrpSpPr>
              <p:nvPr/>
            </p:nvGrpSpPr>
            <p:grpSpPr bwMode="auto">
              <a:xfrm>
                <a:off x="3149600" y="5832475"/>
                <a:ext cx="152400" cy="152400"/>
                <a:chOff x="1219200" y="4867275"/>
                <a:chExt cx="152400" cy="1524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44" name="Group 51"/>
              <p:cNvGrpSpPr>
                <a:grpSpLocks/>
              </p:cNvGrpSpPr>
              <p:nvPr/>
            </p:nvGrpSpPr>
            <p:grpSpPr bwMode="auto">
              <a:xfrm>
                <a:off x="3632200" y="5835650"/>
                <a:ext cx="152400" cy="152400"/>
                <a:chOff x="1219200" y="4867275"/>
                <a:chExt cx="152400" cy="1524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45" name="Group 54"/>
              <p:cNvGrpSpPr>
                <a:grpSpLocks/>
              </p:cNvGrpSpPr>
              <p:nvPr/>
            </p:nvGrpSpPr>
            <p:grpSpPr bwMode="auto">
              <a:xfrm>
                <a:off x="4114800" y="5838825"/>
                <a:ext cx="152400" cy="152400"/>
                <a:chOff x="1219200" y="4867275"/>
                <a:chExt cx="152400" cy="1524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219200" y="4867275"/>
                  <a:ext cx="152400" cy="1524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263650" y="4943475"/>
                  <a:ext cx="6985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Oval 57"/>
              <p:cNvSpPr/>
              <p:nvPr/>
            </p:nvSpPr>
            <p:spPr>
              <a:xfrm>
                <a:off x="3794125" y="5221288"/>
                <a:ext cx="46038" cy="460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962275" y="6037263"/>
                <a:ext cx="46038" cy="460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617" name="Oval 1616"/>
            <p:cNvSpPr/>
            <p:nvPr/>
          </p:nvSpPr>
          <p:spPr bwMode="auto">
            <a:xfrm>
              <a:off x="1676400" y="47244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8" name="Oval 1617"/>
            <p:cNvSpPr/>
            <p:nvPr/>
          </p:nvSpPr>
          <p:spPr bwMode="auto">
            <a:xfrm>
              <a:off x="2209800" y="4754563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2" name="Oval 1681"/>
            <p:cNvSpPr/>
            <p:nvPr/>
          </p:nvSpPr>
          <p:spPr bwMode="auto">
            <a:xfrm>
              <a:off x="2713038" y="4754563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3" name="Oval 1682"/>
            <p:cNvSpPr/>
            <p:nvPr/>
          </p:nvSpPr>
          <p:spPr bwMode="auto">
            <a:xfrm>
              <a:off x="1752600" y="5241925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4" name="Oval 1683"/>
            <p:cNvSpPr/>
            <p:nvPr/>
          </p:nvSpPr>
          <p:spPr bwMode="auto">
            <a:xfrm>
              <a:off x="1371600" y="5394325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5" name="Oval 1684"/>
            <p:cNvSpPr/>
            <p:nvPr/>
          </p:nvSpPr>
          <p:spPr bwMode="auto">
            <a:xfrm>
              <a:off x="1676400" y="57150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6" name="Oval 1685"/>
            <p:cNvSpPr/>
            <p:nvPr/>
          </p:nvSpPr>
          <p:spPr bwMode="auto">
            <a:xfrm>
              <a:off x="1897063" y="5965825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7" name="Oval 1686"/>
            <p:cNvSpPr/>
            <p:nvPr/>
          </p:nvSpPr>
          <p:spPr bwMode="auto">
            <a:xfrm>
              <a:off x="2149475" y="5235575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8" name="Oval 1687"/>
            <p:cNvSpPr/>
            <p:nvPr/>
          </p:nvSpPr>
          <p:spPr bwMode="auto">
            <a:xfrm>
              <a:off x="2438400" y="51054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9" name="Oval 1688"/>
            <p:cNvSpPr/>
            <p:nvPr/>
          </p:nvSpPr>
          <p:spPr bwMode="auto">
            <a:xfrm>
              <a:off x="3276600" y="4906963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0" name="Oval 1689"/>
            <p:cNvSpPr/>
            <p:nvPr/>
          </p:nvSpPr>
          <p:spPr bwMode="auto">
            <a:xfrm>
              <a:off x="2362200" y="55626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1" name="Oval 1690"/>
            <p:cNvSpPr/>
            <p:nvPr/>
          </p:nvSpPr>
          <p:spPr bwMode="auto">
            <a:xfrm>
              <a:off x="2667000" y="5707063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2" name="Oval 1691"/>
            <p:cNvSpPr/>
            <p:nvPr/>
          </p:nvSpPr>
          <p:spPr bwMode="auto">
            <a:xfrm>
              <a:off x="2819400" y="5859463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3" name="Oval 1692"/>
            <p:cNvSpPr/>
            <p:nvPr/>
          </p:nvSpPr>
          <p:spPr bwMode="auto">
            <a:xfrm>
              <a:off x="3070225" y="5478463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4" name="Oval 1693"/>
            <p:cNvSpPr/>
            <p:nvPr/>
          </p:nvSpPr>
          <p:spPr bwMode="auto">
            <a:xfrm>
              <a:off x="3140075" y="5745163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5" name="Oval 1694"/>
            <p:cNvSpPr/>
            <p:nvPr/>
          </p:nvSpPr>
          <p:spPr bwMode="auto">
            <a:xfrm>
              <a:off x="3581400" y="51816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6" name="Oval 1695"/>
            <p:cNvSpPr/>
            <p:nvPr/>
          </p:nvSpPr>
          <p:spPr bwMode="auto">
            <a:xfrm>
              <a:off x="3657600" y="5775325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4276" name="Group 305"/>
          <p:cNvGrpSpPr>
            <a:grpSpLocks/>
          </p:cNvGrpSpPr>
          <p:nvPr/>
        </p:nvGrpSpPr>
        <p:grpSpPr bwMode="auto">
          <a:xfrm>
            <a:off x="4419600" y="4495800"/>
            <a:ext cx="3810000" cy="1828800"/>
            <a:chOff x="4419600" y="4495800"/>
            <a:chExt cx="3810000" cy="1828800"/>
          </a:xfrm>
        </p:grpSpPr>
        <p:sp>
          <p:nvSpPr>
            <p:cNvPr id="54504" name="Rectangle 301"/>
            <p:cNvSpPr>
              <a:spLocks noChangeArrowheads="1"/>
            </p:cNvSpPr>
            <p:nvPr/>
          </p:nvSpPr>
          <p:spPr bwMode="auto">
            <a:xfrm>
              <a:off x="4419600" y="4495800"/>
              <a:ext cx="3733800" cy="1828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54505" name="TextBox 84"/>
            <p:cNvSpPr txBox="1">
              <a:spLocks noChangeArrowheads="1"/>
            </p:cNvSpPr>
            <p:nvPr/>
          </p:nvSpPr>
          <p:spPr bwMode="auto">
            <a:xfrm>
              <a:off x="4572000" y="4667250"/>
              <a:ext cx="3657600" cy="121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900" u="sng" dirty="0">
                  <a:solidFill>
                    <a:srgbClr val="0066CC"/>
                  </a:solidFill>
                </a:rPr>
                <a:t>Legends</a:t>
              </a:r>
              <a:r>
                <a:rPr lang="en-US" u="sng" dirty="0"/>
                <a:t> </a:t>
              </a:r>
              <a:r>
                <a:rPr lang="en-US" dirty="0"/>
                <a:t>:</a:t>
              </a:r>
            </a:p>
            <a:p>
              <a:r>
                <a:rPr lang="en-US" dirty="0"/>
                <a:t>  Hole (Positive Charge)</a:t>
              </a:r>
            </a:p>
            <a:p>
              <a:r>
                <a:rPr lang="en-US" dirty="0"/>
                <a:t>  Electron (Negative Charge)</a:t>
              </a:r>
            </a:p>
            <a:p>
              <a:r>
                <a:rPr lang="en-US" dirty="0"/>
                <a:t>  Immobile ion (Negative Charge)</a:t>
              </a: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4614863" y="5364163"/>
              <a:ext cx="46037" cy="460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4507" name="Group 89"/>
            <p:cNvGrpSpPr>
              <a:grpSpLocks/>
            </p:cNvGrpSpPr>
            <p:nvPr/>
          </p:nvGrpSpPr>
          <p:grpSpPr bwMode="auto">
            <a:xfrm>
              <a:off x="4572000" y="5575300"/>
              <a:ext cx="152400" cy="152400"/>
              <a:chOff x="4953000" y="5464175"/>
              <a:chExt cx="152400" cy="1524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7" name="Oval 1696"/>
            <p:cNvSpPr/>
            <p:nvPr/>
          </p:nvSpPr>
          <p:spPr bwMode="auto">
            <a:xfrm>
              <a:off x="4602163" y="51054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4277" name="Group 303"/>
          <p:cNvGrpSpPr>
            <a:grpSpLocks/>
          </p:cNvGrpSpPr>
          <p:nvPr/>
        </p:nvGrpSpPr>
        <p:grpSpPr bwMode="auto">
          <a:xfrm>
            <a:off x="1752600" y="1981200"/>
            <a:ext cx="5181600" cy="2286000"/>
            <a:chOff x="1447800" y="1905000"/>
            <a:chExt cx="5181600" cy="2286000"/>
          </a:xfrm>
        </p:grpSpPr>
        <p:sp>
          <p:nvSpPr>
            <p:cNvPr id="54278" name="Rectangle 299"/>
            <p:cNvSpPr>
              <a:spLocks noChangeArrowheads="1"/>
            </p:cNvSpPr>
            <p:nvPr/>
          </p:nvSpPr>
          <p:spPr bwMode="auto">
            <a:xfrm>
              <a:off x="1447800" y="1905000"/>
              <a:ext cx="5181600" cy="2286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54279" name="Group 1716"/>
            <p:cNvGrpSpPr>
              <a:grpSpLocks/>
            </p:cNvGrpSpPr>
            <p:nvPr/>
          </p:nvGrpSpPr>
          <p:grpSpPr bwMode="auto">
            <a:xfrm>
              <a:off x="1816100" y="2390775"/>
              <a:ext cx="441325" cy="276225"/>
              <a:chOff x="1525993" y="2629040"/>
              <a:chExt cx="442699" cy="278504"/>
            </a:xfrm>
          </p:grpSpPr>
          <p:sp>
            <p:nvSpPr>
              <p:cNvPr id="8855" name="Oval 8854"/>
              <p:cNvSpPr/>
              <p:nvPr/>
            </p:nvSpPr>
            <p:spPr bwMode="auto">
              <a:xfrm>
                <a:off x="1600838" y="2654650"/>
                <a:ext cx="235681" cy="22408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503" name="TextBox 1544"/>
              <p:cNvSpPr txBox="1">
                <a:spLocks noChangeArrowheads="1"/>
              </p:cNvSpPr>
              <p:nvPr/>
            </p:nvSpPr>
            <p:spPr bwMode="auto">
              <a:xfrm>
                <a:off x="1525993" y="2629040"/>
                <a:ext cx="442699" cy="278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80" name="Group 1771"/>
            <p:cNvGrpSpPr>
              <a:grpSpLocks/>
            </p:cNvGrpSpPr>
            <p:nvPr/>
          </p:nvGrpSpPr>
          <p:grpSpPr bwMode="auto">
            <a:xfrm>
              <a:off x="1447800" y="1905000"/>
              <a:ext cx="5029200" cy="2286000"/>
              <a:chOff x="2133600" y="1905000"/>
              <a:chExt cx="5029200" cy="2286001"/>
            </a:xfrm>
          </p:grpSpPr>
          <p:sp>
            <p:nvSpPr>
              <p:cNvPr id="7797" name="Arc 7796"/>
              <p:cNvSpPr/>
              <p:nvPr/>
            </p:nvSpPr>
            <p:spPr bwMode="auto">
              <a:xfrm>
                <a:off x="2773363" y="2381250"/>
                <a:ext cx="479425" cy="230188"/>
              </a:xfrm>
              <a:prstGeom prst="arc">
                <a:avLst>
                  <a:gd name="adj1" fmla="val 11719025"/>
                  <a:gd name="adj2" fmla="val 20619797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98" name="Arc 7797"/>
              <p:cNvSpPr/>
              <p:nvPr/>
            </p:nvSpPr>
            <p:spPr bwMode="auto">
              <a:xfrm>
                <a:off x="3405188" y="2373313"/>
                <a:ext cx="479425" cy="230187"/>
              </a:xfrm>
              <a:prstGeom prst="arc">
                <a:avLst>
                  <a:gd name="adj1" fmla="val 11719025"/>
                  <a:gd name="adj2" fmla="val 20619797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99" name="Arc 7798"/>
              <p:cNvSpPr/>
              <p:nvPr/>
            </p:nvSpPr>
            <p:spPr bwMode="auto">
              <a:xfrm>
                <a:off x="3394075" y="2949575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00" name="Arc 7799"/>
              <p:cNvSpPr/>
              <p:nvPr/>
            </p:nvSpPr>
            <p:spPr bwMode="auto">
              <a:xfrm>
                <a:off x="2767013" y="2959100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01" name="Arc 7800"/>
              <p:cNvSpPr/>
              <p:nvPr/>
            </p:nvSpPr>
            <p:spPr bwMode="auto">
              <a:xfrm>
                <a:off x="3379788" y="3530601"/>
                <a:ext cx="479425" cy="230188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02" name="Arc 7801"/>
              <p:cNvSpPr/>
              <p:nvPr/>
            </p:nvSpPr>
            <p:spPr bwMode="auto">
              <a:xfrm>
                <a:off x="2773363" y="3548064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03" name="Arc 7802"/>
              <p:cNvSpPr/>
              <p:nvPr/>
            </p:nvSpPr>
            <p:spPr bwMode="auto">
              <a:xfrm>
                <a:off x="5413375" y="3522664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04" name="Arc 7803"/>
              <p:cNvSpPr/>
              <p:nvPr/>
            </p:nvSpPr>
            <p:spPr bwMode="auto">
              <a:xfrm>
                <a:off x="6019800" y="3508376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05" name="Arc 7804"/>
              <p:cNvSpPr/>
              <p:nvPr/>
            </p:nvSpPr>
            <p:spPr bwMode="auto">
              <a:xfrm>
                <a:off x="5413375" y="2924175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06" name="Arc 7805"/>
              <p:cNvSpPr/>
              <p:nvPr/>
            </p:nvSpPr>
            <p:spPr bwMode="auto">
              <a:xfrm>
                <a:off x="5413375" y="2344738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07" name="Arc 7806"/>
              <p:cNvSpPr/>
              <p:nvPr/>
            </p:nvSpPr>
            <p:spPr bwMode="auto">
              <a:xfrm>
                <a:off x="6032500" y="2336800"/>
                <a:ext cx="479425" cy="230188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08" name="Arc 7807"/>
              <p:cNvSpPr/>
              <p:nvPr/>
            </p:nvSpPr>
            <p:spPr bwMode="auto">
              <a:xfrm>
                <a:off x="6040438" y="2924175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09" name="Arc 7808"/>
              <p:cNvSpPr/>
              <p:nvPr/>
            </p:nvSpPr>
            <p:spPr bwMode="auto">
              <a:xfrm flipV="1">
                <a:off x="6032500" y="2949575"/>
                <a:ext cx="479425" cy="233363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10" name="Arc 7809"/>
              <p:cNvSpPr/>
              <p:nvPr/>
            </p:nvSpPr>
            <p:spPr bwMode="auto">
              <a:xfrm flipV="1">
                <a:off x="5400675" y="2960688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11" name="Arc 7810"/>
              <p:cNvSpPr/>
              <p:nvPr/>
            </p:nvSpPr>
            <p:spPr bwMode="auto">
              <a:xfrm flipV="1">
                <a:off x="5400675" y="2371725"/>
                <a:ext cx="479425" cy="230188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12" name="Arc 7811"/>
              <p:cNvSpPr/>
              <p:nvPr/>
            </p:nvSpPr>
            <p:spPr bwMode="auto">
              <a:xfrm flipV="1">
                <a:off x="6016625" y="2365375"/>
                <a:ext cx="479425" cy="233363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13" name="Arc 7812"/>
              <p:cNvSpPr/>
              <p:nvPr/>
            </p:nvSpPr>
            <p:spPr bwMode="auto">
              <a:xfrm flipV="1">
                <a:off x="6032500" y="3541714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14" name="Arc 7813"/>
              <p:cNvSpPr/>
              <p:nvPr/>
            </p:nvSpPr>
            <p:spPr bwMode="auto">
              <a:xfrm flipV="1">
                <a:off x="5408613" y="3548064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15" name="Arc 7814"/>
              <p:cNvSpPr/>
              <p:nvPr/>
            </p:nvSpPr>
            <p:spPr bwMode="auto">
              <a:xfrm flipV="1">
                <a:off x="2757488" y="2392363"/>
                <a:ext cx="477837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16" name="Arc 7815"/>
              <p:cNvSpPr/>
              <p:nvPr/>
            </p:nvSpPr>
            <p:spPr bwMode="auto">
              <a:xfrm flipV="1">
                <a:off x="2757488" y="2976563"/>
                <a:ext cx="477837" cy="230187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17" name="Arc 7816"/>
              <p:cNvSpPr/>
              <p:nvPr/>
            </p:nvSpPr>
            <p:spPr bwMode="auto">
              <a:xfrm flipV="1">
                <a:off x="3384550" y="2963863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18" name="Arc 7817"/>
              <p:cNvSpPr/>
              <p:nvPr/>
            </p:nvSpPr>
            <p:spPr bwMode="auto">
              <a:xfrm flipV="1">
                <a:off x="3392488" y="2384425"/>
                <a:ext cx="479425" cy="233363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19" name="Arc 7818"/>
              <p:cNvSpPr/>
              <p:nvPr/>
            </p:nvSpPr>
            <p:spPr bwMode="auto">
              <a:xfrm flipV="1">
                <a:off x="3384550" y="3556001"/>
                <a:ext cx="479425" cy="231775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20" name="Arc 7819"/>
              <p:cNvSpPr/>
              <p:nvPr/>
            </p:nvSpPr>
            <p:spPr bwMode="auto">
              <a:xfrm flipV="1">
                <a:off x="2757488" y="3556001"/>
                <a:ext cx="477837" cy="233363"/>
              </a:xfrm>
              <a:prstGeom prst="arc">
                <a:avLst>
                  <a:gd name="adj1" fmla="val 11719025"/>
                  <a:gd name="adj2" fmla="val 20860238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21" name="Arc 7820"/>
              <p:cNvSpPr/>
              <p:nvPr/>
            </p:nvSpPr>
            <p:spPr bwMode="auto">
              <a:xfrm rot="16200000" flipV="1">
                <a:off x="3745706" y="2675732"/>
                <a:ext cx="446087" cy="247650"/>
              </a:xfrm>
              <a:prstGeom prst="arc">
                <a:avLst>
                  <a:gd name="adj1" fmla="val 11697673"/>
                  <a:gd name="adj2" fmla="val 20771862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22" name="Arc 7821"/>
              <p:cNvSpPr/>
              <p:nvPr/>
            </p:nvSpPr>
            <p:spPr bwMode="auto">
              <a:xfrm rot="16200000" flipV="1">
                <a:off x="2481263" y="2671763"/>
                <a:ext cx="446087" cy="249237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23" name="Arc 7822"/>
              <p:cNvSpPr/>
              <p:nvPr/>
            </p:nvSpPr>
            <p:spPr bwMode="auto">
              <a:xfrm rot="16200000" flipV="1">
                <a:off x="2486025" y="3252789"/>
                <a:ext cx="447675" cy="247650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24" name="Arc 7823"/>
              <p:cNvSpPr/>
              <p:nvPr/>
            </p:nvSpPr>
            <p:spPr bwMode="auto">
              <a:xfrm rot="16200000" flipV="1">
                <a:off x="3128169" y="3247233"/>
                <a:ext cx="446087" cy="247650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25" name="Arc 7824"/>
              <p:cNvSpPr/>
              <p:nvPr/>
            </p:nvSpPr>
            <p:spPr bwMode="auto">
              <a:xfrm rot="16200000" flipV="1">
                <a:off x="3753644" y="3237708"/>
                <a:ext cx="447675" cy="249237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26" name="Arc 7825"/>
              <p:cNvSpPr/>
              <p:nvPr/>
            </p:nvSpPr>
            <p:spPr bwMode="auto">
              <a:xfrm rot="16200000" flipV="1">
                <a:off x="5145088" y="2649538"/>
                <a:ext cx="446087" cy="249237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27" name="Arc 7826"/>
              <p:cNvSpPr/>
              <p:nvPr/>
            </p:nvSpPr>
            <p:spPr bwMode="auto">
              <a:xfrm rot="16200000" flipV="1">
                <a:off x="5765800" y="2641600"/>
                <a:ext cx="444500" cy="247650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28" name="Arc 7827"/>
              <p:cNvSpPr/>
              <p:nvPr/>
            </p:nvSpPr>
            <p:spPr bwMode="auto">
              <a:xfrm rot="16200000" flipV="1">
                <a:off x="6384131" y="2632869"/>
                <a:ext cx="447675" cy="249238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29" name="Arc 7828"/>
              <p:cNvSpPr/>
              <p:nvPr/>
            </p:nvSpPr>
            <p:spPr bwMode="auto">
              <a:xfrm rot="16200000" flipV="1">
                <a:off x="6388894" y="3204370"/>
                <a:ext cx="444500" cy="249238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30" name="Arc 7829"/>
              <p:cNvSpPr/>
              <p:nvPr/>
            </p:nvSpPr>
            <p:spPr bwMode="auto">
              <a:xfrm rot="16200000" flipV="1">
                <a:off x="5149850" y="3233739"/>
                <a:ext cx="447675" cy="247650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31" name="Arc 7830"/>
              <p:cNvSpPr/>
              <p:nvPr/>
            </p:nvSpPr>
            <p:spPr bwMode="auto">
              <a:xfrm rot="16200000" flipV="1">
                <a:off x="5773738" y="3246439"/>
                <a:ext cx="446087" cy="249237"/>
              </a:xfrm>
              <a:prstGeom prst="arc">
                <a:avLst>
                  <a:gd name="adj1" fmla="val 11697673"/>
                  <a:gd name="adj2" fmla="val 20977415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32" name="Arc 7831"/>
              <p:cNvSpPr/>
              <p:nvPr/>
            </p:nvSpPr>
            <p:spPr bwMode="auto">
              <a:xfrm rot="5400000" flipH="1" flipV="1">
                <a:off x="5110956" y="2651919"/>
                <a:ext cx="447675" cy="249238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33" name="Arc 7832"/>
              <p:cNvSpPr/>
              <p:nvPr/>
            </p:nvSpPr>
            <p:spPr bwMode="auto">
              <a:xfrm rot="5400000" flipH="1" flipV="1">
                <a:off x="5725319" y="2647157"/>
                <a:ext cx="447675" cy="249237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34" name="Arc 7833"/>
              <p:cNvSpPr/>
              <p:nvPr/>
            </p:nvSpPr>
            <p:spPr bwMode="auto">
              <a:xfrm rot="5400000" flipH="1" flipV="1">
                <a:off x="6368257" y="2640806"/>
                <a:ext cx="444500" cy="249237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35" name="Arc 7834"/>
              <p:cNvSpPr/>
              <p:nvPr/>
            </p:nvSpPr>
            <p:spPr bwMode="auto">
              <a:xfrm rot="5400000" flipH="1" flipV="1">
                <a:off x="6357938" y="3221039"/>
                <a:ext cx="446087" cy="249237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36" name="Arc 7835"/>
              <p:cNvSpPr/>
              <p:nvPr/>
            </p:nvSpPr>
            <p:spPr bwMode="auto">
              <a:xfrm rot="5400000" flipH="1" flipV="1">
                <a:off x="5725319" y="3229770"/>
                <a:ext cx="447675" cy="249237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37" name="Arc 7836"/>
              <p:cNvSpPr/>
              <p:nvPr/>
            </p:nvSpPr>
            <p:spPr bwMode="auto">
              <a:xfrm rot="5400000" flipH="1" flipV="1">
                <a:off x="5095875" y="3238502"/>
                <a:ext cx="447675" cy="247650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38" name="Arc 7837"/>
              <p:cNvSpPr/>
              <p:nvPr/>
            </p:nvSpPr>
            <p:spPr bwMode="auto">
              <a:xfrm rot="5400000" flipH="1" flipV="1">
                <a:off x="3751263" y="3246439"/>
                <a:ext cx="446087" cy="249237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39" name="Arc 7838"/>
              <p:cNvSpPr/>
              <p:nvPr/>
            </p:nvSpPr>
            <p:spPr bwMode="auto">
              <a:xfrm rot="5400000" flipH="1" flipV="1">
                <a:off x="3098006" y="3255170"/>
                <a:ext cx="446088" cy="247650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40" name="Arc 7839"/>
              <p:cNvSpPr/>
              <p:nvPr/>
            </p:nvSpPr>
            <p:spPr bwMode="auto">
              <a:xfrm rot="5400000" flipH="1" flipV="1">
                <a:off x="2472532" y="3263107"/>
                <a:ext cx="444500" cy="249237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41" name="Arc 7840"/>
              <p:cNvSpPr/>
              <p:nvPr/>
            </p:nvSpPr>
            <p:spPr bwMode="auto">
              <a:xfrm rot="5400000" flipH="1" flipV="1">
                <a:off x="2465387" y="2667001"/>
                <a:ext cx="447675" cy="247650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42" name="Arc 7841"/>
              <p:cNvSpPr/>
              <p:nvPr/>
            </p:nvSpPr>
            <p:spPr bwMode="auto">
              <a:xfrm rot="5400000" flipH="1" flipV="1">
                <a:off x="3088481" y="2666207"/>
                <a:ext cx="447675" cy="249238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43" name="Arc 7842"/>
              <p:cNvSpPr/>
              <p:nvPr/>
            </p:nvSpPr>
            <p:spPr bwMode="auto">
              <a:xfrm rot="5400000" flipH="1" flipV="1">
                <a:off x="3750469" y="2666207"/>
                <a:ext cx="447675" cy="249237"/>
              </a:xfrm>
              <a:prstGeom prst="arc">
                <a:avLst>
                  <a:gd name="adj1" fmla="val 11697673"/>
                  <a:gd name="adj2" fmla="val 20638656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44" name="Arc 7843"/>
              <p:cNvSpPr/>
              <p:nvPr/>
            </p:nvSpPr>
            <p:spPr bwMode="auto">
              <a:xfrm rot="5400000" flipH="1" flipV="1">
                <a:off x="3742531" y="2086769"/>
                <a:ext cx="446088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45" name="Arc 7844"/>
              <p:cNvSpPr/>
              <p:nvPr/>
            </p:nvSpPr>
            <p:spPr bwMode="auto">
              <a:xfrm rot="5400000" flipH="1" flipV="1">
                <a:off x="3107531" y="2083594"/>
                <a:ext cx="446088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46" name="Arc 7845"/>
              <p:cNvSpPr/>
              <p:nvPr/>
            </p:nvSpPr>
            <p:spPr bwMode="auto">
              <a:xfrm rot="5400000" flipH="1" flipV="1">
                <a:off x="2472531" y="2086769"/>
                <a:ext cx="446088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47" name="Arc 7846"/>
              <p:cNvSpPr/>
              <p:nvPr/>
            </p:nvSpPr>
            <p:spPr bwMode="auto">
              <a:xfrm rot="5400000" flipH="1" flipV="1">
                <a:off x="5744369" y="2072481"/>
                <a:ext cx="444500" cy="24923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48" name="Arc 7847"/>
              <p:cNvSpPr/>
              <p:nvPr/>
            </p:nvSpPr>
            <p:spPr bwMode="auto">
              <a:xfrm rot="5400000" flipH="1" flipV="1">
                <a:off x="6357938" y="2049463"/>
                <a:ext cx="446087" cy="249237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49" name="Arc 7848"/>
              <p:cNvSpPr/>
              <p:nvPr/>
            </p:nvSpPr>
            <p:spPr bwMode="auto">
              <a:xfrm rot="16200000" flipV="1">
                <a:off x="6378575" y="2041525"/>
                <a:ext cx="446088" cy="24923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50" name="Arc 7849"/>
              <p:cNvSpPr/>
              <p:nvPr/>
            </p:nvSpPr>
            <p:spPr bwMode="auto">
              <a:xfrm rot="16200000" flipV="1">
                <a:off x="5766594" y="2066132"/>
                <a:ext cx="447675" cy="249237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51" name="Arc 7850"/>
              <p:cNvSpPr/>
              <p:nvPr/>
            </p:nvSpPr>
            <p:spPr bwMode="auto">
              <a:xfrm rot="16200000" flipV="1">
                <a:off x="5138738" y="2074863"/>
                <a:ext cx="446087" cy="249237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52" name="Arc 7851"/>
              <p:cNvSpPr/>
              <p:nvPr/>
            </p:nvSpPr>
            <p:spPr bwMode="auto">
              <a:xfrm rot="16200000" flipV="1">
                <a:off x="3748087" y="2081213"/>
                <a:ext cx="447675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53" name="Arc 7852"/>
              <p:cNvSpPr/>
              <p:nvPr/>
            </p:nvSpPr>
            <p:spPr bwMode="auto">
              <a:xfrm rot="16200000" flipV="1">
                <a:off x="3128169" y="2086769"/>
                <a:ext cx="446088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54" name="Arc 7853"/>
              <p:cNvSpPr/>
              <p:nvPr/>
            </p:nvSpPr>
            <p:spPr bwMode="auto">
              <a:xfrm rot="16200000" flipV="1">
                <a:off x="2496344" y="2086769"/>
                <a:ext cx="446088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55" name="Arc 7854"/>
              <p:cNvSpPr/>
              <p:nvPr/>
            </p:nvSpPr>
            <p:spPr bwMode="auto">
              <a:xfrm rot="5400000">
                <a:off x="2484438" y="3832226"/>
                <a:ext cx="446088" cy="249237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56" name="Arc 7855"/>
              <p:cNvSpPr/>
              <p:nvPr/>
            </p:nvSpPr>
            <p:spPr bwMode="auto">
              <a:xfrm rot="5400000">
                <a:off x="3114675" y="3827464"/>
                <a:ext cx="444500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57" name="Arc 7856"/>
              <p:cNvSpPr/>
              <p:nvPr/>
            </p:nvSpPr>
            <p:spPr bwMode="auto">
              <a:xfrm rot="5400000">
                <a:off x="3751263" y="3821114"/>
                <a:ext cx="446087" cy="249237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58" name="Arc 7857"/>
              <p:cNvSpPr/>
              <p:nvPr/>
            </p:nvSpPr>
            <p:spPr bwMode="auto">
              <a:xfrm rot="16200000" flipH="1">
                <a:off x="3730625" y="3829051"/>
                <a:ext cx="446088" cy="24923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59" name="Arc 7858"/>
              <p:cNvSpPr/>
              <p:nvPr/>
            </p:nvSpPr>
            <p:spPr bwMode="auto">
              <a:xfrm rot="16200000" flipH="1">
                <a:off x="3098006" y="3836195"/>
                <a:ext cx="446088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60" name="Arc 7859"/>
              <p:cNvSpPr/>
              <p:nvPr/>
            </p:nvSpPr>
            <p:spPr bwMode="auto">
              <a:xfrm rot="16200000" flipH="1">
                <a:off x="2465387" y="3843339"/>
                <a:ext cx="447675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61" name="Arc 7860"/>
              <p:cNvSpPr/>
              <p:nvPr/>
            </p:nvSpPr>
            <p:spPr bwMode="auto">
              <a:xfrm rot="16200000" flipH="1">
                <a:off x="5107781" y="3823495"/>
                <a:ext cx="447675" cy="24923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62" name="Arc 7861"/>
              <p:cNvSpPr/>
              <p:nvPr/>
            </p:nvSpPr>
            <p:spPr bwMode="auto">
              <a:xfrm rot="16200000" flipH="1">
                <a:off x="5732463" y="3827464"/>
                <a:ext cx="444500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63" name="Arc 7862"/>
              <p:cNvSpPr/>
              <p:nvPr/>
            </p:nvSpPr>
            <p:spPr bwMode="auto">
              <a:xfrm rot="16200000" flipH="1">
                <a:off x="6367463" y="3813176"/>
                <a:ext cx="444500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64" name="Arc 7863"/>
              <p:cNvSpPr/>
              <p:nvPr/>
            </p:nvSpPr>
            <p:spPr bwMode="auto">
              <a:xfrm rot="5400000">
                <a:off x="6384925" y="3810001"/>
                <a:ext cx="446088" cy="24923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65" name="Arc 7864"/>
              <p:cNvSpPr/>
              <p:nvPr/>
            </p:nvSpPr>
            <p:spPr bwMode="auto">
              <a:xfrm rot="5400000">
                <a:off x="5754687" y="3824289"/>
                <a:ext cx="447675" cy="247650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66" name="Arc 7865"/>
              <p:cNvSpPr/>
              <p:nvPr/>
            </p:nvSpPr>
            <p:spPr bwMode="auto">
              <a:xfrm rot="5400000">
                <a:off x="5134769" y="3823495"/>
                <a:ext cx="447675" cy="249237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67" name="Arc 7866"/>
              <p:cNvSpPr/>
              <p:nvPr/>
            </p:nvSpPr>
            <p:spPr bwMode="auto">
              <a:xfrm flipH="1" flipV="1">
                <a:off x="4794250" y="3548064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68" name="Arc 7867"/>
              <p:cNvSpPr/>
              <p:nvPr/>
            </p:nvSpPr>
            <p:spPr bwMode="auto">
              <a:xfrm flipH="1" flipV="1">
                <a:off x="4781550" y="2954338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69" name="Arc 7868"/>
              <p:cNvSpPr/>
              <p:nvPr/>
            </p:nvSpPr>
            <p:spPr bwMode="auto">
              <a:xfrm flipH="1">
                <a:off x="4786313" y="2927350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70" name="Arc 7869"/>
              <p:cNvSpPr/>
              <p:nvPr/>
            </p:nvSpPr>
            <p:spPr bwMode="auto">
              <a:xfrm flipH="1" flipV="1">
                <a:off x="4797425" y="2381250"/>
                <a:ext cx="479425" cy="233363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71" name="Arc 7870"/>
              <p:cNvSpPr/>
              <p:nvPr/>
            </p:nvSpPr>
            <p:spPr bwMode="auto">
              <a:xfrm flipH="1" flipV="1">
                <a:off x="2133600" y="2395538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72" name="Arc 7871"/>
              <p:cNvSpPr/>
              <p:nvPr/>
            </p:nvSpPr>
            <p:spPr bwMode="auto">
              <a:xfrm flipH="1">
                <a:off x="4781550" y="3522664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73" name="Arc 7872"/>
              <p:cNvSpPr/>
              <p:nvPr/>
            </p:nvSpPr>
            <p:spPr bwMode="auto">
              <a:xfrm flipH="1">
                <a:off x="2146300" y="3549651"/>
                <a:ext cx="479425" cy="23018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74" name="Arc 7873"/>
              <p:cNvSpPr/>
              <p:nvPr/>
            </p:nvSpPr>
            <p:spPr bwMode="auto">
              <a:xfrm flipH="1">
                <a:off x="2146300" y="2959100"/>
                <a:ext cx="479425" cy="23018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75" name="Arc 7874"/>
              <p:cNvSpPr/>
              <p:nvPr/>
            </p:nvSpPr>
            <p:spPr bwMode="auto">
              <a:xfrm flipH="1">
                <a:off x="2133600" y="2374900"/>
                <a:ext cx="479425" cy="23018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76" name="Arc 7875"/>
              <p:cNvSpPr/>
              <p:nvPr/>
            </p:nvSpPr>
            <p:spPr bwMode="auto">
              <a:xfrm flipH="1" flipV="1">
                <a:off x="2133600" y="2982913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77" name="Arc 7876"/>
              <p:cNvSpPr/>
              <p:nvPr/>
            </p:nvSpPr>
            <p:spPr bwMode="auto">
              <a:xfrm flipH="1" flipV="1">
                <a:off x="2133600" y="3567114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78" name="Arc 7877"/>
              <p:cNvSpPr/>
              <p:nvPr/>
            </p:nvSpPr>
            <p:spPr bwMode="auto">
              <a:xfrm flipV="1">
                <a:off x="4051300" y="3544889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79" name="Arc 7878"/>
              <p:cNvSpPr/>
              <p:nvPr/>
            </p:nvSpPr>
            <p:spPr bwMode="auto">
              <a:xfrm flipV="1">
                <a:off x="4051300" y="2962275"/>
                <a:ext cx="479425" cy="23018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80" name="Arc 7879"/>
              <p:cNvSpPr/>
              <p:nvPr/>
            </p:nvSpPr>
            <p:spPr bwMode="auto">
              <a:xfrm flipV="1">
                <a:off x="4051300" y="2378075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81" name="Arc 7880"/>
              <p:cNvSpPr/>
              <p:nvPr/>
            </p:nvSpPr>
            <p:spPr bwMode="auto">
              <a:xfrm>
                <a:off x="4051300" y="2362200"/>
                <a:ext cx="479425" cy="233363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82" name="Arc 7881"/>
              <p:cNvSpPr/>
              <p:nvPr/>
            </p:nvSpPr>
            <p:spPr bwMode="auto">
              <a:xfrm>
                <a:off x="4051300" y="2943225"/>
                <a:ext cx="479425" cy="23018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83" name="Arc 7882"/>
              <p:cNvSpPr/>
              <p:nvPr/>
            </p:nvSpPr>
            <p:spPr bwMode="auto">
              <a:xfrm>
                <a:off x="4051300" y="3522664"/>
                <a:ext cx="479425" cy="230187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84" name="Arc 7883"/>
              <p:cNvSpPr/>
              <p:nvPr/>
            </p:nvSpPr>
            <p:spPr bwMode="auto">
              <a:xfrm>
                <a:off x="6675438" y="3511551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85" name="Arc 7884"/>
              <p:cNvSpPr/>
              <p:nvPr/>
            </p:nvSpPr>
            <p:spPr bwMode="auto">
              <a:xfrm>
                <a:off x="6675438" y="2921000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86" name="Arc 7885"/>
              <p:cNvSpPr/>
              <p:nvPr/>
            </p:nvSpPr>
            <p:spPr bwMode="auto">
              <a:xfrm>
                <a:off x="6683375" y="2336800"/>
                <a:ext cx="479425" cy="23018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87" name="Arc 7886"/>
              <p:cNvSpPr/>
              <p:nvPr/>
            </p:nvSpPr>
            <p:spPr bwMode="auto">
              <a:xfrm flipV="1">
                <a:off x="6680200" y="2374900"/>
                <a:ext cx="477838" cy="23018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88" name="Arc 7887"/>
              <p:cNvSpPr/>
              <p:nvPr/>
            </p:nvSpPr>
            <p:spPr bwMode="auto">
              <a:xfrm flipV="1">
                <a:off x="6675438" y="2946400"/>
                <a:ext cx="479425" cy="231775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889" name="Arc 7888"/>
              <p:cNvSpPr/>
              <p:nvPr/>
            </p:nvSpPr>
            <p:spPr bwMode="auto">
              <a:xfrm flipV="1">
                <a:off x="6670675" y="3527426"/>
                <a:ext cx="479425" cy="230188"/>
              </a:xfrm>
              <a:prstGeom prst="arc">
                <a:avLst>
                  <a:gd name="adj1" fmla="val 11697673"/>
                  <a:gd name="adj2" fmla="val 16276353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07" name="Oval 7906"/>
              <p:cNvSpPr/>
              <p:nvPr/>
            </p:nvSpPr>
            <p:spPr bwMode="auto">
              <a:xfrm>
                <a:off x="3946525" y="3851276"/>
                <a:ext cx="30163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8" name="Oval 7907"/>
              <p:cNvSpPr/>
              <p:nvPr/>
            </p:nvSpPr>
            <p:spPr bwMode="auto">
              <a:xfrm>
                <a:off x="4175125" y="3646489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09" name="Oval 7908"/>
              <p:cNvSpPr/>
              <p:nvPr/>
            </p:nvSpPr>
            <p:spPr bwMode="auto">
              <a:xfrm>
                <a:off x="4173538" y="3063876"/>
                <a:ext cx="28575" cy="285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0" name="Oval 7909"/>
              <p:cNvSpPr/>
              <p:nvPr/>
            </p:nvSpPr>
            <p:spPr bwMode="auto">
              <a:xfrm>
                <a:off x="4183063" y="2476500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1" name="Oval 7910"/>
              <p:cNvSpPr/>
              <p:nvPr/>
            </p:nvSpPr>
            <p:spPr bwMode="auto">
              <a:xfrm>
                <a:off x="3954463" y="2271713"/>
                <a:ext cx="30162" cy="285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2" name="Oval 7911"/>
              <p:cNvSpPr/>
              <p:nvPr/>
            </p:nvSpPr>
            <p:spPr bwMode="auto">
              <a:xfrm>
                <a:off x="3748088" y="2489200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3" name="Oval 7912"/>
              <p:cNvSpPr/>
              <p:nvPr/>
            </p:nvSpPr>
            <p:spPr bwMode="auto">
              <a:xfrm>
                <a:off x="3551238" y="2489200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4" name="Oval 7913"/>
              <p:cNvSpPr/>
              <p:nvPr/>
            </p:nvSpPr>
            <p:spPr bwMode="auto">
              <a:xfrm>
                <a:off x="3314700" y="2287588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5" name="Oval 7914"/>
              <p:cNvSpPr/>
              <p:nvPr/>
            </p:nvSpPr>
            <p:spPr bwMode="auto">
              <a:xfrm>
                <a:off x="2681288" y="2293938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6" name="Oval 7915"/>
              <p:cNvSpPr/>
              <p:nvPr/>
            </p:nvSpPr>
            <p:spPr bwMode="auto">
              <a:xfrm>
                <a:off x="2481263" y="2492375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7" name="Oval 7916"/>
              <p:cNvSpPr/>
              <p:nvPr/>
            </p:nvSpPr>
            <p:spPr bwMode="auto">
              <a:xfrm>
                <a:off x="3111500" y="2478088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18" name="Oval 7917"/>
              <p:cNvSpPr/>
              <p:nvPr/>
            </p:nvSpPr>
            <p:spPr bwMode="auto">
              <a:xfrm>
                <a:off x="2895600" y="2492375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19" name="Oval 7918"/>
              <p:cNvSpPr/>
              <p:nvPr/>
            </p:nvSpPr>
            <p:spPr bwMode="auto">
              <a:xfrm>
                <a:off x="2689225" y="2701925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20" name="Oval 7919"/>
              <p:cNvSpPr/>
              <p:nvPr/>
            </p:nvSpPr>
            <p:spPr bwMode="auto">
              <a:xfrm>
                <a:off x="2679700" y="2874963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21" name="Oval 7920"/>
              <p:cNvSpPr/>
              <p:nvPr/>
            </p:nvSpPr>
            <p:spPr bwMode="auto">
              <a:xfrm>
                <a:off x="2460625" y="3076576"/>
                <a:ext cx="30163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22" name="Oval 7921"/>
              <p:cNvSpPr/>
              <p:nvPr/>
            </p:nvSpPr>
            <p:spPr bwMode="auto">
              <a:xfrm>
                <a:off x="2476500" y="3660776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23" name="Oval 7922"/>
              <p:cNvSpPr/>
              <p:nvPr/>
            </p:nvSpPr>
            <p:spPr bwMode="auto">
              <a:xfrm>
                <a:off x="2689225" y="3862389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24" name="Oval 7923"/>
              <p:cNvSpPr/>
              <p:nvPr/>
            </p:nvSpPr>
            <p:spPr bwMode="auto">
              <a:xfrm>
                <a:off x="2679700" y="3281364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25" name="Oval 7924"/>
              <p:cNvSpPr/>
              <p:nvPr/>
            </p:nvSpPr>
            <p:spPr bwMode="auto">
              <a:xfrm>
                <a:off x="2684463" y="3452814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26" name="Oval 7925"/>
              <p:cNvSpPr/>
              <p:nvPr/>
            </p:nvSpPr>
            <p:spPr bwMode="auto">
              <a:xfrm>
                <a:off x="2908300" y="3663951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27" name="Oval 7926"/>
              <p:cNvSpPr/>
              <p:nvPr/>
            </p:nvSpPr>
            <p:spPr bwMode="auto">
              <a:xfrm>
                <a:off x="3101975" y="3657601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28" name="Oval 7927"/>
              <p:cNvSpPr/>
              <p:nvPr/>
            </p:nvSpPr>
            <p:spPr bwMode="auto">
              <a:xfrm>
                <a:off x="3316288" y="2690813"/>
                <a:ext cx="30162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29" name="Oval 7928"/>
              <p:cNvSpPr/>
              <p:nvPr/>
            </p:nvSpPr>
            <p:spPr bwMode="auto">
              <a:xfrm>
                <a:off x="2884488" y="3076576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30" name="Oval 7929"/>
              <p:cNvSpPr/>
              <p:nvPr/>
            </p:nvSpPr>
            <p:spPr bwMode="auto">
              <a:xfrm>
                <a:off x="3098800" y="3073401"/>
                <a:ext cx="30163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31" name="Oval 7930"/>
              <p:cNvSpPr/>
              <p:nvPr/>
            </p:nvSpPr>
            <p:spPr bwMode="auto">
              <a:xfrm>
                <a:off x="3540125" y="3071814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32" name="Oval 7931"/>
              <p:cNvSpPr/>
              <p:nvPr/>
            </p:nvSpPr>
            <p:spPr bwMode="auto">
              <a:xfrm>
                <a:off x="3735388" y="3068639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33" name="Oval 7932"/>
              <p:cNvSpPr/>
              <p:nvPr/>
            </p:nvSpPr>
            <p:spPr bwMode="auto">
              <a:xfrm>
                <a:off x="3954463" y="2863850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34" name="Oval 7933"/>
              <p:cNvSpPr/>
              <p:nvPr/>
            </p:nvSpPr>
            <p:spPr bwMode="auto">
              <a:xfrm>
                <a:off x="3946525" y="2682875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35" name="Oval 7934"/>
              <p:cNvSpPr/>
              <p:nvPr/>
            </p:nvSpPr>
            <p:spPr bwMode="auto">
              <a:xfrm>
                <a:off x="3949700" y="3273426"/>
                <a:ext cx="30163" cy="285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36" name="Oval 7935"/>
              <p:cNvSpPr/>
              <p:nvPr/>
            </p:nvSpPr>
            <p:spPr bwMode="auto">
              <a:xfrm>
                <a:off x="3954463" y="3433764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37" name="Oval 7936"/>
              <p:cNvSpPr/>
              <p:nvPr/>
            </p:nvSpPr>
            <p:spPr bwMode="auto">
              <a:xfrm>
                <a:off x="3314700" y="3265489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38" name="Oval 7937"/>
              <p:cNvSpPr/>
              <p:nvPr/>
            </p:nvSpPr>
            <p:spPr bwMode="auto">
              <a:xfrm>
                <a:off x="3306763" y="3433764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39" name="Oval 7938"/>
              <p:cNvSpPr/>
              <p:nvPr/>
            </p:nvSpPr>
            <p:spPr bwMode="auto">
              <a:xfrm>
                <a:off x="3311525" y="3862389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40" name="Oval 7939"/>
              <p:cNvSpPr/>
              <p:nvPr/>
            </p:nvSpPr>
            <p:spPr bwMode="auto">
              <a:xfrm>
                <a:off x="3524250" y="3657601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41" name="Oval 7940"/>
              <p:cNvSpPr/>
              <p:nvPr/>
            </p:nvSpPr>
            <p:spPr bwMode="auto">
              <a:xfrm>
                <a:off x="3736975" y="3657601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42" name="Oval 7941"/>
              <p:cNvSpPr/>
              <p:nvPr/>
            </p:nvSpPr>
            <p:spPr bwMode="auto">
              <a:xfrm>
                <a:off x="5116513" y="3632201"/>
                <a:ext cx="28575" cy="285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43" name="Oval 7942"/>
              <p:cNvSpPr/>
              <p:nvPr/>
            </p:nvSpPr>
            <p:spPr bwMode="auto">
              <a:xfrm>
                <a:off x="5121275" y="3065464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44" name="Oval 7943"/>
              <p:cNvSpPr/>
              <p:nvPr/>
            </p:nvSpPr>
            <p:spPr bwMode="auto">
              <a:xfrm>
                <a:off x="5126038" y="2471738"/>
                <a:ext cx="30162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45" name="Oval 7944"/>
              <p:cNvSpPr/>
              <p:nvPr/>
            </p:nvSpPr>
            <p:spPr bwMode="auto">
              <a:xfrm>
                <a:off x="5337175" y="2259013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46" name="Oval 7945"/>
              <p:cNvSpPr/>
              <p:nvPr/>
            </p:nvSpPr>
            <p:spPr bwMode="auto">
              <a:xfrm>
                <a:off x="5567363" y="2463800"/>
                <a:ext cx="30162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47" name="Oval 7946"/>
              <p:cNvSpPr/>
              <p:nvPr/>
            </p:nvSpPr>
            <p:spPr bwMode="auto">
              <a:xfrm>
                <a:off x="5741988" y="2459038"/>
                <a:ext cx="30162" cy="285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48" name="Oval 7947"/>
              <p:cNvSpPr/>
              <p:nvPr/>
            </p:nvSpPr>
            <p:spPr bwMode="auto">
              <a:xfrm>
                <a:off x="5953125" y="2255838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49" name="Oval 7948"/>
              <p:cNvSpPr/>
              <p:nvPr/>
            </p:nvSpPr>
            <p:spPr bwMode="auto">
              <a:xfrm>
                <a:off x="6586538" y="2255838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50" name="Oval 7949"/>
              <p:cNvSpPr/>
              <p:nvPr/>
            </p:nvSpPr>
            <p:spPr bwMode="auto">
              <a:xfrm>
                <a:off x="6799263" y="2444750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51" name="Oval 7950"/>
              <p:cNvSpPr/>
              <p:nvPr/>
            </p:nvSpPr>
            <p:spPr bwMode="auto">
              <a:xfrm>
                <a:off x="6351588" y="2452688"/>
                <a:ext cx="28575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52" name="Oval 7951"/>
              <p:cNvSpPr/>
              <p:nvPr/>
            </p:nvSpPr>
            <p:spPr bwMode="auto">
              <a:xfrm>
                <a:off x="6178550" y="2460625"/>
                <a:ext cx="30163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53" name="Oval 7952"/>
              <p:cNvSpPr/>
              <p:nvPr/>
            </p:nvSpPr>
            <p:spPr bwMode="auto">
              <a:xfrm>
                <a:off x="5961063" y="2655888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54" name="Oval 7953"/>
              <p:cNvSpPr/>
              <p:nvPr/>
            </p:nvSpPr>
            <p:spPr bwMode="auto">
              <a:xfrm>
                <a:off x="5954713" y="2828925"/>
                <a:ext cx="30162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55" name="Oval 7954"/>
              <p:cNvSpPr/>
              <p:nvPr/>
            </p:nvSpPr>
            <p:spPr bwMode="auto">
              <a:xfrm>
                <a:off x="5335588" y="2852738"/>
                <a:ext cx="30162" cy="285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56" name="Oval 7955"/>
              <p:cNvSpPr/>
              <p:nvPr/>
            </p:nvSpPr>
            <p:spPr bwMode="auto">
              <a:xfrm>
                <a:off x="5335588" y="3251201"/>
                <a:ext cx="30162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57" name="Oval 7956"/>
              <p:cNvSpPr/>
              <p:nvPr/>
            </p:nvSpPr>
            <p:spPr bwMode="auto">
              <a:xfrm>
                <a:off x="5335588" y="3417889"/>
                <a:ext cx="30162" cy="285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58" name="Oval 7957"/>
              <p:cNvSpPr/>
              <p:nvPr/>
            </p:nvSpPr>
            <p:spPr bwMode="auto">
              <a:xfrm>
                <a:off x="5946775" y="3241676"/>
                <a:ext cx="30163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59" name="Oval 7958"/>
              <p:cNvSpPr/>
              <p:nvPr/>
            </p:nvSpPr>
            <p:spPr bwMode="auto">
              <a:xfrm>
                <a:off x="5961063" y="3419476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60" name="Oval 7959"/>
              <p:cNvSpPr/>
              <p:nvPr/>
            </p:nvSpPr>
            <p:spPr bwMode="auto">
              <a:xfrm>
                <a:off x="5748338" y="3051176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61" name="Oval 7960"/>
              <p:cNvSpPr/>
              <p:nvPr/>
            </p:nvSpPr>
            <p:spPr bwMode="auto">
              <a:xfrm>
                <a:off x="5556250" y="3046413"/>
                <a:ext cx="30163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62" name="Oval 7961"/>
              <p:cNvSpPr/>
              <p:nvPr/>
            </p:nvSpPr>
            <p:spPr bwMode="auto">
              <a:xfrm>
                <a:off x="6178550" y="3041650"/>
                <a:ext cx="30163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63" name="Oval 7962"/>
              <p:cNvSpPr/>
              <p:nvPr/>
            </p:nvSpPr>
            <p:spPr bwMode="auto">
              <a:xfrm>
                <a:off x="6372225" y="3036888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64" name="Oval 7963"/>
              <p:cNvSpPr/>
              <p:nvPr/>
            </p:nvSpPr>
            <p:spPr bwMode="auto">
              <a:xfrm>
                <a:off x="6592888" y="2843213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65" name="Oval 7964"/>
              <p:cNvSpPr/>
              <p:nvPr/>
            </p:nvSpPr>
            <p:spPr bwMode="auto">
              <a:xfrm>
                <a:off x="6583363" y="2663825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66" name="Oval 7965"/>
              <p:cNvSpPr/>
              <p:nvPr/>
            </p:nvSpPr>
            <p:spPr bwMode="auto">
              <a:xfrm>
                <a:off x="6583363" y="3235326"/>
                <a:ext cx="28575" cy="285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67" name="Oval 7966"/>
              <p:cNvSpPr/>
              <p:nvPr/>
            </p:nvSpPr>
            <p:spPr bwMode="auto">
              <a:xfrm>
                <a:off x="6581775" y="3430589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68" name="Oval 7967"/>
              <p:cNvSpPr/>
              <p:nvPr/>
            </p:nvSpPr>
            <p:spPr bwMode="auto">
              <a:xfrm>
                <a:off x="6367463" y="3636964"/>
                <a:ext cx="30162" cy="25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69" name="Oval 7968"/>
              <p:cNvSpPr/>
              <p:nvPr/>
            </p:nvSpPr>
            <p:spPr bwMode="auto">
              <a:xfrm>
                <a:off x="6178550" y="3635376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70" name="Oval 7969"/>
              <p:cNvSpPr/>
              <p:nvPr/>
            </p:nvSpPr>
            <p:spPr bwMode="auto">
              <a:xfrm>
                <a:off x="5748338" y="3641726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71" name="Oval 7970"/>
              <p:cNvSpPr/>
              <p:nvPr/>
            </p:nvSpPr>
            <p:spPr bwMode="auto">
              <a:xfrm>
                <a:off x="5556250" y="3648076"/>
                <a:ext cx="28575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72" name="Oval 7971"/>
              <p:cNvSpPr/>
              <p:nvPr/>
            </p:nvSpPr>
            <p:spPr bwMode="auto">
              <a:xfrm>
                <a:off x="5330825" y="3835401"/>
                <a:ext cx="30163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73" name="Oval 7972"/>
              <p:cNvSpPr/>
              <p:nvPr/>
            </p:nvSpPr>
            <p:spPr bwMode="auto">
              <a:xfrm>
                <a:off x="5938838" y="3835401"/>
                <a:ext cx="30162" cy="269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74" name="Oval 7973"/>
              <p:cNvSpPr/>
              <p:nvPr/>
            </p:nvSpPr>
            <p:spPr bwMode="auto">
              <a:xfrm>
                <a:off x="6588125" y="3827464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75" name="Oval 7974"/>
              <p:cNvSpPr/>
              <p:nvPr/>
            </p:nvSpPr>
            <p:spPr bwMode="auto">
              <a:xfrm>
                <a:off x="6791325" y="3627439"/>
                <a:ext cx="28575" cy="269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76" name="Oval 7975"/>
              <p:cNvSpPr/>
              <p:nvPr/>
            </p:nvSpPr>
            <p:spPr bwMode="auto">
              <a:xfrm>
                <a:off x="5305425" y="2654300"/>
                <a:ext cx="49213" cy="42863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977" name="Straight Arrow Connector 7976"/>
              <p:cNvCxnSpPr/>
              <p:nvPr/>
            </p:nvCxnSpPr>
            <p:spPr bwMode="auto">
              <a:xfrm flipV="1">
                <a:off x="4865688" y="2667000"/>
                <a:ext cx="431800" cy="460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8" name="Straight Arrow Connector 7977"/>
              <p:cNvCxnSpPr/>
              <p:nvPr/>
            </p:nvCxnSpPr>
            <p:spPr bwMode="auto">
              <a:xfrm>
                <a:off x="5392738" y="2701925"/>
                <a:ext cx="527050" cy="133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97" name="TextBox 7982"/>
              <p:cNvSpPr txBox="1">
                <a:spLocks noChangeArrowheads="1"/>
              </p:cNvSpPr>
              <p:nvPr/>
            </p:nvSpPr>
            <p:spPr bwMode="auto">
              <a:xfrm>
                <a:off x="4524396" y="2612237"/>
                <a:ext cx="389445" cy="216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Hole</a:t>
                </a:r>
              </a:p>
            </p:txBody>
          </p:sp>
          <p:cxnSp>
            <p:nvCxnSpPr>
              <p:cNvPr id="7984" name="Elbow Connector 7983"/>
              <p:cNvCxnSpPr/>
              <p:nvPr/>
            </p:nvCxnSpPr>
            <p:spPr bwMode="auto">
              <a:xfrm rot="10800000" flipV="1">
                <a:off x="3379788" y="2120900"/>
                <a:ext cx="1198562" cy="669925"/>
              </a:xfrm>
              <a:prstGeom prst="bentConnector3">
                <a:avLst>
                  <a:gd name="adj1" fmla="val 18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99" name="TextBox 7984"/>
              <p:cNvSpPr txBox="1">
                <a:spLocks noChangeArrowheads="1"/>
              </p:cNvSpPr>
              <p:nvPr/>
            </p:nvSpPr>
            <p:spPr bwMode="auto">
              <a:xfrm>
                <a:off x="4557767" y="1905000"/>
                <a:ext cx="1123037" cy="216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Incomplete bond</a:t>
                </a:r>
              </a:p>
            </p:txBody>
          </p:sp>
          <p:cxnSp>
            <p:nvCxnSpPr>
              <p:cNvPr id="7986" name="Straight Connector 7985"/>
              <p:cNvCxnSpPr/>
              <p:nvPr/>
            </p:nvCxnSpPr>
            <p:spPr bwMode="auto">
              <a:xfrm rot="16200000" flipH="1">
                <a:off x="5217319" y="2418556"/>
                <a:ext cx="46038" cy="47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7" name="Straight Connector 7986"/>
              <p:cNvCxnSpPr/>
              <p:nvPr/>
            </p:nvCxnSpPr>
            <p:spPr bwMode="auto">
              <a:xfrm rot="16200000" flipH="1">
                <a:off x="5251451" y="2387600"/>
                <a:ext cx="44450" cy="47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81" name="Group 1717"/>
            <p:cNvGrpSpPr>
              <a:grpSpLocks/>
            </p:cNvGrpSpPr>
            <p:nvPr/>
          </p:nvGrpSpPr>
          <p:grpSpPr bwMode="auto">
            <a:xfrm>
              <a:off x="2441575" y="2390775"/>
              <a:ext cx="454025" cy="276225"/>
              <a:chOff x="1529184" y="2633835"/>
              <a:chExt cx="455440" cy="278506"/>
            </a:xfrm>
          </p:grpSpPr>
          <p:sp>
            <p:nvSpPr>
              <p:cNvPr id="1719" name="Oval 1718"/>
              <p:cNvSpPr/>
              <p:nvPr/>
            </p:nvSpPr>
            <p:spPr bwMode="auto">
              <a:xfrm>
                <a:off x="1600845" y="2654643"/>
                <a:ext cx="235682" cy="2240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31" name="TextBox 1544"/>
              <p:cNvSpPr txBox="1">
                <a:spLocks noChangeArrowheads="1"/>
              </p:cNvSpPr>
              <p:nvPr/>
            </p:nvSpPr>
            <p:spPr bwMode="auto">
              <a:xfrm>
                <a:off x="1529184" y="2633835"/>
                <a:ext cx="455440" cy="278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82" name="Group 1720"/>
            <p:cNvGrpSpPr>
              <a:grpSpLocks/>
            </p:cNvGrpSpPr>
            <p:nvPr/>
          </p:nvGrpSpPr>
          <p:grpSpPr bwMode="auto">
            <a:xfrm>
              <a:off x="3086100" y="2389188"/>
              <a:ext cx="427038" cy="277812"/>
              <a:chOff x="1516753" y="2636225"/>
              <a:chExt cx="426278" cy="276673"/>
            </a:xfrm>
          </p:grpSpPr>
          <p:sp>
            <p:nvSpPr>
              <p:cNvPr id="1722" name="Oval 1721"/>
              <p:cNvSpPr/>
              <p:nvPr/>
            </p:nvSpPr>
            <p:spPr bwMode="auto">
              <a:xfrm>
                <a:off x="1600741" y="2655197"/>
                <a:ext cx="236116" cy="2229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29" name="TextBox 1544"/>
              <p:cNvSpPr txBox="1">
                <a:spLocks noChangeArrowheads="1"/>
              </p:cNvSpPr>
              <p:nvPr/>
            </p:nvSpPr>
            <p:spPr bwMode="auto">
              <a:xfrm>
                <a:off x="1516753" y="2636225"/>
                <a:ext cx="426278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83" name="Group 1723"/>
            <p:cNvGrpSpPr>
              <a:grpSpLocks/>
            </p:cNvGrpSpPr>
            <p:nvPr/>
          </p:nvGrpSpPr>
          <p:grpSpPr bwMode="auto">
            <a:xfrm>
              <a:off x="1800225" y="2962275"/>
              <a:ext cx="439738" cy="276225"/>
              <a:chOff x="1513586" y="2626856"/>
              <a:chExt cx="438956" cy="276673"/>
            </a:xfrm>
          </p:grpSpPr>
          <p:sp>
            <p:nvSpPr>
              <p:cNvPr id="1725" name="Oval 1724"/>
              <p:cNvSpPr/>
              <p:nvPr/>
            </p:nvSpPr>
            <p:spPr bwMode="auto">
              <a:xfrm>
                <a:off x="1600744" y="2653888"/>
                <a:ext cx="236116" cy="224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27" name="TextBox 1544"/>
              <p:cNvSpPr txBox="1">
                <a:spLocks noChangeArrowheads="1"/>
              </p:cNvSpPr>
              <p:nvPr/>
            </p:nvSpPr>
            <p:spPr bwMode="auto">
              <a:xfrm>
                <a:off x="1513586" y="2626856"/>
                <a:ext cx="438956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84" name="Group 1726"/>
            <p:cNvGrpSpPr>
              <a:grpSpLocks/>
            </p:cNvGrpSpPr>
            <p:nvPr/>
          </p:nvGrpSpPr>
          <p:grpSpPr bwMode="auto">
            <a:xfrm>
              <a:off x="1830388" y="3565525"/>
              <a:ext cx="522287" cy="277813"/>
              <a:chOff x="1535549" y="2636225"/>
              <a:chExt cx="523915" cy="276673"/>
            </a:xfrm>
          </p:grpSpPr>
          <p:sp>
            <p:nvSpPr>
              <p:cNvPr id="1728" name="Oval 1727"/>
              <p:cNvSpPr/>
              <p:nvPr/>
            </p:nvSpPr>
            <p:spPr bwMode="auto">
              <a:xfrm>
                <a:off x="1600839" y="2655197"/>
                <a:ext cx="235682" cy="2229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25" name="TextBox 1544"/>
              <p:cNvSpPr txBox="1">
                <a:spLocks noChangeArrowheads="1"/>
              </p:cNvSpPr>
              <p:nvPr/>
            </p:nvSpPr>
            <p:spPr bwMode="auto">
              <a:xfrm>
                <a:off x="1535549" y="2636225"/>
                <a:ext cx="523915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85" name="Group 1729"/>
            <p:cNvGrpSpPr>
              <a:grpSpLocks/>
            </p:cNvGrpSpPr>
            <p:nvPr/>
          </p:nvGrpSpPr>
          <p:grpSpPr bwMode="auto">
            <a:xfrm>
              <a:off x="3105150" y="2982913"/>
              <a:ext cx="427038" cy="277812"/>
              <a:chOff x="1535769" y="2636225"/>
              <a:chExt cx="426278" cy="276673"/>
            </a:xfrm>
          </p:grpSpPr>
          <p:sp>
            <p:nvSpPr>
              <p:cNvPr id="1731" name="Oval 1730"/>
              <p:cNvSpPr/>
              <p:nvPr/>
            </p:nvSpPr>
            <p:spPr bwMode="auto">
              <a:xfrm>
                <a:off x="1600741" y="2655197"/>
                <a:ext cx="236116" cy="2229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23" name="TextBox 1544"/>
              <p:cNvSpPr txBox="1">
                <a:spLocks noChangeArrowheads="1"/>
              </p:cNvSpPr>
              <p:nvPr/>
            </p:nvSpPr>
            <p:spPr bwMode="auto">
              <a:xfrm>
                <a:off x="1535769" y="2636225"/>
                <a:ext cx="426278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86" name="Group 1732"/>
            <p:cNvGrpSpPr>
              <a:grpSpLocks/>
            </p:cNvGrpSpPr>
            <p:nvPr/>
          </p:nvGrpSpPr>
          <p:grpSpPr bwMode="auto">
            <a:xfrm>
              <a:off x="3090863" y="3533775"/>
              <a:ext cx="576262" cy="276225"/>
              <a:chOff x="1524674" y="2627628"/>
              <a:chExt cx="575237" cy="276673"/>
            </a:xfrm>
          </p:grpSpPr>
          <p:sp>
            <p:nvSpPr>
              <p:cNvPr id="1734" name="Oval 1733"/>
              <p:cNvSpPr/>
              <p:nvPr/>
            </p:nvSpPr>
            <p:spPr bwMode="auto">
              <a:xfrm>
                <a:off x="1600738" y="2654660"/>
                <a:ext cx="236116" cy="224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21" name="TextBox 1544"/>
              <p:cNvSpPr txBox="1">
                <a:spLocks noChangeArrowheads="1"/>
              </p:cNvSpPr>
              <p:nvPr/>
            </p:nvSpPr>
            <p:spPr bwMode="auto">
              <a:xfrm>
                <a:off x="1524674" y="2627628"/>
                <a:ext cx="575237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87" name="Group 1735"/>
            <p:cNvGrpSpPr>
              <a:grpSpLocks/>
            </p:cNvGrpSpPr>
            <p:nvPr/>
          </p:nvGrpSpPr>
          <p:grpSpPr bwMode="auto">
            <a:xfrm>
              <a:off x="2447925" y="3544888"/>
              <a:ext cx="396875" cy="277812"/>
              <a:chOff x="1518337" y="2626711"/>
              <a:chExt cx="396170" cy="276673"/>
            </a:xfrm>
          </p:grpSpPr>
          <p:sp>
            <p:nvSpPr>
              <p:cNvPr id="1737" name="Oval 1736"/>
              <p:cNvSpPr/>
              <p:nvPr/>
            </p:nvSpPr>
            <p:spPr bwMode="auto">
              <a:xfrm>
                <a:off x="1600740" y="2655169"/>
                <a:ext cx="236118" cy="2229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19" name="TextBox 1544"/>
              <p:cNvSpPr txBox="1">
                <a:spLocks noChangeArrowheads="1"/>
              </p:cNvSpPr>
              <p:nvPr/>
            </p:nvSpPr>
            <p:spPr bwMode="auto">
              <a:xfrm>
                <a:off x="1518337" y="2626711"/>
                <a:ext cx="396170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88" name="Group 1741"/>
            <p:cNvGrpSpPr>
              <a:grpSpLocks/>
            </p:cNvGrpSpPr>
            <p:nvPr/>
          </p:nvGrpSpPr>
          <p:grpSpPr bwMode="auto">
            <a:xfrm>
              <a:off x="2428875" y="2971800"/>
              <a:ext cx="381000" cy="276225"/>
              <a:chOff x="1515168" y="2624454"/>
              <a:chExt cx="380323" cy="276672"/>
            </a:xfrm>
          </p:grpSpPr>
          <p:sp>
            <p:nvSpPr>
              <p:cNvPr id="1743" name="Oval 1742"/>
              <p:cNvSpPr/>
              <p:nvPr/>
            </p:nvSpPr>
            <p:spPr bwMode="auto">
              <a:xfrm>
                <a:off x="1600741" y="2654666"/>
                <a:ext cx="236118" cy="22419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17" name="TextBox 1544"/>
              <p:cNvSpPr txBox="1">
                <a:spLocks noChangeArrowheads="1"/>
              </p:cNvSpPr>
              <p:nvPr/>
            </p:nvSpPr>
            <p:spPr bwMode="auto">
              <a:xfrm>
                <a:off x="1515168" y="2624454"/>
                <a:ext cx="380323" cy="276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+3</a:t>
                </a:r>
              </a:p>
            </p:txBody>
          </p:sp>
        </p:grpSp>
        <p:grpSp>
          <p:nvGrpSpPr>
            <p:cNvPr id="54289" name="Group 1744"/>
            <p:cNvGrpSpPr>
              <a:grpSpLocks/>
            </p:cNvGrpSpPr>
            <p:nvPr/>
          </p:nvGrpSpPr>
          <p:grpSpPr bwMode="auto">
            <a:xfrm>
              <a:off x="4476750" y="2386013"/>
              <a:ext cx="427038" cy="277812"/>
              <a:chOff x="1535769" y="2645739"/>
              <a:chExt cx="426278" cy="276673"/>
            </a:xfrm>
          </p:grpSpPr>
          <p:sp>
            <p:nvSpPr>
              <p:cNvPr id="1746" name="Oval 1745"/>
              <p:cNvSpPr/>
              <p:nvPr/>
            </p:nvSpPr>
            <p:spPr bwMode="auto">
              <a:xfrm>
                <a:off x="1600741" y="2655225"/>
                <a:ext cx="236116" cy="2229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15" name="TextBox 1544"/>
              <p:cNvSpPr txBox="1">
                <a:spLocks noChangeArrowheads="1"/>
              </p:cNvSpPr>
              <p:nvPr/>
            </p:nvSpPr>
            <p:spPr bwMode="auto">
              <a:xfrm>
                <a:off x="1535769" y="2645739"/>
                <a:ext cx="426278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90" name="Group 1747"/>
            <p:cNvGrpSpPr>
              <a:grpSpLocks/>
            </p:cNvGrpSpPr>
            <p:nvPr/>
          </p:nvGrpSpPr>
          <p:grpSpPr bwMode="auto">
            <a:xfrm>
              <a:off x="5086350" y="2365375"/>
              <a:ext cx="441325" cy="277813"/>
              <a:chOff x="1519630" y="2636225"/>
              <a:chExt cx="442700" cy="276673"/>
            </a:xfrm>
          </p:grpSpPr>
          <p:sp>
            <p:nvSpPr>
              <p:cNvPr id="1749" name="Oval 1748"/>
              <p:cNvSpPr/>
              <p:nvPr/>
            </p:nvSpPr>
            <p:spPr bwMode="auto">
              <a:xfrm>
                <a:off x="1600845" y="2655197"/>
                <a:ext cx="235682" cy="2229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13" name="TextBox 1544"/>
              <p:cNvSpPr txBox="1">
                <a:spLocks noChangeArrowheads="1"/>
              </p:cNvSpPr>
              <p:nvPr/>
            </p:nvSpPr>
            <p:spPr bwMode="auto">
              <a:xfrm>
                <a:off x="1519630" y="2636225"/>
                <a:ext cx="442700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91" name="Group 1750"/>
            <p:cNvGrpSpPr>
              <a:grpSpLocks/>
            </p:cNvGrpSpPr>
            <p:nvPr/>
          </p:nvGrpSpPr>
          <p:grpSpPr bwMode="auto">
            <a:xfrm>
              <a:off x="5729288" y="2359025"/>
              <a:ext cx="385762" cy="277813"/>
              <a:chOff x="1523094" y="2636040"/>
              <a:chExt cx="385077" cy="278505"/>
            </a:xfrm>
          </p:grpSpPr>
          <p:sp>
            <p:nvSpPr>
              <p:cNvPr id="1752" name="Oval 1751"/>
              <p:cNvSpPr/>
              <p:nvPr/>
            </p:nvSpPr>
            <p:spPr bwMode="auto">
              <a:xfrm>
                <a:off x="1600743" y="2655137"/>
                <a:ext cx="236118" cy="22280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11" name="TextBox 1544"/>
              <p:cNvSpPr txBox="1">
                <a:spLocks noChangeArrowheads="1"/>
              </p:cNvSpPr>
              <p:nvPr/>
            </p:nvSpPr>
            <p:spPr bwMode="auto">
              <a:xfrm>
                <a:off x="1523094" y="2636040"/>
                <a:ext cx="385077" cy="2785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92" name="Group 1753"/>
            <p:cNvGrpSpPr>
              <a:grpSpLocks/>
            </p:cNvGrpSpPr>
            <p:nvPr/>
          </p:nvGrpSpPr>
          <p:grpSpPr bwMode="auto">
            <a:xfrm>
              <a:off x="4448175" y="2963863"/>
              <a:ext cx="533400" cy="277812"/>
              <a:chOff x="1516442" y="2636037"/>
              <a:chExt cx="535061" cy="278506"/>
            </a:xfrm>
          </p:grpSpPr>
          <p:sp>
            <p:nvSpPr>
              <p:cNvPr id="1755" name="Oval 1754"/>
              <p:cNvSpPr/>
              <p:nvPr/>
            </p:nvSpPr>
            <p:spPr bwMode="auto">
              <a:xfrm>
                <a:off x="1600842" y="2655135"/>
                <a:ext cx="235682" cy="22280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09" name="TextBox 1544"/>
              <p:cNvSpPr txBox="1">
                <a:spLocks noChangeArrowheads="1"/>
              </p:cNvSpPr>
              <p:nvPr/>
            </p:nvSpPr>
            <p:spPr bwMode="auto">
              <a:xfrm>
                <a:off x="1516442" y="2636037"/>
                <a:ext cx="535061" cy="278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93" name="Group 1756"/>
            <p:cNvGrpSpPr>
              <a:grpSpLocks/>
            </p:cNvGrpSpPr>
            <p:nvPr/>
          </p:nvGrpSpPr>
          <p:grpSpPr bwMode="auto">
            <a:xfrm>
              <a:off x="5080000" y="2935288"/>
              <a:ext cx="434975" cy="277812"/>
              <a:chOff x="1532600" y="2626708"/>
              <a:chExt cx="434201" cy="276672"/>
            </a:xfrm>
          </p:grpSpPr>
          <p:sp>
            <p:nvSpPr>
              <p:cNvPr id="1758" name="Oval 1757"/>
              <p:cNvSpPr/>
              <p:nvPr/>
            </p:nvSpPr>
            <p:spPr bwMode="auto">
              <a:xfrm>
                <a:off x="1600742" y="2655166"/>
                <a:ext cx="236116" cy="22291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07" name="TextBox 1544"/>
              <p:cNvSpPr txBox="1">
                <a:spLocks noChangeArrowheads="1"/>
              </p:cNvSpPr>
              <p:nvPr/>
            </p:nvSpPr>
            <p:spPr bwMode="auto">
              <a:xfrm>
                <a:off x="1532600" y="2626708"/>
                <a:ext cx="434201" cy="276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+3</a:t>
                </a:r>
              </a:p>
            </p:txBody>
          </p:sp>
        </p:grpSp>
        <p:grpSp>
          <p:nvGrpSpPr>
            <p:cNvPr id="54294" name="Group 1759"/>
            <p:cNvGrpSpPr>
              <a:grpSpLocks/>
            </p:cNvGrpSpPr>
            <p:nvPr/>
          </p:nvGrpSpPr>
          <p:grpSpPr bwMode="auto">
            <a:xfrm>
              <a:off x="5724525" y="2922588"/>
              <a:ext cx="381000" cy="277812"/>
              <a:chOff x="1529430" y="2626711"/>
              <a:chExt cx="380323" cy="276673"/>
            </a:xfrm>
          </p:grpSpPr>
          <p:sp>
            <p:nvSpPr>
              <p:cNvPr id="1761" name="Oval 1760"/>
              <p:cNvSpPr/>
              <p:nvPr/>
            </p:nvSpPr>
            <p:spPr bwMode="auto">
              <a:xfrm>
                <a:off x="1600741" y="2655169"/>
                <a:ext cx="236117" cy="2229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05" name="TextBox 1544"/>
              <p:cNvSpPr txBox="1">
                <a:spLocks noChangeArrowheads="1"/>
              </p:cNvSpPr>
              <p:nvPr/>
            </p:nvSpPr>
            <p:spPr bwMode="auto">
              <a:xfrm>
                <a:off x="1529430" y="2626711"/>
                <a:ext cx="380323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95" name="Group 1762"/>
            <p:cNvGrpSpPr>
              <a:grpSpLocks/>
            </p:cNvGrpSpPr>
            <p:nvPr/>
          </p:nvGrpSpPr>
          <p:grpSpPr bwMode="auto">
            <a:xfrm>
              <a:off x="4467225" y="3527425"/>
              <a:ext cx="423863" cy="277813"/>
              <a:chOff x="1529432" y="2636225"/>
              <a:chExt cx="423109" cy="276673"/>
            </a:xfrm>
          </p:grpSpPr>
          <p:sp>
            <p:nvSpPr>
              <p:cNvPr id="1764" name="Oval 1763"/>
              <p:cNvSpPr/>
              <p:nvPr/>
            </p:nvSpPr>
            <p:spPr bwMode="auto">
              <a:xfrm>
                <a:off x="1600743" y="2655197"/>
                <a:ext cx="236116" cy="2229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03" name="TextBox 1544"/>
              <p:cNvSpPr txBox="1">
                <a:spLocks noChangeArrowheads="1"/>
              </p:cNvSpPr>
              <p:nvPr/>
            </p:nvSpPr>
            <p:spPr bwMode="auto">
              <a:xfrm>
                <a:off x="1529432" y="2636225"/>
                <a:ext cx="423109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96" name="Group 1765"/>
            <p:cNvGrpSpPr>
              <a:grpSpLocks/>
            </p:cNvGrpSpPr>
            <p:nvPr/>
          </p:nvGrpSpPr>
          <p:grpSpPr bwMode="auto">
            <a:xfrm>
              <a:off x="5086350" y="3524250"/>
              <a:ext cx="441325" cy="277813"/>
              <a:chOff x="1519630" y="2636225"/>
              <a:chExt cx="442700" cy="276673"/>
            </a:xfrm>
          </p:grpSpPr>
          <p:sp>
            <p:nvSpPr>
              <p:cNvPr id="1767" name="Oval 1766"/>
              <p:cNvSpPr/>
              <p:nvPr/>
            </p:nvSpPr>
            <p:spPr bwMode="auto">
              <a:xfrm>
                <a:off x="1600845" y="2655197"/>
                <a:ext cx="235682" cy="2229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01" name="TextBox 1544"/>
              <p:cNvSpPr txBox="1">
                <a:spLocks noChangeArrowheads="1"/>
              </p:cNvSpPr>
              <p:nvPr/>
            </p:nvSpPr>
            <p:spPr bwMode="auto">
              <a:xfrm>
                <a:off x="1519630" y="2636225"/>
                <a:ext cx="442700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  <p:grpSp>
          <p:nvGrpSpPr>
            <p:cNvPr id="54297" name="Group 1768"/>
            <p:cNvGrpSpPr>
              <a:grpSpLocks/>
            </p:cNvGrpSpPr>
            <p:nvPr/>
          </p:nvGrpSpPr>
          <p:grpSpPr bwMode="auto">
            <a:xfrm>
              <a:off x="5724525" y="3508375"/>
              <a:ext cx="388938" cy="277813"/>
              <a:chOff x="1526262" y="2636225"/>
              <a:chExt cx="388246" cy="276673"/>
            </a:xfrm>
          </p:grpSpPr>
          <p:sp>
            <p:nvSpPr>
              <p:cNvPr id="1770" name="Oval 1769"/>
              <p:cNvSpPr/>
              <p:nvPr/>
            </p:nvSpPr>
            <p:spPr bwMode="auto">
              <a:xfrm>
                <a:off x="1600742" y="2655197"/>
                <a:ext cx="236116" cy="222919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299" name="TextBox 1544"/>
              <p:cNvSpPr txBox="1">
                <a:spLocks noChangeArrowheads="1"/>
              </p:cNvSpPr>
              <p:nvPr/>
            </p:nvSpPr>
            <p:spPr bwMode="auto">
              <a:xfrm>
                <a:off x="1526262" y="2636225"/>
                <a:ext cx="388246" cy="276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+4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p-n junction</a:t>
            </a:r>
          </a:p>
        </p:txBody>
      </p:sp>
      <p:grpSp>
        <p:nvGrpSpPr>
          <p:cNvPr id="55299" name="Group 581"/>
          <p:cNvGrpSpPr>
            <a:grpSpLocks/>
          </p:cNvGrpSpPr>
          <p:nvPr/>
        </p:nvGrpSpPr>
        <p:grpSpPr bwMode="auto">
          <a:xfrm>
            <a:off x="242888" y="2300288"/>
            <a:ext cx="8610600" cy="2895600"/>
            <a:chOff x="152400" y="2286000"/>
            <a:chExt cx="8915400" cy="2895600"/>
          </a:xfrm>
        </p:grpSpPr>
        <p:sp>
          <p:nvSpPr>
            <p:cNvPr id="55300" name="Rectangle 582"/>
            <p:cNvSpPr>
              <a:spLocks noChangeArrowheads="1"/>
            </p:cNvSpPr>
            <p:nvPr/>
          </p:nvSpPr>
          <p:spPr bwMode="auto">
            <a:xfrm>
              <a:off x="4648200" y="2286000"/>
              <a:ext cx="4419600" cy="2895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55301" name="Rectangle 581"/>
            <p:cNvSpPr>
              <a:spLocks noChangeArrowheads="1"/>
            </p:cNvSpPr>
            <p:nvPr/>
          </p:nvSpPr>
          <p:spPr bwMode="auto">
            <a:xfrm>
              <a:off x="152400" y="2286000"/>
              <a:ext cx="4419600" cy="2895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55302" name="Rectangle 4"/>
            <p:cNvSpPr>
              <a:spLocks noChangeArrowheads="1"/>
            </p:cNvSpPr>
            <p:nvPr/>
          </p:nvSpPr>
          <p:spPr bwMode="auto">
            <a:xfrm>
              <a:off x="304800" y="2679700"/>
              <a:ext cx="4191000" cy="2209800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55303" name="Group 89"/>
            <p:cNvGrpSpPr>
              <a:grpSpLocks/>
            </p:cNvGrpSpPr>
            <p:nvPr/>
          </p:nvGrpSpPr>
          <p:grpSpPr bwMode="auto">
            <a:xfrm>
              <a:off x="520700" y="2889250"/>
              <a:ext cx="152400" cy="152400"/>
              <a:chOff x="4953000" y="5464175"/>
              <a:chExt cx="152400" cy="152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2887" y="5464175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997266" y="554037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04" name="Group 89"/>
            <p:cNvGrpSpPr>
              <a:grpSpLocks/>
            </p:cNvGrpSpPr>
            <p:nvPr/>
          </p:nvGrpSpPr>
          <p:grpSpPr bwMode="auto">
            <a:xfrm>
              <a:off x="514350" y="3213100"/>
              <a:ext cx="152400" cy="152400"/>
              <a:chOff x="4953000" y="5464175"/>
              <a:chExt cx="152400" cy="152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952662" y="5464175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4997042" y="554037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05" name="Group 89"/>
            <p:cNvGrpSpPr>
              <a:grpSpLocks/>
            </p:cNvGrpSpPr>
            <p:nvPr/>
          </p:nvGrpSpPr>
          <p:grpSpPr bwMode="auto">
            <a:xfrm>
              <a:off x="508000" y="3536950"/>
              <a:ext cx="152400" cy="152400"/>
              <a:chOff x="4953000" y="5464175"/>
              <a:chExt cx="152400" cy="152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952438" y="5464175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996817" y="554037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06" name="Group 89"/>
            <p:cNvGrpSpPr>
              <a:grpSpLocks/>
            </p:cNvGrpSpPr>
            <p:nvPr/>
          </p:nvGrpSpPr>
          <p:grpSpPr bwMode="auto">
            <a:xfrm>
              <a:off x="508000" y="3892550"/>
              <a:ext cx="152400" cy="152400"/>
              <a:chOff x="4953000" y="5464175"/>
              <a:chExt cx="152400" cy="1524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952438" y="5464175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996817" y="554037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07" name="Group 89"/>
            <p:cNvGrpSpPr>
              <a:grpSpLocks/>
            </p:cNvGrpSpPr>
            <p:nvPr/>
          </p:nvGrpSpPr>
          <p:grpSpPr bwMode="auto">
            <a:xfrm>
              <a:off x="508000" y="4235450"/>
              <a:ext cx="152400" cy="152400"/>
              <a:chOff x="4953000" y="5464175"/>
              <a:chExt cx="152400" cy="1524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52438" y="5464175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996817" y="554037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08" name="Group 89"/>
            <p:cNvGrpSpPr>
              <a:grpSpLocks/>
            </p:cNvGrpSpPr>
            <p:nvPr/>
          </p:nvGrpSpPr>
          <p:grpSpPr bwMode="auto">
            <a:xfrm>
              <a:off x="508000" y="4578350"/>
              <a:ext cx="152400" cy="152400"/>
              <a:chOff x="4953000" y="5464175"/>
              <a:chExt cx="152400" cy="152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952438" y="5464175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4996817" y="554037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09" name="Group 89"/>
            <p:cNvGrpSpPr>
              <a:grpSpLocks/>
            </p:cNvGrpSpPr>
            <p:nvPr/>
          </p:nvGrpSpPr>
          <p:grpSpPr bwMode="auto">
            <a:xfrm>
              <a:off x="920750" y="4584700"/>
              <a:ext cx="152400" cy="152400"/>
              <a:chOff x="4953000" y="5464175"/>
              <a:chExt cx="152400" cy="1524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952255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4996635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0" name="Group 89"/>
            <p:cNvGrpSpPr>
              <a:grpSpLocks/>
            </p:cNvGrpSpPr>
            <p:nvPr/>
          </p:nvGrpSpPr>
          <p:grpSpPr bwMode="auto">
            <a:xfrm>
              <a:off x="1320800" y="4591050"/>
              <a:ext cx="152400" cy="152400"/>
              <a:chOff x="4953000" y="5464175"/>
              <a:chExt cx="152400" cy="1524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953266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997646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1" name="Group 89"/>
            <p:cNvGrpSpPr>
              <a:grpSpLocks/>
            </p:cNvGrpSpPr>
            <p:nvPr/>
          </p:nvGrpSpPr>
          <p:grpSpPr bwMode="auto">
            <a:xfrm>
              <a:off x="1727200" y="4578350"/>
              <a:ext cx="152400" cy="152400"/>
              <a:chOff x="4953000" y="5464175"/>
              <a:chExt cx="152400" cy="1524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952859" y="5464175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997238" y="554037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2" name="Group 89"/>
            <p:cNvGrpSpPr>
              <a:grpSpLocks/>
            </p:cNvGrpSpPr>
            <p:nvPr/>
          </p:nvGrpSpPr>
          <p:grpSpPr bwMode="auto">
            <a:xfrm>
              <a:off x="2133600" y="4565650"/>
              <a:ext cx="152400" cy="152400"/>
              <a:chOff x="4953000" y="5464175"/>
              <a:chExt cx="152400" cy="1524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952451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4996831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3" name="Group 89"/>
            <p:cNvGrpSpPr>
              <a:grpSpLocks/>
            </p:cNvGrpSpPr>
            <p:nvPr/>
          </p:nvGrpSpPr>
          <p:grpSpPr bwMode="auto">
            <a:xfrm>
              <a:off x="2139950" y="4229100"/>
              <a:ext cx="152400" cy="152400"/>
              <a:chOff x="4953000" y="5464175"/>
              <a:chExt cx="152400" cy="15240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952676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4997056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4" name="Group 89"/>
            <p:cNvGrpSpPr>
              <a:grpSpLocks/>
            </p:cNvGrpSpPr>
            <p:nvPr/>
          </p:nvGrpSpPr>
          <p:grpSpPr bwMode="auto">
            <a:xfrm>
              <a:off x="2146300" y="3892550"/>
              <a:ext cx="152400" cy="152400"/>
              <a:chOff x="4953000" y="5464175"/>
              <a:chExt cx="152400" cy="152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952902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997282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5" name="Group 89"/>
            <p:cNvGrpSpPr>
              <a:grpSpLocks/>
            </p:cNvGrpSpPr>
            <p:nvPr/>
          </p:nvGrpSpPr>
          <p:grpSpPr bwMode="auto">
            <a:xfrm>
              <a:off x="2152650" y="3556000"/>
              <a:ext cx="152400" cy="152400"/>
              <a:chOff x="4953000" y="5464175"/>
              <a:chExt cx="152400" cy="1524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953126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997507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6" name="Group 89"/>
            <p:cNvGrpSpPr>
              <a:grpSpLocks/>
            </p:cNvGrpSpPr>
            <p:nvPr/>
          </p:nvGrpSpPr>
          <p:grpSpPr bwMode="auto">
            <a:xfrm>
              <a:off x="2159000" y="3219450"/>
              <a:ext cx="152400" cy="152400"/>
              <a:chOff x="4953000" y="5464175"/>
              <a:chExt cx="152400" cy="152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953351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4997731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7" name="Group 89"/>
            <p:cNvGrpSpPr>
              <a:grpSpLocks/>
            </p:cNvGrpSpPr>
            <p:nvPr/>
          </p:nvGrpSpPr>
          <p:grpSpPr bwMode="auto">
            <a:xfrm>
              <a:off x="2165350" y="2882900"/>
              <a:ext cx="152400" cy="152400"/>
              <a:chOff x="4953000" y="5464175"/>
              <a:chExt cx="152400" cy="1524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953576" y="5464175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997956" y="5540375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8" name="Group 89"/>
            <p:cNvGrpSpPr>
              <a:grpSpLocks/>
            </p:cNvGrpSpPr>
            <p:nvPr/>
          </p:nvGrpSpPr>
          <p:grpSpPr bwMode="auto">
            <a:xfrm>
              <a:off x="933450" y="2876550"/>
              <a:ext cx="152400" cy="152400"/>
              <a:chOff x="4953000" y="5464175"/>
              <a:chExt cx="152400" cy="152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952705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997085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9" name="Group 89"/>
            <p:cNvGrpSpPr>
              <a:grpSpLocks/>
            </p:cNvGrpSpPr>
            <p:nvPr/>
          </p:nvGrpSpPr>
          <p:grpSpPr bwMode="auto">
            <a:xfrm>
              <a:off x="1327150" y="2882900"/>
              <a:ext cx="152400" cy="152400"/>
              <a:chOff x="4953000" y="5464175"/>
              <a:chExt cx="152400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953491" y="5464175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4997871" y="5540375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20" name="Group 89"/>
            <p:cNvGrpSpPr>
              <a:grpSpLocks/>
            </p:cNvGrpSpPr>
            <p:nvPr/>
          </p:nvGrpSpPr>
          <p:grpSpPr bwMode="auto">
            <a:xfrm>
              <a:off x="1746250" y="2882900"/>
              <a:ext cx="152400" cy="152400"/>
              <a:chOff x="4953000" y="5464175"/>
              <a:chExt cx="152400" cy="1524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953534" y="5464175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997913" y="5540375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21" name="Group 89"/>
            <p:cNvGrpSpPr>
              <a:grpSpLocks/>
            </p:cNvGrpSpPr>
            <p:nvPr/>
          </p:nvGrpSpPr>
          <p:grpSpPr bwMode="auto">
            <a:xfrm>
              <a:off x="1739900" y="3213100"/>
              <a:ext cx="152400" cy="152400"/>
              <a:chOff x="4953000" y="5464175"/>
              <a:chExt cx="152400" cy="1524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953310" y="5464175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4997689" y="554037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22" name="Group 89"/>
            <p:cNvGrpSpPr>
              <a:grpSpLocks/>
            </p:cNvGrpSpPr>
            <p:nvPr/>
          </p:nvGrpSpPr>
          <p:grpSpPr bwMode="auto">
            <a:xfrm>
              <a:off x="1733550" y="3543300"/>
              <a:ext cx="152400" cy="152400"/>
              <a:chOff x="4953000" y="5464175"/>
              <a:chExt cx="152400" cy="1524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953084" y="5464175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4997463" y="554037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23" name="Group 89"/>
            <p:cNvGrpSpPr>
              <a:grpSpLocks/>
            </p:cNvGrpSpPr>
            <p:nvPr/>
          </p:nvGrpSpPr>
          <p:grpSpPr bwMode="auto">
            <a:xfrm>
              <a:off x="1727200" y="3873500"/>
              <a:ext cx="152400" cy="152400"/>
              <a:chOff x="4953000" y="5464175"/>
              <a:chExt cx="1524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952859" y="5464175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997238" y="554037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24" name="Group 89"/>
            <p:cNvGrpSpPr>
              <a:grpSpLocks/>
            </p:cNvGrpSpPr>
            <p:nvPr/>
          </p:nvGrpSpPr>
          <p:grpSpPr bwMode="auto">
            <a:xfrm>
              <a:off x="1720850" y="4210050"/>
              <a:ext cx="152400" cy="152400"/>
              <a:chOff x="4953000" y="5464175"/>
              <a:chExt cx="152400" cy="15240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952635" y="5464175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4997014" y="554037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25" name="Group 89"/>
            <p:cNvGrpSpPr>
              <a:grpSpLocks/>
            </p:cNvGrpSpPr>
            <p:nvPr/>
          </p:nvGrpSpPr>
          <p:grpSpPr bwMode="auto">
            <a:xfrm>
              <a:off x="1327150" y="4235450"/>
              <a:ext cx="152400" cy="152400"/>
              <a:chOff x="4953000" y="5464175"/>
              <a:chExt cx="152400" cy="1524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4953491" y="5464175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4997871" y="5540375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26" name="Group 89"/>
            <p:cNvGrpSpPr>
              <a:grpSpLocks/>
            </p:cNvGrpSpPr>
            <p:nvPr/>
          </p:nvGrpSpPr>
          <p:grpSpPr bwMode="auto">
            <a:xfrm>
              <a:off x="927100" y="4229100"/>
              <a:ext cx="152400" cy="152400"/>
              <a:chOff x="4953000" y="5464175"/>
              <a:chExt cx="152400" cy="152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952479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4996859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27" name="Group 89"/>
            <p:cNvGrpSpPr>
              <a:grpSpLocks/>
            </p:cNvGrpSpPr>
            <p:nvPr/>
          </p:nvGrpSpPr>
          <p:grpSpPr bwMode="auto">
            <a:xfrm>
              <a:off x="920750" y="3886200"/>
              <a:ext cx="152400" cy="152400"/>
              <a:chOff x="4953000" y="5464175"/>
              <a:chExt cx="152400" cy="1524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4952255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4996635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28" name="Group 89"/>
            <p:cNvGrpSpPr>
              <a:grpSpLocks/>
            </p:cNvGrpSpPr>
            <p:nvPr/>
          </p:nvGrpSpPr>
          <p:grpSpPr bwMode="auto">
            <a:xfrm>
              <a:off x="914400" y="3543300"/>
              <a:ext cx="152400" cy="152400"/>
              <a:chOff x="4953000" y="5464175"/>
              <a:chExt cx="152400" cy="15240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953674" y="5464175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998053" y="5540375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29" name="Group 89"/>
            <p:cNvGrpSpPr>
              <a:grpSpLocks/>
            </p:cNvGrpSpPr>
            <p:nvPr/>
          </p:nvGrpSpPr>
          <p:grpSpPr bwMode="auto">
            <a:xfrm>
              <a:off x="920750" y="3200400"/>
              <a:ext cx="152400" cy="152400"/>
              <a:chOff x="4953000" y="5464175"/>
              <a:chExt cx="152400" cy="15240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4952255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996635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30" name="Group 89"/>
            <p:cNvGrpSpPr>
              <a:grpSpLocks/>
            </p:cNvGrpSpPr>
            <p:nvPr/>
          </p:nvGrpSpPr>
          <p:grpSpPr bwMode="auto">
            <a:xfrm>
              <a:off x="1327150" y="3213100"/>
              <a:ext cx="152400" cy="152400"/>
              <a:chOff x="4953000" y="5464175"/>
              <a:chExt cx="152400" cy="1524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953491" y="5464175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4997871" y="5540375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31" name="Group 89"/>
            <p:cNvGrpSpPr>
              <a:grpSpLocks/>
            </p:cNvGrpSpPr>
            <p:nvPr/>
          </p:nvGrpSpPr>
          <p:grpSpPr bwMode="auto">
            <a:xfrm>
              <a:off x="1320800" y="3543300"/>
              <a:ext cx="152400" cy="152400"/>
              <a:chOff x="4953000" y="5464175"/>
              <a:chExt cx="152400" cy="15240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4953266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4997646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32" name="Group 92"/>
            <p:cNvGrpSpPr>
              <a:grpSpLocks/>
            </p:cNvGrpSpPr>
            <p:nvPr/>
          </p:nvGrpSpPr>
          <p:grpSpPr bwMode="auto">
            <a:xfrm>
              <a:off x="1314450" y="3892550"/>
              <a:ext cx="152400" cy="152400"/>
              <a:chOff x="4953000" y="5464175"/>
              <a:chExt cx="152400" cy="1524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953041" y="5464175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4997422" y="5540375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Oval 96"/>
            <p:cNvSpPr/>
            <p:nvPr/>
          </p:nvSpPr>
          <p:spPr bwMode="auto">
            <a:xfrm>
              <a:off x="735911" y="44196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451552" y="278765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5335" name="Group 101"/>
            <p:cNvGrpSpPr>
              <a:grpSpLocks/>
            </p:cNvGrpSpPr>
            <p:nvPr/>
          </p:nvGrpSpPr>
          <p:grpSpPr bwMode="auto">
            <a:xfrm>
              <a:off x="2559050" y="2882900"/>
              <a:ext cx="152400" cy="152400"/>
              <a:chOff x="4495800" y="5646738"/>
              <a:chExt cx="152400" cy="152400"/>
            </a:xfrm>
          </p:grpSpPr>
          <p:cxnSp>
            <p:nvCxnSpPr>
              <p:cNvPr id="99" name="Straight Connector 98"/>
              <p:cNvCxnSpPr/>
              <p:nvPr/>
            </p:nvCxnSpPr>
            <p:spPr bwMode="auto">
              <a:xfrm rot="5400000">
                <a:off x="4534672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536611" y="5722938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 bwMode="auto">
              <a:xfrm>
                <a:off x="4495519" y="5646738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36" name="Group 102"/>
            <p:cNvGrpSpPr>
              <a:grpSpLocks/>
            </p:cNvGrpSpPr>
            <p:nvPr/>
          </p:nvGrpSpPr>
          <p:grpSpPr bwMode="auto">
            <a:xfrm>
              <a:off x="2952750" y="2882900"/>
              <a:ext cx="152400" cy="152400"/>
              <a:chOff x="4495800" y="5646738"/>
              <a:chExt cx="152400" cy="152400"/>
            </a:xfrm>
          </p:grpSpPr>
          <p:cxnSp>
            <p:nvCxnSpPr>
              <p:cNvPr id="104" name="Straight Connector 103"/>
              <p:cNvCxnSpPr/>
              <p:nvPr/>
            </p:nvCxnSpPr>
            <p:spPr bwMode="auto">
              <a:xfrm rot="5400000">
                <a:off x="453545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537397" y="5722938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/>
              <p:cNvSpPr/>
              <p:nvPr/>
            </p:nvSpPr>
            <p:spPr bwMode="auto">
              <a:xfrm>
                <a:off x="4496305" y="5646738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37" name="Group 106"/>
            <p:cNvGrpSpPr>
              <a:grpSpLocks/>
            </p:cNvGrpSpPr>
            <p:nvPr/>
          </p:nvGrpSpPr>
          <p:grpSpPr bwMode="auto">
            <a:xfrm>
              <a:off x="3346450" y="2882900"/>
              <a:ext cx="152400" cy="152400"/>
              <a:chOff x="4495800" y="5646738"/>
              <a:chExt cx="152400" cy="152400"/>
            </a:xfrm>
          </p:grpSpPr>
          <p:cxnSp>
            <p:nvCxnSpPr>
              <p:cNvPr id="108" name="Straight Connector 107"/>
              <p:cNvCxnSpPr/>
              <p:nvPr/>
            </p:nvCxnSpPr>
            <p:spPr bwMode="auto">
              <a:xfrm rot="5400000">
                <a:off x="4534602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>
                <a:off x="4536541" y="5722938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 bwMode="auto">
              <a:xfrm>
                <a:off x="4495448" y="5646738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38" name="Group 110"/>
            <p:cNvGrpSpPr>
              <a:grpSpLocks/>
            </p:cNvGrpSpPr>
            <p:nvPr/>
          </p:nvGrpSpPr>
          <p:grpSpPr bwMode="auto">
            <a:xfrm>
              <a:off x="3778250" y="2882900"/>
              <a:ext cx="152400" cy="152400"/>
              <a:chOff x="4495800" y="5646738"/>
              <a:chExt cx="152400" cy="152400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 rot="5400000">
                <a:off x="4535094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 bwMode="auto">
              <a:xfrm>
                <a:off x="4537033" y="5722938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 bwMode="auto">
              <a:xfrm>
                <a:off x="4495941" y="5646738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39" name="Group 114"/>
            <p:cNvGrpSpPr>
              <a:grpSpLocks/>
            </p:cNvGrpSpPr>
            <p:nvPr/>
          </p:nvGrpSpPr>
          <p:grpSpPr bwMode="auto">
            <a:xfrm>
              <a:off x="4191000" y="2882900"/>
              <a:ext cx="152400" cy="152400"/>
              <a:chOff x="4495800" y="5646738"/>
              <a:chExt cx="152400" cy="152400"/>
            </a:xfrm>
          </p:grpSpPr>
          <p:cxnSp>
            <p:nvCxnSpPr>
              <p:cNvPr id="116" name="Straight Connector 115"/>
              <p:cNvCxnSpPr/>
              <p:nvPr/>
            </p:nvCxnSpPr>
            <p:spPr bwMode="auto">
              <a:xfrm rot="5400000">
                <a:off x="4534912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4536850" y="5722938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/>
              <p:cNvSpPr/>
              <p:nvPr/>
            </p:nvSpPr>
            <p:spPr bwMode="auto">
              <a:xfrm>
                <a:off x="4495758" y="5646738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40" name="Group 118"/>
            <p:cNvGrpSpPr>
              <a:grpSpLocks/>
            </p:cNvGrpSpPr>
            <p:nvPr/>
          </p:nvGrpSpPr>
          <p:grpSpPr bwMode="auto">
            <a:xfrm>
              <a:off x="2552700" y="3213100"/>
              <a:ext cx="152400" cy="152400"/>
              <a:chOff x="4495800" y="5646738"/>
              <a:chExt cx="152400" cy="152400"/>
            </a:xfrm>
          </p:grpSpPr>
          <p:cxnSp>
            <p:nvCxnSpPr>
              <p:cNvPr id="120" name="Straight Connector 119"/>
              <p:cNvCxnSpPr/>
              <p:nvPr/>
            </p:nvCxnSpPr>
            <p:spPr bwMode="auto">
              <a:xfrm rot="5400000">
                <a:off x="453444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4536387" y="5722938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 bwMode="auto">
              <a:xfrm>
                <a:off x="4495295" y="5646738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41" name="Group 122"/>
            <p:cNvGrpSpPr>
              <a:grpSpLocks/>
            </p:cNvGrpSpPr>
            <p:nvPr/>
          </p:nvGrpSpPr>
          <p:grpSpPr bwMode="auto">
            <a:xfrm>
              <a:off x="2540000" y="3549650"/>
              <a:ext cx="152400" cy="152400"/>
              <a:chOff x="4495800" y="5646738"/>
              <a:chExt cx="152400" cy="152400"/>
            </a:xfrm>
          </p:grpSpPr>
          <p:cxnSp>
            <p:nvCxnSpPr>
              <p:cNvPr id="124" name="Straight Connector 123"/>
              <p:cNvCxnSpPr/>
              <p:nvPr/>
            </p:nvCxnSpPr>
            <p:spPr bwMode="auto">
              <a:xfrm rot="5400000">
                <a:off x="4535642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4537580" y="5722938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 bwMode="auto">
              <a:xfrm>
                <a:off x="4496488" y="5646738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42" name="Group 126"/>
            <p:cNvGrpSpPr>
              <a:grpSpLocks/>
            </p:cNvGrpSpPr>
            <p:nvPr/>
          </p:nvGrpSpPr>
          <p:grpSpPr bwMode="auto">
            <a:xfrm>
              <a:off x="2540000" y="3886200"/>
              <a:ext cx="152400" cy="152400"/>
              <a:chOff x="4495800" y="5646738"/>
              <a:chExt cx="152400" cy="152400"/>
            </a:xfrm>
          </p:grpSpPr>
          <p:cxnSp>
            <p:nvCxnSpPr>
              <p:cNvPr id="128" name="Straight Connector 127"/>
              <p:cNvCxnSpPr/>
              <p:nvPr/>
            </p:nvCxnSpPr>
            <p:spPr bwMode="auto">
              <a:xfrm rot="5400000">
                <a:off x="4535642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4537580" y="5722938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 bwMode="auto">
              <a:xfrm>
                <a:off x="4496488" y="5646738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43" name="Group 130"/>
            <p:cNvGrpSpPr>
              <a:grpSpLocks/>
            </p:cNvGrpSpPr>
            <p:nvPr/>
          </p:nvGrpSpPr>
          <p:grpSpPr bwMode="auto">
            <a:xfrm>
              <a:off x="2533650" y="4229100"/>
              <a:ext cx="152400" cy="152400"/>
              <a:chOff x="4495800" y="5646738"/>
              <a:chExt cx="152400" cy="152400"/>
            </a:xfrm>
          </p:grpSpPr>
          <p:cxnSp>
            <p:nvCxnSpPr>
              <p:cNvPr id="132" name="Straight Connector 131"/>
              <p:cNvCxnSpPr/>
              <p:nvPr/>
            </p:nvCxnSpPr>
            <p:spPr bwMode="auto">
              <a:xfrm rot="5400000">
                <a:off x="4535417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auto">
              <a:xfrm>
                <a:off x="4537356" y="5722938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/>
              <p:cNvSpPr/>
              <p:nvPr/>
            </p:nvSpPr>
            <p:spPr bwMode="auto">
              <a:xfrm>
                <a:off x="4496263" y="5646738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44" name="Group 134"/>
            <p:cNvGrpSpPr>
              <a:grpSpLocks/>
            </p:cNvGrpSpPr>
            <p:nvPr/>
          </p:nvGrpSpPr>
          <p:grpSpPr bwMode="auto">
            <a:xfrm>
              <a:off x="2546350" y="4572000"/>
              <a:ext cx="152400" cy="152400"/>
              <a:chOff x="4495800" y="5646738"/>
              <a:chExt cx="152400" cy="152400"/>
            </a:xfrm>
          </p:grpSpPr>
          <p:cxnSp>
            <p:nvCxnSpPr>
              <p:cNvPr id="136" name="Straight Connector 135"/>
              <p:cNvCxnSpPr/>
              <p:nvPr/>
            </p:nvCxnSpPr>
            <p:spPr bwMode="auto">
              <a:xfrm rot="5400000">
                <a:off x="4534222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4536161" y="5722938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Oval 137"/>
              <p:cNvSpPr/>
              <p:nvPr/>
            </p:nvSpPr>
            <p:spPr bwMode="auto">
              <a:xfrm>
                <a:off x="4495069" y="5646738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45" name="Group 138"/>
            <p:cNvGrpSpPr>
              <a:grpSpLocks/>
            </p:cNvGrpSpPr>
            <p:nvPr/>
          </p:nvGrpSpPr>
          <p:grpSpPr bwMode="auto">
            <a:xfrm>
              <a:off x="2940050" y="4572000"/>
              <a:ext cx="152400" cy="152400"/>
              <a:chOff x="4495800" y="5646738"/>
              <a:chExt cx="152400" cy="152400"/>
            </a:xfrm>
          </p:grpSpPr>
          <p:cxnSp>
            <p:nvCxnSpPr>
              <p:cNvPr id="140" name="Straight Connector 139"/>
              <p:cNvCxnSpPr/>
              <p:nvPr/>
            </p:nvCxnSpPr>
            <p:spPr bwMode="auto">
              <a:xfrm rot="5400000">
                <a:off x="4535009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4536948" y="5722938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 bwMode="auto">
              <a:xfrm>
                <a:off x="4495856" y="5646738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46" name="Group 142"/>
            <p:cNvGrpSpPr>
              <a:grpSpLocks/>
            </p:cNvGrpSpPr>
            <p:nvPr/>
          </p:nvGrpSpPr>
          <p:grpSpPr bwMode="auto">
            <a:xfrm>
              <a:off x="3346450" y="4572000"/>
              <a:ext cx="152400" cy="152400"/>
              <a:chOff x="4495800" y="5646738"/>
              <a:chExt cx="152400" cy="152400"/>
            </a:xfrm>
          </p:grpSpPr>
          <p:cxnSp>
            <p:nvCxnSpPr>
              <p:cNvPr id="144" name="Straight Connector 143"/>
              <p:cNvCxnSpPr/>
              <p:nvPr/>
            </p:nvCxnSpPr>
            <p:spPr bwMode="auto">
              <a:xfrm rot="5400000">
                <a:off x="4534602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4536541" y="5722938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/>
              <p:cNvSpPr/>
              <p:nvPr/>
            </p:nvSpPr>
            <p:spPr bwMode="auto">
              <a:xfrm>
                <a:off x="4495448" y="5646738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47" name="Group 146"/>
            <p:cNvGrpSpPr>
              <a:grpSpLocks/>
            </p:cNvGrpSpPr>
            <p:nvPr/>
          </p:nvGrpSpPr>
          <p:grpSpPr bwMode="auto">
            <a:xfrm>
              <a:off x="3733800" y="4419600"/>
              <a:ext cx="152400" cy="152400"/>
              <a:chOff x="4495800" y="5646738"/>
              <a:chExt cx="152400" cy="152400"/>
            </a:xfrm>
          </p:grpSpPr>
          <p:cxnSp>
            <p:nvCxnSpPr>
              <p:cNvPr id="148" name="Straight Connector 147"/>
              <p:cNvCxnSpPr/>
              <p:nvPr/>
            </p:nvCxnSpPr>
            <p:spPr bwMode="auto">
              <a:xfrm rot="5400000">
                <a:off x="4535164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4537103" y="5722938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/>
              <p:cNvSpPr/>
              <p:nvPr/>
            </p:nvSpPr>
            <p:spPr bwMode="auto">
              <a:xfrm>
                <a:off x="4496010" y="5646738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48" name="Group 150"/>
            <p:cNvGrpSpPr>
              <a:grpSpLocks/>
            </p:cNvGrpSpPr>
            <p:nvPr/>
          </p:nvGrpSpPr>
          <p:grpSpPr bwMode="auto">
            <a:xfrm>
              <a:off x="4146550" y="4578350"/>
              <a:ext cx="152400" cy="152400"/>
              <a:chOff x="4495800" y="5646738"/>
              <a:chExt cx="152400" cy="152400"/>
            </a:xfrm>
          </p:grpSpPr>
          <p:cxnSp>
            <p:nvCxnSpPr>
              <p:cNvPr id="152" name="Straight Connector 151"/>
              <p:cNvCxnSpPr/>
              <p:nvPr/>
            </p:nvCxnSpPr>
            <p:spPr bwMode="auto">
              <a:xfrm rot="5400000">
                <a:off x="4534981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 bwMode="auto">
              <a:xfrm>
                <a:off x="4536920" y="5722938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 bwMode="auto">
              <a:xfrm>
                <a:off x="4495828" y="5646738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49" name="Group 154"/>
            <p:cNvGrpSpPr>
              <a:grpSpLocks/>
            </p:cNvGrpSpPr>
            <p:nvPr/>
          </p:nvGrpSpPr>
          <p:grpSpPr bwMode="auto">
            <a:xfrm>
              <a:off x="2933700" y="4241800"/>
              <a:ext cx="152400" cy="152400"/>
              <a:chOff x="4495800" y="5646738"/>
              <a:chExt cx="152400" cy="152400"/>
            </a:xfrm>
          </p:grpSpPr>
          <p:cxnSp>
            <p:nvCxnSpPr>
              <p:cNvPr id="156" name="Straight Connector 155"/>
              <p:cNvCxnSpPr/>
              <p:nvPr/>
            </p:nvCxnSpPr>
            <p:spPr bwMode="auto">
              <a:xfrm rot="5400000">
                <a:off x="4534784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4536723" y="5722938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 bwMode="auto">
              <a:xfrm>
                <a:off x="4495631" y="5646738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50" name="Group 158"/>
            <p:cNvGrpSpPr>
              <a:grpSpLocks/>
            </p:cNvGrpSpPr>
            <p:nvPr/>
          </p:nvGrpSpPr>
          <p:grpSpPr bwMode="auto">
            <a:xfrm>
              <a:off x="2952750" y="3886200"/>
              <a:ext cx="152400" cy="152400"/>
              <a:chOff x="4495800" y="5646738"/>
              <a:chExt cx="152400" cy="152400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 rot="5400000">
                <a:off x="453545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 bwMode="auto">
              <a:xfrm>
                <a:off x="4537397" y="5722938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/>
              <p:cNvSpPr/>
              <p:nvPr/>
            </p:nvSpPr>
            <p:spPr bwMode="auto">
              <a:xfrm>
                <a:off x="4496305" y="5646738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51" name="Group 162"/>
            <p:cNvGrpSpPr>
              <a:grpSpLocks/>
            </p:cNvGrpSpPr>
            <p:nvPr/>
          </p:nvGrpSpPr>
          <p:grpSpPr bwMode="auto">
            <a:xfrm>
              <a:off x="2952750" y="3549650"/>
              <a:ext cx="152400" cy="152400"/>
              <a:chOff x="4495800" y="5646738"/>
              <a:chExt cx="152400" cy="152400"/>
            </a:xfrm>
          </p:grpSpPr>
          <p:cxnSp>
            <p:nvCxnSpPr>
              <p:cNvPr id="164" name="Straight Connector 163"/>
              <p:cNvCxnSpPr/>
              <p:nvPr/>
            </p:nvCxnSpPr>
            <p:spPr bwMode="auto">
              <a:xfrm rot="5400000">
                <a:off x="453545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 bwMode="auto">
              <a:xfrm>
                <a:off x="4537397" y="5722938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Oval 165"/>
              <p:cNvSpPr/>
              <p:nvPr/>
            </p:nvSpPr>
            <p:spPr bwMode="auto">
              <a:xfrm>
                <a:off x="4496305" y="5646738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52" name="Group 166"/>
            <p:cNvGrpSpPr>
              <a:grpSpLocks/>
            </p:cNvGrpSpPr>
            <p:nvPr/>
          </p:nvGrpSpPr>
          <p:grpSpPr bwMode="auto">
            <a:xfrm>
              <a:off x="2952750" y="3213100"/>
              <a:ext cx="152400" cy="152400"/>
              <a:chOff x="4495800" y="5646738"/>
              <a:chExt cx="152400" cy="152400"/>
            </a:xfrm>
          </p:grpSpPr>
          <p:cxnSp>
            <p:nvCxnSpPr>
              <p:cNvPr id="168" name="Straight Connector 167"/>
              <p:cNvCxnSpPr/>
              <p:nvPr/>
            </p:nvCxnSpPr>
            <p:spPr bwMode="auto">
              <a:xfrm rot="5400000">
                <a:off x="453545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 bwMode="auto">
              <a:xfrm>
                <a:off x="4537397" y="5722938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/>
              <p:cNvSpPr/>
              <p:nvPr/>
            </p:nvSpPr>
            <p:spPr bwMode="auto">
              <a:xfrm>
                <a:off x="4496305" y="5646738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53" name="Group 170"/>
            <p:cNvGrpSpPr>
              <a:grpSpLocks/>
            </p:cNvGrpSpPr>
            <p:nvPr/>
          </p:nvGrpSpPr>
          <p:grpSpPr bwMode="auto">
            <a:xfrm>
              <a:off x="3352800" y="3213100"/>
              <a:ext cx="152400" cy="152400"/>
              <a:chOff x="4495800" y="5646738"/>
              <a:chExt cx="152400" cy="152400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 rot="5400000">
                <a:off x="4534827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4536765" y="5722938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Oval 173"/>
              <p:cNvSpPr/>
              <p:nvPr/>
            </p:nvSpPr>
            <p:spPr bwMode="auto">
              <a:xfrm>
                <a:off x="4495673" y="5646738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54" name="Group 174"/>
            <p:cNvGrpSpPr>
              <a:grpSpLocks/>
            </p:cNvGrpSpPr>
            <p:nvPr/>
          </p:nvGrpSpPr>
          <p:grpSpPr bwMode="auto">
            <a:xfrm>
              <a:off x="3759200" y="3219450"/>
              <a:ext cx="152400" cy="152400"/>
              <a:chOff x="4495800" y="5646738"/>
              <a:chExt cx="152400" cy="152400"/>
            </a:xfrm>
          </p:grpSpPr>
          <p:cxnSp>
            <p:nvCxnSpPr>
              <p:cNvPr id="176" name="Straight Connector 175"/>
              <p:cNvCxnSpPr/>
              <p:nvPr/>
            </p:nvCxnSpPr>
            <p:spPr bwMode="auto">
              <a:xfrm rot="5400000">
                <a:off x="4534419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 bwMode="auto">
              <a:xfrm>
                <a:off x="4536358" y="5722938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 bwMode="auto">
              <a:xfrm>
                <a:off x="4495266" y="5646738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55" name="Group 178"/>
            <p:cNvGrpSpPr>
              <a:grpSpLocks/>
            </p:cNvGrpSpPr>
            <p:nvPr/>
          </p:nvGrpSpPr>
          <p:grpSpPr bwMode="auto">
            <a:xfrm>
              <a:off x="4178300" y="3213100"/>
              <a:ext cx="152400" cy="152400"/>
              <a:chOff x="4495800" y="5646738"/>
              <a:chExt cx="152400" cy="152400"/>
            </a:xfrm>
          </p:grpSpPr>
          <p:cxnSp>
            <p:nvCxnSpPr>
              <p:cNvPr id="180" name="Straight Connector 179"/>
              <p:cNvCxnSpPr/>
              <p:nvPr/>
            </p:nvCxnSpPr>
            <p:spPr bwMode="auto">
              <a:xfrm rot="5400000">
                <a:off x="4534462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auto">
              <a:xfrm>
                <a:off x="4536401" y="5722938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 bwMode="auto">
              <a:xfrm>
                <a:off x="4495308" y="5646738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56" name="Group 182"/>
            <p:cNvGrpSpPr>
              <a:grpSpLocks/>
            </p:cNvGrpSpPr>
            <p:nvPr/>
          </p:nvGrpSpPr>
          <p:grpSpPr bwMode="auto">
            <a:xfrm>
              <a:off x="3352800" y="3549650"/>
              <a:ext cx="152400" cy="152400"/>
              <a:chOff x="4495800" y="5646738"/>
              <a:chExt cx="152400" cy="152400"/>
            </a:xfrm>
          </p:grpSpPr>
          <p:cxnSp>
            <p:nvCxnSpPr>
              <p:cNvPr id="184" name="Straight Connector 183"/>
              <p:cNvCxnSpPr/>
              <p:nvPr/>
            </p:nvCxnSpPr>
            <p:spPr bwMode="auto">
              <a:xfrm rot="5400000">
                <a:off x="4534827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 bwMode="auto">
              <a:xfrm>
                <a:off x="4536765" y="5722938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/>
              <p:cNvSpPr/>
              <p:nvPr/>
            </p:nvSpPr>
            <p:spPr bwMode="auto">
              <a:xfrm>
                <a:off x="4495673" y="5646738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57" name="Group 186"/>
            <p:cNvGrpSpPr>
              <a:grpSpLocks/>
            </p:cNvGrpSpPr>
            <p:nvPr/>
          </p:nvGrpSpPr>
          <p:grpSpPr bwMode="auto">
            <a:xfrm>
              <a:off x="3752850" y="3549650"/>
              <a:ext cx="152400" cy="152400"/>
              <a:chOff x="4495800" y="5646738"/>
              <a:chExt cx="152400" cy="152400"/>
            </a:xfrm>
          </p:grpSpPr>
          <p:cxnSp>
            <p:nvCxnSpPr>
              <p:cNvPr id="188" name="Straight Connector 187"/>
              <p:cNvCxnSpPr/>
              <p:nvPr/>
            </p:nvCxnSpPr>
            <p:spPr bwMode="auto">
              <a:xfrm rot="5400000">
                <a:off x="4534194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auto">
              <a:xfrm>
                <a:off x="4536133" y="5722938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/>
              <p:cNvSpPr/>
              <p:nvPr/>
            </p:nvSpPr>
            <p:spPr bwMode="auto">
              <a:xfrm>
                <a:off x="4495041" y="5646738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58" name="Group 190"/>
            <p:cNvGrpSpPr>
              <a:grpSpLocks/>
            </p:cNvGrpSpPr>
            <p:nvPr/>
          </p:nvGrpSpPr>
          <p:grpSpPr bwMode="auto">
            <a:xfrm>
              <a:off x="4159250" y="3556000"/>
              <a:ext cx="152400" cy="152400"/>
              <a:chOff x="4495800" y="5646738"/>
              <a:chExt cx="152400" cy="152400"/>
            </a:xfrm>
          </p:grpSpPr>
          <p:cxnSp>
            <p:nvCxnSpPr>
              <p:cNvPr id="192" name="Straight Connector 191"/>
              <p:cNvCxnSpPr/>
              <p:nvPr/>
            </p:nvCxnSpPr>
            <p:spPr bwMode="auto">
              <a:xfrm rot="5400000">
                <a:off x="4535430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 bwMode="auto">
              <a:xfrm>
                <a:off x="4537369" y="5722938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193"/>
              <p:cNvSpPr/>
              <p:nvPr/>
            </p:nvSpPr>
            <p:spPr bwMode="auto">
              <a:xfrm>
                <a:off x="4496277" y="5646738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59" name="Group 194"/>
            <p:cNvGrpSpPr>
              <a:grpSpLocks/>
            </p:cNvGrpSpPr>
            <p:nvPr/>
          </p:nvGrpSpPr>
          <p:grpSpPr bwMode="auto">
            <a:xfrm>
              <a:off x="3352800" y="3886200"/>
              <a:ext cx="152400" cy="152400"/>
              <a:chOff x="4495800" y="5646738"/>
              <a:chExt cx="152400" cy="152400"/>
            </a:xfrm>
          </p:grpSpPr>
          <p:cxnSp>
            <p:nvCxnSpPr>
              <p:cNvPr id="196" name="Straight Connector 195"/>
              <p:cNvCxnSpPr/>
              <p:nvPr/>
            </p:nvCxnSpPr>
            <p:spPr bwMode="auto">
              <a:xfrm rot="5400000">
                <a:off x="4534827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auto">
              <a:xfrm>
                <a:off x="4536765" y="5722938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97"/>
              <p:cNvSpPr/>
              <p:nvPr/>
            </p:nvSpPr>
            <p:spPr bwMode="auto">
              <a:xfrm>
                <a:off x="4495673" y="5646738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60" name="Group 198"/>
            <p:cNvGrpSpPr>
              <a:grpSpLocks/>
            </p:cNvGrpSpPr>
            <p:nvPr/>
          </p:nvGrpSpPr>
          <p:grpSpPr bwMode="auto">
            <a:xfrm>
              <a:off x="3752850" y="3886200"/>
              <a:ext cx="152400" cy="152400"/>
              <a:chOff x="4495800" y="5646738"/>
              <a:chExt cx="152400" cy="152400"/>
            </a:xfrm>
          </p:grpSpPr>
          <p:cxnSp>
            <p:nvCxnSpPr>
              <p:cNvPr id="200" name="Straight Connector 199"/>
              <p:cNvCxnSpPr/>
              <p:nvPr/>
            </p:nvCxnSpPr>
            <p:spPr bwMode="auto">
              <a:xfrm rot="5400000">
                <a:off x="4534194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 bwMode="auto">
              <a:xfrm>
                <a:off x="4536133" y="5722938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/>
              <p:cNvSpPr/>
              <p:nvPr/>
            </p:nvSpPr>
            <p:spPr bwMode="auto">
              <a:xfrm>
                <a:off x="4495041" y="5646738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61" name="Group 202"/>
            <p:cNvGrpSpPr>
              <a:grpSpLocks/>
            </p:cNvGrpSpPr>
            <p:nvPr/>
          </p:nvGrpSpPr>
          <p:grpSpPr bwMode="auto">
            <a:xfrm>
              <a:off x="4165600" y="3886200"/>
              <a:ext cx="152400" cy="152400"/>
              <a:chOff x="4495800" y="5646738"/>
              <a:chExt cx="152400" cy="152400"/>
            </a:xfrm>
          </p:grpSpPr>
          <p:cxnSp>
            <p:nvCxnSpPr>
              <p:cNvPr id="204" name="Straight Connector 203"/>
              <p:cNvCxnSpPr/>
              <p:nvPr/>
            </p:nvCxnSpPr>
            <p:spPr bwMode="auto">
              <a:xfrm rot="5400000">
                <a:off x="4535655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auto">
              <a:xfrm>
                <a:off x="4537594" y="5722938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Oval 205"/>
              <p:cNvSpPr/>
              <p:nvPr/>
            </p:nvSpPr>
            <p:spPr bwMode="auto">
              <a:xfrm>
                <a:off x="4496502" y="5646738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62" name="Group 206"/>
            <p:cNvGrpSpPr>
              <a:grpSpLocks/>
            </p:cNvGrpSpPr>
            <p:nvPr/>
          </p:nvGrpSpPr>
          <p:grpSpPr bwMode="auto">
            <a:xfrm>
              <a:off x="3333750" y="4235450"/>
              <a:ext cx="152400" cy="152400"/>
              <a:chOff x="4495800" y="5646738"/>
              <a:chExt cx="152400" cy="152400"/>
            </a:xfrm>
          </p:grpSpPr>
          <p:cxnSp>
            <p:nvCxnSpPr>
              <p:cNvPr id="208" name="Straight Connector 207"/>
              <p:cNvCxnSpPr/>
              <p:nvPr/>
            </p:nvCxnSpPr>
            <p:spPr bwMode="auto">
              <a:xfrm rot="5400000">
                <a:off x="4534153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 bwMode="auto">
              <a:xfrm>
                <a:off x="4536091" y="5722938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209"/>
              <p:cNvSpPr/>
              <p:nvPr/>
            </p:nvSpPr>
            <p:spPr bwMode="auto">
              <a:xfrm>
                <a:off x="4494999" y="5646738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63" name="Group 210"/>
            <p:cNvGrpSpPr>
              <a:grpSpLocks/>
            </p:cNvGrpSpPr>
            <p:nvPr/>
          </p:nvGrpSpPr>
          <p:grpSpPr bwMode="auto">
            <a:xfrm>
              <a:off x="3746500" y="4235450"/>
              <a:ext cx="152400" cy="152400"/>
              <a:chOff x="4495800" y="5646738"/>
              <a:chExt cx="152400" cy="152400"/>
            </a:xfrm>
          </p:grpSpPr>
          <p:cxnSp>
            <p:nvCxnSpPr>
              <p:cNvPr id="212" name="Straight Connector 211"/>
              <p:cNvCxnSpPr/>
              <p:nvPr/>
            </p:nvCxnSpPr>
            <p:spPr bwMode="auto">
              <a:xfrm rot="5400000">
                <a:off x="4535614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 bwMode="auto">
              <a:xfrm>
                <a:off x="4537552" y="5722938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/>
              <p:cNvSpPr/>
              <p:nvPr/>
            </p:nvSpPr>
            <p:spPr bwMode="auto">
              <a:xfrm>
                <a:off x="4496460" y="5646738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364" name="Group 214"/>
            <p:cNvGrpSpPr>
              <a:grpSpLocks/>
            </p:cNvGrpSpPr>
            <p:nvPr/>
          </p:nvGrpSpPr>
          <p:grpSpPr bwMode="auto">
            <a:xfrm>
              <a:off x="4159250" y="4235450"/>
              <a:ext cx="152400" cy="152400"/>
              <a:chOff x="4495800" y="5646738"/>
              <a:chExt cx="152400" cy="152400"/>
            </a:xfrm>
          </p:grpSpPr>
          <p:cxnSp>
            <p:nvCxnSpPr>
              <p:cNvPr id="216" name="Straight Connector 215"/>
              <p:cNvCxnSpPr/>
              <p:nvPr/>
            </p:nvCxnSpPr>
            <p:spPr bwMode="auto">
              <a:xfrm rot="5400000">
                <a:off x="4535430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 bwMode="auto">
              <a:xfrm>
                <a:off x="4537369" y="5722938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/>
              <p:cNvSpPr/>
              <p:nvPr/>
            </p:nvSpPr>
            <p:spPr bwMode="auto">
              <a:xfrm>
                <a:off x="4496277" y="5646738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29" name="Oval 228"/>
            <p:cNvSpPr/>
            <p:nvPr/>
          </p:nvSpPr>
          <p:spPr bwMode="auto">
            <a:xfrm>
              <a:off x="1186283" y="31242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1981832" y="44958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4" name="Oval 233"/>
            <p:cNvSpPr/>
            <p:nvPr/>
          </p:nvSpPr>
          <p:spPr bwMode="auto">
            <a:xfrm>
              <a:off x="823027" y="28575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Oval 234"/>
            <p:cNvSpPr/>
            <p:nvPr/>
          </p:nvSpPr>
          <p:spPr bwMode="auto">
            <a:xfrm>
              <a:off x="1263538" y="27940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Oval 235"/>
            <p:cNvSpPr/>
            <p:nvPr/>
          </p:nvSpPr>
          <p:spPr bwMode="auto">
            <a:xfrm>
              <a:off x="1847049" y="2787650"/>
              <a:ext cx="77254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7" name="Oval 236"/>
            <p:cNvSpPr/>
            <p:nvPr/>
          </p:nvSpPr>
          <p:spPr bwMode="auto">
            <a:xfrm>
              <a:off x="2077166" y="300355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Oval 237"/>
            <p:cNvSpPr/>
            <p:nvPr/>
          </p:nvSpPr>
          <p:spPr bwMode="auto">
            <a:xfrm>
              <a:off x="1473931" y="313055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Oval 238"/>
            <p:cNvSpPr/>
            <p:nvPr/>
          </p:nvSpPr>
          <p:spPr bwMode="auto">
            <a:xfrm>
              <a:off x="870694" y="31242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/>
            <p:cNvSpPr/>
            <p:nvPr/>
          </p:nvSpPr>
          <p:spPr bwMode="auto">
            <a:xfrm>
              <a:off x="704681" y="32639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/>
            <p:cNvSpPr/>
            <p:nvPr/>
          </p:nvSpPr>
          <p:spPr bwMode="auto">
            <a:xfrm>
              <a:off x="500863" y="3403600"/>
              <a:ext cx="77253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691532" y="3511550"/>
              <a:ext cx="77253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1460781" y="34544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2057442" y="34671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2305640" y="313055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1930878" y="32639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1168203" y="3305175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1079444" y="34925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9" name="Oval 248"/>
            <p:cNvSpPr/>
            <p:nvPr/>
          </p:nvSpPr>
          <p:spPr bwMode="auto">
            <a:xfrm>
              <a:off x="837820" y="3835400"/>
              <a:ext cx="77254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407172" y="38862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476207" y="44704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666876" y="41656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4" name="Oval 253"/>
            <p:cNvSpPr/>
            <p:nvPr/>
          </p:nvSpPr>
          <p:spPr bwMode="auto">
            <a:xfrm>
              <a:off x="864119" y="44831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1072869" y="4152900"/>
              <a:ext cx="77253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1276687" y="37846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7" name="Oval 256"/>
            <p:cNvSpPr/>
            <p:nvPr/>
          </p:nvSpPr>
          <p:spPr bwMode="auto">
            <a:xfrm>
              <a:off x="1727060" y="34417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2285916" y="380365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9" name="Oval 258"/>
            <p:cNvSpPr/>
            <p:nvPr/>
          </p:nvSpPr>
          <p:spPr bwMode="auto">
            <a:xfrm>
              <a:off x="1893072" y="38227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0" name="Oval 259"/>
            <p:cNvSpPr/>
            <p:nvPr/>
          </p:nvSpPr>
          <p:spPr bwMode="auto">
            <a:xfrm>
              <a:off x="1478861" y="4159250"/>
              <a:ext cx="77254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1" name="Oval 260"/>
            <p:cNvSpPr/>
            <p:nvPr/>
          </p:nvSpPr>
          <p:spPr bwMode="auto">
            <a:xfrm>
              <a:off x="1460781" y="44704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2" name="Oval 261"/>
            <p:cNvSpPr/>
            <p:nvPr/>
          </p:nvSpPr>
          <p:spPr bwMode="auto">
            <a:xfrm>
              <a:off x="1886497" y="46990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3" name="Oval 262"/>
            <p:cNvSpPr/>
            <p:nvPr/>
          </p:nvSpPr>
          <p:spPr bwMode="auto">
            <a:xfrm>
              <a:off x="2285916" y="44704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4" name="Oval 263"/>
            <p:cNvSpPr/>
            <p:nvPr/>
          </p:nvSpPr>
          <p:spPr bwMode="auto">
            <a:xfrm>
              <a:off x="2050867" y="414655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5" name="Oval 264"/>
            <p:cNvSpPr/>
            <p:nvPr/>
          </p:nvSpPr>
          <p:spPr bwMode="auto">
            <a:xfrm>
              <a:off x="1981832" y="427355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6" name="Oval 265"/>
            <p:cNvSpPr/>
            <p:nvPr/>
          </p:nvSpPr>
          <p:spPr bwMode="auto">
            <a:xfrm>
              <a:off x="704681" y="456565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7" name="Oval 266"/>
            <p:cNvSpPr/>
            <p:nvPr/>
          </p:nvSpPr>
          <p:spPr bwMode="auto">
            <a:xfrm>
              <a:off x="2499596" y="282575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8" name="Oval 267"/>
            <p:cNvSpPr/>
            <p:nvPr/>
          </p:nvSpPr>
          <p:spPr bwMode="auto">
            <a:xfrm>
              <a:off x="3122556" y="281305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9" name="Oval 268"/>
            <p:cNvSpPr/>
            <p:nvPr/>
          </p:nvSpPr>
          <p:spPr bwMode="auto">
            <a:xfrm>
              <a:off x="3530192" y="281305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0" name="Oval 269"/>
            <p:cNvSpPr/>
            <p:nvPr/>
          </p:nvSpPr>
          <p:spPr bwMode="auto">
            <a:xfrm>
              <a:off x="3967415" y="2963862"/>
              <a:ext cx="46023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" name="Oval 270"/>
            <p:cNvSpPr/>
            <p:nvPr/>
          </p:nvSpPr>
          <p:spPr bwMode="auto">
            <a:xfrm>
              <a:off x="4347109" y="28194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Oval 271"/>
            <p:cNvSpPr/>
            <p:nvPr/>
          </p:nvSpPr>
          <p:spPr bwMode="auto">
            <a:xfrm>
              <a:off x="3886874" y="31242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Oval 272"/>
            <p:cNvSpPr/>
            <p:nvPr/>
          </p:nvSpPr>
          <p:spPr bwMode="auto">
            <a:xfrm>
              <a:off x="3314869" y="31242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2857921" y="3121025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Oval 274"/>
            <p:cNvSpPr/>
            <p:nvPr/>
          </p:nvSpPr>
          <p:spPr bwMode="auto">
            <a:xfrm>
              <a:off x="2734644" y="3382962"/>
              <a:ext cx="46023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6" name="Oval 275"/>
            <p:cNvSpPr/>
            <p:nvPr/>
          </p:nvSpPr>
          <p:spPr bwMode="auto">
            <a:xfrm>
              <a:off x="2488090" y="3482975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7" name="Oval 276"/>
            <p:cNvSpPr/>
            <p:nvPr/>
          </p:nvSpPr>
          <p:spPr bwMode="auto">
            <a:xfrm>
              <a:off x="2709989" y="3833812"/>
              <a:ext cx="46023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8" name="Oval 277"/>
            <p:cNvSpPr/>
            <p:nvPr/>
          </p:nvSpPr>
          <p:spPr bwMode="auto">
            <a:xfrm>
              <a:off x="2887508" y="41529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9" name="Oval 278"/>
            <p:cNvSpPr/>
            <p:nvPr/>
          </p:nvSpPr>
          <p:spPr bwMode="auto">
            <a:xfrm>
              <a:off x="2489734" y="415925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0" name="Oval 279"/>
            <p:cNvSpPr/>
            <p:nvPr/>
          </p:nvSpPr>
          <p:spPr bwMode="auto">
            <a:xfrm>
              <a:off x="2716564" y="4487862"/>
              <a:ext cx="46023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1" name="Oval 280"/>
            <p:cNvSpPr/>
            <p:nvPr/>
          </p:nvSpPr>
          <p:spPr bwMode="auto">
            <a:xfrm>
              <a:off x="3153787" y="4449762"/>
              <a:ext cx="46023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2" name="Oval 281"/>
            <p:cNvSpPr/>
            <p:nvPr/>
          </p:nvSpPr>
          <p:spPr bwMode="auto">
            <a:xfrm>
              <a:off x="3535124" y="4691062"/>
              <a:ext cx="46023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3" name="Oval 282"/>
            <p:cNvSpPr/>
            <p:nvPr/>
          </p:nvSpPr>
          <p:spPr bwMode="auto">
            <a:xfrm>
              <a:off x="3954265" y="45085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4335602" y="42164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6" name="Oval 285"/>
            <p:cNvSpPr/>
            <p:nvPr/>
          </p:nvSpPr>
          <p:spPr bwMode="auto">
            <a:xfrm>
              <a:off x="4329028" y="313055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7" name="Oval 286"/>
            <p:cNvSpPr/>
            <p:nvPr/>
          </p:nvSpPr>
          <p:spPr bwMode="auto">
            <a:xfrm>
              <a:off x="4102198" y="3497262"/>
              <a:ext cx="46023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8" name="Oval 287"/>
            <p:cNvSpPr/>
            <p:nvPr/>
          </p:nvSpPr>
          <p:spPr bwMode="auto">
            <a:xfrm>
              <a:off x="3696206" y="348615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9" name="Oval 288"/>
            <p:cNvSpPr/>
            <p:nvPr/>
          </p:nvSpPr>
          <p:spPr bwMode="auto">
            <a:xfrm>
              <a:off x="3293500" y="3487737"/>
              <a:ext cx="46023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0" name="Oval 289"/>
            <p:cNvSpPr/>
            <p:nvPr/>
          </p:nvSpPr>
          <p:spPr bwMode="auto">
            <a:xfrm>
              <a:off x="2857921" y="35433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1" name="Oval 290"/>
            <p:cNvSpPr/>
            <p:nvPr/>
          </p:nvSpPr>
          <p:spPr bwMode="auto">
            <a:xfrm>
              <a:off x="3319799" y="3770312"/>
              <a:ext cx="46023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2" name="Oval 291"/>
            <p:cNvSpPr/>
            <p:nvPr/>
          </p:nvSpPr>
          <p:spPr bwMode="auto">
            <a:xfrm>
              <a:off x="3231040" y="39624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3" name="Oval 292"/>
            <p:cNvSpPr/>
            <p:nvPr/>
          </p:nvSpPr>
          <p:spPr bwMode="auto">
            <a:xfrm>
              <a:off x="3293500" y="415925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4" name="Oval 293"/>
            <p:cNvSpPr/>
            <p:nvPr/>
          </p:nvSpPr>
          <p:spPr bwMode="auto">
            <a:xfrm>
              <a:off x="3581147" y="38862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5" name="Oval 294"/>
            <p:cNvSpPr/>
            <p:nvPr/>
          </p:nvSpPr>
          <p:spPr bwMode="auto">
            <a:xfrm>
              <a:off x="4038094" y="4095750"/>
              <a:ext cx="77253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6" name="Oval 295"/>
            <p:cNvSpPr/>
            <p:nvPr/>
          </p:nvSpPr>
          <p:spPr bwMode="auto">
            <a:xfrm>
              <a:off x="3567998" y="4229100"/>
              <a:ext cx="77253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" name="Oval 296"/>
            <p:cNvSpPr/>
            <p:nvPr/>
          </p:nvSpPr>
          <p:spPr bwMode="auto">
            <a:xfrm>
              <a:off x="3982209" y="4343400"/>
              <a:ext cx="7561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8" name="Oval 297"/>
            <p:cNvSpPr/>
            <p:nvPr/>
          </p:nvSpPr>
          <p:spPr bwMode="auto">
            <a:xfrm>
              <a:off x="4038094" y="38100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0" name="Oval 299"/>
            <p:cNvSpPr/>
            <p:nvPr/>
          </p:nvSpPr>
          <p:spPr bwMode="auto">
            <a:xfrm>
              <a:off x="4093980" y="306705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431" name="TextBox 300"/>
            <p:cNvSpPr txBox="1">
              <a:spLocks noChangeArrowheads="1"/>
            </p:cNvSpPr>
            <p:nvPr/>
          </p:nvSpPr>
          <p:spPr bwMode="auto">
            <a:xfrm>
              <a:off x="990600" y="2362200"/>
              <a:ext cx="984250" cy="3079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/>
                <a:t>P  </a:t>
              </a:r>
              <a:r>
                <a:rPr lang="en-US" sz="1400"/>
                <a:t>- type</a:t>
              </a:r>
            </a:p>
          </p:txBody>
        </p:sp>
        <p:sp>
          <p:nvSpPr>
            <p:cNvPr id="55432" name="TextBox 301"/>
            <p:cNvSpPr txBox="1">
              <a:spLocks noChangeArrowheads="1"/>
            </p:cNvSpPr>
            <p:nvPr/>
          </p:nvSpPr>
          <p:spPr bwMode="auto">
            <a:xfrm>
              <a:off x="2971800" y="2362200"/>
              <a:ext cx="1219200" cy="3079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/>
                <a:t>N </a:t>
              </a:r>
              <a:r>
                <a:rPr lang="en-US" sz="1400"/>
                <a:t>- type</a:t>
              </a:r>
            </a:p>
          </p:txBody>
        </p:sp>
        <p:cxnSp>
          <p:nvCxnSpPr>
            <p:cNvPr id="305" name="Straight Connector 304"/>
            <p:cNvCxnSpPr/>
            <p:nvPr/>
          </p:nvCxnSpPr>
          <p:spPr>
            <a:xfrm rot="5400000">
              <a:off x="1334701" y="3783778"/>
              <a:ext cx="2209800" cy="16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34" name="TextBox 539"/>
            <p:cNvSpPr txBox="1">
              <a:spLocks noChangeArrowheads="1"/>
            </p:cNvSpPr>
            <p:nvPr/>
          </p:nvSpPr>
          <p:spPr bwMode="auto">
            <a:xfrm>
              <a:off x="7766050" y="2390775"/>
              <a:ext cx="1219200" cy="3079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/>
                <a:t>N </a:t>
              </a:r>
              <a:r>
                <a:rPr lang="en-US" sz="1400"/>
                <a:t>- type</a:t>
              </a:r>
            </a:p>
          </p:txBody>
        </p:sp>
        <p:grpSp>
          <p:nvGrpSpPr>
            <p:cNvPr id="55435" name="Group 595"/>
            <p:cNvGrpSpPr>
              <a:grpSpLocks/>
            </p:cNvGrpSpPr>
            <p:nvPr/>
          </p:nvGrpSpPr>
          <p:grpSpPr bwMode="auto">
            <a:xfrm>
              <a:off x="4876800" y="2336800"/>
              <a:ext cx="3886200" cy="2809875"/>
              <a:chOff x="4876800" y="2336800"/>
              <a:chExt cx="3886200" cy="2810665"/>
            </a:xfrm>
          </p:grpSpPr>
          <p:sp>
            <p:nvSpPr>
              <p:cNvPr id="55465" name="Rectangle 308"/>
              <p:cNvSpPr>
                <a:spLocks noChangeArrowheads="1"/>
              </p:cNvSpPr>
              <p:nvPr/>
            </p:nvSpPr>
            <p:spPr bwMode="auto">
              <a:xfrm>
                <a:off x="4876800" y="2686050"/>
                <a:ext cx="3886200" cy="2184400"/>
              </a:xfrm>
              <a:prstGeom prst="rect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grpSp>
            <p:nvGrpSpPr>
              <p:cNvPr id="55466" name="Group 89"/>
              <p:cNvGrpSpPr>
                <a:grpSpLocks/>
              </p:cNvGrpSpPr>
              <p:nvPr/>
            </p:nvGrpSpPr>
            <p:grpSpPr bwMode="auto">
              <a:xfrm>
                <a:off x="5073650" y="2857500"/>
                <a:ext cx="152400" cy="152400"/>
                <a:chOff x="4953000" y="5464175"/>
                <a:chExt cx="152400" cy="152400"/>
              </a:xfrm>
            </p:grpSpPr>
            <p:sp>
              <p:nvSpPr>
                <p:cNvPr id="314" name="Oval 313"/>
                <p:cNvSpPr/>
                <p:nvPr/>
              </p:nvSpPr>
              <p:spPr>
                <a:xfrm>
                  <a:off x="4952972" y="5464321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4997351" y="5540543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67" name="Group 89"/>
              <p:cNvGrpSpPr>
                <a:grpSpLocks/>
              </p:cNvGrpSpPr>
              <p:nvPr/>
            </p:nvGrpSpPr>
            <p:grpSpPr bwMode="auto">
              <a:xfrm>
                <a:off x="5461000" y="2857500"/>
                <a:ext cx="152400" cy="152400"/>
                <a:chOff x="4953000" y="5464175"/>
                <a:chExt cx="152400" cy="152400"/>
              </a:xfrm>
            </p:grpSpPr>
            <p:sp>
              <p:nvSpPr>
                <p:cNvPr id="317" name="Oval 316"/>
                <p:cNvSpPr/>
                <p:nvPr/>
              </p:nvSpPr>
              <p:spPr>
                <a:xfrm>
                  <a:off x="4953534" y="5464321"/>
                  <a:ext cx="151220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4997913" y="5540543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68" name="Group 89"/>
              <p:cNvGrpSpPr>
                <a:grpSpLocks/>
              </p:cNvGrpSpPr>
              <p:nvPr/>
            </p:nvGrpSpPr>
            <p:grpSpPr bwMode="auto">
              <a:xfrm>
                <a:off x="5803900" y="2851150"/>
                <a:ext cx="152400" cy="152400"/>
                <a:chOff x="4953000" y="5464175"/>
                <a:chExt cx="152400" cy="152400"/>
              </a:xfrm>
            </p:grpSpPr>
            <p:sp>
              <p:nvSpPr>
                <p:cNvPr id="320" name="Oval 319"/>
                <p:cNvSpPr/>
                <p:nvPr/>
              </p:nvSpPr>
              <p:spPr>
                <a:xfrm>
                  <a:off x="4952523" y="5464320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996902" y="5540542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69" name="Group 89"/>
              <p:cNvGrpSpPr>
                <a:grpSpLocks/>
              </p:cNvGrpSpPr>
              <p:nvPr/>
            </p:nvGrpSpPr>
            <p:grpSpPr bwMode="auto">
              <a:xfrm>
                <a:off x="5816600" y="3175000"/>
                <a:ext cx="152400" cy="152400"/>
                <a:chOff x="4953000" y="5464175"/>
                <a:chExt cx="152400" cy="152400"/>
              </a:xfrm>
            </p:grpSpPr>
            <p:sp>
              <p:nvSpPr>
                <p:cNvPr id="323" name="Oval 322"/>
                <p:cNvSpPr/>
                <p:nvPr/>
              </p:nvSpPr>
              <p:spPr>
                <a:xfrm>
                  <a:off x="4952972" y="5464411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997351" y="5540633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70" name="Group 89"/>
              <p:cNvGrpSpPr>
                <a:grpSpLocks/>
              </p:cNvGrpSpPr>
              <p:nvPr/>
            </p:nvGrpSpPr>
            <p:grpSpPr bwMode="auto">
              <a:xfrm>
                <a:off x="5461000" y="3181350"/>
                <a:ext cx="152400" cy="152400"/>
                <a:chOff x="4953000" y="5464175"/>
                <a:chExt cx="152400" cy="152400"/>
              </a:xfrm>
            </p:grpSpPr>
            <p:sp>
              <p:nvSpPr>
                <p:cNvPr id="326" name="Oval 325"/>
                <p:cNvSpPr/>
                <p:nvPr/>
              </p:nvSpPr>
              <p:spPr>
                <a:xfrm>
                  <a:off x="4953534" y="5464412"/>
                  <a:ext cx="151220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4997913" y="5540634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71" name="Group 89"/>
              <p:cNvGrpSpPr>
                <a:grpSpLocks/>
              </p:cNvGrpSpPr>
              <p:nvPr/>
            </p:nvGrpSpPr>
            <p:grpSpPr bwMode="auto">
              <a:xfrm>
                <a:off x="5067300" y="3187700"/>
                <a:ext cx="152400" cy="152400"/>
                <a:chOff x="4953000" y="5464175"/>
                <a:chExt cx="152400" cy="152400"/>
              </a:xfrm>
            </p:grpSpPr>
            <p:sp>
              <p:nvSpPr>
                <p:cNvPr id="329" name="Oval 328"/>
                <p:cNvSpPr/>
                <p:nvPr/>
              </p:nvSpPr>
              <p:spPr>
                <a:xfrm>
                  <a:off x="4952747" y="5464414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4997127" y="5540636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72" name="Group 89"/>
              <p:cNvGrpSpPr>
                <a:grpSpLocks/>
              </p:cNvGrpSpPr>
              <p:nvPr/>
            </p:nvGrpSpPr>
            <p:grpSpPr bwMode="auto">
              <a:xfrm>
                <a:off x="5822950" y="3511550"/>
                <a:ext cx="152400" cy="152400"/>
                <a:chOff x="4953000" y="5464175"/>
                <a:chExt cx="152400" cy="152400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4953197" y="5464505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4997576" y="5540727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73" name="Group 89"/>
              <p:cNvGrpSpPr>
                <a:grpSpLocks/>
              </p:cNvGrpSpPr>
              <p:nvPr/>
            </p:nvGrpSpPr>
            <p:grpSpPr bwMode="auto">
              <a:xfrm>
                <a:off x="5454650" y="3517900"/>
                <a:ext cx="152400" cy="152400"/>
                <a:chOff x="4953000" y="5464175"/>
                <a:chExt cx="152400" cy="152400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4953310" y="5464507"/>
                  <a:ext cx="144645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4997689" y="5540729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74" name="Group 89"/>
              <p:cNvGrpSpPr>
                <a:grpSpLocks/>
              </p:cNvGrpSpPr>
              <p:nvPr/>
            </p:nvGrpSpPr>
            <p:grpSpPr bwMode="auto">
              <a:xfrm>
                <a:off x="5086350" y="3524250"/>
                <a:ext cx="152400" cy="152400"/>
                <a:chOff x="4953000" y="5464175"/>
                <a:chExt cx="152400" cy="152400"/>
              </a:xfrm>
            </p:grpSpPr>
            <p:sp>
              <p:nvSpPr>
                <p:cNvPr id="338" name="Oval 337"/>
                <p:cNvSpPr/>
                <p:nvPr/>
              </p:nvSpPr>
              <p:spPr>
                <a:xfrm>
                  <a:off x="4953421" y="5464509"/>
                  <a:ext cx="151220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4997801" y="5540731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75" name="Group 89"/>
              <p:cNvGrpSpPr>
                <a:grpSpLocks/>
              </p:cNvGrpSpPr>
              <p:nvPr/>
            </p:nvGrpSpPr>
            <p:grpSpPr bwMode="auto">
              <a:xfrm>
                <a:off x="5816600" y="3841750"/>
                <a:ext cx="152400" cy="152400"/>
                <a:chOff x="4953000" y="5464175"/>
                <a:chExt cx="152400" cy="152400"/>
              </a:xfrm>
            </p:grpSpPr>
            <p:sp>
              <p:nvSpPr>
                <p:cNvPr id="341" name="Oval 340"/>
                <p:cNvSpPr/>
                <p:nvPr/>
              </p:nvSpPr>
              <p:spPr>
                <a:xfrm>
                  <a:off x="4952972" y="5464598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4997351" y="5540820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76" name="Group 89"/>
              <p:cNvGrpSpPr>
                <a:grpSpLocks/>
              </p:cNvGrpSpPr>
              <p:nvPr/>
            </p:nvGrpSpPr>
            <p:grpSpPr bwMode="auto">
              <a:xfrm>
                <a:off x="5448300" y="3841750"/>
                <a:ext cx="152400" cy="152400"/>
                <a:chOff x="4953000" y="5464175"/>
                <a:chExt cx="152400" cy="152400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4953085" y="5464598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4997464" y="5540820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77" name="Group 89"/>
              <p:cNvGrpSpPr>
                <a:grpSpLocks/>
              </p:cNvGrpSpPr>
              <p:nvPr/>
            </p:nvGrpSpPr>
            <p:grpSpPr bwMode="auto">
              <a:xfrm>
                <a:off x="5080000" y="3841750"/>
                <a:ext cx="152400" cy="152400"/>
                <a:chOff x="4953000" y="5464175"/>
                <a:chExt cx="152400" cy="152400"/>
              </a:xfrm>
            </p:grpSpPr>
            <p:sp>
              <p:nvSpPr>
                <p:cNvPr id="347" name="Oval 346"/>
                <p:cNvSpPr/>
                <p:nvPr/>
              </p:nvSpPr>
              <p:spPr>
                <a:xfrm>
                  <a:off x="4953197" y="5464598"/>
                  <a:ext cx="133139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4997576" y="5540820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78" name="Group 89"/>
              <p:cNvGrpSpPr>
                <a:grpSpLocks/>
              </p:cNvGrpSpPr>
              <p:nvPr/>
            </p:nvGrpSpPr>
            <p:grpSpPr bwMode="auto">
              <a:xfrm>
                <a:off x="5816600" y="4165600"/>
                <a:ext cx="152400" cy="152400"/>
                <a:chOff x="4953000" y="5464175"/>
                <a:chExt cx="152400" cy="152400"/>
              </a:xfrm>
            </p:grpSpPr>
            <p:sp>
              <p:nvSpPr>
                <p:cNvPr id="350" name="Oval 349"/>
                <p:cNvSpPr/>
                <p:nvPr/>
              </p:nvSpPr>
              <p:spPr>
                <a:xfrm>
                  <a:off x="4952972" y="5464689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997351" y="5540911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79" name="Group 89"/>
              <p:cNvGrpSpPr>
                <a:grpSpLocks/>
              </p:cNvGrpSpPr>
              <p:nvPr/>
            </p:nvGrpSpPr>
            <p:grpSpPr bwMode="auto">
              <a:xfrm>
                <a:off x="5454650" y="4171950"/>
                <a:ext cx="152400" cy="152400"/>
                <a:chOff x="4953000" y="5464175"/>
                <a:chExt cx="152400" cy="152400"/>
              </a:xfrm>
            </p:grpSpPr>
            <p:sp>
              <p:nvSpPr>
                <p:cNvPr id="353" name="Oval 352"/>
                <p:cNvSpPr/>
                <p:nvPr/>
              </p:nvSpPr>
              <p:spPr>
                <a:xfrm>
                  <a:off x="4953310" y="5464691"/>
                  <a:ext cx="144645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4" name="Straight Connector 353"/>
                <p:cNvCxnSpPr/>
                <p:nvPr/>
              </p:nvCxnSpPr>
              <p:spPr>
                <a:xfrm>
                  <a:off x="4997689" y="5540913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80" name="Group 89"/>
              <p:cNvGrpSpPr>
                <a:grpSpLocks/>
              </p:cNvGrpSpPr>
              <p:nvPr/>
            </p:nvGrpSpPr>
            <p:grpSpPr bwMode="auto">
              <a:xfrm>
                <a:off x="5067300" y="4171950"/>
                <a:ext cx="152400" cy="152400"/>
                <a:chOff x="4953000" y="5464175"/>
                <a:chExt cx="152400" cy="152400"/>
              </a:xfrm>
            </p:grpSpPr>
            <p:sp>
              <p:nvSpPr>
                <p:cNvPr id="356" name="Oval 355"/>
                <p:cNvSpPr/>
                <p:nvPr/>
              </p:nvSpPr>
              <p:spPr>
                <a:xfrm>
                  <a:off x="4952747" y="5464691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4997127" y="5540913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81" name="Group 89"/>
              <p:cNvGrpSpPr>
                <a:grpSpLocks/>
              </p:cNvGrpSpPr>
              <p:nvPr/>
            </p:nvGrpSpPr>
            <p:grpSpPr bwMode="auto">
              <a:xfrm>
                <a:off x="5810250" y="4489450"/>
                <a:ext cx="152400" cy="152400"/>
                <a:chOff x="4953000" y="5464175"/>
                <a:chExt cx="152400" cy="152400"/>
              </a:xfrm>
            </p:grpSpPr>
            <p:sp>
              <p:nvSpPr>
                <p:cNvPr id="359" name="Oval 358"/>
                <p:cNvSpPr/>
                <p:nvPr/>
              </p:nvSpPr>
              <p:spPr>
                <a:xfrm>
                  <a:off x="4952747" y="5464780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4997127" y="5541002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82" name="Group 89"/>
              <p:cNvGrpSpPr>
                <a:grpSpLocks/>
              </p:cNvGrpSpPr>
              <p:nvPr/>
            </p:nvGrpSpPr>
            <p:grpSpPr bwMode="auto">
              <a:xfrm>
                <a:off x="5454650" y="4495800"/>
                <a:ext cx="152400" cy="152400"/>
                <a:chOff x="4953000" y="5464175"/>
                <a:chExt cx="152400" cy="152400"/>
              </a:xfrm>
            </p:grpSpPr>
            <p:sp>
              <p:nvSpPr>
                <p:cNvPr id="362" name="Oval 361"/>
                <p:cNvSpPr/>
                <p:nvPr/>
              </p:nvSpPr>
              <p:spPr>
                <a:xfrm>
                  <a:off x="4953310" y="5464782"/>
                  <a:ext cx="144645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997689" y="5541004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83" name="Group 89"/>
              <p:cNvGrpSpPr>
                <a:grpSpLocks/>
              </p:cNvGrpSpPr>
              <p:nvPr/>
            </p:nvGrpSpPr>
            <p:grpSpPr bwMode="auto">
              <a:xfrm>
                <a:off x="5073650" y="4495800"/>
                <a:ext cx="152400" cy="152400"/>
                <a:chOff x="4953000" y="5464175"/>
                <a:chExt cx="152400" cy="152400"/>
              </a:xfrm>
            </p:grpSpPr>
            <p:sp>
              <p:nvSpPr>
                <p:cNvPr id="365" name="Oval 364"/>
                <p:cNvSpPr/>
                <p:nvPr/>
              </p:nvSpPr>
              <p:spPr>
                <a:xfrm>
                  <a:off x="4952972" y="5464782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4997351" y="5541004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84" name="Group 378"/>
              <p:cNvGrpSpPr>
                <a:grpSpLocks/>
              </p:cNvGrpSpPr>
              <p:nvPr/>
            </p:nvGrpSpPr>
            <p:grpSpPr bwMode="auto">
              <a:xfrm>
                <a:off x="8382000" y="28448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380" name="Straight Connector 379"/>
                <p:cNvCxnSpPr/>
                <p:nvPr/>
              </p:nvCxnSpPr>
              <p:spPr bwMode="auto">
                <a:xfrm rot="5400000">
                  <a:off x="4535322" y="5723103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 bwMode="auto">
                <a:xfrm>
                  <a:off x="4537272" y="5723103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2" name="Oval 381"/>
                <p:cNvSpPr/>
                <p:nvPr/>
              </p:nvSpPr>
              <p:spPr bwMode="auto">
                <a:xfrm>
                  <a:off x="4496179" y="5646881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85" name="Group 382"/>
              <p:cNvGrpSpPr>
                <a:grpSpLocks/>
              </p:cNvGrpSpPr>
              <p:nvPr/>
            </p:nvGrpSpPr>
            <p:grpSpPr bwMode="auto">
              <a:xfrm>
                <a:off x="8013700" y="28448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384" name="Straight Connector 383"/>
                <p:cNvCxnSpPr/>
                <p:nvPr/>
              </p:nvCxnSpPr>
              <p:spPr bwMode="auto">
                <a:xfrm rot="5400000">
                  <a:off x="4535435" y="5723103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/>
                <p:cNvCxnSpPr/>
                <p:nvPr/>
              </p:nvCxnSpPr>
              <p:spPr bwMode="auto">
                <a:xfrm>
                  <a:off x="4537385" y="5723103"/>
                  <a:ext cx="8875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6" name="Oval 385"/>
                <p:cNvSpPr/>
                <p:nvPr/>
              </p:nvSpPr>
              <p:spPr bwMode="auto">
                <a:xfrm>
                  <a:off x="4496292" y="5646881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86" name="Group 386"/>
              <p:cNvGrpSpPr>
                <a:grpSpLocks/>
              </p:cNvGrpSpPr>
              <p:nvPr/>
            </p:nvGrpSpPr>
            <p:grpSpPr bwMode="auto">
              <a:xfrm>
                <a:off x="7651750" y="285115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388" name="Straight Connector 387"/>
                <p:cNvCxnSpPr/>
                <p:nvPr/>
              </p:nvCxnSpPr>
              <p:spPr bwMode="auto">
                <a:xfrm rot="5400000">
                  <a:off x="4535772" y="5723105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 bwMode="auto">
                <a:xfrm>
                  <a:off x="4537721" y="5723105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" name="Oval 389"/>
                <p:cNvSpPr/>
                <p:nvPr/>
              </p:nvSpPr>
              <p:spPr bwMode="auto">
                <a:xfrm>
                  <a:off x="4496628" y="5646883"/>
                  <a:ext cx="151220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87" name="Group 390"/>
              <p:cNvGrpSpPr>
                <a:grpSpLocks/>
              </p:cNvGrpSpPr>
              <p:nvPr/>
            </p:nvGrpSpPr>
            <p:grpSpPr bwMode="auto">
              <a:xfrm>
                <a:off x="8382000" y="31750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392" name="Straight Connector 391"/>
                <p:cNvCxnSpPr/>
                <p:nvPr/>
              </p:nvCxnSpPr>
              <p:spPr bwMode="auto">
                <a:xfrm rot="5400000">
                  <a:off x="4535322" y="5723196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 bwMode="auto">
                <a:xfrm>
                  <a:off x="4537272" y="5723196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Oval 393"/>
                <p:cNvSpPr/>
                <p:nvPr/>
              </p:nvSpPr>
              <p:spPr bwMode="auto">
                <a:xfrm>
                  <a:off x="4496179" y="5646974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88" name="Group 394"/>
              <p:cNvGrpSpPr>
                <a:grpSpLocks/>
              </p:cNvGrpSpPr>
              <p:nvPr/>
            </p:nvGrpSpPr>
            <p:grpSpPr bwMode="auto">
              <a:xfrm>
                <a:off x="8020050" y="31750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396" name="Straight Connector 395"/>
                <p:cNvCxnSpPr/>
                <p:nvPr/>
              </p:nvCxnSpPr>
              <p:spPr bwMode="auto">
                <a:xfrm rot="5400000">
                  <a:off x="4553740" y="5723196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 bwMode="auto">
                <a:xfrm>
                  <a:off x="4555689" y="5723196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8" name="Oval 397"/>
                <p:cNvSpPr/>
                <p:nvPr/>
              </p:nvSpPr>
              <p:spPr bwMode="auto">
                <a:xfrm>
                  <a:off x="4496516" y="5646974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89" name="Group 398"/>
              <p:cNvGrpSpPr>
                <a:grpSpLocks/>
              </p:cNvGrpSpPr>
              <p:nvPr/>
            </p:nvGrpSpPr>
            <p:grpSpPr bwMode="auto">
              <a:xfrm>
                <a:off x="7651750" y="31750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00" name="Straight Connector 399"/>
                <p:cNvCxnSpPr/>
                <p:nvPr/>
              </p:nvCxnSpPr>
              <p:spPr bwMode="auto">
                <a:xfrm rot="5400000">
                  <a:off x="4535772" y="5723196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 bwMode="auto">
                <a:xfrm>
                  <a:off x="4537721" y="5723196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2" name="Oval 401"/>
                <p:cNvSpPr/>
                <p:nvPr/>
              </p:nvSpPr>
              <p:spPr bwMode="auto">
                <a:xfrm>
                  <a:off x="4496628" y="5646974"/>
                  <a:ext cx="151220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90" name="Group 402"/>
              <p:cNvGrpSpPr>
                <a:grpSpLocks/>
              </p:cNvGrpSpPr>
              <p:nvPr/>
            </p:nvGrpSpPr>
            <p:grpSpPr bwMode="auto">
              <a:xfrm>
                <a:off x="8382000" y="349885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04" name="Straight Connector 403"/>
                <p:cNvCxnSpPr/>
                <p:nvPr/>
              </p:nvCxnSpPr>
              <p:spPr bwMode="auto">
                <a:xfrm rot="5400000">
                  <a:off x="4535322" y="5723287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 bwMode="auto">
                <a:xfrm>
                  <a:off x="4537272" y="5723287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6" name="Oval 405"/>
                <p:cNvSpPr/>
                <p:nvPr/>
              </p:nvSpPr>
              <p:spPr bwMode="auto">
                <a:xfrm>
                  <a:off x="4496179" y="5647065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91" name="Group 406"/>
              <p:cNvGrpSpPr>
                <a:grpSpLocks/>
              </p:cNvGrpSpPr>
              <p:nvPr/>
            </p:nvGrpSpPr>
            <p:grpSpPr bwMode="auto">
              <a:xfrm>
                <a:off x="8007350" y="349885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08" name="Straight Connector 407"/>
                <p:cNvCxnSpPr/>
                <p:nvPr/>
              </p:nvCxnSpPr>
              <p:spPr bwMode="auto">
                <a:xfrm rot="5400000">
                  <a:off x="4535210" y="5723287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/>
                <p:cNvCxnSpPr/>
                <p:nvPr/>
              </p:nvCxnSpPr>
              <p:spPr bwMode="auto">
                <a:xfrm>
                  <a:off x="4537160" y="5723287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0" name="Oval 409"/>
                <p:cNvSpPr/>
                <p:nvPr/>
              </p:nvSpPr>
              <p:spPr bwMode="auto">
                <a:xfrm>
                  <a:off x="4496067" y="5647065"/>
                  <a:ext cx="15286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92" name="Group 410"/>
              <p:cNvGrpSpPr>
                <a:grpSpLocks/>
              </p:cNvGrpSpPr>
              <p:nvPr/>
            </p:nvGrpSpPr>
            <p:grpSpPr bwMode="auto">
              <a:xfrm>
                <a:off x="7645400" y="35052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12" name="Straight Connector 411"/>
                <p:cNvCxnSpPr/>
                <p:nvPr/>
              </p:nvCxnSpPr>
              <p:spPr bwMode="auto">
                <a:xfrm rot="5400000">
                  <a:off x="4553627" y="5723288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 bwMode="auto">
                <a:xfrm>
                  <a:off x="4537496" y="5723288"/>
                  <a:ext cx="8875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4" name="Oval 413"/>
                <p:cNvSpPr/>
                <p:nvPr/>
              </p:nvSpPr>
              <p:spPr bwMode="auto">
                <a:xfrm>
                  <a:off x="4496404" y="5647066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93" name="Group 414"/>
              <p:cNvGrpSpPr>
                <a:grpSpLocks/>
              </p:cNvGrpSpPr>
              <p:nvPr/>
            </p:nvGrpSpPr>
            <p:grpSpPr bwMode="auto">
              <a:xfrm>
                <a:off x="8382000" y="382905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16" name="Straight Connector 415"/>
                <p:cNvCxnSpPr/>
                <p:nvPr/>
              </p:nvCxnSpPr>
              <p:spPr bwMode="auto">
                <a:xfrm rot="5400000">
                  <a:off x="4535322" y="5723379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 bwMode="auto">
                <a:xfrm>
                  <a:off x="4537272" y="5723379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8" name="Oval 417"/>
                <p:cNvSpPr/>
                <p:nvPr/>
              </p:nvSpPr>
              <p:spPr bwMode="auto">
                <a:xfrm>
                  <a:off x="4496179" y="5647157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94" name="Group 418"/>
              <p:cNvGrpSpPr>
                <a:grpSpLocks/>
              </p:cNvGrpSpPr>
              <p:nvPr/>
            </p:nvGrpSpPr>
            <p:grpSpPr bwMode="auto">
              <a:xfrm>
                <a:off x="8013700" y="382905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20" name="Straight Connector 419"/>
                <p:cNvCxnSpPr/>
                <p:nvPr/>
              </p:nvCxnSpPr>
              <p:spPr bwMode="auto">
                <a:xfrm rot="5400000">
                  <a:off x="4535435" y="5723379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/>
                <p:nvPr/>
              </p:nvCxnSpPr>
              <p:spPr bwMode="auto">
                <a:xfrm>
                  <a:off x="4537385" y="5723379"/>
                  <a:ext cx="8875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Oval 421"/>
                <p:cNvSpPr/>
                <p:nvPr/>
              </p:nvSpPr>
              <p:spPr bwMode="auto">
                <a:xfrm>
                  <a:off x="4496292" y="5647157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95" name="Group 422"/>
              <p:cNvGrpSpPr>
                <a:grpSpLocks/>
              </p:cNvGrpSpPr>
              <p:nvPr/>
            </p:nvGrpSpPr>
            <p:grpSpPr bwMode="auto">
              <a:xfrm>
                <a:off x="7651750" y="382905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24" name="Straight Connector 423"/>
                <p:cNvCxnSpPr/>
                <p:nvPr/>
              </p:nvCxnSpPr>
              <p:spPr bwMode="auto">
                <a:xfrm rot="5400000">
                  <a:off x="4535772" y="5723379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 bwMode="auto">
                <a:xfrm>
                  <a:off x="4537721" y="5723379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6" name="Oval 425"/>
                <p:cNvSpPr/>
                <p:nvPr/>
              </p:nvSpPr>
              <p:spPr bwMode="auto">
                <a:xfrm>
                  <a:off x="4496628" y="5647157"/>
                  <a:ext cx="151220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96" name="Group 426"/>
              <p:cNvGrpSpPr>
                <a:grpSpLocks/>
              </p:cNvGrpSpPr>
              <p:nvPr/>
            </p:nvGrpSpPr>
            <p:grpSpPr bwMode="auto">
              <a:xfrm>
                <a:off x="8382000" y="41529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28" name="Straight Connector 427"/>
                <p:cNvCxnSpPr/>
                <p:nvPr/>
              </p:nvCxnSpPr>
              <p:spPr bwMode="auto">
                <a:xfrm rot="5400000">
                  <a:off x="4535322" y="5723470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 bwMode="auto">
                <a:xfrm>
                  <a:off x="4537272" y="5723470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Oval 429"/>
                <p:cNvSpPr/>
                <p:nvPr/>
              </p:nvSpPr>
              <p:spPr bwMode="auto">
                <a:xfrm>
                  <a:off x="4496179" y="5647248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97" name="Group 430"/>
              <p:cNvGrpSpPr>
                <a:grpSpLocks/>
              </p:cNvGrpSpPr>
              <p:nvPr/>
            </p:nvGrpSpPr>
            <p:grpSpPr bwMode="auto">
              <a:xfrm>
                <a:off x="8013700" y="415925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32" name="Straight Connector 431"/>
                <p:cNvCxnSpPr/>
                <p:nvPr/>
              </p:nvCxnSpPr>
              <p:spPr bwMode="auto">
                <a:xfrm rot="5400000">
                  <a:off x="4535435" y="5723472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 bwMode="auto">
                <a:xfrm>
                  <a:off x="4537385" y="5723472"/>
                  <a:ext cx="8875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Oval 433"/>
                <p:cNvSpPr/>
                <p:nvPr/>
              </p:nvSpPr>
              <p:spPr bwMode="auto">
                <a:xfrm>
                  <a:off x="4496292" y="5647250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98" name="Group 434"/>
              <p:cNvGrpSpPr>
                <a:grpSpLocks/>
              </p:cNvGrpSpPr>
              <p:nvPr/>
            </p:nvGrpSpPr>
            <p:grpSpPr bwMode="auto">
              <a:xfrm>
                <a:off x="7645400" y="41656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36" name="Straight Connector 435"/>
                <p:cNvCxnSpPr/>
                <p:nvPr/>
              </p:nvCxnSpPr>
              <p:spPr bwMode="auto">
                <a:xfrm rot="5400000">
                  <a:off x="4553627" y="5723474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 bwMode="auto">
                <a:xfrm>
                  <a:off x="4537496" y="5723474"/>
                  <a:ext cx="8875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8" name="Oval 437"/>
                <p:cNvSpPr/>
                <p:nvPr/>
              </p:nvSpPr>
              <p:spPr bwMode="auto">
                <a:xfrm>
                  <a:off x="4496404" y="5647252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99" name="Group 438"/>
              <p:cNvGrpSpPr>
                <a:grpSpLocks/>
              </p:cNvGrpSpPr>
              <p:nvPr/>
            </p:nvGrpSpPr>
            <p:grpSpPr bwMode="auto">
              <a:xfrm>
                <a:off x="7645400" y="448945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40" name="Straight Connector 439"/>
                <p:cNvCxnSpPr/>
                <p:nvPr/>
              </p:nvCxnSpPr>
              <p:spPr bwMode="auto">
                <a:xfrm rot="5400000">
                  <a:off x="4553627" y="5723565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 bwMode="auto">
                <a:xfrm>
                  <a:off x="4537496" y="5723565"/>
                  <a:ext cx="8875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Oval 441"/>
                <p:cNvSpPr/>
                <p:nvPr/>
              </p:nvSpPr>
              <p:spPr bwMode="auto">
                <a:xfrm>
                  <a:off x="4496404" y="5647343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500" name="Group 442"/>
              <p:cNvGrpSpPr>
                <a:grpSpLocks/>
              </p:cNvGrpSpPr>
              <p:nvPr/>
            </p:nvGrpSpPr>
            <p:grpSpPr bwMode="auto">
              <a:xfrm>
                <a:off x="8013700" y="44831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44" name="Straight Connector 443"/>
                <p:cNvCxnSpPr/>
                <p:nvPr/>
              </p:nvCxnSpPr>
              <p:spPr bwMode="auto">
                <a:xfrm rot="5400000">
                  <a:off x="4535435" y="5723563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 bwMode="auto">
                <a:xfrm>
                  <a:off x="4537385" y="5723563"/>
                  <a:ext cx="8875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Oval 445"/>
                <p:cNvSpPr/>
                <p:nvPr/>
              </p:nvSpPr>
              <p:spPr bwMode="auto">
                <a:xfrm>
                  <a:off x="4496292" y="5647341"/>
                  <a:ext cx="17094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501" name="Group 446"/>
              <p:cNvGrpSpPr>
                <a:grpSpLocks/>
              </p:cNvGrpSpPr>
              <p:nvPr/>
            </p:nvGrpSpPr>
            <p:grpSpPr bwMode="auto">
              <a:xfrm>
                <a:off x="8375650" y="447675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48" name="Straight Connector 447"/>
                <p:cNvCxnSpPr/>
                <p:nvPr/>
              </p:nvCxnSpPr>
              <p:spPr bwMode="auto">
                <a:xfrm rot="5400000">
                  <a:off x="4535098" y="5723561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/>
                <p:cNvCxnSpPr/>
                <p:nvPr/>
              </p:nvCxnSpPr>
              <p:spPr bwMode="auto">
                <a:xfrm>
                  <a:off x="4537047" y="5723561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0" name="Oval 449"/>
                <p:cNvSpPr/>
                <p:nvPr/>
              </p:nvSpPr>
              <p:spPr bwMode="auto">
                <a:xfrm>
                  <a:off x="4495954" y="5647339"/>
                  <a:ext cx="15286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502" name="Group 450"/>
              <p:cNvGrpSpPr>
                <a:grpSpLocks/>
              </p:cNvGrpSpPr>
              <p:nvPr/>
            </p:nvGrpSpPr>
            <p:grpSpPr bwMode="auto">
              <a:xfrm>
                <a:off x="7283450" y="44831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52" name="Straight Connector 451"/>
                <p:cNvCxnSpPr/>
                <p:nvPr/>
              </p:nvCxnSpPr>
              <p:spPr bwMode="auto">
                <a:xfrm rot="5400000">
                  <a:off x="4535884" y="5723563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 bwMode="auto">
                <a:xfrm>
                  <a:off x="4537834" y="5723563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Oval 453"/>
                <p:cNvSpPr/>
                <p:nvPr/>
              </p:nvSpPr>
              <p:spPr bwMode="auto">
                <a:xfrm>
                  <a:off x="4511535" y="5647341"/>
                  <a:ext cx="136426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503" name="Group 454"/>
              <p:cNvGrpSpPr>
                <a:grpSpLocks/>
              </p:cNvGrpSpPr>
              <p:nvPr/>
            </p:nvGrpSpPr>
            <p:grpSpPr bwMode="auto">
              <a:xfrm>
                <a:off x="7289800" y="415925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56" name="Straight Connector 455"/>
                <p:cNvCxnSpPr/>
                <p:nvPr/>
              </p:nvCxnSpPr>
              <p:spPr bwMode="auto">
                <a:xfrm rot="5400000">
                  <a:off x="4534465" y="5723472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/>
                <p:cNvCxnSpPr/>
                <p:nvPr/>
              </p:nvCxnSpPr>
              <p:spPr bwMode="auto">
                <a:xfrm>
                  <a:off x="4536414" y="5723472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Oval 457"/>
                <p:cNvSpPr/>
                <p:nvPr/>
              </p:nvSpPr>
              <p:spPr bwMode="auto">
                <a:xfrm>
                  <a:off x="4495323" y="5647250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504" name="Group 458"/>
              <p:cNvGrpSpPr>
                <a:grpSpLocks/>
              </p:cNvGrpSpPr>
              <p:nvPr/>
            </p:nvGrpSpPr>
            <p:grpSpPr bwMode="auto">
              <a:xfrm>
                <a:off x="7296150" y="38354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60" name="Straight Connector 459"/>
                <p:cNvCxnSpPr/>
                <p:nvPr/>
              </p:nvCxnSpPr>
              <p:spPr bwMode="auto">
                <a:xfrm rot="5400000">
                  <a:off x="4534690" y="5723381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 bwMode="auto">
                <a:xfrm>
                  <a:off x="4536639" y="5723381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2" name="Oval 461"/>
                <p:cNvSpPr/>
                <p:nvPr/>
              </p:nvSpPr>
              <p:spPr bwMode="auto">
                <a:xfrm>
                  <a:off x="4495547" y="5647159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505" name="Group 462"/>
              <p:cNvGrpSpPr>
                <a:grpSpLocks/>
              </p:cNvGrpSpPr>
              <p:nvPr/>
            </p:nvGrpSpPr>
            <p:grpSpPr bwMode="auto">
              <a:xfrm>
                <a:off x="7283450" y="35052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64" name="Straight Connector 463"/>
                <p:cNvCxnSpPr/>
                <p:nvPr/>
              </p:nvCxnSpPr>
              <p:spPr bwMode="auto">
                <a:xfrm rot="5400000">
                  <a:off x="4535884" y="5723288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 bwMode="auto">
                <a:xfrm>
                  <a:off x="4537834" y="5723288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6" name="Oval 465"/>
                <p:cNvSpPr/>
                <p:nvPr/>
              </p:nvSpPr>
              <p:spPr bwMode="auto">
                <a:xfrm>
                  <a:off x="4511535" y="5647066"/>
                  <a:ext cx="136426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506" name="Group 466"/>
              <p:cNvGrpSpPr>
                <a:grpSpLocks/>
              </p:cNvGrpSpPr>
              <p:nvPr/>
            </p:nvGrpSpPr>
            <p:grpSpPr bwMode="auto">
              <a:xfrm>
                <a:off x="7289800" y="31750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68" name="Straight Connector 467"/>
                <p:cNvCxnSpPr/>
                <p:nvPr/>
              </p:nvCxnSpPr>
              <p:spPr bwMode="auto">
                <a:xfrm rot="5400000">
                  <a:off x="4534465" y="5723196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 bwMode="auto">
                <a:xfrm>
                  <a:off x="4536414" y="5723196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0" name="Oval 469"/>
                <p:cNvSpPr/>
                <p:nvPr/>
              </p:nvSpPr>
              <p:spPr bwMode="auto">
                <a:xfrm>
                  <a:off x="4495323" y="5646974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507" name="Group 470"/>
              <p:cNvGrpSpPr>
                <a:grpSpLocks/>
              </p:cNvGrpSpPr>
              <p:nvPr/>
            </p:nvGrpSpPr>
            <p:grpSpPr bwMode="auto">
              <a:xfrm>
                <a:off x="7283450" y="2844800"/>
                <a:ext cx="152400" cy="152400"/>
                <a:chOff x="4495800" y="5646738"/>
                <a:chExt cx="152400" cy="152400"/>
              </a:xfrm>
            </p:grpSpPr>
            <p:cxnSp>
              <p:nvCxnSpPr>
                <p:cNvPr id="472" name="Straight Connector 471"/>
                <p:cNvCxnSpPr/>
                <p:nvPr/>
              </p:nvCxnSpPr>
              <p:spPr bwMode="auto">
                <a:xfrm rot="5400000">
                  <a:off x="4535884" y="5723103"/>
                  <a:ext cx="7622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 bwMode="auto">
                <a:xfrm>
                  <a:off x="4537834" y="5723103"/>
                  <a:ext cx="6903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Oval 473"/>
                <p:cNvSpPr/>
                <p:nvPr/>
              </p:nvSpPr>
              <p:spPr bwMode="auto">
                <a:xfrm>
                  <a:off x="4511535" y="5646881"/>
                  <a:ext cx="136426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97" name="Straight Connector 496"/>
              <p:cNvCxnSpPr/>
              <p:nvPr/>
            </p:nvCxnSpPr>
            <p:spPr bwMode="auto">
              <a:xfrm>
                <a:off x="7356714" y="4559925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509" name="Group 89"/>
              <p:cNvGrpSpPr>
                <a:grpSpLocks/>
              </p:cNvGrpSpPr>
              <p:nvPr/>
            </p:nvGrpSpPr>
            <p:grpSpPr bwMode="auto">
              <a:xfrm>
                <a:off x="6413500" y="2851179"/>
                <a:ext cx="152400" cy="152409"/>
                <a:chOff x="4819650" y="5464204"/>
                <a:chExt cx="152400" cy="152409"/>
              </a:xfrm>
            </p:grpSpPr>
            <p:sp>
              <p:nvSpPr>
                <p:cNvPr id="500" name="Oval 499"/>
                <p:cNvSpPr/>
                <p:nvPr/>
              </p:nvSpPr>
              <p:spPr>
                <a:xfrm>
                  <a:off x="4819383" y="5464320"/>
                  <a:ext cx="15286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1" name="Straight Connector 500"/>
                <p:cNvCxnSpPr/>
                <p:nvPr/>
              </p:nvCxnSpPr>
              <p:spPr>
                <a:xfrm>
                  <a:off x="4863763" y="5540542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10" name="Group 89"/>
              <p:cNvGrpSpPr>
                <a:grpSpLocks/>
              </p:cNvGrpSpPr>
              <p:nvPr/>
            </p:nvGrpSpPr>
            <p:grpSpPr bwMode="auto">
              <a:xfrm>
                <a:off x="6178550" y="2851150"/>
                <a:ext cx="152400" cy="152400"/>
                <a:chOff x="4953000" y="5464175"/>
                <a:chExt cx="152400" cy="152400"/>
              </a:xfrm>
            </p:grpSpPr>
            <p:sp>
              <p:nvSpPr>
                <p:cNvPr id="503" name="Oval 502"/>
                <p:cNvSpPr/>
                <p:nvPr/>
              </p:nvSpPr>
              <p:spPr>
                <a:xfrm>
                  <a:off x="4952635" y="5464320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4" name="Straight Connector 503"/>
                <p:cNvCxnSpPr/>
                <p:nvPr/>
              </p:nvCxnSpPr>
              <p:spPr>
                <a:xfrm>
                  <a:off x="4997014" y="5540542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11" name="Group 89"/>
              <p:cNvGrpSpPr>
                <a:grpSpLocks/>
              </p:cNvGrpSpPr>
              <p:nvPr/>
            </p:nvGrpSpPr>
            <p:grpSpPr bwMode="auto">
              <a:xfrm>
                <a:off x="6184900" y="3181350"/>
                <a:ext cx="152400" cy="152400"/>
                <a:chOff x="4953000" y="5464175"/>
                <a:chExt cx="152400" cy="152400"/>
              </a:xfrm>
            </p:grpSpPr>
            <p:sp>
              <p:nvSpPr>
                <p:cNvPr id="506" name="Oval 505"/>
                <p:cNvSpPr/>
                <p:nvPr/>
              </p:nvSpPr>
              <p:spPr>
                <a:xfrm>
                  <a:off x="4952860" y="5464412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4997239" y="5540634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12" name="Group 89"/>
              <p:cNvGrpSpPr>
                <a:grpSpLocks/>
              </p:cNvGrpSpPr>
              <p:nvPr/>
            </p:nvGrpSpPr>
            <p:grpSpPr bwMode="auto">
              <a:xfrm>
                <a:off x="6419850" y="3181398"/>
                <a:ext cx="152400" cy="152409"/>
                <a:chOff x="4819650" y="5464223"/>
                <a:chExt cx="152400" cy="152409"/>
              </a:xfrm>
            </p:grpSpPr>
            <p:sp>
              <p:nvSpPr>
                <p:cNvPr id="509" name="Oval 508"/>
                <p:cNvSpPr/>
                <p:nvPr/>
              </p:nvSpPr>
              <p:spPr>
                <a:xfrm>
                  <a:off x="4819608" y="5464412"/>
                  <a:ext cx="15286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0" name="Straight Connector 509"/>
                <p:cNvCxnSpPr/>
                <p:nvPr/>
              </p:nvCxnSpPr>
              <p:spPr>
                <a:xfrm>
                  <a:off x="4863988" y="5540634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13" name="Group 89"/>
              <p:cNvGrpSpPr>
                <a:grpSpLocks/>
              </p:cNvGrpSpPr>
              <p:nvPr/>
            </p:nvGrpSpPr>
            <p:grpSpPr bwMode="auto">
              <a:xfrm>
                <a:off x="6413500" y="3505266"/>
                <a:ext cx="152400" cy="152409"/>
                <a:chOff x="4819650" y="5464241"/>
                <a:chExt cx="152400" cy="152409"/>
              </a:xfrm>
            </p:grpSpPr>
            <p:sp>
              <p:nvSpPr>
                <p:cNvPr id="512" name="Oval 511"/>
                <p:cNvSpPr/>
                <p:nvPr/>
              </p:nvSpPr>
              <p:spPr>
                <a:xfrm>
                  <a:off x="4819383" y="5464503"/>
                  <a:ext cx="15286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863763" y="5540725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14" name="Group 89"/>
              <p:cNvGrpSpPr>
                <a:grpSpLocks/>
              </p:cNvGrpSpPr>
              <p:nvPr/>
            </p:nvGrpSpPr>
            <p:grpSpPr bwMode="auto">
              <a:xfrm>
                <a:off x="6184900" y="3505200"/>
                <a:ext cx="152400" cy="152400"/>
                <a:chOff x="4953000" y="5464175"/>
                <a:chExt cx="152400" cy="152400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952860" y="5464503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6" name="Straight Connector 515"/>
                <p:cNvCxnSpPr/>
                <p:nvPr/>
              </p:nvCxnSpPr>
              <p:spPr>
                <a:xfrm>
                  <a:off x="4997239" y="5540725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15" name="Group 89"/>
              <p:cNvGrpSpPr>
                <a:grpSpLocks/>
              </p:cNvGrpSpPr>
              <p:nvPr/>
            </p:nvGrpSpPr>
            <p:grpSpPr bwMode="auto">
              <a:xfrm>
                <a:off x="6419850" y="3841836"/>
                <a:ext cx="152400" cy="152409"/>
                <a:chOff x="4819650" y="5464261"/>
                <a:chExt cx="152400" cy="152409"/>
              </a:xfrm>
            </p:grpSpPr>
            <p:sp>
              <p:nvSpPr>
                <p:cNvPr id="518" name="Oval 517"/>
                <p:cNvSpPr/>
                <p:nvPr/>
              </p:nvSpPr>
              <p:spPr>
                <a:xfrm>
                  <a:off x="4819608" y="5464598"/>
                  <a:ext cx="15286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863988" y="5540820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16" name="Group 89"/>
              <p:cNvGrpSpPr>
                <a:grpSpLocks/>
              </p:cNvGrpSpPr>
              <p:nvPr/>
            </p:nvGrpSpPr>
            <p:grpSpPr bwMode="auto">
              <a:xfrm>
                <a:off x="6191250" y="3841750"/>
                <a:ext cx="152400" cy="152400"/>
                <a:chOff x="4953000" y="5464175"/>
                <a:chExt cx="152400" cy="152400"/>
              </a:xfrm>
            </p:grpSpPr>
            <p:sp>
              <p:nvSpPr>
                <p:cNvPr id="521" name="Oval 520"/>
                <p:cNvSpPr/>
                <p:nvPr/>
              </p:nvSpPr>
              <p:spPr>
                <a:xfrm>
                  <a:off x="4953085" y="5464598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4997464" y="5540820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17" name="Group 89"/>
              <p:cNvGrpSpPr>
                <a:grpSpLocks/>
              </p:cNvGrpSpPr>
              <p:nvPr/>
            </p:nvGrpSpPr>
            <p:grpSpPr bwMode="auto">
              <a:xfrm>
                <a:off x="6413500" y="4159354"/>
                <a:ext cx="152400" cy="152409"/>
                <a:chOff x="4819650" y="5464279"/>
                <a:chExt cx="152400" cy="152409"/>
              </a:xfrm>
            </p:grpSpPr>
            <p:sp>
              <p:nvSpPr>
                <p:cNvPr id="524" name="Oval 523"/>
                <p:cNvSpPr/>
                <p:nvPr/>
              </p:nvSpPr>
              <p:spPr>
                <a:xfrm>
                  <a:off x="4819383" y="5464687"/>
                  <a:ext cx="15286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4863763" y="5540909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18" name="Group 89"/>
              <p:cNvGrpSpPr>
                <a:grpSpLocks/>
              </p:cNvGrpSpPr>
              <p:nvPr/>
            </p:nvGrpSpPr>
            <p:grpSpPr bwMode="auto">
              <a:xfrm>
                <a:off x="6184900" y="4165600"/>
                <a:ext cx="152400" cy="152400"/>
                <a:chOff x="4953000" y="5464175"/>
                <a:chExt cx="152400" cy="152400"/>
              </a:xfrm>
            </p:grpSpPr>
            <p:sp>
              <p:nvSpPr>
                <p:cNvPr id="527" name="Oval 526"/>
                <p:cNvSpPr/>
                <p:nvPr/>
              </p:nvSpPr>
              <p:spPr>
                <a:xfrm>
                  <a:off x="4952860" y="5464689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4997239" y="5540911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19" name="Group 89"/>
              <p:cNvGrpSpPr>
                <a:grpSpLocks/>
              </p:cNvGrpSpPr>
              <p:nvPr/>
            </p:nvGrpSpPr>
            <p:grpSpPr bwMode="auto">
              <a:xfrm>
                <a:off x="6407150" y="4495923"/>
                <a:ext cx="152400" cy="152409"/>
                <a:chOff x="4819650" y="5464298"/>
                <a:chExt cx="152400" cy="152409"/>
              </a:xfrm>
            </p:grpSpPr>
            <p:sp>
              <p:nvSpPr>
                <p:cNvPr id="530" name="Oval 529"/>
                <p:cNvSpPr/>
                <p:nvPr/>
              </p:nvSpPr>
              <p:spPr>
                <a:xfrm>
                  <a:off x="4819158" y="5464782"/>
                  <a:ext cx="152864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4863538" y="5541004"/>
                  <a:ext cx="70678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20" name="Group 89"/>
              <p:cNvGrpSpPr>
                <a:grpSpLocks/>
              </p:cNvGrpSpPr>
              <p:nvPr/>
            </p:nvGrpSpPr>
            <p:grpSpPr bwMode="auto">
              <a:xfrm>
                <a:off x="6172200" y="4489450"/>
                <a:ext cx="152400" cy="152400"/>
                <a:chOff x="4953000" y="5464175"/>
                <a:chExt cx="152400" cy="152400"/>
              </a:xfrm>
            </p:grpSpPr>
            <p:sp>
              <p:nvSpPr>
                <p:cNvPr id="533" name="Oval 532"/>
                <p:cNvSpPr/>
                <p:nvPr/>
              </p:nvSpPr>
              <p:spPr>
                <a:xfrm>
                  <a:off x="4952410" y="5464780"/>
                  <a:ext cx="152863" cy="15244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34" name="Straight Connector 533"/>
                <p:cNvCxnSpPr/>
                <p:nvPr/>
              </p:nvCxnSpPr>
              <p:spPr>
                <a:xfrm>
                  <a:off x="4996789" y="5541002"/>
                  <a:ext cx="7067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521" name="TextBox 538"/>
              <p:cNvSpPr txBox="1">
                <a:spLocks noChangeArrowheads="1"/>
              </p:cNvSpPr>
              <p:nvPr/>
            </p:nvSpPr>
            <p:spPr bwMode="auto">
              <a:xfrm>
                <a:off x="5238750" y="2362200"/>
                <a:ext cx="984250" cy="30786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i="1"/>
                  <a:t>P </a:t>
                </a:r>
                <a:r>
                  <a:rPr lang="en-US" sz="1400"/>
                  <a:t>- type</a:t>
                </a:r>
              </a:p>
            </p:txBody>
          </p:sp>
          <p:cxnSp>
            <p:nvCxnSpPr>
              <p:cNvPr id="542" name="Straight Connector 541"/>
              <p:cNvCxnSpPr/>
              <p:nvPr/>
            </p:nvCxnSpPr>
            <p:spPr>
              <a:xfrm rot="16200000" flipH="1">
                <a:off x="5787535" y="3772080"/>
                <a:ext cx="2185014" cy="131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rot="16200000" flipH="1">
                <a:off x="4996918" y="3753025"/>
                <a:ext cx="2185014" cy="1315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 rot="16200000" flipH="1">
                <a:off x="6432686" y="3766551"/>
                <a:ext cx="2185014" cy="11505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 rot="5400000">
                <a:off x="6004721" y="5006904"/>
                <a:ext cx="184202" cy="1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/>
              <p:cNvCxnSpPr/>
              <p:nvPr/>
            </p:nvCxnSpPr>
            <p:spPr>
              <a:xfrm rot="5400000">
                <a:off x="7451173" y="5013255"/>
                <a:ext cx="184202" cy="16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Oval 522"/>
              <p:cNvSpPr/>
              <p:nvPr/>
            </p:nvSpPr>
            <p:spPr bwMode="auto">
              <a:xfrm>
                <a:off x="5714663" y="3092662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 bwMode="auto">
              <a:xfrm>
                <a:off x="5323464" y="3076783"/>
                <a:ext cx="77253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9" name="Oval 528"/>
              <p:cNvSpPr/>
              <p:nvPr/>
            </p:nvSpPr>
            <p:spPr bwMode="auto">
              <a:xfrm>
                <a:off x="5686720" y="2886229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2" name="Oval 531"/>
              <p:cNvSpPr/>
              <p:nvPr/>
            </p:nvSpPr>
            <p:spPr bwMode="auto">
              <a:xfrm>
                <a:off x="5714663" y="3435659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 bwMode="auto">
              <a:xfrm>
                <a:off x="5969435" y="3772303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6" name="Oval 535"/>
              <p:cNvSpPr/>
              <p:nvPr/>
            </p:nvSpPr>
            <p:spPr bwMode="auto">
              <a:xfrm>
                <a:off x="5639053" y="3746896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 bwMode="auto">
              <a:xfrm>
                <a:off x="5639053" y="4078777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 bwMode="auto">
              <a:xfrm>
                <a:off x="5226485" y="3772303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0" name="Oval 539"/>
              <p:cNvSpPr/>
              <p:nvPr/>
            </p:nvSpPr>
            <p:spPr bwMode="auto">
              <a:xfrm>
                <a:off x="5180462" y="4064486"/>
                <a:ext cx="77254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 bwMode="auto">
              <a:xfrm>
                <a:off x="4984862" y="4407482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4" name="Oval 543"/>
              <p:cNvSpPr/>
              <p:nvPr/>
            </p:nvSpPr>
            <p:spPr bwMode="auto">
              <a:xfrm>
                <a:off x="5333326" y="4667905"/>
                <a:ext cx="77253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 bwMode="auto">
              <a:xfrm>
                <a:off x="5943136" y="4070837"/>
                <a:ext cx="77254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9" name="Oval 548"/>
              <p:cNvSpPr/>
              <p:nvPr/>
            </p:nvSpPr>
            <p:spPr bwMode="auto">
              <a:xfrm>
                <a:off x="5670283" y="4391603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 bwMode="auto">
              <a:xfrm>
                <a:off x="5714663" y="4699664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2" name="Oval 551"/>
              <p:cNvSpPr/>
              <p:nvPr/>
            </p:nvSpPr>
            <p:spPr bwMode="auto">
              <a:xfrm>
                <a:off x="5285658" y="3416604"/>
                <a:ext cx="77254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" name="Oval 552"/>
              <p:cNvSpPr/>
              <p:nvPr/>
            </p:nvSpPr>
            <p:spPr bwMode="auto">
              <a:xfrm>
                <a:off x="5002943" y="3454714"/>
                <a:ext cx="77254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4" name="Oval 553"/>
              <p:cNvSpPr/>
              <p:nvPr/>
            </p:nvSpPr>
            <p:spPr bwMode="auto">
              <a:xfrm>
                <a:off x="5009517" y="2768721"/>
                <a:ext cx="77254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5" name="Oval 554"/>
              <p:cNvSpPr/>
              <p:nvPr/>
            </p:nvSpPr>
            <p:spPr bwMode="auto">
              <a:xfrm>
                <a:off x="5384280" y="2743314"/>
                <a:ext cx="77254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6" name="Oval 555"/>
              <p:cNvSpPr/>
              <p:nvPr/>
            </p:nvSpPr>
            <p:spPr bwMode="auto">
              <a:xfrm>
                <a:off x="5943136" y="2775073"/>
                <a:ext cx="77254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7" name="Oval 556"/>
              <p:cNvSpPr/>
              <p:nvPr/>
            </p:nvSpPr>
            <p:spPr bwMode="auto">
              <a:xfrm>
                <a:off x="5323464" y="4334436"/>
                <a:ext cx="77253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 bwMode="auto">
              <a:xfrm>
                <a:off x="7573681" y="2773485"/>
                <a:ext cx="46023" cy="4605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 bwMode="auto">
              <a:xfrm>
                <a:off x="8229516" y="2806832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0" name="Oval 559"/>
              <p:cNvSpPr/>
              <p:nvPr/>
            </p:nvSpPr>
            <p:spPr bwMode="auto">
              <a:xfrm>
                <a:off x="8568117" y="3087898"/>
                <a:ext cx="46023" cy="4605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1" name="Oval 560"/>
              <p:cNvSpPr/>
              <p:nvPr/>
            </p:nvSpPr>
            <p:spPr bwMode="auto">
              <a:xfrm>
                <a:off x="7918857" y="2949747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 bwMode="auto">
              <a:xfrm>
                <a:off x="7879409" y="3154592"/>
                <a:ext cx="46023" cy="4605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 bwMode="auto">
              <a:xfrm>
                <a:off x="7601625" y="3453126"/>
                <a:ext cx="46023" cy="4605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4" name="Oval 563"/>
              <p:cNvSpPr/>
              <p:nvPr/>
            </p:nvSpPr>
            <p:spPr bwMode="auto">
              <a:xfrm>
                <a:off x="8254171" y="3276864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5" name="Oval 564"/>
              <p:cNvSpPr/>
              <p:nvPr/>
            </p:nvSpPr>
            <p:spPr bwMode="auto">
              <a:xfrm>
                <a:off x="8553324" y="3429307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 bwMode="auto">
              <a:xfrm>
                <a:off x="8535243" y="3783419"/>
                <a:ext cx="46023" cy="4605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 bwMode="auto">
              <a:xfrm>
                <a:off x="7879409" y="3467418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8" name="Oval 567"/>
              <p:cNvSpPr/>
              <p:nvPr/>
            </p:nvSpPr>
            <p:spPr bwMode="auto">
              <a:xfrm>
                <a:off x="7879409" y="3696082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" name="Oval 568"/>
              <p:cNvSpPr/>
              <p:nvPr/>
            </p:nvSpPr>
            <p:spPr bwMode="auto">
              <a:xfrm>
                <a:off x="7879409" y="4174053"/>
                <a:ext cx="46023" cy="4605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 bwMode="auto">
              <a:xfrm>
                <a:off x="8234447" y="3772303"/>
                <a:ext cx="723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 bwMode="auto">
              <a:xfrm>
                <a:off x="8298551" y="4039078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" name="Oval 571"/>
              <p:cNvSpPr/>
              <p:nvPr/>
            </p:nvSpPr>
            <p:spPr bwMode="auto">
              <a:xfrm>
                <a:off x="8642083" y="4437652"/>
                <a:ext cx="46023" cy="4605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" name="Oval 572"/>
              <p:cNvSpPr/>
              <p:nvPr/>
            </p:nvSpPr>
            <p:spPr bwMode="auto">
              <a:xfrm>
                <a:off x="7881053" y="4343964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 bwMode="auto">
              <a:xfrm>
                <a:off x="7879409" y="4563101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 bwMode="auto">
              <a:xfrm>
                <a:off x="7618062" y="4108948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" name="Oval 575"/>
              <p:cNvSpPr/>
              <p:nvPr/>
            </p:nvSpPr>
            <p:spPr bwMode="auto">
              <a:xfrm>
                <a:off x="8273895" y="4343964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" name="Oval 576"/>
              <p:cNvSpPr/>
              <p:nvPr/>
            </p:nvSpPr>
            <p:spPr bwMode="auto">
              <a:xfrm>
                <a:off x="8260746" y="3067255"/>
                <a:ext cx="46023" cy="460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 bwMode="auto">
              <a:xfrm>
                <a:off x="7871191" y="3924746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 bwMode="auto">
              <a:xfrm>
                <a:off x="8255815" y="4655202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" name="Oval 579"/>
              <p:cNvSpPr/>
              <p:nvPr/>
            </p:nvSpPr>
            <p:spPr bwMode="auto">
              <a:xfrm>
                <a:off x="8262390" y="3486473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570" name="TextBox 580"/>
              <p:cNvSpPr txBox="1">
                <a:spLocks noChangeArrowheads="1"/>
              </p:cNvSpPr>
              <p:nvPr/>
            </p:nvSpPr>
            <p:spPr bwMode="auto">
              <a:xfrm>
                <a:off x="6449257" y="2336800"/>
                <a:ext cx="1144865" cy="3078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Electric field</a:t>
                </a:r>
              </a:p>
            </p:txBody>
          </p:sp>
          <p:cxnSp>
            <p:nvCxnSpPr>
              <p:cNvPr id="55571" name="Straight Arrow Connector 582"/>
              <p:cNvCxnSpPr>
                <a:cxnSpLocks noChangeShapeType="1"/>
              </p:cNvCxnSpPr>
              <p:nvPr/>
            </p:nvCxnSpPr>
            <p:spPr bwMode="auto">
              <a:xfrm rot="10800000">
                <a:off x="6172200" y="5099050"/>
                <a:ext cx="1524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5572" name="Straight Arrow Connector 583"/>
              <p:cNvCxnSpPr>
                <a:cxnSpLocks noChangeShapeType="1"/>
              </p:cNvCxnSpPr>
              <p:nvPr/>
            </p:nvCxnSpPr>
            <p:spPr bwMode="auto">
              <a:xfrm rot="10800000" flipH="1">
                <a:off x="7334250" y="5097461"/>
                <a:ext cx="1524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5573" name="TextBox 584"/>
              <p:cNvSpPr txBox="1">
                <a:spLocks noChangeArrowheads="1"/>
              </p:cNvSpPr>
              <p:nvPr/>
            </p:nvSpPr>
            <p:spPr bwMode="auto">
              <a:xfrm>
                <a:off x="6191250" y="4870450"/>
                <a:ext cx="1523999" cy="277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Depletion region</a:t>
                </a:r>
              </a:p>
            </p:txBody>
          </p:sp>
          <p:cxnSp>
            <p:nvCxnSpPr>
              <p:cNvPr id="55574" name="Straight Arrow Connector 585"/>
              <p:cNvCxnSpPr>
                <a:cxnSpLocks noChangeShapeType="1"/>
              </p:cNvCxnSpPr>
              <p:nvPr/>
            </p:nvCxnSpPr>
            <p:spPr bwMode="auto">
              <a:xfrm rot="10800000" flipV="1">
                <a:off x="6686550" y="2914682"/>
                <a:ext cx="304800" cy="314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prstDash val="sysDash"/>
                <a:round/>
                <a:headEnd/>
                <a:tailEnd type="arrow" w="med" len="med"/>
              </a:ln>
            </p:spPr>
          </p:cxnSp>
          <p:cxnSp>
            <p:nvCxnSpPr>
              <p:cNvPr id="55575" name="Straight Arrow Connector 591"/>
              <p:cNvCxnSpPr>
                <a:cxnSpLocks noChangeShapeType="1"/>
              </p:cNvCxnSpPr>
              <p:nvPr/>
            </p:nvCxnSpPr>
            <p:spPr bwMode="auto">
              <a:xfrm rot="5400000">
                <a:off x="6769100" y="2667000"/>
                <a:ext cx="304800" cy="1524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81" name="Oval 580"/>
              <p:cNvSpPr/>
              <p:nvPr/>
            </p:nvSpPr>
            <p:spPr bwMode="auto">
              <a:xfrm>
                <a:off x="5343188" y="4010495"/>
                <a:ext cx="75610" cy="76221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577" name="Straight Arrow Connector 585"/>
              <p:cNvCxnSpPr>
                <a:cxnSpLocks noChangeShapeType="1"/>
              </p:cNvCxnSpPr>
              <p:nvPr/>
            </p:nvCxnSpPr>
            <p:spPr bwMode="auto">
              <a:xfrm rot="10800000" flipV="1">
                <a:off x="6686550" y="3263985"/>
                <a:ext cx="304800" cy="314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prstDash val="sysDash"/>
                <a:round/>
                <a:headEnd/>
                <a:tailEnd type="arrow" w="med" len="med"/>
              </a:ln>
            </p:spPr>
          </p:cxnSp>
          <p:cxnSp>
            <p:nvCxnSpPr>
              <p:cNvPr id="55578" name="Straight Arrow Connector 585"/>
              <p:cNvCxnSpPr>
                <a:cxnSpLocks noChangeShapeType="1"/>
              </p:cNvCxnSpPr>
              <p:nvPr/>
            </p:nvCxnSpPr>
            <p:spPr bwMode="auto">
              <a:xfrm rot="10800000" flipV="1">
                <a:off x="6696075" y="3613288"/>
                <a:ext cx="304800" cy="314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prstDash val="sysDash"/>
                <a:round/>
                <a:headEnd/>
                <a:tailEnd type="arrow" w="med" len="med"/>
              </a:ln>
            </p:spPr>
          </p:cxnSp>
          <p:cxnSp>
            <p:nvCxnSpPr>
              <p:cNvPr id="55579" name="Straight Arrow Connector 585"/>
              <p:cNvCxnSpPr>
                <a:cxnSpLocks noChangeShapeType="1"/>
              </p:cNvCxnSpPr>
              <p:nvPr/>
            </p:nvCxnSpPr>
            <p:spPr bwMode="auto">
              <a:xfrm rot="10800000" flipV="1">
                <a:off x="6686550" y="3895813"/>
                <a:ext cx="304800" cy="314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prstDash val="sysDash"/>
                <a:round/>
                <a:headEnd/>
                <a:tailEnd type="arrow" w="med" len="med"/>
              </a:ln>
            </p:spPr>
          </p:cxnSp>
          <p:cxnSp>
            <p:nvCxnSpPr>
              <p:cNvPr id="55580" name="Straight Arrow Connector 585"/>
              <p:cNvCxnSpPr>
                <a:cxnSpLocks noChangeShapeType="1"/>
              </p:cNvCxnSpPr>
              <p:nvPr/>
            </p:nvCxnSpPr>
            <p:spPr bwMode="auto">
              <a:xfrm rot="10800000" flipV="1">
                <a:off x="6686550" y="4206914"/>
                <a:ext cx="304800" cy="314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prstDash val="sysDash"/>
                <a:round/>
                <a:headEnd/>
                <a:tailEnd type="arrow" w="med" len="med"/>
              </a:ln>
            </p:spPr>
          </p:cxnSp>
          <p:cxnSp>
            <p:nvCxnSpPr>
              <p:cNvPr id="55581" name="Straight Arrow Connector 585"/>
              <p:cNvCxnSpPr>
                <a:cxnSpLocks noChangeShapeType="1"/>
              </p:cNvCxnSpPr>
              <p:nvPr/>
            </p:nvCxnSpPr>
            <p:spPr bwMode="auto">
              <a:xfrm rot="10800000" flipV="1">
                <a:off x="6696075" y="4565644"/>
                <a:ext cx="304800" cy="314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prstDash val="sysDash"/>
                <a:round/>
                <a:headEnd/>
                <a:tailEnd type="arrow" w="med" len="med"/>
              </a:ln>
            </p:spPr>
          </p:cxnSp>
        </p:grpSp>
        <p:grpSp>
          <p:nvGrpSpPr>
            <p:cNvPr id="55436" name="Group 589"/>
            <p:cNvGrpSpPr>
              <a:grpSpLocks/>
            </p:cNvGrpSpPr>
            <p:nvPr/>
          </p:nvGrpSpPr>
          <p:grpSpPr bwMode="auto">
            <a:xfrm>
              <a:off x="7029450" y="2847975"/>
              <a:ext cx="152400" cy="152400"/>
              <a:chOff x="7086600" y="5715000"/>
              <a:chExt cx="152400" cy="152400"/>
            </a:xfrm>
          </p:grpSpPr>
          <p:cxnSp>
            <p:nvCxnSpPr>
              <p:cNvPr id="591" name="Straight Connector 590"/>
              <p:cNvCxnSpPr/>
              <p:nvPr/>
            </p:nvCxnSpPr>
            <p:spPr bwMode="auto">
              <a:xfrm>
                <a:off x="7127861" y="5791200"/>
                <a:ext cx="7067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2" name="Oval 591"/>
              <p:cNvSpPr/>
              <p:nvPr/>
            </p:nvSpPr>
            <p:spPr bwMode="auto">
              <a:xfrm>
                <a:off x="7086769" y="5715000"/>
                <a:ext cx="152863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93" name="Straight Connector 592"/>
              <p:cNvCxnSpPr/>
              <p:nvPr/>
            </p:nvCxnSpPr>
            <p:spPr bwMode="auto">
              <a:xfrm rot="5400000">
                <a:off x="7125922" y="5791200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37" name="Group 593"/>
            <p:cNvGrpSpPr>
              <a:grpSpLocks/>
            </p:cNvGrpSpPr>
            <p:nvPr/>
          </p:nvGrpSpPr>
          <p:grpSpPr bwMode="auto">
            <a:xfrm>
              <a:off x="7038975" y="3190875"/>
              <a:ext cx="152400" cy="152400"/>
              <a:chOff x="7086600" y="5715000"/>
              <a:chExt cx="152400" cy="152400"/>
            </a:xfrm>
          </p:grpSpPr>
          <p:cxnSp>
            <p:nvCxnSpPr>
              <p:cNvPr id="595" name="Straight Connector 594"/>
              <p:cNvCxnSpPr/>
              <p:nvPr/>
            </p:nvCxnSpPr>
            <p:spPr bwMode="auto">
              <a:xfrm>
                <a:off x="7128197" y="5791200"/>
                <a:ext cx="690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 bwMode="auto">
              <a:xfrm>
                <a:off x="7087105" y="5715000"/>
                <a:ext cx="15122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97" name="Straight Connector 596"/>
              <p:cNvCxnSpPr/>
              <p:nvPr/>
            </p:nvCxnSpPr>
            <p:spPr bwMode="auto">
              <a:xfrm rot="5400000">
                <a:off x="7126258" y="5791200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38" name="Group 597"/>
            <p:cNvGrpSpPr>
              <a:grpSpLocks/>
            </p:cNvGrpSpPr>
            <p:nvPr/>
          </p:nvGrpSpPr>
          <p:grpSpPr bwMode="auto">
            <a:xfrm>
              <a:off x="7048500" y="3514725"/>
              <a:ext cx="152400" cy="152400"/>
              <a:chOff x="7086600" y="5715000"/>
              <a:chExt cx="152400" cy="152400"/>
            </a:xfrm>
          </p:grpSpPr>
          <p:cxnSp>
            <p:nvCxnSpPr>
              <p:cNvPr id="599" name="Straight Connector 598"/>
              <p:cNvCxnSpPr/>
              <p:nvPr/>
            </p:nvCxnSpPr>
            <p:spPr bwMode="auto">
              <a:xfrm>
                <a:off x="7126891" y="5791200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Oval 599"/>
              <p:cNvSpPr/>
              <p:nvPr/>
            </p:nvSpPr>
            <p:spPr bwMode="auto">
              <a:xfrm>
                <a:off x="7085799" y="5715000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1" name="Straight Connector 600"/>
              <p:cNvCxnSpPr/>
              <p:nvPr/>
            </p:nvCxnSpPr>
            <p:spPr bwMode="auto">
              <a:xfrm rot="5400000">
                <a:off x="7124953" y="5791200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39" name="Group 601"/>
            <p:cNvGrpSpPr>
              <a:grpSpLocks/>
            </p:cNvGrpSpPr>
            <p:nvPr/>
          </p:nvGrpSpPr>
          <p:grpSpPr bwMode="auto">
            <a:xfrm>
              <a:off x="7058025" y="3838575"/>
              <a:ext cx="152400" cy="152400"/>
              <a:chOff x="7086600" y="5715000"/>
              <a:chExt cx="152400" cy="152400"/>
            </a:xfrm>
          </p:grpSpPr>
          <p:cxnSp>
            <p:nvCxnSpPr>
              <p:cNvPr id="603" name="Straight Connector 602"/>
              <p:cNvCxnSpPr/>
              <p:nvPr/>
            </p:nvCxnSpPr>
            <p:spPr bwMode="auto">
              <a:xfrm>
                <a:off x="7127229" y="5791200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4" name="Oval 603"/>
              <p:cNvSpPr/>
              <p:nvPr/>
            </p:nvSpPr>
            <p:spPr bwMode="auto">
              <a:xfrm>
                <a:off x="7086136" y="5715000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5" name="Straight Connector 604"/>
              <p:cNvCxnSpPr/>
              <p:nvPr/>
            </p:nvCxnSpPr>
            <p:spPr bwMode="auto">
              <a:xfrm rot="5400000">
                <a:off x="7125290" y="5791200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40" name="Group 605"/>
            <p:cNvGrpSpPr>
              <a:grpSpLocks/>
            </p:cNvGrpSpPr>
            <p:nvPr/>
          </p:nvGrpSpPr>
          <p:grpSpPr bwMode="auto">
            <a:xfrm>
              <a:off x="7067550" y="4171950"/>
              <a:ext cx="152400" cy="152400"/>
              <a:chOff x="7086600" y="5715000"/>
              <a:chExt cx="152400" cy="152400"/>
            </a:xfrm>
          </p:grpSpPr>
          <p:cxnSp>
            <p:nvCxnSpPr>
              <p:cNvPr id="607" name="Straight Connector 606"/>
              <p:cNvCxnSpPr/>
              <p:nvPr/>
            </p:nvCxnSpPr>
            <p:spPr bwMode="auto">
              <a:xfrm>
                <a:off x="7127565" y="5791200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8" name="Oval 607"/>
              <p:cNvSpPr/>
              <p:nvPr/>
            </p:nvSpPr>
            <p:spPr bwMode="auto">
              <a:xfrm>
                <a:off x="7086473" y="5715000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9" name="Straight Connector 608"/>
              <p:cNvCxnSpPr/>
              <p:nvPr/>
            </p:nvCxnSpPr>
            <p:spPr bwMode="auto">
              <a:xfrm rot="5400000">
                <a:off x="7125627" y="5791200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41" name="Group 609"/>
            <p:cNvGrpSpPr>
              <a:grpSpLocks/>
            </p:cNvGrpSpPr>
            <p:nvPr/>
          </p:nvGrpSpPr>
          <p:grpSpPr bwMode="auto">
            <a:xfrm>
              <a:off x="7077075" y="4495800"/>
              <a:ext cx="152400" cy="152400"/>
              <a:chOff x="7086600" y="5715000"/>
              <a:chExt cx="152400" cy="152400"/>
            </a:xfrm>
          </p:grpSpPr>
          <p:cxnSp>
            <p:nvCxnSpPr>
              <p:cNvPr id="611" name="Straight Connector 610"/>
              <p:cNvCxnSpPr/>
              <p:nvPr/>
            </p:nvCxnSpPr>
            <p:spPr bwMode="auto">
              <a:xfrm>
                <a:off x="7127903" y="5791200"/>
                <a:ext cx="706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 bwMode="auto">
              <a:xfrm>
                <a:off x="7086810" y="5715000"/>
                <a:ext cx="152864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 bwMode="auto">
              <a:xfrm rot="5400000">
                <a:off x="7125964" y="5791200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1" name="Oval 620"/>
            <p:cNvSpPr/>
            <p:nvPr/>
          </p:nvSpPr>
          <p:spPr bwMode="auto">
            <a:xfrm>
              <a:off x="4353684" y="4524375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3" name="Oval 582"/>
            <p:cNvSpPr/>
            <p:nvPr/>
          </p:nvSpPr>
          <p:spPr bwMode="auto">
            <a:xfrm>
              <a:off x="5617684" y="306705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4" name="Oval 583"/>
            <p:cNvSpPr/>
            <p:nvPr/>
          </p:nvSpPr>
          <p:spPr bwMode="auto">
            <a:xfrm>
              <a:off x="5782054" y="3698875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5" name="Oval 584"/>
            <p:cNvSpPr/>
            <p:nvPr/>
          </p:nvSpPr>
          <p:spPr bwMode="auto">
            <a:xfrm>
              <a:off x="5333326" y="36576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6" name="Oval 585"/>
            <p:cNvSpPr/>
            <p:nvPr/>
          </p:nvSpPr>
          <p:spPr bwMode="auto">
            <a:xfrm>
              <a:off x="5004587" y="3048000"/>
              <a:ext cx="46023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96"/>
          <p:cNvSpPr>
            <a:spLocks noChangeArrowheads="1"/>
          </p:cNvSpPr>
          <p:nvPr/>
        </p:nvSpPr>
        <p:spPr bwMode="auto">
          <a:xfrm>
            <a:off x="2133600" y="2209800"/>
            <a:ext cx="5181600" cy="3352800"/>
          </a:xfrm>
          <a:prstGeom prst="rect">
            <a:avLst/>
          </a:prstGeom>
          <a:noFill/>
          <a:ln w="9525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p-n junction forward biased</a:t>
            </a:r>
          </a:p>
        </p:txBody>
      </p:sp>
      <p:grpSp>
        <p:nvGrpSpPr>
          <p:cNvPr id="56324" name="Group 296"/>
          <p:cNvGrpSpPr>
            <a:grpSpLocks/>
          </p:cNvGrpSpPr>
          <p:nvPr/>
        </p:nvGrpSpPr>
        <p:grpSpPr bwMode="auto">
          <a:xfrm>
            <a:off x="2133600" y="2362200"/>
            <a:ext cx="5181600" cy="3352800"/>
            <a:chOff x="2133600" y="2362200"/>
            <a:chExt cx="5181600" cy="3352800"/>
          </a:xfrm>
        </p:grpSpPr>
        <p:sp>
          <p:nvSpPr>
            <p:cNvPr id="56325" name="Rectangle 299"/>
            <p:cNvSpPr>
              <a:spLocks noChangeArrowheads="1"/>
            </p:cNvSpPr>
            <p:nvPr/>
          </p:nvSpPr>
          <p:spPr bwMode="auto">
            <a:xfrm>
              <a:off x="2133600" y="2362200"/>
              <a:ext cx="5181600" cy="33528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56326" name="Rectangle 3"/>
            <p:cNvSpPr>
              <a:spLocks noChangeArrowheads="1"/>
            </p:cNvSpPr>
            <p:nvPr/>
          </p:nvSpPr>
          <p:spPr bwMode="auto">
            <a:xfrm>
              <a:off x="2971800" y="2736850"/>
              <a:ext cx="3505200" cy="1981200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56327" name="Rectangle 4"/>
            <p:cNvSpPr>
              <a:spLocks noChangeArrowheads="1"/>
            </p:cNvSpPr>
            <p:nvPr/>
          </p:nvSpPr>
          <p:spPr bwMode="auto">
            <a:xfrm>
              <a:off x="2967038" y="2736850"/>
              <a:ext cx="46037" cy="1981200"/>
            </a:xfrm>
            <a:prstGeom prst="rect">
              <a:avLst/>
            </a:prstGeom>
            <a:solidFill>
              <a:schemeClr val="tx1"/>
            </a:solidFill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56328" name="Rectangle 5"/>
            <p:cNvSpPr>
              <a:spLocks noChangeArrowheads="1"/>
            </p:cNvSpPr>
            <p:nvPr/>
          </p:nvSpPr>
          <p:spPr bwMode="auto">
            <a:xfrm>
              <a:off x="6435725" y="2738438"/>
              <a:ext cx="46038" cy="1981200"/>
            </a:xfrm>
            <a:prstGeom prst="rect">
              <a:avLst/>
            </a:prstGeom>
            <a:solidFill>
              <a:schemeClr val="tx1"/>
            </a:solidFill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56329" name="Group 89"/>
            <p:cNvGrpSpPr>
              <a:grpSpLocks/>
            </p:cNvGrpSpPr>
            <p:nvPr/>
          </p:nvGrpSpPr>
          <p:grpSpPr bwMode="auto">
            <a:xfrm>
              <a:off x="3092450" y="2889250"/>
              <a:ext cx="152400" cy="152400"/>
              <a:chOff x="4953000" y="5464175"/>
              <a:chExt cx="152400" cy="1524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30" name="Group 89"/>
            <p:cNvGrpSpPr>
              <a:grpSpLocks/>
            </p:cNvGrpSpPr>
            <p:nvPr/>
          </p:nvGrpSpPr>
          <p:grpSpPr bwMode="auto">
            <a:xfrm>
              <a:off x="3435350" y="2895600"/>
              <a:ext cx="152400" cy="152400"/>
              <a:chOff x="4953000" y="5464175"/>
              <a:chExt cx="152400" cy="152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31" name="Group 89"/>
            <p:cNvGrpSpPr>
              <a:grpSpLocks/>
            </p:cNvGrpSpPr>
            <p:nvPr/>
          </p:nvGrpSpPr>
          <p:grpSpPr bwMode="auto">
            <a:xfrm>
              <a:off x="3778250" y="2901950"/>
              <a:ext cx="152400" cy="152400"/>
              <a:chOff x="4953000" y="5464175"/>
              <a:chExt cx="152400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32" name="Group 89"/>
            <p:cNvGrpSpPr>
              <a:grpSpLocks/>
            </p:cNvGrpSpPr>
            <p:nvPr/>
          </p:nvGrpSpPr>
          <p:grpSpPr bwMode="auto">
            <a:xfrm>
              <a:off x="4140200" y="2895600"/>
              <a:ext cx="152400" cy="152400"/>
              <a:chOff x="4953000" y="5464175"/>
              <a:chExt cx="152400" cy="1524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33" name="Group 89"/>
            <p:cNvGrpSpPr>
              <a:grpSpLocks/>
            </p:cNvGrpSpPr>
            <p:nvPr/>
          </p:nvGrpSpPr>
          <p:grpSpPr bwMode="auto">
            <a:xfrm>
              <a:off x="3079750" y="3194050"/>
              <a:ext cx="152400" cy="152400"/>
              <a:chOff x="4953000" y="5464175"/>
              <a:chExt cx="152400" cy="1524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34" name="Group 89"/>
            <p:cNvGrpSpPr>
              <a:grpSpLocks/>
            </p:cNvGrpSpPr>
            <p:nvPr/>
          </p:nvGrpSpPr>
          <p:grpSpPr bwMode="auto">
            <a:xfrm>
              <a:off x="3435350" y="3181350"/>
              <a:ext cx="152400" cy="152400"/>
              <a:chOff x="4953000" y="5464175"/>
              <a:chExt cx="152400" cy="1524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35" name="Group 89"/>
            <p:cNvGrpSpPr>
              <a:grpSpLocks/>
            </p:cNvGrpSpPr>
            <p:nvPr/>
          </p:nvGrpSpPr>
          <p:grpSpPr bwMode="auto">
            <a:xfrm>
              <a:off x="3790950" y="3194050"/>
              <a:ext cx="152400" cy="152400"/>
              <a:chOff x="4953000" y="5464175"/>
              <a:chExt cx="1524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36" name="Group 89"/>
            <p:cNvGrpSpPr>
              <a:grpSpLocks/>
            </p:cNvGrpSpPr>
            <p:nvPr/>
          </p:nvGrpSpPr>
          <p:grpSpPr bwMode="auto">
            <a:xfrm>
              <a:off x="4133850" y="3194050"/>
              <a:ext cx="152400" cy="152400"/>
              <a:chOff x="4953000" y="5464175"/>
              <a:chExt cx="152400" cy="15240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37" name="Group 89"/>
            <p:cNvGrpSpPr>
              <a:grpSpLocks/>
            </p:cNvGrpSpPr>
            <p:nvPr/>
          </p:nvGrpSpPr>
          <p:grpSpPr bwMode="auto">
            <a:xfrm>
              <a:off x="4127500" y="3486150"/>
              <a:ext cx="152400" cy="152400"/>
              <a:chOff x="4953000" y="5464175"/>
              <a:chExt cx="152400" cy="1524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38" name="Group 89"/>
            <p:cNvGrpSpPr>
              <a:grpSpLocks/>
            </p:cNvGrpSpPr>
            <p:nvPr/>
          </p:nvGrpSpPr>
          <p:grpSpPr bwMode="auto">
            <a:xfrm>
              <a:off x="3778250" y="3492500"/>
              <a:ext cx="152400" cy="152400"/>
              <a:chOff x="4953000" y="5464175"/>
              <a:chExt cx="152400" cy="152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39" name="Group 89"/>
            <p:cNvGrpSpPr>
              <a:grpSpLocks/>
            </p:cNvGrpSpPr>
            <p:nvPr/>
          </p:nvGrpSpPr>
          <p:grpSpPr bwMode="auto">
            <a:xfrm>
              <a:off x="3448050" y="3498850"/>
              <a:ext cx="152400" cy="152400"/>
              <a:chOff x="4953000" y="5464175"/>
              <a:chExt cx="152400" cy="1524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0" name="Group 89"/>
            <p:cNvGrpSpPr>
              <a:grpSpLocks/>
            </p:cNvGrpSpPr>
            <p:nvPr/>
          </p:nvGrpSpPr>
          <p:grpSpPr bwMode="auto">
            <a:xfrm>
              <a:off x="3079750" y="3492500"/>
              <a:ext cx="152400" cy="152400"/>
              <a:chOff x="4953000" y="5464175"/>
              <a:chExt cx="152400" cy="15240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1" name="Group 89"/>
            <p:cNvGrpSpPr>
              <a:grpSpLocks/>
            </p:cNvGrpSpPr>
            <p:nvPr/>
          </p:nvGrpSpPr>
          <p:grpSpPr bwMode="auto">
            <a:xfrm>
              <a:off x="4133850" y="3790950"/>
              <a:ext cx="152400" cy="152400"/>
              <a:chOff x="4953000" y="5464175"/>
              <a:chExt cx="152400" cy="15240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2" name="Group 89"/>
            <p:cNvGrpSpPr>
              <a:grpSpLocks/>
            </p:cNvGrpSpPr>
            <p:nvPr/>
          </p:nvGrpSpPr>
          <p:grpSpPr bwMode="auto">
            <a:xfrm>
              <a:off x="3778250" y="3778250"/>
              <a:ext cx="152400" cy="152400"/>
              <a:chOff x="4953000" y="5464175"/>
              <a:chExt cx="152400" cy="1524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3" name="Group 89"/>
            <p:cNvGrpSpPr>
              <a:grpSpLocks/>
            </p:cNvGrpSpPr>
            <p:nvPr/>
          </p:nvGrpSpPr>
          <p:grpSpPr bwMode="auto">
            <a:xfrm>
              <a:off x="3435350" y="3784600"/>
              <a:ext cx="152400" cy="152400"/>
              <a:chOff x="4953000" y="5464175"/>
              <a:chExt cx="152400" cy="15240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4" name="Group 92"/>
            <p:cNvGrpSpPr>
              <a:grpSpLocks/>
            </p:cNvGrpSpPr>
            <p:nvPr/>
          </p:nvGrpSpPr>
          <p:grpSpPr bwMode="auto">
            <a:xfrm>
              <a:off x="3079750" y="3784600"/>
              <a:ext cx="152400" cy="152400"/>
              <a:chOff x="4953000" y="5464175"/>
              <a:chExt cx="152400" cy="1524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5" name="Group 95"/>
            <p:cNvGrpSpPr>
              <a:grpSpLocks/>
            </p:cNvGrpSpPr>
            <p:nvPr/>
          </p:nvGrpSpPr>
          <p:grpSpPr bwMode="auto">
            <a:xfrm>
              <a:off x="4127500" y="4083050"/>
              <a:ext cx="152400" cy="152400"/>
              <a:chOff x="4953000" y="5464175"/>
              <a:chExt cx="152400" cy="152400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6" name="Group 98"/>
            <p:cNvGrpSpPr>
              <a:grpSpLocks/>
            </p:cNvGrpSpPr>
            <p:nvPr/>
          </p:nvGrpSpPr>
          <p:grpSpPr bwMode="auto">
            <a:xfrm>
              <a:off x="3778250" y="4083050"/>
              <a:ext cx="152400" cy="152400"/>
              <a:chOff x="4953000" y="5464175"/>
              <a:chExt cx="152400" cy="1524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7" name="Group 101"/>
            <p:cNvGrpSpPr>
              <a:grpSpLocks/>
            </p:cNvGrpSpPr>
            <p:nvPr/>
          </p:nvGrpSpPr>
          <p:grpSpPr bwMode="auto">
            <a:xfrm>
              <a:off x="3429000" y="4083050"/>
              <a:ext cx="152400" cy="152400"/>
              <a:chOff x="4953000" y="5464175"/>
              <a:chExt cx="152400" cy="1524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8" name="Group 104"/>
            <p:cNvGrpSpPr>
              <a:grpSpLocks/>
            </p:cNvGrpSpPr>
            <p:nvPr/>
          </p:nvGrpSpPr>
          <p:grpSpPr bwMode="auto">
            <a:xfrm>
              <a:off x="3079750" y="4083050"/>
              <a:ext cx="152400" cy="152400"/>
              <a:chOff x="4953000" y="5464175"/>
              <a:chExt cx="152400" cy="1524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9" name="Group 107"/>
            <p:cNvGrpSpPr>
              <a:grpSpLocks/>
            </p:cNvGrpSpPr>
            <p:nvPr/>
          </p:nvGrpSpPr>
          <p:grpSpPr bwMode="auto">
            <a:xfrm>
              <a:off x="4127500" y="4375150"/>
              <a:ext cx="152400" cy="152400"/>
              <a:chOff x="4953000" y="5464175"/>
              <a:chExt cx="152400" cy="15240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50" name="Group 110"/>
            <p:cNvGrpSpPr>
              <a:grpSpLocks/>
            </p:cNvGrpSpPr>
            <p:nvPr/>
          </p:nvGrpSpPr>
          <p:grpSpPr bwMode="auto">
            <a:xfrm>
              <a:off x="3778250" y="4381500"/>
              <a:ext cx="152400" cy="152400"/>
              <a:chOff x="4953000" y="5464175"/>
              <a:chExt cx="152400" cy="15240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51" name="Group 113"/>
            <p:cNvGrpSpPr>
              <a:grpSpLocks/>
            </p:cNvGrpSpPr>
            <p:nvPr/>
          </p:nvGrpSpPr>
          <p:grpSpPr bwMode="auto">
            <a:xfrm>
              <a:off x="3429000" y="4375150"/>
              <a:ext cx="152400" cy="152400"/>
              <a:chOff x="4953000" y="5464175"/>
              <a:chExt cx="152400" cy="152400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52" name="Group 116"/>
            <p:cNvGrpSpPr>
              <a:grpSpLocks/>
            </p:cNvGrpSpPr>
            <p:nvPr/>
          </p:nvGrpSpPr>
          <p:grpSpPr bwMode="auto">
            <a:xfrm>
              <a:off x="3073400" y="4375150"/>
              <a:ext cx="152400" cy="152400"/>
              <a:chOff x="4953000" y="5464175"/>
              <a:chExt cx="152400" cy="1524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53" name="Group 89"/>
            <p:cNvGrpSpPr>
              <a:grpSpLocks/>
            </p:cNvGrpSpPr>
            <p:nvPr/>
          </p:nvGrpSpPr>
          <p:grpSpPr bwMode="auto">
            <a:xfrm>
              <a:off x="4419600" y="2914650"/>
              <a:ext cx="152400" cy="152400"/>
              <a:chOff x="4953000" y="5464175"/>
              <a:chExt cx="152400" cy="1524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54" name="Group 89"/>
            <p:cNvGrpSpPr>
              <a:grpSpLocks/>
            </p:cNvGrpSpPr>
            <p:nvPr/>
          </p:nvGrpSpPr>
          <p:grpSpPr bwMode="auto">
            <a:xfrm>
              <a:off x="4419600" y="3206750"/>
              <a:ext cx="152400" cy="152400"/>
              <a:chOff x="4953000" y="5464175"/>
              <a:chExt cx="152400" cy="152400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55" name="Group 89"/>
            <p:cNvGrpSpPr>
              <a:grpSpLocks/>
            </p:cNvGrpSpPr>
            <p:nvPr/>
          </p:nvGrpSpPr>
          <p:grpSpPr bwMode="auto">
            <a:xfrm>
              <a:off x="4419600" y="3498850"/>
              <a:ext cx="152400" cy="152400"/>
              <a:chOff x="4953000" y="5464175"/>
              <a:chExt cx="152400" cy="1524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56" name="Group 89"/>
            <p:cNvGrpSpPr>
              <a:grpSpLocks/>
            </p:cNvGrpSpPr>
            <p:nvPr/>
          </p:nvGrpSpPr>
          <p:grpSpPr bwMode="auto">
            <a:xfrm>
              <a:off x="4419600" y="3790950"/>
              <a:ext cx="152400" cy="152400"/>
              <a:chOff x="4953000" y="5464175"/>
              <a:chExt cx="152400" cy="152400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57" name="Group 89"/>
            <p:cNvGrpSpPr>
              <a:grpSpLocks/>
            </p:cNvGrpSpPr>
            <p:nvPr/>
          </p:nvGrpSpPr>
          <p:grpSpPr bwMode="auto">
            <a:xfrm>
              <a:off x="4419600" y="4083050"/>
              <a:ext cx="152400" cy="152400"/>
              <a:chOff x="4953000" y="5464175"/>
              <a:chExt cx="152400" cy="152400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58" name="Group 89"/>
            <p:cNvGrpSpPr>
              <a:grpSpLocks/>
            </p:cNvGrpSpPr>
            <p:nvPr/>
          </p:nvGrpSpPr>
          <p:grpSpPr bwMode="auto">
            <a:xfrm>
              <a:off x="4419600" y="4375150"/>
              <a:ext cx="152400" cy="152400"/>
              <a:chOff x="4953000" y="5464175"/>
              <a:chExt cx="152400" cy="152400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359" name="TextBox 300"/>
            <p:cNvSpPr txBox="1">
              <a:spLocks noChangeArrowheads="1"/>
            </p:cNvSpPr>
            <p:nvPr/>
          </p:nvSpPr>
          <p:spPr bwMode="auto">
            <a:xfrm>
              <a:off x="3587750" y="2438400"/>
              <a:ext cx="984250" cy="3079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/>
                <a:t>P </a:t>
              </a:r>
              <a:r>
                <a:rPr lang="en-US" sz="1400"/>
                <a:t>- type</a:t>
              </a:r>
            </a:p>
          </p:txBody>
        </p:sp>
        <p:sp>
          <p:nvSpPr>
            <p:cNvPr id="56360" name="TextBox 300"/>
            <p:cNvSpPr txBox="1">
              <a:spLocks noChangeArrowheads="1"/>
            </p:cNvSpPr>
            <p:nvPr/>
          </p:nvSpPr>
          <p:spPr bwMode="auto">
            <a:xfrm>
              <a:off x="5480050" y="2438400"/>
              <a:ext cx="984250" cy="3079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/>
                <a:t>N </a:t>
              </a:r>
              <a:r>
                <a:rPr lang="en-US" sz="1400"/>
                <a:t>- type</a:t>
              </a:r>
            </a:p>
          </p:txBody>
        </p:sp>
        <p:grpSp>
          <p:nvGrpSpPr>
            <p:cNvPr id="56361" name="Group 126"/>
            <p:cNvGrpSpPr>
              <a:grpSpLocks/>
            </p:cNvGrpSpPr>
            <p:nvPr/>
          </p:nvGrpSpPr>
          <p:grpSpPr bwMode="auto">
            <a:xfrm>
              <a:off x="4908550" y="2908300"/>
              <a:ext cx="152400" cy="152400"/>
              <a:chOff x="4495800" y="5646738"/>
              <a:chExt cx="152400" cy="152400"/>
            </a:xfrm>
          </p:grpSpPr>
          <p:cxnSp>
            <p:nvCxnSpPr>
              <p:cNvPr id="147" name="Straight Connector 146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62" name="Group 126"/>
            <p:cNvGrpSpPr>
              <a:grpSpLocks/>
            </p:cNvGrpSpPr>
            <p:nvPr/>
          </p:nvGrpSpPr>
          <p:grpSpPr bwMode="auto">
            <a:xfrm>
              <a:off x="4908550" y="3206750"/>
              <a:ext cx="152400" cy="152400"/>
              <a:chOff x="4495800" y="5646738"/>
              <a:chExt cx="152400" cy="152400"/>
            </a:xfrm>
          </p:grpSpPr>
          <p:cxnSp>
            <p:nvCxnSpPr>
              <p:cNvPr id="151" name="Straight Connector 150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63" name="Group 126"/>
            <p:cNvGrpSpPr>
              <a:grpSpLocks/>
            </p:cNvGrpSpPr>
            <p:nvPr/>
          </p:nvGrpSpPr>
          <p:grpSpPr bwMode="auto">
            <a:xfrm>
              <a:off x="4908550" y="3505200"/>
              <a:ext cx="152400" cy="152400"/>
              <a:chOff x="4495800" y="5646738"/>
              <a:chExt cx="152400" cy="152400"/>
            </a:xfrm>
          </p:grpSpPr>
          <p:cxnSp>
            <p:nvCxnSpPr>
              <p:cNvPr id="155" name="Straight Connector 154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64" name="Group 126"/>
            <p:cNvGrpSpPr>
              <a:grpSpLocks/>
            </p:cNvGrpSpPr>
            <p:nvPr/>
          </p:nvGrpSpPr>
          <p:grpSpPr bwMode="auto">
            <a:xfrm>
              <a:off x="4908550" y="3803650"/>
              <a:ext cx="152400" cy="152400"/>
              <a:chOff x="4495800" y="5646738"/>
              <a:chExt cx="152400" cy="152400"/>
            </a:xfrm>
          </p:grpSpPr>
          <p:cxnSp>
            <p:nvCxnSpPr>
              <p:cNvPr id="159" name="Straight Connector 158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65" name="Group 126"/>
            <p:cNvGrpSpPr>
              <a:grpSpLocks/>
            </p:cNvGrpSpPr>
            <p:nvPr/>
          </p:nvGrpSpPr>
          <p:grpSpPr bwMode="auto">
            <a:xfrm>
              <a:off x="4908550" y="4102100"/>
              <a:ext cx="152400" cy="152400"/>
              <a:chOff x="4495800" y="5646738"/>
              <a:chExt cx="152400" cy="152400"/>
            </a:xfrm>
          </p:grpSpPr>
          <p:cxnSp>
            <p:nvCxnSpPr>
              <p:cNvPr id="163" name="Straight Connector 162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66" name="Group 126"/>
            <p:cNvGrpSpPr>
              <a:grpSpLocks/>
            </p:cNvGrpSpPr>
            <p:nvPr/>
          </p:nvGrpSpPr>
          <p:grpSpPr bwMode="auto">
            <a:xfrm>
              <a:off x="4908550" y="4381500"/>
              <a:ext cx="152400" cy="152400"/>
              <a:chOff x="4495800" y="5646738"/>
              <a:chExt cx="152400" cy="152400"/>
            </a:xfrm>
          </p:grpSpPr>
          <p:cxnSp>
            <p:nvCxnSpPr>
              <p:cNvPr id="167" name="Straight Connector 166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67" name="Group 126"/>
            <p:cNvGrpSpPr>
              <a:grpSpLocks/>
            </p:cNvGrpSpPr>
            <p:nvPr/>
          </p:nvGrpSpPr>
          <p:grpSpPr bwMode="auto">
            <a:xfrm>
              <a:off x="6229350" y="4387850"/>
              <a:ext cx="152400" cy="152400"/>
              <a:chOff x="4495800" y="5646738"/>
              <a:chExt cx="152400" cy="152400"/>
            </a:xfrm>
          </p:grpSpPr>
          <p:cxnSp>
            <p:nvCxnSpPr>
              <p:cNvPr id="171" name="Straight Connector 170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68" name="Group 126"/>
            <p:cNvGrpSpPr>
              <a:grpSpLocks/>
            </p:cNvGrpSpPr>
            <p:nvPr/>
          </p:nvGrpSpPr>
          <p:grpSpPr bwMode="auto">
            <a:xfrm>
              <a:off x="6223000" y="4089400"/>
              <a:ext cx="152400" cy="152400"/>
              <a:chOff x="4495800" y="5646738"/>
              <a:chExt cx="152400" cy="152400"/>
            </a:xfrm>
          </p:grpSpPr>
          <p:cxnSp>
            <p:nvCxnSpPr>
              <p:cNvPr id="175" name="Straight Connector 174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69" name="Group 126"/>
            <p:cNvGrpSpPr>
              <a:grpSpLocks/>
            </p:cNvGrpSpPr>
            <p:nvPr/>
          </p:nvGrpSpPr>
          <p:grpSpPr bwMode="auto">
            <a:xfrm>
              <a:off x="6229350" y="3810000"/>
              <a:ext cx="152400" cy="152400"/>
              <a:chOff x="4495800" y="5646738"/>
              <a:chExt cx="152400" cy="152400"/>
            </a:xfrm>
          </p:grpSpPr>
          <p:cxnSp>
            <p:nvCxnSpPr>
              <p:cNvPr id="179" name="Straight Connector 178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70" name="Group 126"/>
            <p:cNvGrpSpPr>
              <a:grpSpLocks/>
            </p:cNvGrpSpPr>
            <p:nvPr/>
          </p:nvGrpSpPr>
          <p:grpSpPr bwMode="auto">
            <a:xfrm>
              <a:off x="6235700" y="3505200"/>
              <a:ext cx="152400" cy="152400"/>
              <a:chOff x="4495800" y="5646738"/>
              <a:chExt cx="152400" cy="152400"/>
            </a:xfrm>
          </p:grpSpPr>
          <p:cxnSp>
            <p:nvCxnSpPr>
              <p:cNvPr id="183" name="Straight Connector 182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71" name="Group 126"/>
            <p:cNvGrpSpPr>
              <a:grpSpLocks/>
            </p:cNvGrpSpPr>
            <p:nvPr/>
          </p:nvGrpSpPr>
          <p:grpSpPr bwMode="auto">
            <a:xfrm>
              <a:off x="6229350" y="3219450"/>
              <a:ext cx="152400" cy="152400"/>
              <a:chOff x="4495800" y="5646738"/>
              <a:chExt cx="152400" cy="152400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Oval 188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72" name="Group 126"/>
            <p:cNvGrpSpPr>
              <a:grpSpLocks/>
            </p:cNvGrpSpPr>
            <p:nvPr/>
          </p:nvGrpSpPr>
          <p:grpSpPr bwMode="auto">
            <a:xfrm>
              <a:off x="6235700" y="2914650"/>
              <a:ext cx="152400" cy="152400"/>
              <a:chOff x="4495800" y="5646738"/>
              <a:chExt cx="152400" cy="152400"/>
            </a:xfrm>
          </p:grpSpPr>
          <p:cxnSp>
            <p:nvCxnSpPr>
              <p:cNvPr id="191" name="Straight Connector 190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73" name="Group 126"/>
            <p:cNvGrpSpPr>
              <a:grpSpLocks/>
            </p:cNvGrpSpPr>
            <p:nvPr/>
          </p:nvGrpSpPr>
          <p:grpSpPr bwMode="auto">
            <a:xfrm>
              <a:off x="5886450" y="2921000"/>
              <a:ext cx="152400" cy="152400"/>
              <a:chOff x="4495800" y="5646738"/>
              <a:chExt cx="152400" cy="152400"/>
            </a:xfrm>
          </p:grpSpPr>
          <p:cxnSp>
            <p:nvCxnSpPr>
              <p:cNvPr id="195" name="Straight Connector 194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74" name="Group 126"/>
            <p:cNvGrpSpPr>
              <a:grpSpLocks/>
            </p:cNvGrpSpPr>
            <p:nvPr/>
          </p:nvGrpSpPr>
          <p:grpSpPr bwMode="auto">
            <a:xfrm>
              <a:off x="5524500" y="2921000"/>
              <a:ext cx="152400" cy="152400"/>
              <a:chOff x="4495800" y="5646738"/>
              <a:chExt cx="152400" cy="152400"/>
            </a:xfrm>
          </p:grpSpPr>
          <p:cxnSp>
            <p:nvCxnSpPr>
              <p:cNvPr id="199" name="Straight Connector 198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Oval 200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75" name="Group 126"/>
            <p:cNvGrpSpPr>
              <a:grpSpLocks/>
            </p:cNvGrpSpPr>
            <p:nvPr/>
          </p:nvGrpSpPr>
          <p:grpSpPr bwMode="auto">
            <a:xfrm>
              <a:off x="5187950" y="2914650"/>
              <a:ext cx="152400" cy="152400"/>
              <a:chOff x="4495800" y="5646738"/>
              <a:chExt cx="152400" cy="152400"/>
            </a:xfrm>
          </p:grpSpPr>
          <p:cxnSp>
            <p:nvCxnSpPr>
              <p:cNvPr id="203" name="Straight Connector 202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Oval 204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76" name="Group 126"/>
            <p:cNvGrpSpPr>
              <a:grpSpLocks/>
            </p:cNvGrpSpPr>
            <p:nvPr/>
          </p:nvGrpSpPr>
          <p:grpSpPr bwMode="auto">
            <a:xfrm>
              <a:off x="5880100" y="3206750"/>
              <a:ext cx="152400" cy="152400"/>
              <a:chOff x="4495800" y="5646738"/>
              <a:chExt cx="152400" cy="152400"/>
            </a:xfrm>
          </p:grpSpPr>
          <p:cxnSp>
            <p:nvCxnSpPr>
              <p:cNvPr id="207" name="Straight Connector 206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Oval 208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77" name="Group 126"/>
            <p:cNvGrpSpPr>
              <a:grpSpLocks/>
            </p:cNvGrpSpPr>
            <p:nvPr/>
          </p:nvGrpSpPr>
          <p:grpSpPr bwMode="auto">
            <a:xfrm>
              <a:off x="5524500" y="3206750"/>
              <a:ext cx="152400" cy="152400"/>
              <a:chOff x="4495800" y="5646738"/>
              <a:chExt cx="152400" cy="152400"/>
            </a:xfrm>
          </p:grpSpPr>
          <p:cxnSp>
            <p:nvCxnSpPr>
              <p:cNvPr id="211" name="Straight Connector 210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78" name="Group 126"/>
            <p:cNvGrpSpPr>
              <a:grpSpLocks/>
            </p:cNvGrpSpPr>
            <p:nvPr/>
          </p:nvGrpSpPr>
          <p:grpSpPr bwMode="auto">
            <a:xfrm>
              <a:off x="5181600" y="3206750"/>
              <a:ext cx="152400" cy="152400"/>
              <a:chOff x="4495800" y="5646738"/>
              <a:chExt cx="152400" cy="152400"/>
            </a:xfrm>
          </p:grpSpPr>
          <p:cxnSp>
            <p:nvCxnSpPr>
              <p:cNvPr id="215" name="Straight Connector 214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79" name="Group 126"/>
            <p:cNvGrpSpPr>
              <a:grpSpLocks/>
            </p:cNvGrpSpPr>
            <p:nvPr/>
          </p:nvGrpSpPr>
          <p:grpSpPr bwMode="auto">
            <a:xfrm>
              <a:off x="5886450" y="3505200"/>
              <a:ext cx="152400" cy="152400"/>
              <a:chOff x="4495800" y="5646738"/>
              <a:chExt cx="152400" cy="152400"/>
            </a:xfrm>
          </p:grpSpPr>
          <p:cxnSp>
            <p:nvCxnSpPr>
              <p:cNvPr id="219" name="Straight Connector 218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Oval 220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80" name="Group 126"/>
            <p:cNvGrpSpPr>
              <a:grpSpLocks/>
            </p:cNvGrpSpPr>
            <p:nvPr/>
          </p:nvGrpSpPr>
          <p:grpSpPr bwMode="auto">
            <a:xfrm>
              <a:off x="5518150" y="3505200"/>
              <a:ext cx="152400" cy="152400"/>
              <a:chOff x="4495800" y="5646738"/>
              <a:chExt cx="152400" cy="152400"/>
            </a:xfrm>
          </p:grpSpPr>
          <p:cxnSp>
            <p:nvCxnSpPr>
              <p:cNvPr id="223" name="Straight Connector 222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81" name="Group 126"/>
            <p:cNvGrpSpPr>
              <a:grpSpLocks/>
            </p:cNvGrpSpPr>
            <p:nvPr/>
          </p:nvGrpSpPr>
          <p:grpSpPr bwMode="auto">
            <a:xfrm>
              <a:off x="5175250" y="3505200"/>
              <a:ext cx="152400" cy="152400"/>
              <a:chOff x="4495800" y="5646738"/>
              <a:chExt cx="152400" cy="152400"/>
            </a:xfrm>
          </p:grpSpPr>
          <p:cxnSp>
            <p:nvCxnSpPr>
              <p:cNvPr id="227" name="Straight Connector 226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Oval 228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82" name="Group 126"/>
            <p:cNvGrpSpPr>
              <a:grpSpLocks/>
            </p:cNvGrpSpPr>
            <p:nvPr/>
          </p:nvGrpSpPr>
          <p:grpSpPr bwMode="auto">
            <a:xfrm>
              <a:off x="5886450" y="3797300"/>
              <a:ext cx="152400" cy="152400"/>
              <a:chOff x="4495800" y="5646738"/>
              <a:chExt cx="152400" cy="152400"/>
            </a:xfrm>
          </p:grpSpPr>
          <p:cxnSp>
            <p:nvCxnSpPr>
              <p:cNvPr id="231" name="Straight Connector 230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Oval 232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83" name="Group 126"/>
            <p:cNvGrpSpPr>
              <a:grpSpLocks/>
            </p:cNvGrpSpPr>
            <p:nvPr/>
          </p:nvGrpSpPr>
          <p:grpSpPr bwMode="auto">
            <a:xfrm>
              <a:off x="5511800" y="3797300"/>
              <a:ext cx="152400" cy="152400"/>
              <a:chOff x="4495800" y="5646738"/>
              <a:chExt cx="152400" cy="152400"/>
            </a:xfrm>
          </p:grpSpPr>
          <p:cxnSp>
            <p:nvCxnSpPr>
              <p:cNvPr id="235" name="Straight Connector 234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Oval 236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84" name="Group 126"/>
            <p:cNvGrpSpPr>
              <a:grpSpLocks/>
            </p:cNvGrpSpPr>
            <p:nvPr/>
          </p:nvGrpSpPr>
          <p:grpSpPr bwMode="auto">
            <a:xfrm>
              <a:off x="5181600" y="3797300"/>
              <a:ext cx="152400" cy="152400"/>
              <a:chOff x="4495800" y="5646738"/>
              <a:chExt cx="152400" cy="152400"/>
            </a:xfrm>
          </p:grpSpPr>
          <p:cxnSp>
            <p:nvCxnSpPr>
              <p:cNvPr id="239" name="Straight Connector 238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Oval 240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85" name="Group 126"/>
            <p:cNvGrpSpPr>
              <a:grpSpLocks/>
            </p:cNvGrpSpPr>
            <p:nvPr/>
          </p:nvGrpSpPr>
          <p:grpSpPr bwMode="auto">
            <a:xfrm>
              <a:off x="5873750" y="4089400"/>
              <a:ext cx="152400" cy="152400"/>
              <a:chOff x="4495800" y="5646738"/>
              <a:chExt cx="152400" cy="152400"/>
            </a:xfrm>
          </p:grpSpPr>
          <p:cxnSp>
            <p:nvCxnSpPr>
              <p:cNvPr id="243" name="Straight Connector 242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86" name="Group 126"/>
            <p:cNvGrpSpPr>
              <a:grpSpLocks/>
            </p:cNvGrpSpPr>
            <p:nvPr/>
          </p:nvGrpSpPr>
          <p:grpSpPr bwMode="auto">
            <a:xfrm>
              <a:off x="5518150" y="4089400"/>
              <a:ext cx="152400" cy="152400"/>
              <a:chOff x="4495800" y="5646738"/>
              <a:chExt cx="152400" cy="152400"/>
            </a:xfrm>
          </p:grpSpPr>
          <p:cxnSp>
            <p:nvCxnSpPr>
              <p:cNvPr id="247" name="Straight Connector 246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Oval 248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87" name="Group 126"/>
            <p:cNvGrpSpPr>
              <a:grpSpLocks/>
            </p:cNvGrpSpPr>
            <p:nvPr/>
          </p:nvGrpSpPr>
          <p:grpSpPr bwMode="auto">
            <a:xfrm>
              <a:off x="5175250" y="4089400"/>
              <a:ext cx="152400" cy="152400"/>
              <a:chOff x="4495800" y="5646738"/>
              <a:chExt cx="152400" cy="152400"/>
            </a:xfrm>
          </p:grpSpPr>
          <p:cxnSp>
            <p:nvCxnSpPr>
              <p:cNvPr id="251" name="Straight Connector 250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88" name="Group 126"/>
            <p:cNvGrpSpPr>
              <a:grpSpLocks/>
            </p:cNvGrpSpPr>
            <p:nvPr/>
          </p:nvGrpSpPr>
          <p:grpSpPr bwMode="auto">
            <a:xfrm>
              <a:off x="5175250" y="4387850"/>
              <a:ext cx="152400" cy="152400"/>
              <a:chOff x="4495800" y="5646738"/>
              <a:chExt cx="152400" cy="152400"/>
            </a:xfrm>
          </p:grpSpPr>
          <p:cxnSp>
            <p:nvCxnSpPr>
              <p:cNvPr id="255" name="Straight Connector 254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Oval 256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89" name="Group 126"/>
            <p:cNvGrpSpPr>
              <a:grpSpLocks/>
            </p:cNvGrpSpPr>
            <p:nvPr/>
          </p:nvGrpSpPr>
          <p:grpSpPr bwMode="auto">
            <a:xfrm>
              <a:off x="5880100" y="4387850"/>
              <a:ext cx="152400" cy="152400"/>
              <a:chOff x="4495800" y="5646738"/>
              <a:chExt cx="152400" cy="152400"/>
            </a:xfrm>
          </p:grpSpPr>
          <p:cxnSp>
            <p:nvCxnSpPr>
              <p:cNvPr id="259" name="Straight Connector 258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Oval 260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6390" name="Group 126"/>
            <p:cNvGrpSpPr>
              <a:grpSpLocks/>
            </p:cNvGrpSpPr>
            <p:nvPr/>
          </p:nvGrpSpPr>
          <p:grpSpPr bwMode="auto">
            <a:xfrm>
              <a:off x="5518150" y="4381500"/>
              <a:ext cx="152400" cy="152400"/>
              <a:chOff x="4495800" y="5646738"/>
              <a:chExt cx="152400" cy="152400"/>
            </a:xfrm>
          </p:grpSpPr>
          <p:cxnSp>
            <p:nvCxnSpPr>
              <p:cNvPr id="263" name="Straight Connector 262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Oval 264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66" name="Oval 265"/>
            <p:cNvSpPr/>
            <p:nvPr/>
          </p:nvSpPr>
          <p:spPr bwMode="auto">
            <a:xfrm>
              <a:off x="6378575" y="281940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7" name="Oval 266"/>
            <p:cNvSpPr/>
            <p:nvPr/>
          </p:nvSpPr>
          <p:spPr bwMode="auto">
            <a:xfrm>
              <a:off x="6038850" y="281940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8" name="Oval 267"/>
            <p:cNvSpPr/>
            <p:nvPr/>
          </p:nvSpPr>
          <p:spPr bwMode="auto">
            <a:xfrm>
              <a:off x="5670550" y="281940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9" name="Oval 268"/>
            <p:cNvSpPr/>
            <p:nvPr/>
          </p:nvSpPr>
          <p:spPr bwMode="auto">
            <a:xfrm>
              <a:off x="5248275" y="2828925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0" name="Oval 269"/>
            <p:cNvSpPr/>
            <p:nvPr/>
          </p:nvSpPr>
          <p:spPr bwMode="auto">
            <a:xfrm>
              <a:off x="6202363" y="3155950"/>
              <a:ext cx="46037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" name="Oval 270"/>
            <p:cNvSpPr/>
            <p:nvPr/>
          </p:nvSpPr>
          <p:spPr bwMode="auto">
            <a:xfrm>
              <a:off x="5791200" y="312420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Oval 271"/>
            <p:cNvSpPr/>
            <p:nvPr/>
          </p:nvSpPr>
          <p:spPr bwMode="auto">
            <a:xfrm>
              <a:off x="5475288" y="3168650"/>
              <a:ext cx="46037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6096000" y="344170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Oval 274"/>
            <p:cNvSpPr/>
            <p:nvPr/>
          </p:nvSpPr>
          <p:spPr bwMode="auto">
            <a:xfrm>
              <a:off x="5842000" y="362585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Oval 275"/>
            <p:cNvSpPr/>
            <p:nvPr/>
          </p:nvSpPr>
          <p:spPr bwMode="auto">
            <a:xfrm>
              <a:off x="5745163" y="3429000"/>
              <a:ext cx="46037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7" name="Oval 276"/>
            <p:cNvSpPr/>
            <p:nvPr/>
          </p:nvSpPr>
          <p:spPr bwMode="auto">
            <a:xfrm>
              <a:off x="5334000" y="342900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9" name="Oval 278"/>
            <p:cNvSpPr/>
            <p:nvPr/>
          </p:nvSpPr>
          <p:spPr bwMode="auto">
            <a:xfrm>
              <a:off x="5437188" y="3714750"/>
              <a:ext cx="46037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0" name="Oval 279"/>
            <p:cNvSpPr/>
            <p:nvPr/>
          </p:nvSpPr>
          <p:spPr bwMode="auto">
            <a:xfrm>
              <a:off x="5734050" y="375285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1" name="Oval 280"/>
            <p:cNvSpPr/>
            <p:nvPr/>
          </p:nvSpPr>
          <p:spPr bwMode="auto">
            <a:xfrm>
              <a:off x="6096000" y="374650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2" name="Oval 281"/>
            <p:cNvSpPr/>
            <p:nvPr/>
          </p:nvSpPr>
          <p:spPr bwMode="auto">
            <a:xfrm>
              <a:off x="6096000" y="4043363"/>
              <a:ext cx="46038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3" name="Oval 282"/>
            <p:cNvSpPr/>
            <p:nvPr/>
          </p:nvSpPr>
          <p:spPr bwMode="auto">
            <a:xfrm>
              <a:off x="5829300" y="403225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5" name="Oval 284"/>
            <p:cNvSpPr/>
            <p:nvPr/>
          </p:nvSpPr>
          <p:spPr bwMode="auto">
            <a:xfrm>
              <a:off x="5443538" y="4221163"/>
              <a:ext cx="46037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 bwMode="auto">
            <a:xfrm>
              <a:off x="5364163" y="4373563"/>
              <a:ext cx="46037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7" name="Oval 286"/>
            <p:cNvSpPr/>
            <p:nvPr/>
          </p:nvSpPr>
          <p:spPr bwMode="auto">
            <a:xfrm>
              <a:off x="5672138" y="4333875"/>
              <a:ext cx="46037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8" name="Oval 287"/>
            <p:cNvSpPr/>
            <p:nvPr/>
          </p:nvSpPr>
          <p:spPr bwMode="auto">
            <a:xfrm>
              <a:off x="6170613" y="4327525"/>
              <a:ext cx="46037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9" name="Oval 288"/>
            <p:cNvSpPr/>
            <p:nvPr/>
          </p:nvSpPr>
          <p:spPr bwMode="auto">
            <a:xfrm>
              <a:off x="5791200" y="4602163"/>
              <a:ext cx="46038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90" name="Oval 289"/>
            <p:cNvSpPr/>
            <p:nvPr/>
          </p:nvSpPr>
          <p:spPr bwMode="auto">
            <a:xfrm>
              <a:off x="3625850" y="411480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91" name="Oval 290"/>
            <p:cNvSpPr/>
            <p:nvPr/>
          </p:nvSpPr>
          <p:spPr bwMode="auto">
            <a:xfrm>
              <a:off x="4068763" y="3352800"/>
              <a:ext cx="46037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92" name="Oval 291"/>
            <p:cNvSpPr/>
            <p:nvPr/>
          </p:nvSpPr>
          <p:spPr bwMode="auto">
            <a:xfrm>
              <a:off x="5746750" y="42672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3" name="Oval 292"/>
            <p:cNvSpPr/>
            <p:nvPr/>
          </p:nvSpPr>
          <p:spPr bwMode="auto">
            <a:xfrm>
              <a:off x="6070600" y="32766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4" name="Oval 293"/>
            <p:cNvSpPr/>
            <p:nvPr/>
          </p:nvSpPr>
          <p:spPr bwMode="auto">
            <a:xfrm>
              <a:off x="5334000" y="3990975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5" name="Oval 294"/>
            <p:cNvSpPr/>
            <p:nvPr/>
          </p:nvSpPr>
          <p:spPr bwMode="auto">
            <a:xfrm>
              <a:off x="3276600" y="28448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6" name="Oval 295"/>
            <p:cNvSpPr/>
            <p:nvPr/>
          </p:nvSpPr>
          <p:spPr bwMode="auto">
            <a:xfrm>
              <a:off x="3943350" y="28511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8" name="Oval 297"/>
            <p:cNvSpPr/>
            <p:nvPr/>
          </p:nvSpPr>
          <p:spPr bwMode="auto">
            <a:xfrm>
              <a:off x="3657600" y="28956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9" name="Oval 298"/>
            <p:cNvSpPr/>
            <p:nvPr/>
          </p:nvSpPr>
          <p:spPr bwMode="auto">
            <a:xfrm>
              <a:off x="3276600" y="31369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0" name="Oval 299"/>
            <p:cNvSpPr/>
            <p:nvPr/>
          </p:nvSpPr>
          <p:spPr bwMode="auto">
            <a:xfrm>
              <a:off x="3657600" y="31115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1" name="Oval 300"/>
            <p:cNvSpPr/>
            <p:nvPr/>
          </p:nvSpPr>
          <p:spPr bwMode="auto">
            <a:xfrm>
              <a:off x="4038600" y="30480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2" name="Oval 301"/>
            <p:cNvSpPr/>
            <p:nvPr/>
          </p:nvSpPr>
          <p:spPr bwMode="auto">
            <a:xfrm>
              <a:off x="3657600" y="32766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3225800" y="34290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4" name="Oval 303"/>
            <p:cNvSpPr/>
            <p:nvPr/>
          </p:nvSpPr>
          <p:spPr bwMode="auto">
            <a:xfrm>
              <a:off x="3575050" y="34226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5" name="Oval 304"/>
            <p:cNvSpPr/>
            <p:nvPr/>
          </p:nvSpPr>
          <p:spPr bwMode="auto">
            <a:xfrm>
              <a:off x="4038600" y="35052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6" name="Oval 305"/>
            <p:cNvSpPr/>
            <p:nvPr/>
          </p:nvSpPr>
          <p:spPr bwMode="auto">
            <a:xfrm>
              <a:off x="3219450" y="37211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" name="Oval 306"/>
            <p:cNvSpPr/>
            <p:nvPr/>
          </p:nvSpPr>
          <p:spPr bwMode="auto">
            <a:xfrm>
              <a:off x="3657600" y="37147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8" name="Oval 307"/>
            <p:cNvSpPr/>
            <p:nvPr/>
          </p:nvSpPr>
          <p:spPr bwMode="auto">
            <a:xfrm>
              <a:off x="3924300" y="37211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0" name="Oval 309"/>
            <p:cNvSpPr/>
            <p:nvPr/>
          </p:nvSpPr>
          <p:spPr bwMode="auto">
            <a:xfrm>
              <a:off x="4038600" y="40322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1" name="Oval 310"/>
            <p:cNvSpPr/>
            <p:nvPr/>
          </p:nvSpPr>
          <p:spPr bwMode="auto">
            <a:xfrm>
              <a:off x="3657600" y="39624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2" name="Oval 311"/>
            <p:cNvSpPr/>
            <p:nvPr/>
          </p:nvSpPr>
          <p:spPr bwMode="auto">
            <a:xfrm>
              <a:off x="3124200" y="39814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3" name="Oval 312"/>
            <p:cNvSpPr/>
            <p:nvPr/>
          </p:nvSpPr>
          <p:spPr bwMode="auto">
            <a:xfrm>
              <a:off x="3276600" y="38862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4" name="Oval 313"/>
            <p:cNvSpPr/>
            <p:nvPr/>
          </p:nvSpPr>
          <p:spPr bwMode="auto">
            <a:xfrm>
              <a:off x="3657600" y="44958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5" name="Oval 314"/>
            <p:cNvSpPr/>
            <p:nvPr/>
          </p:nvSpPr>
          <p:spPr bwMode="auto">
            <a:xfrm>
              <a:off x="4000500" y="44196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7" name="Oval 316"/>
            <p:cNvSpPr/>
            <p:nvPr/>
          </p:nvSpPr>
          <p:spPr bwMode="auto">
            <a:xfrm>
              <a:off x="3276600" y="44958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8" name="Oval 317"/>
            <p:cNvSpPr/>
            <p:nvPr/>
          </p:nvSpPr>
          <p:spPr bwMode="auto">
            <a:xfrm>
              <a:off x="3333750" y="41846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9" name="Oval 318"/>
            <p:cNvSpPr/>
            <p:nvPr/>
          </p:nvSpPr>
          <p:spPr bwMode="auto">
            <a:xfrm>
              <a:off x="3657600" y="42672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6439" name="Straight Arrow Connector 321"/>
            <p:cNvCxnSpPr>
              <a:cxnSpLocks noChangeShapeType="1"/>
            </p:cNvCxnSpPr>
            <p:nvPr/>
          </p:nvCxnSpPr>
          <p:spPr bwMode="auto">
            <a:xfrm rot="10800000">
              <a:off x="4619625" y="2971800"/>
              <a:ext cx="2571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328" name="Straight Connector 327"/>
            <p:cNvCxnSpPr/>
            <p:nvPr/>
          </p:nvCxnSpPr>
          <p:spPr>
            <a:xfrm rot="5400000">
              <a:off x="3752851" y="3733800"/>
              <a:ext cx="1981200" cy="31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4139407" y="3726656"/>
              <a:ext cx="1981200" cy="158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3325019" y="3726656"/>
              <a:ext cx="1981200" cy="158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4290219" y="4815681"/>
              <a:ext cx="18415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4987132" y="4822031"/>
              <a:ext cx="184150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45" name="Straight Arrow Connector 340"/>
            <p:cNvCxnSpPr>
              <a:cxnSpLocks noChangeShapeType="1"/>
            </p:cNvCxnSpPr>
            <p:nvPr/>
          </p:nvCxnSpPr>
          <p:spPr bwMode="auto">
            <a:xfrm rot="10800000">
              <a:off x="5105400" y="4870450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6446" name="Straight Arrow Connector 341"/>
            <p:cNvCxnSpPr>
              <a:cxnSpLocks noChangeShapeType="1"/>
            </p:cNvCxnSpPr>
            <p:nvPr/>
          </p:nvCxnSpPr>
          <p:spPr bwMode="auto">
            <a:xfrm rot="10800000" flipH="1">
              <a:off x="4175125" y="4864100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447" name="TextBox 342"/>
            <p:cNvSpPr txBox="1">
              <a:spLocks noChangeArrowheads="1"/>
            </p:cNvSpPr>
            <p:nvPr/>
          </p:nvSpPr>
          <p:spPr bwMode="auto">
            <a:xfrm>
              <a:off x="4324350" y="4667250"/>
              <a:ext cx="8953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Depletion </a:t>
              </a:r>
            </a:p>
            <a:p>
              <a:r>
                <a:rPr lang="en-US" sz="1200"/>
                <a:t>region</a:t>
              </a:r>
            </a:p>
          </p:txBody>
        </p:sp>
        <p:cxnSp>
          <p:nvCxnSpPr>
            <p:cNvPr id="56448" name="Straight Arrow Connector 321"/>
            <p:cNvCxnSpPr>
              <a:cxnSpLocks noChangeShapeType="1"/>
            </p:cNvCxnSpPr>
            <p:nvPr/>
          </p:nvCxnSpPr>
          <p:spPr bwMode="auto">
            <a:xfrm rot="10800000">
              <a:off x="4619625" y="3275013"/>
              <a:ext cx="257175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56449" name="Straight Arrow Connector 321"/>
            <p:cNvCxnSpPr>
              <a:cxnSpLocks noChangeShapeType="1"/>
            </p:cNvCxnSpPr>
            <p:nvPr/>
          </p:nvCxnSpPr>
          <p:spPr bwMode="auto">
            <a:xfrm rot="10800000">
              <a:off x="4619625" y="3579813"/>
              <a:ext cx="257175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56450" name="Straight Arrow Connector 321"/>
            <p:cNvCxnSpPr>
              <a:cxnSpLocks noChangeShapeType="1"/>
            </p:cNvCxnSpPr>
            <p:nvPr/>
          </p:nvCxnSpPr>
          <p:spPr bwMode="auto">
            <a:xfrm rot="10800000">
              <a:off x="4619625" y="3875088"/>
              <a:ext cx="257175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56451" name="Straight Arrow Connector 321"/>
            <p:cNvCxnSpPr>
              <a:cxnSpLocks noChangeShapeType="1"/>
            </p:cNvCxnSpPr>
            <p:nvPr/>
          </p:nvCxnSpPr>
          <p:spPr bwMode="auto">
            <a:xfrm rot="10800000">
              <a:off x="4610100" y="4170363"/>
              <a:ext cx="257175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56452" name="Straight Arrow Connector 321"/>
            <p:cNvCxnSpPr>
              <a:cxnSpLocks noChangeShapeType="1"/>
            </p:cNvCxnSpPr>
            <p:nvPr/>
          </p:nvCxnSpPr>
          <p:spPr bwMode="auto">
            <a:xfrm rot="10800000">
              <a:off x="4600575" y="4446588"/>
              <a:ext cx="257175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56453" name="Elbow Connector 321"/>
            <p:cNvCxnSpPr>
              <a:cxnSpLocks noChangeShapeType="1"/>
            </p:cNvCxnSpPr>
            <p:nvPr/>
          </p:nvCxnSpPr>
          <p:spPr bwMode="auto">
            <a:xfrm rot="5400000">
              <a:off x="2019300" y="4381500"/>
              <a:ext cx="1600200" cy="304800"/>
            </a:xfrm>
            <a:prstGeom prst="bentConnector3">
              <a:avLst>
                <a:gd name="adj1" fmla="val -94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1" name="Straight Connector 330"/>
            <p:cNvCxnSpPr/>
            <p:nvPr/>
          </p:nvCxnSpPr>
          <p:spPr>
            <a:xfrm>
              <a:off x="2667000" y="5332413"/>
              <a:ext cx="1982788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455" name="Group 392"/>
            <p:cNvGrpSpPr>
              <a:grpSpLocks/>
            </p:cNvGrpSpPr>
            <p:nvPr/>
          </p:nvGrpSpPr>
          <p:grpSpPr bwMode="auto">
            <a:xfrm>
              <a:off x="4649192" y="5181600"/>
              <a:ext cx="117438" cy="304800"/>
              <a:chOff x="686599" y="3539040"/>
              <a:chExt cx="187935" cy="457200"/>
            </a:xfrm>
          </p:grpSpPr>
          <p:cxnSp>
            <p:nvCxnSpPr>
              <p:cNvPr id="56458" name="Straight Connector 388"/>
              <p:cNvCxnSpPr>
                <a:cxnSpLocks noChangeShapeType="1"/>
              </p:cNvCxnSpPr>
              <p:nvPr/>
            </p:nvCxnSpPr>
            <p:spPr bwMode="auto">
              <a:xfrm rot="5400000">
                <a:off x="457999" y="3767640"/>
                <a:ext cx="457200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6459" name="Straight Connector 389"/>
              <p:cNvCxnSpPr>
                <a:cxnSpLocks noChangeShapeType="1"/>
              </p:cNvCxnSpPr>
              <p:nvPr/>
            </p:nvCxnSpPr>
            <p:spPr bwMode="auto">
              <a:xfrm rot="5400000">
                <a:off x="760234" y="3762624"/>
                <a:ext cx="228600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94" name="Straight Connector 393"/>
            <p:cNvCxnSpPr/>
            <p:nvPr/>
          </p:nvCxnSpPr>
          <p:spPr>
            <a:xfrm>
              <a:off x="4770120" y="5334000"/>
              <a:ext cx="201168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57" name="Elbow Connector 396"/>
            <p:cNvCxnSpPr>
              <a:cxnSpLocks noChangeShapeType="1"/>
            </p:cNvCxnSpPr>
            <p:nvPr/>
          </p:nvCxnSpPr>
          <p:spPr bwMode="auto">
            <a:xfrm rot="16200000" flipH="1">
              <a:off x="5829300" y="4381500"/>
              <a:ext cx="1600200" cy="304800"/>
            </a:xfrm>
            <a:prstGeom prst="bentConnector3">
              <a:avLst>
                <a:gd name="adj1" fmla="val -94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p-n junction reverse biased</a:t>
            </a:r>
          </a:p>
        </p:txBody>
      </p:sp>
      <p:grpSp>
        <p:nvGrpSpPr>
          <p:cNvPr id="57347" name="Group 294"/>
          <p:cNvGrpSpPr>
            <a:grpSpLocks/>
          </p:cNvGrpSpPr>
          <p:nvPr/>
        </p:nvGrpSpPr>
        <p:grpSpPr bwMode="auto">
          <a:xfrm>
            <a:off x="1752600" y="1981200"/>
            <a:ext cx="5562600" cy="3505200"/>
            <a:chOff x="1752600" y="1981200"/>
            <a:chExt cx="5562600" cy="3505200"/>
          </a:xfrm>
        </p:grpSpPr>
        <p:sp>
          <p:nvSpPr>
            <p:cNvPr id="57348" name="Rectangle 269"/>
            <p:cNvSpPr>
              <a:spLocks noChangeArrowheads="1"/>
            </p:cNvSpPr>
            <p:nvPr/>
          </p:nvSpPr>
          <p:spPr bwMode="auto">
            <a:xfrm>
              <a:off x="1752600" y="1981200"/>
              <a:ext cx="5562600" cy="35052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57349" name="Rectangle 3"/>
            <p:cNvSpPr>
              <a:spLocks noChangeArrowheads="1"/>
            </p:cNvSpPr>
            <p:nvPr/>
          </p:nvSpPr>
          <p:spPr bwMode="auto">
            <a:xfrm>
              <a:off x="2667000" y="2590800"/>
              <a:ext cx="3765550" cy="2057400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57350" name="Rectangle 4"/>
            <p:cNvSpPr>
              <a:spLocks noChangeArrowheads="1"/>
            </p:cNvSpPr>
            <p:nvPr/>
          </p:nvSpPr>
          <p:spPr bwMode="auto">
            <a:xfrm flipH="1">
              <a:off x="2635250" y="2590800"/>
              <a:ext cx="46038" cy="20574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 flipH="1">
              <a:off x="6430963" y="2590800"/>
              <a:ext cx="46037" cy="20574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57352" name="Group 89"/>
            <p:cNvGrpSpPr>
              <a:grpSpLocks/>
            </p:cNvGrpSpPr>
            <p:nvPr/>
          </p:nvGrpSpPr>
          <p:grpSpPr bwMode="auto">
            <a:xfrm>
              <a:off x="2781300" y="2768600"/>
              <a:ext cx="152400" cy="152400"/>
              <a:chOff x="4953000" y="5464175"/>
              <a:chExt cx="152400" cy="152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53" name="Group 89"/>
            <p:cNvGrpSpPr>
              <a:grpSpLocks/>
            </p:cNvGrpSpPr>
            <p:nvPr/>
          </p:nvGrpSpPr>
          <p:grpSpPr bwMode="auto">
            <a:xfrm>
              <a:off x="3155950" y="2768600"/>
              <a:ext cx="152400" cy="152400"/>
              <a:chOff x="4953000" y="5464175"/>
              <a:chExt cx="152400" cy="1524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54" name="Group 89"/>
            <p:cNvGrpSpPr>
              <a:grpSpLocks/>
            </p:cNvGrpSpPr>
            <p:nvPr/>
          </p:nvGrpSpPr>
          <p:grpSpPr bwMode="auto">
            <a:xfrm>
              <a:off x="3524250" y="2755900"/>
              <a:ext cx="152400" cy="152400"/>
              <a:chOff x="4953000" y="5464175"/>
              <a:chExt cx="152400" cy="1524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55" name="Group 89"/>
            <p:cNvGrpSpPr>
              <a:grpSpLocks/>
            </p:cNvGrpSpPr>
            <p:nvPr/>
          </p:nvGrpSpPr>
          <p:grpSpPr bwMode="auto">
            <a:xfrm>
              <a:off x="3898900" y="2762250"/>
              <a:ext cx="152400" cy="152400"/>
              <a:chOff x="4953000" y="5464175"/>
              <a:chExt cx="152400" cy="1524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56" name="Group 89"/>
            <p:cNvGrpSpPr>
              <a:grpSpLocks/>
            </p:cNvGrpSpPr>
            <p:nvPr/>
          </p:nvGrpSpPr>
          <p:grpSpPr bwMode="auto">
            <a:xfrm>
              <a:off x="4248150" y="2762250"/>
              <a:ext cx="152400" cy="152400"/>
              <a:chOff x="4953000" y="5464175"/>
              <a:chExt cx="152400" cy="1524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57" name="Group 89"/>
            <p:cNvGrpSpPr>
              <a:grpSpLocks/>
            </p:cNvGrpSpPr>
            <p:nvPr/>
          </p:nvGrpSpPr>
          <p:grpSpPr bwMode="auto">
            <a:xfrm>
              <a:off x="2781300" y="3079750"/>
              <a:ext cx="152400" cy="152400"/>
              <a:chOff x="4953000" y="5464175"/>
              <a:chExt cx="152400" cy="1524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58" name="Group 89"/>
            <p:cNvGrpSpPr>
              <a:grpSpLocks/>
            </p:cNvGrpSpPr>
            <p:nvPr/>
          </p:nvGrpSpPr>
          <p:grpSpPr bwMode="auto">
            <a:xfrm>
              <a:off x="3155950" y="3073400"/>
              <a:ext cx="152400" cy="152400"/>
              <a:chOff x="4953000" y="5464175"/>
              <a:chExt cx="152400" cy="152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59" name="Group 89"/>
            <p:cNvGrpSpPr>
              <a:grpSpLocks/>
            </p:cNvGrpSpPr>
            <p:nvPr/>
          </p:nvGrpSpPr>
          <p:grpSpPr bwMode="auto">
            <a:xfrm>
              <a:off x="3168650" y="3384550"/>
              <a:ext cx="152400" cy="152400"/>
              <a:chOff x="4953000" y="5464175"/>
              <a:chExt cx="152400" cy="1524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60" name="Group 89"/>
            <p:cNvGrpSpPr>
              <a:grpSpLocks/>
            </p:cNvGrpSpPr>
            <p:nvPr/>
          </p:nvGrpSpPr>
          <p:grpSpPr bwMode="auto">
            <a:xfrm>
              <a:off x="2787650" y="3384550"/>
              <a:ext cx="152400" cy="152400"/>
              <a:chOff x="4953000" y="5464175"/>
              <a:chExt cx="152400" cy="1524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61" name="Group 89"/>
            <p:cNvGrpSpPr>
              <a:grpSpLocks/>
            </p:cNvGrpSpPr>
            <p:nvPr/>
          </p:nvGrpSpPr>
          <p:grpSpPr bwMode="auto">
            <a:xfrm>
              <a:off x="3168650" y="3702050"/>
              <a:ext cx="152400" cy="152400"/>
              <a:chOff x="4953000" y="5464175"/>
              <a:chExt cx="152400" cy="152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62" name="Group 89"/>
            <p:cNvGrpSpPr>
              <a:grpSpLocks/>
            </p:cNvGrpSpPr>
            <p:nvPr/>
          </p:nvGrpSpPr>
          <p:grpSpPr bwMode="auto">
            <a:xfrm>
              <a:off x="2781300" y="3695700"/>
              <a:ext cx="152400" cy="152400"/>
              <a:chOff x="4953000" y="5464175"/>
              <a:chExt cx="152400" cy="152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63" name="Group 89"/>
            <p:cNvGrpSpPr>
              <a:grpSpLocks/>
            </p:cNvGrpSpPr>
            <p:nvPr/>
          </p:nvGrpSpPr>
          <p:grpSpPr bwMode="auto">
            <a:xfrm>
              <a:off x="3162300" y="4000500"/>
              <a:ext cx="152400" cy="152400"/>
              <a:chOff x="4953000" y="5464175"/>
              <a:chExt cx="152400" cy="1524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64" name="Group 89"/>
            <p:cNvGrpSpPr>
              <a:grpSpLocks/>
            </p:cNvGrpSpPr>
            <p:nvPr/>
          </p:nvGrpSpPr>
          <p:grpSpPr bwMode="auto">
            <a:xfrm>
              <a:off x="2781300" y="4006850"/>
              <a:ext cx="152400" cy="152400"/>
              <a:chOff x="4953000" y="5464175"/>
              <a:chExt cx="152400" cy="152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65" name="Group 89"/>
            <p:cNvGrpSpPr>
              <a:grpSpLocks/>
            </p:cNvGrpSpPr>
            <p:nvPr/>
          </p:nvGrpSpPr>
          <p:grpSpPr bwMode="auto">
            <a:xfrm>
              <a:off x="3162300" y="4311650"/>
              <a:ext cx="152400" cy="152400"/>
              <a:chOff x="4953000" y="5464175"/>
              <a:chExt cx="152400" cy="1524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66" name="Group 89"/>
            <p:cNvGrpSpPr>
              <a:grpSpLocks/>
            </p:cNvGrpSpPr>
            <p:nvPr/>
          </p:nvGrpSpPr>
          <p:grpSpPr bwMode="auto">
            <a:xfrm>
              <a:off x="2774950" y="4311650"/>
              <a:ext cx="152400" cy="152400"/>
              <a:chOff x="4953000" y="5464175"/>
              <a:chExt cx="152400" cy="152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67" name="Group 89"/>
            <p:cNvGrpSpPr>
              <a:grpSpLocks/>
            </p:cNvGrpSpPr>
            <p:nvPr/>
          </p:nvGrpSpPr>
          <p:grpSpPr bwMode="auto">
            <a:xfrm>
              <a:off x="3524250" y="3073400"/>
              <a:ext cx="152400" cy="152400"/>
              <a:chOff x="4953000" y="5464175"/>
              <a:chExt cx="152400" cy="152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68" name="Group 89"/>
            <p:cNvGrpSpPr>
              <a:grpSpLocks/>
            </p:cNvGrpSpPr>
            <p:nvPr/>
          </p:nvGrpSpPr>
          <p:grpSpPr bwMode="auto">
            <a:xfrm>
              <a:off x="4241800" y="3067050"/>
              <a:ext cx="152400" cy="152400"/>
              <a:chOff x="4953000" y="5464175"/>
              <a:chExt cx="152400" cy="152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69" name="Group 89"/>
            <p:cNvGrpSpPr>
              <a:grpSpLocks/>
            </p:cNvGrpSpPr>
            <p:nvPr/>
          </p:nvGrpSpPr>
          <p:grpSpPr bwMode="auto">
            <a:xfrm>
              <a:off x="3898900" y="3067050"/>
              <a:ext cx="152400" cy="152400"/>
              <a:chOff x="4953000" y="5464175"/>
              <a:chExt cx="152400" cy="152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70" name="Group 89"/>
            <p:cNvGrpSpPr>
              <a:grpSpLocks/>
            </p:cNvGrpSpPr>
            <p:nvPr/>
          </p:nvGrpSpPr>
          <p:grpSpPr bwMode="auto">
            <a:xfrm>
              <a:off x="3530600" y="3378200"/>
              <a:ext cx="152400" cy="152400"/>
              <a:chOff x="4953000" y="5464175"/>
              <a:chExt cx="152400" cy="1524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71" name="Group 89"/>
            <p:cNvGrpSpPr>
              <a:grpSpLocks/>
            </p:cNvGrpSpPr>
            <p:nvPr/>
          </p:nvGrpSpPr>
          <p:grpSpPr bwMode="auto">
            <a:xfrm>
              <a:off x="3892550" y="3378200"/>
              <a:ext cx="152400" cy="152400"/>
              <a:chOff x="4953000" y="5464175"/>
              <a:chExt cx="152400" cy="1524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72" name="Group 89"/>
            <p:cNvGrpSpPr>
              <a:grpSpLocks/>
            </p:cNvGrpSpPr>
            <p:nvPr/>
          </p:nvGrpSpPr>
          <p:grpSpPr bwMode="auto">
            <a:xfrm>
              <a:off x="4254500" y="3378200"/>
              <a:ext cx="152400" cy="152400"/>
              <a:chOff x="4953000" y="5464175"/>
              <a:chExt cx="152400" cy="1524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73" name="Group 89"/>
            <p:cNvGrpSpPr>
              <a:grpSpLocks/>
            </p:cNvGrpSpPr>
            <p:nvPr/>
          </p:nvGrpSpPr>
          <p:grpSpPr bwMode="auto">
            <a:xfrm>
              <a:off x="4248150" y="3689350"/>
              <a:ext cx="152400" cy="152400"/>
              <a:chOff x="4953000" y="5464175"/>
              <a:chExt cx="152400" cy="1524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74" name="Group 89"/>
            <p:cNvGrpSpPr>
              <a:grpSpLocks/>
            </p:cNvGrpSpPr>
            <p:nvPr/>
          </p:nvGrpSpPr>
          <p:grpSpPr bwMode="auto">
            <a:xfrm>
              <a:off x="4248150" y="4006850"/>
              <a:ext cx="152400" cy="152400"/>
              <a:chOff x="4953000" y="5464175"/>
              <a:chExt cx="152400" cy="1524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75" name="Group 89"/>
            <p:cNvGrpSpPr>
              <a:grpSpLocks/>
            </p:cNvGrpSpPr>
            <p:nvPr/>
          </p:nvGrpSpPr>
          <p:grpSpPr bwMode="auto">
            <a:xfrm>
              <a:off x="4248150" y="4324350"/>
              <a:ext cx="152400" cy="152400"/>
              <a:chOff x="4953000" y="5464175"/>
              <a:chExt cx="152400" cy="1524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76" name="Group 89"/>
            <p:cNvGrpSpPr>
              <a:grpSpLocks/>
            </p:cNvGrpSpPr>
            <p:nvPr/>
          </p:nvGrpSpPr>
          <p:grpSpPr bwMode="auto">
            <a:xfrm>
              <a:off x="3892550" y="4318000"/>
              <a:ext cx="152400" cy="152400"/>
              <a:chOff x="4953000" y="5464175"/>
              <a:chExt cx="152400" cy="15240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77" name="Group 89"/>
            <p:cNvGrpSpPr>
              <a:grpSpLocks/>
            </p:cNvGrpSpPr>
            <p:nvPr/>
          </p:nvGrpSpPr>
          <p:grpSpPr bwMode="auto">
            <a:xfrm>
              <a:off x="3517900" y="4318000"/>
              <a:ext cx="152400" cy="152400"/>
              <a:chOff x="4953000" y="5464175"/>
              <a:chExt cx="152400" cy="152400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78" name="Group 89"/>
            <p:cNvGrpSpPr>
              <a:grpSpLocks/>
            </p:cNvGrpSpPr>
            <p:nvPr/>
          </p:nvGrpSpPr>
          <p:grpSpPr bwMode="auto">
            <a:xfrm>
              <a:off x="3886200" y="4000500"/>
              <a:ext cx="152400" cy="152400"/>
              <a:chOff x="4953000" y="5464175"/>
              <a:chExt cx="152400" cy="1524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79" name="Group 89"/>
            <p:cNvGrpSpPr>
              <a:grpSpLocks/>
            </p:cNvGrpSpPr>
            <p:nvPr/>
          </p:nvGrpSpPr>
          <p:grpSpPr bwMode="auto">
            <a:xfrm>
              <a:off x="3524250" y="4006850"/>
              <a:ext cx="152400" cy="152400"/>
              <a:chOff x="4953000" y="5464175"/>
              <a:chExt cx="152400" cy="152400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80" name="Group 89"/>
            <p:cNvGrpSpPr>
              <a:grpSpLocks/>
            </p:cNvGrpSpPr>
            <p:nvPr/>
          </p:nvGrpSpPr>
          <p:grpSpPr bwMode="auto">
            <a:xfrm>
              <a:off x="3524250" y="3695700"/>
              <a:ext cx="152400" cy="152400"/>
              <a:chOff x="4953000" y="5464175"/>
              <a:chExt cx="152400" cy="1524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81" name="Group 89"/>
            <p:cNvGrpSpPr>
              <a:grpSpLocks/>
            </p:cNvGrpSpPr>
            <p:nvPr/>
          </p:nvGrpSpPr>
          <p:grpSpPr bwMode="auto">
            <a:xfrm>
              <a:off x="3886200" y="3695700"/>
              <a:ext cx="152400" cy="152400"/>
              <a:chOff x="4953000" y="5464175"/>
              <a:chExt cx="152400" cy="1524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4953000" y="5464175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>
                <a:off x="4997450" y="5540375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82" name="Group 102"/>
            <p:cNvGrpSpPr>
              <a:grpSpLocks/>
            </p:cNvGrpSpPr>
            <p:nvPr/>
          </p:nvGrpSpPr>
          <p:grpSpPr bwMode="auto">
            <a:xfrm>
              <a:off x="6134100" y="2743200"/>
              <a:ext cx="152400" cy="152400"/>
              <a:chOff x="4495800" y="5646738"/>
              <a:chExt cx="152400" cy="152400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83" name="Group 102"/>
            <p:cNvGrpSpPr>
              <a:grpSpLocks/>
            </p:cNvGrpSpPr>
            <p:nvPr/>
          </p:nvGrpSpPr>
          <p:grpSpPr bwMode="auto">
            <a:xfrm>
              <a:off x="5765800" y="2743200"/>
              <a:ext cx="152400" cy="152400"/>
              <a:chOff x="4495800" y="5646738"/>
              <a:chExt cx="152400" cy="152400"/>
            </a:xfrm>
          </p:grpSpPr>
          <p:cxnSp>
            <p:nvCxnSpPr>
              <p:cNvPr id="102" name="Straight Connector 101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84" name="Group 102"/>
            <p:cNvGrpSpPr>
              <a:grpSpLocks/>
            </p:cNvGrpSpPr>
            <p:nvPr/>
          </p:nvGrpSpPr>
          <p:grpSpPr bwMode="auto">
            <a:xfrm>
              <a:off x="6140450" y="3048000"/>
              <a:ext cx="152400" cy="152400"/>
              <a:chOff x="4495800" y="5646738"/>
              <a:chExt cx="152400" cy="152400"/>
            </a:xfrm>
          </p:grpSpPr>
          <p:cxnSp>
            <p:nvCxnSpPr>
              <p:cNvPr id="106" name="Straight Connector 105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85" name="Group 102"/>
            <p:cNvGrpSpPr>
              <a:grpSpLocks/>
            </p:cNvGrpSpPr>
            <p:nvPr/>
          </p:nvGrpSpPr>
          <p:grpSpPr bwMode="auto">
            <a:xfrm>
              <a:off x="5759450" y="3054350"/>
              <a:ext cx="152400" cy="152400"/>
              <a:chOff x="4495800" y="5646738"/>
              <a:chExt cx="152400" cy="152400"/>
            </a:xfrm>
          </p:grpSpPr>
          <p:cxnSp>
            <p:nvCxnSpPr>
              <p:cNvPr id="110" name="Straight Connector 109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86" name="Group 102"/>
            <p:cNvGrpSpPr>
              <a:grpSpLocks/>
            </p:cNvGrpSpPr>
            <p:nvPr/>
          </p:nvGrpSpPr>
          <p:grpSpPr bwMode="auto">
            <a:xfrm>
              <a:off x="6140450" y="3365500"/>
              <a:ext cx="152400" cy="152400"/>
              <a:chOff x="4495800" y="5646738"/>
              <a:chExt cx="152400" cy="152400"/>
            </a:xfrm>
          </p:grpSpPr>
          <p:cxnSp>
            <p:nvCxnSpPr>
              <p:cNvPr id="114" name="Straight Connector 113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87" name="Group 102"/>
            <p:cNvGrpSpPr>
              <a:grpSpLocks/>
            </p:cNvGrpSpPr>
            <p:nvPr/>
          </p:nvGrpSpPr>
          <p:grpSpPr bwMode="auto">
            <a:xfrm>
              <a:off x="5759450" y="3365500"/>
              <a:ext cx="152400" cy="152400"/>
              <a:chOff x="4495800" y="5646738"/>
              <a:chExt cx="152400" cy="152400"/>
            </a:xfrm>
          </p:grpSpPr>
          <p:cxnSp>
            <p:nvCxnSpPr>
              <p:cNvPr id="118" name="Straight Connector 117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88" name="Group 102"/>
            <p:cNvGrpSpPr>
              <a:grpSpLocks/>
            </p:cNvGrpSpPr>
            <p:nvPr/>
          </p:nvGrpSpPr>
          <p:grpSpPr bwMode="auto">
            <a:xfrm>
              <a:off x="6134100" y="3670300"/>
              <a:ext cx="152400" cy="152400"/>
              <a:chOff x="4495800" y="5646738"/>
              <a:chExt cx="152400" cy="152400"/>
            </a:xfrm>
          </p:grpSpPr>
          <p:cxnSp>
            <p:nvCxnSpPr>
              <p:cNvPr id="122" name="Straight Connector 121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89" name="Group 102"/>
            <p:cNvGrpSpPr>
              <a:grpSpLocks/>
            </p:cNvGrpSpPr>
            <p:nvPr/>
          </p:nvGrpSpPr>
          <p:grpSpPr bwMode="auto">
            <a:xfrm>
              <a:off x="5753100" y="3676650"/>
              <a:ext cx="152400" cy="152400"/>
              <a:chOff x="4495800" y="5646738"/>
              <a:chExt cx="152400" cy="152400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90" name="Group 102"/>
            <p:cNvGrpSpPr>
              <a:grpSpLocks/>
            </p:cNvGrpSpPr>
            <p:nvPr/>
          </p:nvGrpSpPr>
          <p:grpSpPr bwMode="auto">
            <a:xfrm>
              <a:off x="6134100" y="3981450"/>
              <a:ext cx="152400" cy="152400"/>
              <a:chOff x="4495800" y="5646738"/>
              <a:chExt cx="152400" cy="152400"/>
            </a:xfrm>
          </p:grpSpPr>
          <p:cxnSp>
            <p:nvCxnSpPr>
              <p:cNvPr id="130" name="Straight Connector 129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91" name="Group 102"/>
            <p:cNvGrpSpPr>
              <a:grpSpLocks/>
            </p:cNvGrpSpPr>
            <p:nvPr/>
          </p:nvGrpSpPr>
          <p:grpSpPr bwMode="auto">
            <a:xfrm>
              <a:off x="5759450" y="3994150"/>
              <a:ext cx="152400" cy="152400"/>
              <a:chOff x="4495800" y="5646738"/>
              <a:chExt cx="152400" cy="152400"/>
            </a:xfrm>
          </p:grpSpPr>
          <p:cxnSp>
            <p:nvCxnSpPr>
              <p:cNvPr id="134" name="Straight Connector 133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92" name="Group 102"/>
            <p:cNvGrpSpPr>
              <a:grpSpLocks/>
            </p:cNvGrpSpPr>
            <p:nvPr/>
          </p:nvGrpSpPr>
          <p:grpSpPr bwMode="auto">
            <a:xfrm>
              <a:off x="6140450" y="4305300"/>
              <a:ext cx="152400" cy="152400"/>
              <a:chOff x="4495800" y="5646738"/>
              <a:chExt cx="152400" cy="152400"/>
            </a:xfrm>
          </p:grpSpPr>
          <p:cxnSp>
            <p:nvCxnSpPr>
              <p:cNvPr id="138" name="Straight Connector 137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93" name="Group 102"/>
            <p:cNvGrpSpPr>
              <a:grpSpLocks/>
            </p:cNvGrpSpPr>
            <p:nvPr/>
          </p:nvGrpSpPr>
          <p:grpSpPr bwMode="auto">
            <a:xfrm>
              <a:off x="5753100" y="4311650"/>
              <a:ext cx="152400" cy="152400"/>
              <a:chOff x="4495800" y="5646738"/>
              <a:chExt cx="152400" cy="152400"/>
            </a:xfrm>
          </p:grpSpPr>
          <p:cxnSp>
            <p:nvCxnSpPr>
              <p:cNvPr id="142" name="Straight Connector 141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94" name="Group 102"/>
            <p:cNvGrpSpPr>
              <a:grpSpLocks/>
            </p:cNvGrpSpPr>
            <p:nvPr/>
          </p:nvGrpSpPr>
          <p:grpSpPr bwMode="auto">
            <a:xfrm>
              <a:off x="5391150" y="2743200"/>
              <a:ext cx="152400" cy="152400"/>
              <a:chOff x="4495800" y="5646738"/>
              <a:chExt cx="152400" cy="152400"/>
            </a:xfrm>
          </p:grpSpPr>
          <p:cxnSp>
            <p:nvCxnSpPr>
              <p:cNvPr id="146" name="Straight Connector 145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95" name="Group 102"/>
            <p:cNvGrpSpPr>
              <a:grpSpLocks/>
            </p:cNvGrpSpPr>
            <p:nvPr/>
          </p:nvGrpSpPr>
          <p:grpSpPr bwMode="auto">
            <a:xfrm>
              <a:off x="5086350" y="2743200"/>
              <a:ext cx="152400" cy="152400"/>
              <a:chOff x="4495800" y="5646738"/>
              <a:chExt cx="152400" cy="152400"/>
            </a:xfrm>
          </p:grpSpPr>
          <p:cxnSp>
            <p:nvCxnSpPr>
              <p:cNvPr id="150" name="Straight Connector 149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96" name="Group 102"/>
            <p:cNvGrpSpPr>
              <a:grpSpLocks/>
            </p:cNvGrpSpPr>
            <p:nvPr/>
          </p:nvGrpSpPr>
          <p:grpSpPr bwMode="auto">
            <a:xfrm>
              <a:off x="4756150" y="2749550"/>
              <a:ext cx="152400" cy="152400"/>
              <a:chOff x="4495800" y="5646738"/>
              <a:chExt cx="152400" cy="152400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Oval 155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97" name="Group 102"/>
            <p:cNvGrpSpPr>
              <a:grpSpLocks/>
            </p:cNvGrpSpPr>
            <p:nvPr/>
          </p:nvGrpSpPr>
          <p:grpSpPr bwMode="auto">
            <a:xfrm>
              <a:off x="5384800" y="3054350"/>
              <a:ext cx="152400" cy="152400"/>
              <a:chOff x="4495800" y="5646738"/>
              <a:chExt cx="152400" cy="152400"/>
            </a:xfrm>
          </p:grpSpPr>
          <p:cxnSp>
            <p:nvCxnSpPr>
              <p:cNvPr id="158" name="Straight Connector 157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98" name="Group 102"/>
            <p:cNvGrpSpPr>
              <a:grpSpLocks/>
            </p:cNvGrpSpPr>
            <p:nvPr/>
          </p:nvGrpSpPr>
          <p:grpSpPr bwMode="auto">
            <a:xfrm>
              <a:off x="5080000" y="3060700"/>
              <a:ext cx="152400" cy="152400"/>
              <a:chOff x="4495800" y="5646738"/>
              <a:chExt cx="152400" cy="152400"/>
            </a:xfrm>
          </p:grpSpPr>
          <p:cxnSp>
            <p:nvCxnSpPr>
              <p:cNvPr id="162" name="Straight Connector 161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99" name="Group 102"/>
            <p:cNvGrpSpPr>
              <a:grpSpLocks/>
            </p:cNvGrpSpPr>
            <p:nvPr/>
          </p:nvGrpSpPr>
          <p:grpSpPr bwMode="auto">
            <a:xfrm>
              <a:off x="4762500" y="3060700"/>
              <a:ext cx="152400" cy="152400"/>
              <a:chOff x="4495800" y="5646738"/>
              <a:chExt cx="152400" cy="152400"/>
            </a:xfrm>
          </p:grpSpPr>
          <p:cxnSp>
            <p:nvCxnSpPr>
              <p:cNvPr id="166" name="Straight Connector 165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00" name="Group 102"/>
            <p:cNvGrpSpPr>
              <a:grpSpLocks/>
            </p:cNvGrpSpPr>
            <p:nvPr/>
          </p:nvGrpSpPr>
          <p:grpSpPr bwMode="auto">
            <a:xfrm>
              <a:off x="5391150" y="3365500"/>
              <a:ext cx="152400" cy="152400"/>
              <a:chOff x="4495800" y="5646738"/>
              <a:chExt cx="152400" cy="152400"/>
            </a:xfrm>
          </p:grpSpPr>
          <p:cxnSp>
            <p:nvCxnSpPr>
              <p:cNvPr id="170" name="Straight Connector 169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01" name="Group 102"/>
            <p:cNvGrpSpPr>
              <a:grpSpLocks/>
            </p:cNvGrpSpPr>
            <p:nvPr/>
          </p:nvGrpSpPr>
          <p:grpSpPr bwMode="auto">
            <a:xfrm>
              <a:off x="5391150" y="3683000"/>
              <a:ext cx="152400" cy="152400"/>
              <a:chOff x="4495800" y="5646738"/>
              <a:chExt cx="152400" cy="152400"/>
            </a:xfrm>
          </p:grpSpPr>
          <p:cxnSp>
            <p:nvCxnSpPr>
              <p:cNvPr id="174" name="Straight Connector 173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02" name="Group 102"/>
            <p:cNvGrpSpPr>
              <a:grpSpLocks/>
            </p:cNvGrpSpPr>
            <p:nvPr/>
          </p:nvGrpSpPr>
          <p:grpSpPr bwMode="auto">
            <a:xfrm>
              <a:off x="5391150" y="4000500"/>
              <a:ext cx="152400" cy="152400"/>
              <a:chOff x="4495800" y="5646738"/>
              <a:chExt cx="152400" cy="152400"/>
            </a:xfrm>
          </p:grpSpPr>
          <p:cxnSp>
            <p:nvCxnSpPr>
              <p:cNvPr id="178" name="Straight Connector 177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03" name="Group 102"/>
            <p:cNvGrpSpPr>
              <a:grpSpLocks/>
            </p:cNvGrpSpPr>
            <p:nvPr/>
          </p:nvGrpSpPr>
          <p:grpSpPr bwMode="auto">
            <a:xfrm>
              <a:off x="5391150" y="4318000"/>
              <a:ext cx="152400" cy="152400"/>
              <a:chOff x="4495800" y="5646738"/>
              <a:chExt cx="152400" cy="152400"/>
            </a:xfrm>
          </p:grpSpPr>
          <p:cxnSp>
            <p:nvCxnSpPr>
              <p:cNvPr id="182" name="Straight Connector 181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04" name="Group 102"/>
            <p:cNvGrpSpPr>
              <a:grpSpLocks/>
            </p:cNvGrpSpPr>
            <p:nvPr/>
          </p:nvGrpSpPr>
          <p:grpSpPr bwMode="auto">
            <a:xfrm>
              <a:off x="5073650" y="4305300"/>
              <a:ext cx="152400" cy="152400"/>
              <a:chOff x="4495800" y="5646738"/>
              <a:chExt cx="152400" cy="152400"/>
            </a:xfrm>
          </p:grpSpPr>
          <p:cxnSp>
            <p:nvCxnSpPr>
              <p:cNvPr id="186" name="Straight Connector 185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05" name="Group 102"/>
            <p:cNvGrpSpPr>
              <a:grpSpLocks/>
            </p:cNvGrpSpPr>
            <p:nvPr/>
          </p:nvGrpSpPr>
          <p:grpSpPr bwMode="auto">
            <a:xfrm>
              <a:off x="4756150" y="4318000"/>
              <a:ext cx="152400" cy="152400"/>
              <a:chOff x="4495800" y="5646738"/>
              <a:chExt cx="152400" cy="152400"/>
            </a:xfrm>
          </p:grpSpPr>
          <p:cxnSp>
            <p:nvCxnSpPr>
              <p:cNvPr id="190" name="Straight Connector 189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Oval 191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06" name="Group 102"/>
            <p:cNvGrpSpPr>
              <a:grpSpLocks/>
            </p:cNvGrpSpPr>
            <p:nvPr/>
          </p:nvGrpSpPr>
          <p:grpSpPr bwMode="auto">
            <a:xfrm>
              <a:off x="5073650" y="3987800"/>
              <a:ext cx="152400" cy="152400"/>
              <a:chOff x="4495800" y="5646738"/>
              <a:chExt cx="152400" cy="152400"/>
            </a:xfrm>
          </p:grpSpPr>
          <p:cxnSp>
            <p:nvCxnSpPr>
              <p:cNvPr id="194" name="Straight Connector 193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Oval 195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07" name="Group 102"/>
            <p:cNvGrpSpPr>
              <a:grpSpLocks/>
            </p:cNvGrpSpPr>
            <p:nvPr/>
          </p:nvGrpSpPr>
          <p:grpSpPr bwMode="auto">
            <a:xfrm>
              <a:off x="5073650" y="3676650"/>
              <a:ext cx="152400" cy="152400"/>
              <a:chOff x="4495800" y="5646738"/>
              <a:chExt cx="152400" cy="152400"/>
            </a:xfrm>
          </p:grpSpPr>
          <p:cxnSp>
            <p:nvCxnSpPr>
              <p:cNvPr id="198" name="Straight Connector 197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Oval 199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08" name="Group 102"/>
            <p:cNvGrpSpPr>
              <a:grpSpLocks/>
            </p:cNvGrpSpPr>
            <p:nvPr/>
          </p:nvGrpSpPr>
          <p:grpSpPr bwMode="auto">
            <a:xfrm>
              <a:off x="5080000" y="3371850"/>
              <a:ext cx="152400" cy="152400"/>
              <a:chOff x="4495800" y="5646738"/>
              <a:chExt cx="152400" cy="152400"/>
            </a:xfrm>
          </p:grpSpPr>
          <p:cxnSp>
            <p:nvCxnSpPr>
              <p:cNvPr id="202" name="Straight Connector 201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Oval 203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09" name="Group 102"/>
            <p:cNvGrpSpPr>
              <a:grpSpLocks/>
            </p:cNvGrpSpPr>
            <p:nvPr/>
          </p:nvGrpSpPr>
          <p:grpSpPr bwMode="auto">
            <a:xfrm>
              <a:off x="4762500" y="3378200"/>
              <a:ext cx="152400" cy="152400"/>
              <a:chOff x="4495800" y="5646738"/>
              <a:chExt cx="152400" cy="152400"/>
            </a:xfrm>
          </p:grpSpPr>
          <p:cxnSp>
            <p:nvCxnSpPr>
              <p:cNvPr id="206" name="Straight Connector 205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10" name="Group 102"/>
            <p:cNvGrpSpPr>
              <a:grpSpLocks/>
            </p:cNvGrpSpPr>
            <p:nvPr/>
          </p:nvGrpSpPr>
          <p:grpSpPr bwMode="auto">
            <a:xfrm>
              <a:off x="4756150" y="3683000"/>
              <a:ext cx="152400" cy="152400"/>
              <a:chOff x="4495800" y="5646738"/>
              <a:chExt cx="152400" cy="152400"/>
            </a:xfrm>
          </p:grpSpPr>
          <p:cxnSp>
            <p:nvCxnSpPr>
              <p:cNvPr id="210" name="Straight Connector 209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Oval 211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411" name="Group 102"/>
            <p:cNvGrpSpPr>
              <a:grpSpLocks/>
            </p:cNvGrpSpPr>
            <p:nvPr/>
          </p:nvGrpSpPr>
          <p:grpSpPr bwMode="auto">
            <a:xfrm>
              <a:off x="4749800" y="4000500"/>
              <a:ext cx="152400" cy="152400"/>
              <a:chOff x="4495800" y="5646738"/>
              <a:chExt cx="152400" cy="152400"/>
            </a:xfrm>
          </p:grpSpPr>
          <p:cxnSp>
            <p:nvCxnSpPr>
              <p:cNvPr id="214" name="Straight Connector 213"/>
              <p:cNvCxnSpPr/>
              <p:nvPr/>
            </p:nvCxnSpPr>
            <p:spPr bwMode="auto">
              <a:xfrm rot="5400000">
                <a:off x="4535488" y="5722938"/>
                <a:ext cx="76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 bwMode="auto">
              <a:xfrm>
                <a:off x="4537075" y="5722938"/>
                <a:ext cx="6985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Oval 215"/>
              <p:cNvSpPr/>
              <p:nvPr/>
            </p:nvSpPr>
            <p:spPr bwMode="auto">
              <a:xfrm>
                <a:off x="4495800" y="5646738"/>
                <a:ext cx="152400" cy="1524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17" name="Straight Connector 216"/>
            <p:cNvCxnSpPr/>
            <p:nvPr/>
          </p:nvCxnSpPr>
          <p:spPr>
            <a:xfrm rot="5400000">
              <a:off x="3582988" y="3614737"/>
              <a:ext cx="2057400" cy="95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2417763" y="3608387"/>
              <a:ext cx="2057400" cy="952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4611688" y="3602037"/>
              <a:ext cx="2057400" cy="952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 bwMode="auto">
            <a:xfrm>
              <a:off x="3019425" y="27686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3" name="Oval 222"/>
            <p:cNvSpPr/>
            <p:nvPr/>
          </p:nvSpPr>
          <p:spPr bwMode="auto">
            <a:xfrm>
              <a:off x="2717800" y="26987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4" name="Oval 223"/>
            <p:cNvSpPr/>
            <p:nvPr/>
          </p:nvSpPr>
          <p:spPr bwMode="auto">
            <a:xfrm>
              <a:off x="3028950" y="30480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2717800" y="30162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6" name="Oval 225"/>
            <p:cNvSpPr/>
            <p:nvPr/>
          </p:nvSpPr>
          <p:spPr bwMode="auto">
            <a:xfrm>
              <a:off x="2933700" y="32766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7" name="Oval 226"/>
            <p:cNvSpPr/>
            <p:nvPr/>
          </p:nvSpPr>
          <p:spPr bwMode="auto">
            <a:xfrm>
              <a:off x="3095625" y="3343275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8" name="Oval 227"/>
            <p:cNvSpPr/>
            <p:nvPr/>
          </p:nvSpPr>
          <p:spPr bwMode="auto">
            <a:xfrm>
              <a:off x="2971800" y="35814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9" name="Oval 228"/>
            <p:cNvSpPr/>
            <p:nvPr/>
          </p:nvSpPr>
          <p:spPr bwMode="auto">
            <a:xfrm>
              <a:off x="2717800" y="36258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3308350" y="39179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1" name="Oval 230"/>
            <p:cNvSpPr/>
            <p:nvPr/>
          </p:nvSpPr>
          <p:spPr bwMode="auto">
            <a:xfrm>
              <a:off x="2971800" y="38862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" name="Oval 231"/>
            <p:cNvSpPr/>
            <p:nvPr/>
          </p:nvSpPr>
          <p:spPr bwMode="auto">
            <a:xfrm>
              <a:off x="2717800" y="41910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3" name="Oval 232"/>
            <p:cNvSpPr/>
            <p:nvPr/>
          </p:nvSpPr>
          <p:spPr bwMode="auto">
            <a:xfrm>
              <a:off x="3051175" y="426720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4" name="Oval 233"/>
            <p:cNvSpPr/>
            <p:nvPr/>
          </p:nvSpPr>
          <p:spPr bwMode="auto">
            <a:xfrm>
              <a:off x="6057900" y="44513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Oval 234"/>
            <p:cNvSpPr/>
            <p:nvPr/>
          </p:nvSpPr>
          <p:spPr bwMode="auto">
            <a:xfrm>
              <a:off x="6000750" y="3917950"/>
              <a:ext cx="76200" cy="762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Oval 235"/>
            <p:cNvSpPr/>
            <p:nvPr/>
          </p:nvSpPr>
          <p:spPr bwMode="auto">
            <a:xfrm>
              <a:off x="6292850" y="2686050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7" name="Oval 236"/>
            <p:cNvSpPr/>
            <p:nvPr/>
          </p:nvSpPr>
          <p:spPr bwMode="auto">
            <a:xfrm>
              <a:off x="5753100" y="2925763"/>
              <a:ext cx="46038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Oval 237"/>
            <p:cNvSpPr/>
            <p:nvPr/>
          </p:nvSpPr>
          <p:spPr bwMode="auto">
            <a:xfrm>
              <a:off x="6019800" y="2962275"/>
              <a:ext cx="46038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Oval 238"/>
            <p:cNvSpPr/>
            <p:nvPr/>
          </p:nvSpPr>
          <p:spPr bwMode="auto">
            <a:xfrm>
              <a:off x="6296025" y="3313113"/>
              <a:ext cx="46038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/>
            <p:cNvSpPr/>
            <p:nvPr/>
          </p:nvSpPr>
          <p:spPr bwMode="auto">
            <a:xfrm>
              <a:off x="6011863" y="3200400"/>
              <a:ext cx="46037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/>
            <p:cNvSpPr/>
            <p:nvPr/>
          </p:nvSpPr>
          <p:spPr bwMode="auto">
            <a:xfrm>
              <a:off x="5983288" y="3352800"/>
              <a:ext cx="46037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6118225" y="3598863"/>
              <a:ext cx="46038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6313488" y="3916363"/>
              <a:ext cx="46037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5759450" y="3592513"/>
              <a:ext cx="46038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5919788" y="4191000"/>
              <a:ext cx="46037" cy="460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6102350" y="4208463"/>
              <a:ext cx="46038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5757863" y="4462463"/>
              <a:ext cx="46037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5992813" y="2735263"/>
              <a:ext cx="46037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9" name="Oval 248"/>
            <p:cNvSpPr/>
            <p:nvPr/>
          </p:nvSpPr>
          <p:spPr bwMode="auto">
            <a:xfrm>
              <a:off x="3052763" y="3757613"/>
              <a:ext cx="46037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6008688" y="3789363"/>
              <a:ext cx="46037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2990850" y="4138613"/>
              <a:ext cx="46038" cy="460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3" name="Straight Connector 252"/>
            <p:cNvCxnSpPr/>
            <p:nvPr/>
          </p:nvCxnSpPr>
          <p:spPr>
            <a:xfrm rot="5400000">
              <a:off x="5541169" y="4758531"/>
              <a:ext cx="18415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3298032" y="4745831"/>
              <a:ext cx="184150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47" name="Straight Arrow Connector 254"/>
            <p:cNvCxnSpPr>
              <a:cxnSpLocks noChangeShapeType="1"/>
            </p:cNvCxnSpPr>
            <p:nvPr/>
          </p:nvCxnSpPr>
          <p:spPr bwMode="auto">
            <a:xfrm rot="10800000">
              <a:off x="3429000" y="4800600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7448" name="Straight Arrow Connector 256"/>
            <p:cNvCxnSpPr>
              <a:cxnSpLocks noChangeShapeType="1"/>
            </p:cNvCxnSpPr>
            <p:nvPr/>
          </p:nvCxnSpPr>
          <p:spPr bwMode="auto">
            <a:xfrm rot="10800000" flipH="1">
              <a:off x="5448300" y="4800600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7449" name="Rectangle 257"/>
            <p:cNvSpPr>
              <a:spLocks noChangeArrowheads="1"/>
            </p:cNvSpPr>
            <p:nvPr/>
          </p:nvSpPr>
          <p:spPr bwMode="auto">
            <a:xfrm>
              <a:off x="3852863" y="4679950"/>
              <a:ext cx="148748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Depletion region</a:t>
              </a:r>
            </a:p>
          </p:txBody>
        </p:sp>
        <p:cxnSp>
          <p:nvCxnSpPr>
            <p:cNvPr id="261" name="Straight Connector 260"/>
            <p:cNvCxnSpPr/>
            <p:nvPr/>
          </p:nvCxnSpPr>
          <p:spPr>
            <a:xfrm rot="5400000">
              <a:off x="6374607" y="4425156"/>
              <a:ext cx="1447800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1927225" y="5159375"/>
              <a:ext cx="256032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4558030" y="5149850"/>
              <a:ext cx="253365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1207294" y="4425156"/>
              <a:ext cx="14478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1936750" y="3702050"/>
              <a:ext cx="6858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419850" y="3702050"/>
              <a:ext cx="6858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56" name="TextBox 300"/>
            <p:cNvSpPr txBox="1">
              <a:spLocks noChangeArrowheads="1"/>
            </p:cNvSpPr>
            <p:nvPr/>
          </p:nvSpPr>
          <p:spPr bwMode="auto">
            <a:xfrm>
              <a:off x="2971800" y="2286000"/>
              <a:ext cx="984250" cy="3079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/>
                <a:t>P  </a:t>
              </a:r>
              <a:r>
                <a:rPr lang="en-US" sz="1400"/>
                <a:t>- type</a:t>
              </a:r>
            </a:p>
          </p:txBody>
        </p:sp>
        <p:sp>
          <p:nvSpPr>
            <p:cNvPr id="57457" name="TextBox 301"/>
            <p:cNvSpPr txBox="1">
              <a:spLocks noChangeArrowheads="1"/>
            </p:cNvSpPr>
            <p:nvPr/>
          </p:nvSpPr>
          <p:spPr bwMode="auto">
            <a:xfrm>
              <a:off x="5562600" y="2286000"/>
              <a:ext cx="1219200" cy="3079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/>
                <a:t>N </a:t>
              </a:r>
              <a:r>
                <a:rPr lang="en-US" sz="1400"/>
                <a:t>- type</a:t>
              </a:r>
            </a:p>
          </p:txBody>
        </p:sp>
        <p:cxnSp>
          <p:nvCxnSpPr>
            <p:cNvPr id="57458" name="Straight Arrow Connector 296"/>
            <p:cNvCxnSpPr>
              <a:cxnSpLocks noChangeShapeType="1"/>
            </p:cNvCxnSpPr>
            <p:nvPr/>
          </p:nvCxnSpPr>
          <p:spPr bwMode="auto">
            <a:xfrm rot="10800000" flipV="1">
              <a:off x="4454525" y="2819400"/>
              <a:ext cx="260350" cy="63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57459" name="Straight Arrow Connector 296"/>
            <p:cNvCxnSpPr>
              <a:cxnSpLocks noChangeShapeType="1"/>
            </p:cNvCxnSpPr>
            <p:nvPr/>
          </p:nvCxnSpPr>
          <p:spPr bwMode="auto">
            <a:xfrm rot="10800000" flipV="1">
              <a:off x="4464050" y="3127375"/>
              <a:ext cx="260350" cy="63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57460" name="Straight Arrow Connector 296"/>
            <p:cNvCxnSpPr>
              <a:cxnSpLocks noChangeShapeType="1"/>
            </p:cNvCxnSpPr>
            <p:nvPr/>
          </p:nvCxnSpPr>
          <p:spPr bwMode="auto">
            <a:xfrm rot="10800000" flipV="1">
              <a:off x="4467225" y="3460750"/>
              <a:ext cx="260350" cy="63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57461" name="Straight Arrow Connector 296"/>
            <p:cNvCxnSpPr>
              <a:cxnSpLocks noChangeShapeType="1"/>
            </p:cNvCxnSpPr>
            <p:nvPr/>
          </p:nvCxnSpPr>
          <p:spPr bwMode="auto">
            <a:xfrm rot="10800000" flipV="1">
              <a:off x="4457700" y="3756025"/>
              <a:ext cx="260350" cy="63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57462" name="Straight Arrow Connector 296"/>
            <p:cNvCxnSpPr>
              <a:cxnSpLocks noChangeShapeType="1"/>
            </p:cNvCxnSpPr>
            <p:nvPr/>
          </p:nvCxnSpPr>
          <p:spPr bwMode="auto">
            <a:xfrm rot="10800000" flipV="1">
              <a:off x="4457700" y="4098925"/>
              <a:ext cx="260350" cy="63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57463" name="Straight Arrow Connector 296"/>
            <p:cNvCxnSpPr>
              <a:cxnSpLocks noChangeShapeType="1"/>
            </p:cNvCxnSpPr>
            <p:nvPr/>
          </p:nvCxnSpPr>
          <p:spPr bwMode="auto">
            <a:xfrm rot="10800000" flipV="1">
              <a:off x="4448175" y="4384675"/>
              <a:ext cx="260350" cy="63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</p:spPr>
        </p:cxnSp>
        <p:grpSp>
          <p:nvGrpSpPr>
            <p:cNvPr id="57464" name="Group 273"/>
            <p:cNvGrpSpPr>
              <a:grpSpLocks/>
            </p:cNvGrpSpPr>
            <p:nvPr/>
          </p:nvGrpSpPr>
          <p:grpSpPr bwMode="auto">
            <a:xfrm flipH="1">
              <a:off x="4496433" y="5003483"/>
              <a:ext cx="59966" cy="304800"/>
              <a:chOff x="656795" y="3533945"/>
              <a:chExt cx="95899" cy="457200"/>
            </a:xfrm>
          </p:grpSpPr>
          <p:cxnSp>
            <p:nvCxnSpPr>
              <p:cNvPr id="57465" name="Straight Connector 274"/>
              <p:cNvCxnSpPr>
                <a:cxnSpLocks noChangeShapeType="1"/>
              </p:cNvCxnSpPr>
              <p:nvPr/>
            </p:nvCxnSpPr>
            <p:spPr bwMode="auto">
              <a:xfrm rot="5400000">
                <a:off x="428195" y="3762545"/>
                <a:ext cx="457200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7466" name="Straight Connector 276"/>
              <p:cNvCxnSpPr>
                <a:cxnSpLocks noChangeShapeType="1"/>
              </p:cNvCxnSpPr>
              <p:nvPr/>
            </p:nvCxnSpPr>
            <p:spPr bwMode="auto">
              <a:xfrm rot="5400000">
                <a:off x="638394" y="3756288"/>
                <a:ext cx="228600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grpSp>
        <p:nvGrpSpPr>
          <p:cNvPr id="58371" name="Group 100"/>
          <p:cNvGrpSpPr>
            <a:grpSpLocks/>
          </p:cNvGrpSpPr>
          <p:nvPr/>
        </p:nvGrpSpPr>
        <p:grpSpPr bwMode="auto">
          <a:xfrm>
            <a:off x="327025" y="4419600"/>
            <a:ext cx="4321175" cy="1905000"/>
            <a:chOff x="304800" y="4343400"/>
            <a:chExt cx="4634857" cy="2133600"/>
          </a:xfrm>
        </p:grpSpPr>
        <p:sp>
          <p:nvSpPr>
            <p:cNvPr id="58451" name="Rectangle 93"/>
            <p:cNvSpPr>
              <a:spLocks noChangeArrowheads="1"/>
            </p:cNvSpPr>
            <p:nvPr/>
          </p:nvSpPr>
          <p:spPr bwMode="auto">
            <a:xfrm>
              <a:off x="304800" y="4343400"/>
              <a:ext cx="4634857" cy="21336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58452" name="Group 49"/>
            <p:cNvGrpSpPr>
              <a:grpSpLocks/>
            </p:cNvGrpSpPr>
            <p:nvPr/>
          </p:nvGrpSpPr>
          <p:grpSpPr bwMode="auto">
            <a:xfrm>
              <a:off x="304800" y="4418013"/>
              <a:ext cx="4453241" cy="2024062"/>
              <a:chOff x="1295400" y="2131087"/>
              <a:chExt cx="5434356" cy="280269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363429" y="3581278"/>
                <a:ext cx="1446203" cy="5317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ight Arrow 51"/>
              <p:cNvSpPr/>
              <p:nvPr/>
            </p:nvSpPr>
            <p:spPr>
              <a:xfrm>
                <a:off x="2432000" y="2571868"/>
                <a:ext cx="542326" cy="248659"/>
              </a:xfrm>
              <a:prstGeom prst="right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56" name="TextBox 53"/>
              <p:cNvSpPr txBox="1">
                <a:spLocks noChangeArrowheads="1"/>
              </p:cNvSpPr>
              <p:nvPr/>
            </p:nvSpPr>
            <p:spPr bwMode="auto">
              <a:xfrm>
                <a:off x="4150249" y="2462768"/>
                <a:ext cx="1960902" cy="426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Schematic symbol</a:t>
                </a:r>
              </a:p>
            </p:txBody>
          </p:sp>
          <p:sp>
            <p:nvSpPr>
              <p:cNvPr id="58457" name="TextBox 54"/>
              <p:cNvSpPr txBox="1">
                <a:spLocks noChangeArrowheads="1"/>
              </p:cNvSpPr>
              <p:nvPr/>
            </p:nvSpPr>
            <p:spPr bwMode="auto">
              <a:xfrm>
                <a:off x="2246954" y="4507468"/>
                <a:ext cx="2273505" cy="426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Stripe marks cathode</a:t>
                </a:r>
              </a:p>
            </p:txBody>
          </p:sp>
          <p:sp>
            <p:nvSpPr>
              <p:cNvPr id="58458" name="TextBox 55"/>
              <p:cNvSpPr txBox="1">
                <a:spLocks noChangeArrowheads="1"/>
              </p:cNvSpPr>
              <p:nvPr/>
            </p:nvSpPr>
            <p:spPr bwMode="auto">
              <a:xfrm>
                <a:off x="3759764" y="3212067"/>
                <a:ext cx="2969992" cy="426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Real component appearance</a:t>
                </a:r>
              </a:p>
            </p:txBody>
          </p:sp>
          <p:sp>
            <p:nvSpPr>
              <p:cNvPr id="58459" name="TextBox 56"/>
              <p:cNvSpPr txBox="1">
                <a:spLocks noChangeArrowheads="1"/>
              </p:cNvSpPr>
              <p:nvPr/>
            </p:nvSpPr>
            <p:spPr bwMode="auto">
              <a:xfrm>
                <a:off x="2000764" y="2131087"/>
                <a:ext cx="833736" cy="426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Anode</a:t>
                </a:r>
              </a:p>
            </p:txBody>
          </p:sp>
          <p:sp>
            <p:nvSpPr>
              <p:cNvPr id="58460" name="TextBox 57"/>
              <p:cNvSpPr txBox="1">
                <a:spLocks noChangeArrowheads="1"/>
              </p:cNvSpPr>
              <p:nvPr/>
            </p:nvSpPr>
            <p:spPr bwMode="auto">
              <a:xfrm>
                <a:off x="3151083" y="2132568"/>
                <a:ext cx="1021532" cy="426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Cathode</a:t>
                </a: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1295400" y="3869328"/>
                <a:ext cx="106802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809632" y="3869328"/>
                <a:ext cx="106802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3506262" y="3581278"/>
                <a:ext cx="151686" cy="53178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 rot="16200000" flipV="1">
                <a:off x="3377317" y="4190064"/>
                <a:ext cx="534248" cy="38025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970170" y="2692504"/>
                <a:ext cx="106595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 bwMode="auto">
            <a:xfrm rot="5400000" flipH="1" flipV="1">
              <a:off x="1621263" y="4821683"/>
              <a:ext cx="14935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72" name="Group 123"/>
          <p:cNvGrpSpPr>
            <a:grpSpLocks/>
          </p:cNvGrpSpPr>
          <p:nvPr/>
        </p:nvGrpSpPr>
        <p:grpSpPr bwMode="auto">
          <a:xfrm>
            <a:off x="5035550" y="2057400"/>
            <a:ext cx="3956050" cy="3886200"/>
            <a:chOff x="5035550" y="2057400"/>
            <a:chExt cx="3956050" cy="3886200"/>
          </a:xfrm>
        </p:grpSpPr>
        <p:sp>
          <p:nvSpPr>
            <p:cNvPr id="58417" name="Rectangle 91"/>
            <p:cNvSpPr>
              <a:spLocks noChangeArrowheads="1"/>
            </p:cNvSpPr>
            <p:nvPr/>
          </p:nvSpPr>
          <p:spPr bwMode="auto">
            <a:xfrm>
              <a:off x="5105400" y="2057400"/>
              <a:ext cx="3886200" cy="38862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58418" name="Group 94"/>
            <p:cNvGrpSpPr>
              <a:grpSpLocks/>
            </p:cNvGrpSpPr>
            <p:nvPr/>
          </p:nvGrpSpPr>
          <p:grpSpPr bwMode="auto">
            <a:xfrm>
              <a:off x="5083175" y="2057400"/>
              <a:ext cx="3908425" cy="3810000"/>
              <a:chOff x="2340096" y="429059"/>
              <a:chExt cx="5572004" cy="5495779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4266082" y="1828193"/>
                <a:ext cx="3582648" cy="2289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293240" y="2641110"/>
                <a:ext cx="3580386" cy="2291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318135" y="3808963"/>
                <a:ext cx="3580386" cy="2291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331714" y="4711187"/>
                <a:ext cx="3580386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428" name="TextBox 99"/>
              <p:cNvSpPr txBox="1">
                <a:spLocks noChangeArrowheads="1"/>
              </p:cNvSpPr>
              <p:nvPr/>
            </p:nvSpPr>
            <p:spPr bwMode="auto">
              <a:xfrm>
                <a:off x="2340096" y="1930400"/>
                <a:ext cx="1857918" cy="443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 permitted</a:t>
                </a:r>
              </a:p>
            </p:txBody>
          </p:sp>
          <p:sp>
            <p:nvSpPr>
              <p:cNvPr id="58429" name="TextBox 100"/>
              <p:cNvSpPr txBox="1">
                <a:spLocks noChangeArrowheads="1"/>
              </p:cNvSpPr>
              <p:nvPr/>
            </p:nvSpPr>
            <p:spPr bwMode="auto">
              <a:xfrm>
                <a:off x="2362198" y="4072110"/>
                <a:ext cx="1857918" cy="443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 permitted</a:t>
                </a:r>
              </a:p>
            </p:txBody>
          </p:sp>
          <p:sp>
            <p:nvSpPr>
              <p:cNvPr id="102" name="Down Arrow 101"/>
              <p:cNvSpPr/>
              <p:nvPr/>
            </p:nvSpPr>
            <p:spPr>
              <a:xfrm rot="5400000">
                <a:off x="4717850" y="1847124"/>
                <a:ext cx="343486" cy="685750"/>
              </a:xfrm>
              <a:prstGeom prst="downArrow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Down Arrow 102"/>
              <p:cNvSpPr/>
              <p:nvPr/>
            </p:nvSpPr>
            <p:spPr>
              <a:xfrm rot="5400000">
                <a:off x="6890524" y="1835675"/>
                <a:ext cx="343486" cy="685750"/>
              </a:xfrm>
              <a:prstGeom prst="downArrow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" name="Down Arrow 103"/>
              <p:cNvSpPr/>
              <p:nvPr/>
            </p:nvSpPr>
            <p:spPr>
              <a:xfrm rot="5400000" flipV="1">
                <a:off x="5411014" y="3873147"/>
                <a:ext cx="430503" cy="787594"/>
              </a:xfrm>
              <a:prstGeom prst="downArrow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954095" y="484017"/>
                <a:ext cx="2360519" cy="83352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8434" name="Group 288"/>
              <p:cNvGrpSpPr>
                <a:grpSpLocks/>
              </p:cNvGrpSpPr>
              <p:nvPr/>
            </p:nvGrpSpPr>
            <p:grpSpPr bwMode="auto">
              <a:xfrm>
                <a:off x="5479158" y="889332"/>
                <a:ext cx="1314920" cy="180901"/>
                <a:chOff x="2951858" y="5458522"/>
                <a:chExt cx="1314920" cy="180901"/>
              </a:xfrm>
            </p:grpSpPr>
            <p:sp>
              <p:nvSpPr>
                <p:cNvPr id="122" name="Right Arrow 121"/>
                <p:cNvSpPr/>
                <p:nvPr/>
              </p:nvSpPr>
              <p:spPr>
                <a:xfrm>
                  <a:off x="2951858" y="5458521"/>
                  <a:ext cx="443588" cy="180902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3393182" y="5545537"/>
                  <a:ext cx="873596" cy="22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435" name="TextBox 106"/>
              <p:cNvSpPr txBox="1">
                <a:spLocks noChangeArrowheads="1"/>
              </p:cNvSpPr>
              <p:nvPr/>
            </p:nvSpPr>
            <p:spPr bwMode="auto">
              <a:xfrm>
                <a:off x="5464305" y="430500"/>
                <a:ext cx="448378" cy="443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+</a:t>
                </a:r>
              </a:p>
            </p:txBody>
          </p:sp>
          <p:sp>
            <p:nvSpPr>
              <p:cNvPr id="58436" name="TextBox 107"/>
              <p:cNvSpPr txBox="1">
                <a:spLocks noChangeArrowheads="1"/>
              </p:cNvSpPr>
              <p:nvPr/>
            </p:nvSpPr>
            <p:spPr bwMode="auto">
              <a:xfrm>
                <a:off x="6272260" y="429059"/>
                <a:ext cx="356966" cy="443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757196" y="5105051"/>
                <a:ext cx="2360521" cy="81978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8438" name="Group 293"/>
              <p:cNvGrpSpPr>
                <a:grpSpLocks/>
              </p:cNvGrpSpPr>
              <p:nvPr/>
            </p:nvGrpSpPr>
            <p:grpSpPr bwMode="auto">
              <a:xfrm>
                <a:off x="5485947" y="5409610"/>
                <a:ext cx="1314921" cy="180902"/>
                <a:chOff x="2951687" y="5457600"/>
                <a:chExt cx="1314921" cy="180902"/>
              </a:xfrm>
            </p:grpSpPr>
            <p:sp>
              <p:nvSpPr>
                <p:cNvPr id="119" name="Right Arrow 118"/>
                <p:cNvSpPr/>
                <p:nvPr/>
              </p:nvSpPr>
              <p:spPr>
                <a:xfrm>
                  <a:off x="2951687" y="5457600"/>
                  <a:ext cx="443588" cy="180902"/>
                </a:xfrm>
                <a:prstGeom prst="rightArrow">
                  <a:avLst>
                    <a:gd name="adj1" fmla="val 0"/>
                    <a:gd name="adj2" fmla="val 5000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3393012" y="5544617"/>
                  <a:ext cx="873596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439" name="TextBox 110"/>
              <p:cNvSpPr txBox="1">
                <a:spLocks noChangeArrowheads="1"/>
              </p:cNvSpPr>
              <p:nvPr/>
            </p:nvSpPr>
            <p:spPr bwMode="auto">
              <a:xfrm>
                <a:off x="5486401" y="5059225"/>
                <a:ext cx="356966" cy="443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sp>
            <p:nvSpPr>
              <p:cNvPr id="58440" name="TextBox 111"/>
              <p:cNvSpPr txBox="1">
                <a:spLocks noChangeArrowheads="1"/>
              </p:cNvSpPr>
              <p:nvPr/>
            </p:nvSpPr>
            <p:spPr bwMode="auto">
              <a:xfrm>
                <a:off x="5999117" y="5078365"/>
                <a:ext cx="448378" cy="443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+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868429" y="1841933"/>
                <a:ext cx="74685" cy="151134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868429" y="2451048"/>
                <a:ext cx="74685" cy="15342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020063" y="3822703"/>
                <a:ext cx="76949" cy="153425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044959" y="4546313"/>
                <a:ext cx="76949" cy="153425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7" name="Straight Connector 116"/>
              <p:cNvCxnSpPr>
                <a:stCxn id="113" idx="2"/>
              </p:cNvCxnSpPr>
              <p:nvPr/>
            </p:nvCxnSpPr>
            <p:spPr>
              <a:xfrm rot="5400000">
                <a:off x="5548740" y="1930274"/>
                <a:ext cx="293108" cy="4186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15" idx="2"/>
                <a:endCxn id="116" idx="1"/>
              </p:cNvCxnSpPr>
              <p:nvPr/>
            </p:nvCxnSpPr>
            <p:spPr>
              <a:xfrm rot="5400000">
                <a:off x="5728871" y="4292214"/>
                <a:ext cx="645754" cy="1357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419" name="TextBox 124"/>
            <p:cNvSpPr txBox="1">
              <a:spLocks noChangeArrowheads="1"/>
            </p:cNvSpPr>
            <p:nvPr/>
          </p:nvSpPr>
          <p:spPr bwMode="auto">
            <a:xfrm>
              <a:off x="5035550" y="3883025"/>
              <a:ext cx="17462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Hydraulic check valve</a:t>
              </a: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rot="10800000">
              <a:off x="7248525" y="2371725"/>
              <a:ext cx="228600" cy="1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rot="10800000">
              <a:off x="7839075" y="2352675"/>
              <a:ext cx="228600" cy="1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 bwMode="auto">
            <a:xfrm rot="5400000" flipH="1" flipV="1">
              <a:off x="7535862" y="5583238"/>
              <a:ext cx="1492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auto">
            <a:xfrm rot="5400000" flipH="1" flipV="1">
              <a:off x="7535862" y="2436813"/>
              <a:ext cx="1492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73" name="Group 124"/>
          <p:cNvGrpSpPr>
            <a:grpSpLocks/>
          </p:cNvGrpSpPr>
          <p:nvPr/>
        </p:nvGrpSpPr>
        <p:grpSpPr bwMode="auto">
          <a:xfrm>
            <a:off x="304800" y="1998663"/>
            <a:ext cx="4373563" cy="2268537"/>
            <a:chOff x="304800" y="1998663"/>
            <a:chExt cx="4373563" cy="2268537"/>
          </a:xfrm>
        </p:grpSpPr>
        <p:sp>
          <p:nvSpPr>
            <p:cNvPr id="58374" name="Rectangle 92"/>
            <p:cNvSpPr>
              <a:spLocks noChangeArrowheads="1"/>
            </p:cNvSpPr>
            <p:nvPr/>
          </p:nvSpPr>
          <p:spPr bwMode="auto">
            <a:xfrm>
              <a:off x="381000" y="2000250"/>
              <a:ext cx="4297363" cy="226695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58375" name="Group 6"/>
            <p:cNvGrpSpPr>
              <a:grpSpLocks/>
            </p:cNvGrpSpPr>
            <p:nvPr/>
          </p:nvGrpSpPr>
          <p:grpSpPr bwMode="auto">
            <a:xfrm>
              <a:off x="304800" y="1998663"/>
              <a:ext cx="4343400" cy="2257425"/>
              <a:chOff x="1445432" y="1981200"/>
              <a:chExt cx="7661177" cy="4298465"/>
            </a:xfrm>
          </p:grpSpPr>
          <p:cxnSp>
            <p:nvCxnSpPr>
              <p:cNvPr id="8" name="Straight Connector 7"/>
              <p:cNvCxnSpPr>
                <a:stCxn id="9" idx="1"/>
              </p:cNvCxnSpPr>
              <p:nvPr/>
            </p:nvCxnSpPr>
            <p:spPr>
              <a:xfrm rot="10800000" flipV="1">
                <a:off x="2590689" y="3287063"/>
                <a:ext cx="0" cy="7617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ight Arrow 8"/>
              <p:cNvSpPr/>
              <p:nvPr/>
            </p:nvSpPr>
            <p:spPr>
              <a:xfrm>
                <a:off x="2590689" y="3057328"/>
                <a:ext cx="912845" cy="459470"/>
              </a:xfrm>
              <a:prstGeom prst="right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3"/>
              </p:cNvCxnSpPr>
              <p:nvPr/>
            </p:nvCxnSpPr>
            <p:spPr>
              <a:xfrm rot="10800000" flipV="1">
                <a:off x="3503534" y="3287063"/>
                <a:ext cx="78123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341476" y="4048816"/>
                <a:ext cx="4592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467483" y="4154614"/>
                <a:ext cx="22681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372278" y="4245299"/>
                <a:ext cx="45642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487083" y="4351099"/>
                <a:ext cx="22681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 flipV="1">
                <a:off x="2590689" y="4351099"/>
                <a:ext cx="0" cy="7617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0800000" flipV="1">
                <a:off x="2590689" y="5112851"/>
                <a:ext cx="16772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4010363" y="3553072"/>
                <a:ext cx="5320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4267971" y="3810012"/>
                <a:ext cx="240812" cy="798027"/>
              </a:xfrm>
              <a:custGeom>
                <a:avLst/>
                <a:gdLst>
                  <a:gd name="connsiteX0" fmla="*/ 0 w 544513"/>
                  <a:gd name="connsiteY0" fmla="*/ 0 h 1333500"/>
                  <a:gd name="connsiteX1" fmla="*/ 447675 w 544513"/>
                  <a:gd name="connsiteY1" fmla="*/ 714375 h 1333500"/>
                  <a:gd name="connsiteX2" fmla="*/ 476250 w 544513"/>
                  <a:gd name="connsiteY2" fmla="*/ 542925 h 1333500"/>
                  <a:gd name="connsiteX3" fmla="*/ 38100 w 544513"/>
                  <a:gd name="connsiteY3" fmla="*/ 1333500 h 1333500"/>
                  <a:gd name="connsiteX4" fmla="*/ 38100 w 544513"/>
                  <a:gd name="connsiteY4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513" h="1333500">
                    <a:moveTo>
                      <a:pt x="0" y="0"/>
                    </a:moveTo>
                    <a:cubicBezTo>
                      <a:pt x="184150" y="311944"/>
                      <a:pt x="368300" y="623888"/>
                      <a:pt x="447675" y="714375"/>
                    </a:cubicBezTo>
                    <a:cubicBezTo>
                      <a:pt x="527050" y="804862"/>
                      <a:pt x="544513" y="439738"/>
                      <a:pt x="476250" y="542925"/>
                    </a:cubicBezTo>
                    <a:cubicBezTo>
                      <a:pt x="407988" y="646113"/>
                      <a:pt x="38100" y="1333500"/>
                      <a:pt x="38100" y="1333500"/>
                    </a:cubicBezTo>
                    <a:lnTo>
                      <a:pt x="38100" y="1333500"/>
                    </a:lnTo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3"/>
              </p:cNvCxnSpPr>
              <p:nvPr/>
            </p:nvCxnSpPr>
            <p:spPr>
              <a:xfrm flipH="1">
                <a:off x="4276372" y="4608039"/>
                <a:ext cx="5600" cy="4957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3954355" y="3810012"/>
                <a:ext cx="770039" cy="78291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391" name="TextBox 21"/>
              <p:cNvSpPr txBox="1">
                <a:spLocks noChangeArrowheads="1"/>
              </p:cNvSpPr>
              <p:nvPr/>
            </p:nvSpPr>
            <p:spPr bwMode="auto">
              <a:xfrm>
                <a:off x="2200275" y="3557707"/>
                <a:ext cx="530329" cy="562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+</a:t>
                </a:r>
              </a:p>
            </p:txBody>
          </p:sp>
          <p:sp>
            <p:nvSpPr>
              <p:cNvPr id="58392" name="TextBox 22"/>
              <p:cNvSpPr txBox="1">
                <a:spLocks noChangeArrowheads="1"/>
              </p:cNvSpPr>
              <p:nvPr/>
            </p:nvSpPr>
            <p:spPr bwMode="auto">
              <a:xfrm>
                <a:off x="2228849" y="4305301"/>
                <a:ext cx="422211" cy="562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16200000" flipH="1">
                <a:off x="3847905" y="3543954"/>
                <a:ext cx="305305" cy="226812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427930" y="4190888"/>
                <a:ext cx="459223" cy="0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4458352" y="3543969"/>
                <a:ext cx="380877" cy="151207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799997" y="4190888"/>
                <a:ext cx="456423" cy="0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 flipV="1">
                <a:off x="3657541" y="4571765"/>
                <a:ext cx="305216" cy="229735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V="1">
                <a:off x="4533939" y="4689606"/>
                <a:ext cx="305307" cy="226810"/>
              </a:xfrm>
              <a:prstGeom prst="line">
                <a:avLst/>
              </a:prstGeom>
              <a:ln w="6350">
                <a:solidFill>
                  <a:srgbClr val="F0E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31" idx="1"/>
              </p:cNvCxnSpPr>
              <p:nvPr/>
            </p:nvCxnSpPr>
            <p:spPr>
              <a:xfrm rot="10800000" flipV="1">
                <a:off x="6020857" y="3123830"/>
                <a:ext cx="0" cy="7617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ight Arrow 30"/>
              <p:cNvSpPr/>
              <p:nvPr/>
            </p:nvSpPr>
            <p:spPr>
              <a:xfrm>
                <a:off x="6020857" y="2894095"/>
                <a:ext cx="912845" cy="459470"/>
              </a:xfrm>
              <a:prstGeom prst="rightArrow">
                <a:avLst>
                  <a:gd name="adj1" fmla="val 0"/>
                  <a:gd name="adj2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" name="Straight Connector 32"/>
              <p:cNvCxnSpPr>
                <a:endCxn id="31" idx="3"/>
              </p:cNvCxnSpPr>
              <p:nvPr/>
            </p:nvCxnSpPr>
            <p:spPr>
              <a:xfrm rot="10800000">
                <a:off x="6933704" y="3126854"/>
                <a:ext cx="7812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771646" y="3885583"/>
                <a:ext cx="45642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897651" y="3991381"/>
                <a:ext cx="22681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99647" y="4085090"/>
                <a:ext cx="4592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914452" y="4187866"/>
                <a:ext cx="2296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10800000" flipV="1">
                <a:off x="6020857" y="4190888"/>
                <a:ext cx="0" cy="76477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0800000" flipV="1">
                <a:off x="6026457" y="4946596"/>
                <a:ext cx="1674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7440531" y="3392861"/>
                <a:ext cx="53201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reeform 40"/>
              <p:cNvSpPr/>
              <p:nvPr/>
            </p:nvSpPr>
            <p:spPr>
              <a:xfrm>
                <a:off x="7695340" y="3649802"/>
                <a:ext cx="240812" cy="801049"/>
              </a:xfrm>
              <a:custGeom>
                <a:avLst/>
                <a:gdLst>
                  <a:gd name="connsiteX0" fmla="*/ 0 w 544513"/>
                  <a:gd name="connsiteY0" fmla="*/ 0 h 1333500"/>
                  <a:gd name="connsiteX1" fmla="*/ 447675 w 544513"/>
                  <a:gd name="connsiteY1" fmla="*/ 714375 h 1333500"/>
                  <a:gd name="connsiteX2" fmla="*/ 476250 w 544513"/>
                  <a:gd name="connsiteY2" fmla="*/ 542925 h 1333500"/>
                  <a:gd name="connsiteX3" fmla="*/ 38100 w 544513"/>
                  <a:gd name="connsiteY3" fmla="*/ 1333500 h 1333500"/>
                  <a:gd name="connsiteX4" fmla="*/ 38100 w 544513"/>
                  <a:gd name="connsiteY4" fmla="*/ 1333500 h 133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513" h="1333500">
                    <a:moveTo>
                      <a:pt x="0" y="0"/>
                    </a:moveTo>
                    <a:cubicBezTo>
                      <a:pt x="184150" y="311944"/>
                      <a:pt x="368300" y="623888"/>
                      <a:pt x="447675" y="714375"/>
                    </a:cubicBezTo>
                    <a:cubicBezTo>
                      <a:pt x="527050" y="804862"/>
                      <a:pt x="544513" y="439738"/>
                      <a:pt x="476250" y="542925"/>
                    </a:cubicBezTo>
                    <a:cubicBezTo>
                      <a:pt x="407988" y="646113"/>
                      <a:pt x="38100" y="1333500"/>
                      <a:pt x="38100" y="1333500"/>
                    </a:cubicBezTo>
                    <a:lnTo>
                      <a:pt x="38100" y="1333500"/>
                    </a:lnTo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" name="Straight Connector 41"/>
              <p:cNvCxnSpPr>
                <a:stCxn id="41" idx="3"/>
              </p:cNvCxnSpPr>
              <p:nvPr/>
            </p:nvCxnSpPr>
            <p:spPr>
              <a:xfrm flipH="1">
                <a:off x="7706540" y="4450852"/>
                <a:ext cx="5600" cy="49272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7381724" y="3649802"/>
                <a:ext cx="772838" cy="77989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412" name="TextBox 43"/>
              <p:cNvSpPr txBox="1">
                <a:spLocks noChangeArrowheads="1"/>
              </p:cNvSpPr>
              <p:nvPr/>
            </p:nvSpPr>
            <p:spPr bwMode="auto">
              <a:xfrm>
                <a:off x="5629274" y="3450192"/>
                <a:ext cx="422211" cy="562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</a:t>
                </a:r>
              </a:p>
            </p:txBody>
          </p:sp>
          <p:sp>
            <p:nvSpPr>
              <p:cNvPr id="58413" name="TextBox 44"/>
              <p:cNvSpPr txBox="1">
                <a:spLocks noChangeArrowheads="1"/>
              </p:cNvSpPr>
              <p:nvPr/>
            </p:nvSpPr>
            <p:spPr bwMode="auto">
              <a:xfrm>
                <a:off x="5629850" y="4143374"/>
                <a:ext cx="530329" cy="562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+</a:t>
                </a:r>
              </a:p>
            </p:txBody>
          </p:sp>
          <p:sp>
            <p:nvSpPr>
              <p:cNvPr id="58414" name="TextBox 45"/>
              <p:cNvSpPr txBox="1">
                <a:spLocks noChangeArrowheads="1"/>
              </p:cNvSpPr>
              <p:nvPr/>
            </p:nvSpPr>
            <p:spPr bwMode="auto">
              <a:xfrm>
                <a:off x="4114800" y="1981200"/>
                <a:ext cx="170867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Diode operation</a:t>
                </a:r>
              </a:p>
            </p:txBody>
          </p:sp>
          <p:sp>
            <p:nvSpPr>
              <p:cNvPr id="58415" name="TextBox 46"/>
              <p:cNvSpPr txBox="1">
                <a:spLocks noChangeArrowheads="1"/>
              </p:cNvSpPr>
              <p:nvPr/>
            </p:nvSpPr>
            <p:spPr bwMode="auto">
              <a:xfrm>
                <a:off x="1445432" y="5323447"/>
                <a:ext cx="3466616" cy="956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Current permitted</a:t>
                </a:r>
              </a:p>
              <a:p>
                <a:r>
                  <a:rPr lang="en-US" sz="1400"/>
                  <a:t>Diode is forward-biased</a:t>
                </a:r>
              </a:p>
            </p:txBody>
          </p:sp>
          <p:sp>
            <p:nvSpPr>
              <p:cNvPr id="58416" name="TextBox 47"/>
              <p:cNvSpPr txBox="1">
                <a:spLocks noChangeArrowheads="1"/>
              </p:cNvSpPr>
              <p:nvPr/>
            </p:nvSpPr>
            <p:spPr bwMode="auto">
              <a:xfrm>
                <a:off x="5685401" y="5323445"/>
                <a:ext cx="3421208" cy="956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Current prohibited</a:t>
                </a:r>
              </a:p>
              <a:p>
                <a:r>
                  <a:rPr lang="en-US" sz="1400"/>
                  <a:t>Diode is reverse-biased</a:t>
                </a:r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 bwMode="auto">
            <a:xfrm rot="5400000" flipH="1" flipV="1">
              <a:off x="1401762" y="2692401"/>
              <a:ext cx="1492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 rot="5400000" flipH="1" flipV="1">
              <a:off x="3346450" y="2603501"/>
              <a:ext cx="14922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55"/>
          <p:cNvSpPr>
            <a:spLocks noChangeArrowheads="1"/>
          </p:cNvSpPr>
          <p:nvPr/>
        </p:nvSpPr>
        <p:spPr bwMode="auto">
          <a:xfrm>
            <a:off x="2362200" y="5800725"/>
            <a:ext cx="2819400" cy="685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036" name="Rectangle 54"/>
          <p:cNvSpPr>
            <a:spLocks noChangeArrowheads="1"/>
          </p:cNvSpPr>
          <p:nvPr/>
        </p:nvSpPr>
        <p:spPr bwMode="auto">
          <a:xfrm>
            <a:off x="1676400" y="1971675"/>
            <a:ext cx="2819400" cy="762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10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grpSp>
        <p:nvGrpSpPr>
          <p:cNvPr id="1038" name="Group 53"/>
          <p:cNvGrpSpPr>
            <a:grpSpLocks/>
          </p:cNvGrpSpPr>
          <p:nvPr/>
        </p:nvGrpSpPr>
        <p:grpSpPr bwMode="auto">
          <a:xfrm>
            <a:off x="323850" y="2971800"/>
            <a:ext cx="5521325" cy="2679700"/>
            <a:chOff x="0" y="3111500"/>
            <a:chExt cx="5899264" cy="2679700"/>
          </a:xfrm>
        </p:grpSpPr>
        <p:graphicFrame>
          <p:nvGraphicFramePr>
            <p:cNvPr id="1031" name="Object 10"/>
            <p:cNvGraphicFramePr>
              <a:graphicFrameLocks noChangeAspect="1"/>
            </p:cNvGraphicFramePr>
            <p:nvPr/>
          </p:nvGraphicFramePr>
          <p:xfrm>
            <a:off x="90949" y="3111500"/>
            <a:ext cx="327422" cy="386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49" y="3111500"/>
                          <a:ext cx="327422" cy="386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11"/>
            <p:cNvGraphicFramePr>
              <a:graphicFrameLocks noChangeAspect="1"/>
            </p:cNvGraphicFramePr>
            <p:nvPr/>
          </p:nvGraphicFramePr>
          <p:xfrm>
            <a:off x="90950" y="3475573"/>
            <a:ext cx="272851" cy="394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6" imgW="165028" imgH="228501" progId="Equation.3">
                    <p:embed/>
                  </p:oleObj>
                </mc:Choice>
                <mc:Fallback>
                  <p:oleObj name="Equation" r:id="rId6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50" y="3475573"/>
                          <a:ext cx="272851" cy="3948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7" name="TextBox 26"/>
            <p:cNvSpPr txBox="1">
              <a:spLocks noChangeArrowheads="1"/>
            </p:cNvSpPr>
            <p:nvPr/>
          </p:nvSpPr>
          <p:spPr bwMode="auto">
            <a:xfrm>
              <a:off x="27285" y="3881891"/>
              <a:ext cx="286536" cy="36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058" name="TextBox 27"/>
            <p:cNvSpPr txBox="1">
              <a:spLocks noChangeArrowheads="1"/>
            </p:cNvSpPr>
            <p:nvPr/>
          </p:nvSpPr>
          <p:spPr bwMode="auto">
            <a:xfrm>
              <a:off x="27285" y="4180257"/>
              <a:ext cx="292659" cy="36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059" name="TextBox 28"/>
            <p:cNvSpPr txBox="1">
              <a:spLocks noChangeArrowheads="1"/>
            </p:cNvSpPr>
            <p:nvPr/>
          </p:nvSpPr>
          <p:spPr bwMode="auto">
            <a:xfrm>
              <a:off x="27285" y="4504497"/>
              <a:ext cx="301842" cy="36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1060" name="TextBox 29"/>
            <p:cNvSpPr txBox="1">
              <a:spLocks noChangeArrowheads="1"/>
            </p:cNvSpPr>
            <p:nvPr/>
          </p:nvSpPr>
          <p:spPr bwMode="auto">
            <a:xfrm>
              <a:off x="0" y="4776989"/>
              <a:ext cx="318680" cy="36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061" name="TextBox 30"/>
            <p:cNvSpPr txBox="1">
              <a:spLocks noChangeArrowheads="1"/>
            </p:cNvSpPr>
            <p:nvPr/>
          </p:nvSpPr>
          <p:spPr bwMode="auto">
            <a:xfrm>
              <a:off x="0" y="5075355"/>
              <a:ext cx="275822" cy="36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</a:p>
          </p:txBody>
        </p:sp>
        <p:sp>
          <p:nvSpPr>
            <p:cNvPr id="1062" name="TextBox 31"/>
            <p:cNvSpPr txBox="1">
              <a:spLocks noChangeArrowheads="1"/>
            </p:cNvSpPr>
            <p:nvPr/>
          </p:nvSpPr>
          <p:spPr bwMode="auto">
            <a:xfrm>
              <a:off x="9095" y="5373721"/>
              <a:ext cx="283475" cy="36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400295" y="3348038"/>
              <a:ext cx="290045" cy="158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>
              <a:off x="408776" y="3719513"/>
              <a:ext cx="291740" cy="158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>
              <a:off x="400295" y="4092575"/>
              <a:ext cx="290045" cy="158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>
              <a:off x="400295" y="4391025"/>
              <a:ext cx="290045" cy="158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>
              <a:off x="390118" y="4691063"/>
              <a:ext cx="291740" cy="158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 bwMode="auto">
            <a:xfrm>
              <a:off x="390118" y="4991100"/>
              <a:ext cx="291740" cy="158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 bwMode="auto">
            <a:xfrm>
              <a:off x="390118" y="5291138"/>
              <a:ext cx="291740" cy="158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>
              <a:off x="400295" y="5591175"/>
              <a:ext cx="290045" cy="158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TextBox 40"/>
            <p:cNvSpPr txBox="1">
              <a:spLocks noChangeArrowheads="1"/>
            </p:cNvSpPr>
            <p:nvPr/>
          </p:nvSpPr>
          <p:spPr bwMode="auto">
            <a:xfrm>
              <a:off x="677544" y="3133878"/>
              <a:ext cx="1414313" cy="36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diode current</a:t>
              </a:r>
            </a:p>
          </p:txBody>
        </p:sp>
        <p:sp>
          <p:nvSpPr>
            <p:cNvPr id="1072" name="TextBox 41"/>
            <p:cNvSpPr txBox="1">
              <a:spLocks noChangeArrowheads="1"/>
            </p:cNvSpPr>
            <p:nvPr/>
          </p:nvSpPr>
          <p:spPr bwMode="auto">
            <a:xfrm>
              <a:off x="659354" y="3508934"/>
              <a:ext cx="1796055" cy="36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saturation current</a:t>
              </a:r>
            </a:p>
          </p:txBody>
        </p:sp>
        <p:sp>
          <p:nvSpPr>
            <p:cNvPr id="1073" name="TextBox 42"/>
            <p:cNvSpPr txBox="1">
              <a:spLocks noChangeArrowheads="1"/>
            </p:cNvSpPr>
            <p:nvPr/>
          </p:nvSpPr>
          <p:spPr bwMode="auto">
            <a:xfrm>
              <a:off x="659603" y="3881891"/>
              <a:ext cx="2689521" cy="36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Euler’s Constant(2.71828….)</a:t>
              </a:r>
            </a:p>
          </p:txBody>
        </p:sp>
        <p:sp>
          <p:nvSpPr>
            <p:cNvPr id="1074" name="TextBox 43"/>
            <p:cNvSpPr txBox="1">
              <a:spLocks noChangeArrowheads="1"/>
            </p:cNvSpPr>
            <p:nvPr/>
          </p:nvSpPr>
          <p:spPr bwMode="auto">
            <a:xfrm>
              <a:off x="660300" y="4254848"/>
              <a:ext cx="3980013" cy="369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Charge of electron(1.6         As)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 flipV="1">
              <a:off x="3336358" y="4384675"/>
              <a:ext cx="42404" cy="444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1033" name="Object 12"/>
            <p:cNvGraphicFramePr>
              <a:graphicFrameLocks noChangeAspect="1"/>
            </p:cNvGraphicFramePr>
            <p:nvPr/>
          </p:nvGraphicFramePr>
          <p:xfrm>
            <a:off x="3433192" y="4267200"/>
            <a:ext cx="413382" cy="254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8" imgW="330120" imgH="203040" progId="Equation.3">
                    <p:embed/>
                  </p:oleObj>
                </mc:Choice>
                <mc:Fallback>
                  <p:oleObj name="Equation" r:id="rId8" imgW="33012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192" y="4267200"/>
                          <a:ext cx="413382" cy="254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" name="TextBox 46"/>
            <p:cNvSpPr txBox="1">
              <a:spLocks noChangeArrowheads="1"/>
            </p:cNvSpPr>
            <p:nvPr/>
          </p:nvSpPr>
          <p:spPr bwMode="auto">
            <a:xfrm>
              <a:off x="814090" y="4553214"/>
              <a:ext cx="2369250" cy="36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Voltage across the diode</a:t>
              </a:r>
            </a:p>
          </p:txBody>
        </p:sp>
        <p:sp>
          <p:nvSpPr>
            <p:cNvPr id="1077" name="TextBox 47"/>
            <p:cNvSpPr txBox="1">
              <a:spLocks noChangeArrowheads="1"/>
            </p:cNvSpPr>
            <p:nvPr/>
          </p:nvSpPr>
          <p:spPr bwMode="auto">
            <a:xfrm>
              <a:off x="508806" y="4830835"/>
              <a:ext cx="53904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“Non-ideality” coefficient(typ.between 1 and 2) </a:t>
              </a:r>
            </a:p>
          </p:txBody>
        </p:sp>
        <p:sp>
          <p:nvSpPr>
            <p:cNvPr id="1078" name="TextBox 48"/>
            <p:cNvSpPr txBox="1">
              <a:spLocks noChangeArrowheads="1"/>
            </p:cNvSpPr>
            <p:nvPr/>
          </p:nvSpPr>
          <p:spPr bwMode="auto">
            <a:xfrm>
              <a:off x="700317" y="5121974"/>
              <a:ext cx="4367392" cy="369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Boltzmann’s constant (1.38)        ) 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 flipV="1">
              <a:off x="3885916" y="5253038"/>
              <a:ext cx="42404" cy="444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1034" name="Object 13"/>
            <p:cNvGraphicFramePr>
              <a:graphicFrameLocks noChangeAspect="1"/>
            </p:cNvGraphicFramePr>
            <p:nvPr/>
          </p:nvGraphicFramePr>
          <p:xfrm>
            <a:off x="3961685" y="5164791"/>
            <a:ext cx="454753" cy="279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10" imgW="330120" imgH="203040" progId="Equation.3">
                    <p:embed/>
                  </p:oleObj>
                </mc:Choice>
                <mc:Fallback>
                  <p:oleObj name="Equation" r:id="rId10" imgW="330120" imgH="203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685" y="5164791"/>
                          <a:ext cx="454753" cy="2797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0" name="TextBox 51"/>
            <p:cNvSpPr txBox="1">
              <a:spLocks noChangeArrowheads="1"/>
            </p:cNvSpPr>
            <p:nvPr/>
          </p:nvSpPr>
          <p:spPr bwMode="auto">
            <a:xfrm>
              <a:off x="700317" y="5429664"/>
              <a:ext cx="2950832" cy="36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Junction temperature in kelvin </a:t>
              </a:r>
            </a:p>
          </p:txBody>
        </p:sp>
      </p:grpSp>
      <p:sp>
        <p:nvSpPr>
          <p:cNvPr id="103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50"/>
          <p:cNvGraphicFramePr>
            <a:graphicFrameLocks noChangeAspect="1"/>
          </p:cNvGraphicFramePr>
          <p:nvPr/>
        </p:nvGraphicFramePr>
        <p:xfrm>
          <a:off x="1919288" y="1970088"/>
          <a:ext cx="23336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2" imgW="1041120" imgH="342720" progId="Equation.3">
                  <p:embed/>
                </p:oleObj>
              </mc:Choice>
              <mc:Fallback>
                <p:oleObj name="Equation" r:id="rId12" imgW="1041120" imgH="34272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970088"/>
                        <a:ext cx="23336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0" name="Group 55"/>
          <p:cNvGrpSpPr>
            <a:grpSpLocks/>
          </p:cNvGrpSpPr>
          <p:nvPr/>
        </p:nvGrpSpPr>
        <p:grpSpPr bwMode="auto">
          <a:xfrm>
            <a:off x="5638800" y="2457450"/>
            <a:ext cx="3319463" cy="3660775"/>
            <a:chOff x="5638800" y="2457450"/>
            <a:chExt cx="3319463" cy="3660775"/>
          </a:xfrm>
        </p:grpSpPr>
        <p:grpSp>
          <p:nvGrpSpPr>
            <p:cNvPr id="1042" name="Group 56"/>
            <p:cNvGrpSpPr>
              <a:grpSpLocks/>
            </p:cNvGrpSpPr>
            <p:nvPr/>
          </p:nvGrpSpPr>
          <p:grpSpPr bwMode="auto">
            <a:xfrm>
              <a:off x="5638800" y="2457450"/>
              <a:ext cx="3319463" cy="3660775"/>
              <a:chOff x="5294461" y="1828800"/>
              <a:chExt cx="3820965" cy="4114800"/>
            </a:xfrm>
          </p:grpSpPr>
          <p:sp>
            <p:nvSpPr>
              <p:cNvPr id="1044" name="Rectangle 52"/>
              <p:cNvSpPr>
                <a:spLocks noChangeArrowheads="1"/>
              </p:cNvSpPr>
              <p:nvPr/>
            </p:nvSpPr>
            <p:spPr bwMode="auto">
              <a:xfrm>
                <a:off x="5305425" y="1828800"/>
                <a:ext cx="3810001" cy="4114800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342900" indent="-342900"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en-US"/>
              </a:p>
            </p:txBody>
          </p:sp>
          <p:grpSp>
            <p:nvGrpSpPr>
              <p:cNvPr id="1045" name="Group 22"/>
              <p:cNvGrpSpPr>
                <a:grpSpLocks/>
              </p:cNvGrpSpPr>
              <p:nvPr/>
            </p:nvGrpSpPr>
            <p:grpSpPr bwMode="auto">
              <a:xfrm>
                <a:off x="5294461" y="1833197"/>
                <a:ext cx="3660318" cy="3828469"/>
                <a:chOff x="5332546" y="1737947"/>
                <a:chExt cx="3659703" cy="3828469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16200000" flipH="1">
                  <a:off x="5580924" y="3734293"/>
                  <a:ext cx="3126248" cy="3836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866039" y="3865894"/>
                  <a:ext cx="2667466" cy="17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7421245" y="3866787"/>
                  <a:ext cx="15167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6200000" flipV="1">
                  <a:off x="6782273" y="2874645"/>
                  <a:ext cx="456803" cy="1828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5400000">
                  <a:off x="6783187" y="5009687"/>
                  <a:ext cx="456803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1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6105522" y="2762250"/>
                  <a:ext cx="833861" cy="3255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forward</a:t>
                  </a:r>
                </a:p>
              </p:txBody>
            </p:sp>
            <p:sp>
              <p:nvSpPr>
                <p:cNvPr id="1052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5455663" y="3476625"/>
                  <a:ext cx="1207574" cy="3255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reverse-bias</a:t>
                  </a:r>
                </a:p>
              </p:txBody>
            </p:sp>
            <p:sp>
              <p:nvSpPr>
                <p:cNvPr id="1053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6172200" y="4793218"/>
                  <a:ext cx="805477" cy="3255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reverse</a:t>
                  </a:r>
                </a:p>
              </p:txBody>
            </p:sp>
            <p:sp>
              <p:nvSpPr>
                <p:cNvPr id="1054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5332546" y="5240883"/>
                  <a:ext cx="1182975" cy="3255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Breakdown!</a:t>
                  </a:r>
                </a:p>
              </p:txBody>
            </p:sp>
            <p:sp>
              <p:nvSpPr>
                <p:cNvPr id="1055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7181846" y="3943350"/>
                  <a:ext cx="453660" cy="3255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0.7</a:t>
                  </a:r>
                </a:p>
              </p:txBody>
            </p:sp>
            <p:graphicFrame>
              <p:nvGraphicFramePr>
                <p:cNvPr id="1028" name="Object 7"/>
                <p:cNvGraphicFramePr>
                  <a:graphicFrameLocks noChangeAspect="1"/>
                </p:cNvGraphicFramePr>
                <p:nvPr/>
              </p:nvGraphicFramePr>
              <p:xfrm>
                <a:off x="6984479" y="1737947"/>
                <a:ext cx="421960" cy="4835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5" name="Equation" r:id="rId14" imgW="190335" imgH="215713" progId="Equation.3">
                        <p:embed/>
                      </p:oleObj>
                    </mc:Choice>
                    <mc:Fallback>
                      <p:oleObj name="Equation" r:id="rId14" imgW="190335" imgH="215713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84479" y="1737947"/>
                              <a:ext cx="421960" cy="48357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9" name="Object 8"/>
                <p:cNvGraphicFramePr>
                  <a:graphicFrameLocks noChangeAspect="1"/>
                </p:cNvGraphicFramePr>
                <p:nvPr/>
              </p:nvGraphicFramePr>
              <p:xfrm>
                <a:off x="8648129" y="3781424"/>
                <a:ext cx="344120" cy="3943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6" name="Equation" r:id="rId16" imgW="190335" imgH="215713" progId="Equation.3">
                        <p:embed/>
                      </p:oleObj>
                    </mc:Choice>
                    <mc:Fallback>
                      <p:oleObj name="Equation" r:id="rId16" imgW="190335" imgH="215713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648129" y="3781424"/>
                              <a:ext cx="344120" cy="39437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0" name="Object 9"/>
                <p:cNvGraphicFramePr>
                  <a:graphicFrameLocks noChangeAspect="1"/>
                </p:cNvGraphicFramePr>
                <p:nvPr/>
              </p:nvGraphicFramePr>
              <p:xfrm>
                <a:off x="7314851" y="4281655"/>
                <a:ext cx="297830" cy="3526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7" name="Equation" r:id="rId18" imgW="152202" imgH="177569" progId="Equation.3">
                        <p:embed/>
                      </p:oleObj>
                    </mc:Choice>
                    <mc:Fallback>
                      <p:oleObj name="Equation" r:id="rId18" imgW="152202" imgH="177569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14851" y="4281655"/>
                              <a:ext cx="297830" cy="35269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6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7728854" y="3317295"/>
                  <a:ext cx="1235956" cy="3255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forward-bias</a:t>
                  </a:r>
                </a:p>
              </p:txBody>
            </p:sp>
          </p:grpSp>
        </p:grpSp>
        <p:sp>
          <p:nvSpPr>
            <p:cNvPr id="52" name="Freeform 51"/>
            <p:cNvSpPr/>
            <p:nvPr/>
          </p:nvSpPr>
          <p:spPr bwMode="auto">
            <a:xfrm>
              <a:off x="6096000" y="2924175"/>
              <a:ext cx="1447800" cy="2638425"/>
            </a:xfrm>
            <a:custGeom>
              <a:avLst/>
              <a:gdLst>
                <a:gd name="connsiteX0" fmla="*/ 23812 w 1681162"/>
                <a:gd name="connsiteY0" fmla="*/ 3028950 h 3028950"/>
                <a:gd name="connsiteX1" fmla="*/ 14287 w 1681162"/>
                <a:gd name="connsiteY1" fmla="*/ 2095500 h 3028950"/>
                <a:gd name="connsiteX2" fmla="*/ 109537 w 1681162"/>
                <a:gd name="connsiteY2" fmla="*/ 1828800 h 3028950"/>
                <a:gd name="connsiteX3" fmla="*/ 233362 w 1681162"/>
                <a:gd name="connsiteY3" fmla="*/ 1724025 h 3028950"/>
                <a:gd name="connsiteX4" fmla="*/ 528637 w 1681162"/>
                <a:gd name="connsiteY4" fmla="*/ 1657350 h 3028950"/>
                <a:gd name="connsiteX5" fmla="*/ 1223962 w 1681162"/>
                <a:gd name="connsiteY5" fmla="*/ 1657350 h 3028950"/>
                <a:gd name="connsiteX6" fmla="*/ 1576387 w 1681162"/>
                <a:gd name="connsiteY6" fmla="*/ 1581150 h 3028950"/>
                <a:gd name="connsiteX7" fmla="*/ 1662112 w 1681162"/>
                <a:gd name="connsiteY7" fmla="*/ 1314450 h 3028950"/>
                <a:gd name="connsiteX8" fmla="*/ 1681162 w 1681162"/>
                <a:gd name="connsiteY8" fmla="*/ 38100 h 3028950"/>
                <a:gd name="connsiteX9" fmla="*/ 1681162 w 1681162"/>
                <a:gd name="connsiteY9" fmla="*/ 38100 h 3028950"/>
                <a:gd name="connsiteX10" fmla="*/ 1671637 w 1681162"/>
                <a:gd name="connsiteY10" fmla="*/ 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1162" h="3028950">
                  <a:moveTo>
                    <a:pt x="23812" y="3028950"/>
                  </a:moveTo>
                  <a:cubicBezTo>
                    <a:pt x="11906" y="2662237"/>
                    <a:pt x="0" y="2295525"/>
                    <a:pt x="14287" y="2095500"/>
                  </a:cubicBezTo>
                  <a:cubicBezTo>
                    <a:pt x="28575" y="1895475"/>
                    <a:pt x="73025" y="1890712"/>
                    <a:pt x="109537" y="1828800"/>
                  </a:cubicBezTo>
                  <a:cubicBezTo>
                    <a:pt x="146049" y="1766888"/>
                    <a:pt x="163512" y="1752600"/>
                    <a:pt x="233362" y="1724025"/>
                  </a:cubicBezTo>
                  <a:cubicBezTo>
                    <a:pt x="303212" y="1695450"/>
                    <a:pt x="363537" y="1668463"/>
                    <a:pt x="528637" y="1657350"/>
                  </a:cubicBezTo>
                  <a:cubicBezTo>
                    <a:pt x="693737" y="1646237"/>
                    <a:pt x="1049337" y="1670050"/>
                    <a:pt x="1223962" y="1657350"/>
                  </a:cubicBezTo>
                  <a:cubicBezTo>
                    <a:pt x="1398587" y="1644650"/>
                    <a:pt x="1503362" y="1638300"/>
                    <a:pt x="1576387" y="1581150"/>
                  </a:cubicBezTo>
                  <a:cubicBezTo>
                    <a:pt x="1649412" y="1524000"/>
                    <a:pt x="1644650" y="1571625"/>
                    <a:pt x="1662112" y="1314450"/>
                  </a:cubicBezTo>
                  <a:cubicBezTo>
                    <a:pt x="1679574" y="1057275"/>
                    <a:pt x="1681162" y="38100"/>
                    <a:pt x="1681162" y="38100"/>
                  </a:cubicBezTo>
                  <a:lnTo>
                    <a:pt x="1681162" y="38100"/>
                  </a:lnTo>
                  <a:lnTo>
                    <a:pt x="1671637" y="0"/>
                  </a:lnTo>
                </a:path>
              </a:pathLst>
            </a:custGeom>
            <a:noFill/>
            <a:ln w="9525" cap="flat" cmpd="dbl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041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" name="Object 51"/>
          <p:cNvGraphicFramePr>
            <a:graphicFrameLocks noChangeAspect="1"/>
          </p:cNvGraphicFramePr>
          <p:nvPr/>
        </p:nvGraphicFramePr>
        <p:xfrm>
          <a:off x="2476500" y="5905500"/>
          <a:ext cx="2581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20" imgW="1244520" imgH="241200" progId="Equation.3">
                  <p:embed/>
                </p:oleObj>
              </mc:Choice>
              <mc:Fallback>
                <p:oleObj name="Equation" r:id="rId20" imgW="1244520" imgH="241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905500"/>
                        <a:ext cx="25812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29278</TotalTime>
  <Words>1104</Words>
  <Application>Microsoft Office PowerPoint</Application>
  <PresentationFormat>On-screen Show (4:3)</PresentationFormat>
  <Paragraphs>400</Paragraphs>
  <Slides>34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Tahoma</vt:lpstr>
      <vt:lpstr>Wingdings</vt:lpstr>
      <vt:lpstr>Blends</vt:lpstr>
      <vt:lpstr>Equation</vt:lpstr>
      <vt:lpstr>References</vt:lpstr>
      <vt:lpstr>PowerPoint Presentation</vt:lpstr>
      <vt:lpstr>n-type semiconductor</vt:lpstr>
      <vt:lpstr>p-type semiconductor</vt:lpstr>
      <vt:lpstr>p-n junction</vt:lpstr>
      <vt:lpstr>p-n junction forward biased</vt:lpstr>
      <vt:lpstr>p-n junction reverse biased</vt:lpstr>
      <vt:lpstr>Introduction</vt:lpstr>
      <vt:lpstr>Contd.</vt:lpstr>
      <vt:lpstr>Example</vt:lpstr>
      <vt:lpstr>Summary</vt:lpstr>
      <vt:lpstr>Meter check of a diode</vt:lpstr>
      <vt:lpstr>Problem</vt:lpstr>
      <vt:lpstr>Rectifier Circuits</vt:lpstr>
      <vt:lpstr>Half-wave Rectifier</vt:lpstr>
      <vt:lpstr>Full wave bridge rectifier</vt:lpstr>
      <vt:lpstr>Diode ratings</vt:lpstr>
      <vt:lpstr>Power Supply</vt:lpstr>
      <vt:lpstr>Need of Filter</vt:lpstr>
      <vt:lpstr>Shunt Capacitor Filter</vt:lpstr>
      <vt:lpstr>Conduction angle of diode </vt:lpstr>
      <vt:lpstr>Ripple voltage</vt:lpstr>
      <vt:lpstr>Problem</vt:lpstr>
      <vt:lpstr>Need of Regulator</vt:lpstr>
      <vt:lpstr>Zener diodes</vt:lpstr>
      <vt:lpstr>Contd.</vt:lpstr>
      <vt:lpstr>Contd.</vt:lpstr>
      <vt:lpstr>Contd.</vt:lpstr>
      <vt:lpstr>Limiter</vt:lpstr>
      <vt:lpstr>Positive Limiter</vt:lpstr>
      <vt:lpstr>Biased limiter</vt:lpstr>
      <vt:lpstr>Combination limiter</vt:lpstr>
      <vt:lpstr>Circuit protection limiter</vt:lpstr>
      <vt:lpstr>Light-emitting diodes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Tomography</dc:title>
  <dc:creator>Rajesh</dc:creator>
  <cp:lastModifiedBy>RGS</cp:lastModifiedBy>
  <cp:revision>1246</cp:revision>
  <dcterms:created xsi:type="dcterms:W3CDTF">2005-03-22T05:01:34Z</dcterms:created>
  <dcterms:modified xsi:type="dcterms:W3CDTF">2020-11-19T06:56:23Z</dcterms:modified>
</cp:coreProperties>
</file>