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6"/>
  </p:notesMasterIdLst>
  <p:handoutMasterIdLst>
    <p:handoutMasterId r:id="rId27"/>
  </p:handoutMasterIdLst>
  <p:sldIdLst>
    <p:sldId id="586" r:id="rId2"/>
    <p:sldId id="587" r:id="rId3"/>
    <p:sldId id="588" r:id="rId4"/>
    <p:sldId id="589" r:id="rId5"/>
    <p:sldId id="590" r:id="rId6"/>
    <p:sldId id="610" r:id="rId7"/>
    <p:sldId id="591" r:id="rId8"/>
    <p:sldId id="611" r:id="rId9"/>
    <p:sldId id="612" r:id="rId10"/>
    <p:sldId id="592" r:id="rId11"/>
    <p:sldId id="613" r:id="rId12"/>
    <p:sldId id="614" r:id="rId13"/>
    <p:sldId id="617" r:id="rId14"/>
    <p:sldId id="618" r:id="rId15"/>
    <p:sldId id="594" r:id="rId16"/>
    <p:sldId id="621" r:id="rId17"/>
    <p:sldId id="595" r:id="rId18"/>
    <p:sldId id="596" r:id="rId19"/>
    <p:sldId id="597" r:id="rId20"/>
    <p:sldId id="600" r:id="rId21"/>
    <p:sldId id="601" r:id="rId22"/>
    <p:sldId id="602" r:id="rId23"/>
    <p:sldId id="609" r:id="rId24"/>
    <p:sldId id="60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0000"/>
    <a:srgbClr val="FF3300"/>
    <a:srgbClr val="0000FF"/>
    <a:srgbClr val="003399"/>
    <a:srgbClr val="BAE6EC"/>
    <a:srgbClr val="A7F5FF"/>
    <a:srgbClr val="FF66C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3" autoAdjust="0"/>
    <p:restoredTop sz="62807" autoAdjust="0"/>
  </p:normalViewPr>
  <p:slideViewPr>
    <p:cSldViewPr>
      <p:cViewPr varScale="1">
        <p:scale>
          <a:sx n="86" d="100"/>
          <a:sy n="86" d="100"/>
        </p:scale>
        <p:origin x="882" y="84"/>
      </p:cViewPr>
      <p:guideLst>
        <p:guide orient="horz" pos="2160"/>
        <p:guide pos="2880"/>
      </p:guideLst>
    </p:cSldViewPr>
  </p:slideViewPr>
  <p:notesTextViewPr>
    <p:cViewPr>
      <p:scale>
        <a:sx n="300" d="100"/>
        <a:sy n="3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77.wmf"/><Relationship Id="rId18" Type="http://schemas.openxmlformats.org/officeDocument/2006/relationships/image" Target="../media/image82.wmf"/><Relationship Id="rId26" Type="http://schemas.openxmlformats.org/officeDocument/2006/relationships/image" Target="../media/image90.wmf"/><Relationship Id="rId3" Type="http://schemas.openxmlformats.org/officeDocument/2006/relationships/image" Target="../media/image67.wmf"/><Relationship Id="rId21" Type="http://schemas.openxmlformats.org/officeDocument/2006/relationships/image" Target="../media/image85.wmf"/><Relationship Id="rId7" Type="http://schemas.openxmlformats.org/officeDocument/2006/relationships/image" Target="../media/image71.wmf"/><Relationship Id="rId12" Type="http://schemas.openxmlformats.org/officeDocument/2006/relationships/image" Target="../media/image76.wmf"/><Relationship Id="rId17" Type="http://schemas.openxmlformats.org/officeDocument/2006/relationships/image" Target="../media/image81.wmf"/><Relationship Id="rId25" Type="http://schemas.openxmlformats.org/officeDocument/2006/relationships/image" Target="../media/image89.wmf"/><Relationship Id="rId2" Type="http://schemas.openxmlformats.org/officeDocument/2006/relationships/image" Target="../media/image66.wmf"/><Relationship Id="rId16" Type="http://schemas.openxmlformats.org/officeDocument/2006/relationships/image" Target="../media/image80.wmf"/><Relationship Id="rId20" Type="http://schemas.openxmlformats.org/officeDocument/2006/relationships/image" Target="../media/image84.wmf"/><Relationship Id="rId29" Type="http://schemas.openxmlformats.org/officeDocument/2006/relationships/image" Target="../media/image93.wmf"/><Relationship Id="rId1" Type="http://schemas.openxmlformats.org/officeDocument/2006/relationships/image" Target="../media/image65.wmf"/><Relationship Id="rId6" Type="http://schemas.openxmlformats.org/officeDocument/2006/relationships/image" Target="../media/image70.wmf"/><Relationship Id="rId11" Type="http://schemas.openxmlformats.org/officeDocument/2006/relationships/image" Target="../media/image75.wmf"/><Relationship Id="rId24" Type="http://schemas.openxmlformats.org/officeDocument/2006/relationships/image" Target="../media/image88.wmf"/><Relationship Id="rId5" Type="http://schemas.openxmlformats.org/officeDocument/2006/relationships/image" Target="../media/image69.wmf"/><Relationship Id="rId15" Type="http://schemas.openxmlformats.org/officeDocument/2006/relationships/image" Target="../media/image79.wmf"/><Relationship Id="rId23" Type="http://schemas.openxmlformats.org/officeDocument/2006/relationships/image" Target="../media/image87.wmf"/><Relationship Id="rId28" Type="http://schemas.openxmlformats.org/officeDocument/2006/relationships/image" Target="../media/image92.wmf"/><Relationship Id="rId10" Type="http://schemas.openxmlformats.org/officeDocument/2006/relationships/image" Target="../media/image74.wmf"/><Relationship Id="rId19" Type="http://schemas.openxmlformats.org/officeDocument/2006/relationships/image" Target="../media/image83.wmf"/><Relationship Id="rId4" Type="http://schemas.openxmlformats.org/officeDocument/2006/relationships/image" Target="../media/image68.wmf"/><Relationship Id="rId9" Type="http://schemas.openxmlformats.org/officeDocument/2006/relationships/image" Target="../media/image73.wmf"/><Relationship Id="rId14" Type="http://schemas.openxmlformats.org/officeDocument/2006/relationships/image" Target="../media/image78.wmf"/><Relationship Id="rId22" Type="http://schemas.openxmlformats.org/officeDocument/2006/relationships/image" Target="../media/image86.wmf"/><Relationship Id="rId27" Type="http://schemas.openxmlformats.org/officeDocument/2006/relationships/image" Target="../media/image91.wmf"/><Relationship Id="rId30" Type="http://schemas.openxmlformats.org/officeDocument/2006/relationships/image" Target="../media/image9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9" Type="http://schemas.openxmlformats.org/officeDocument/2006/relationships/image" Target="../media/image10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3.wmf"/><Relationship Id="rId3" Type="http://schemas.openxmlformats.org/officeDocument/2006/relationships/image" Target="../media/image22.wmf"/><Relationship Id="rId7" Type="http://schemas.openxmlformats.org/officeDocument/2006/relationships/image" Target="../media/image28.wmf"/><Relationship Id="rId12" Type="http://schemas.openxmlformats.org/officeDocument/2006/relationships/image" Target="../media/image32.wmf"/><Relationship Id="rId2" Type="http://schemas.openxmlformats.org/officeDocument/2006/relationships/image" Target="../media/image24.wmf"/><Relationship Id="rId1" Type="http://schemas.openxmlformats.org/officeDocument/2006/relationships/image" Target="../media/image21.wmf"/><Relationship Id="rId6" Type="http://schemas.openxmlformats.org/officeDocument/2006/relationships/image" Target="../media/image27.wmf"/><Relationship Id="rId11" Type="http://schemas.openxmlformats.org/officeDocument/2006/relationships/image" Target="../media/image31.wmf"/><Relationship Id="rId5" Type="http://schemas.openxmlformats.org/officeDocument/2006/relationships/image" Target="../media/image26.wmf"/><Relationship Id="rId10" Type="http://schemas.openxmlformats.org/officeDocument/2006/relationships/image" Target="../media/image30.wmf"/><Relationship Id="rId4" Type="http://schemas.openxmlformats.org/officeDocument/2006/relationships/image" Target="../media/image25.wmf"/><Relationship Id="rId9" Type="http://schemas.openxmlformats.org/officeDocument/2006/relationships/image" Target="../media/image19.wmf"/><Relationship Id="rId14"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24.wmf"/><Relationship Id="rId3" Type="http://schemas.openxmlformats.org/officeDocument/2006/relationships/image" Target="../media/image28.wmf"/><Relationship Id="rId7" Type="http://schemas.openxmlformats.org/officeDocument/2006/relationships/image" Target="../media/image37.wmf"/><Relationship Id="rId12" Type="http://schemas.openxmlformats.org/officeDocument/2006/relationships/image" Target="../media/image22.wmf"/><Relationship Id="rId2" Type="http://schemas.openxmlformats.org/officeDocument/2006/relationships/image" Target="../media/image27.wmf"/><Relationship Id="rId16" Type="http://schemas.openxmlformats.org/officeDocument/2006/relationships/image" Target="../media/image42.wmf"/><Relationship Id="rId1" Type="http://schemas.openxmlformats.org/officeDocument/2006/relationships/image" Target="../media/image36.wmf"/><Relationship Id="rId6" Type="http://schemas.openxmlformats.org/officeDocument/2006/relationships/image" Target="../media/image31.wmf"/><Relationship Id="rId11" Type="http://schemas.openxmlformats.org/officeDocument/2006/relationships/image" Target="../media/image21.wmf"/><Relationship Id="rId5" Type="http://schemas.openxmlformats.org/officeDocument/2006/relationships/image" Target="../media/image19.wmf"/><Relationship Id="rId15" Type="http://schemas.openxmlformats.org/officeDocument/2006/relationships/image" Target="../media/image41.wmf"/><Relationship Id="rId10" Type="http://schemas.openxmlformats.org/officeDocument/2006/relationships/image" Target="../media/image40.wmf"/><Relationship Id="rId4" Type="http://schemas.openxmlformats.org/officeDocument/2006/relationships/image" Target="../media/image29.wmf"/><Relationship Id="rId9" Type="http://schemas.openxmlformats.org/officeDocument/2006/relationships/image" Target="../media/image39.wmf"/><Relationship Id="rId1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24.wmf"/><Relationship Id="rId7" Type="http://schemas.openxmlformats.org/officeDocument/2006/relationships/image" Target="../media/image45.wmf"/><Relationship Id="rId12" Type="http://schemas.openxmlformats.org/officeDocument/2006/relationships/image" Target="../media/image50.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25.wmf"/><Relationship Id="rId9"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wmf"/><Relationship Id="rId3" Type="http://schemas.openxmlformats.org/officeDocument/2006/relationships/image" Target="../media/image29.wmf"/><Relationship Id="rId7" Type="http://schemas.openxmlformats.org/officeDocument/2006/relationships/image" Target="../media/image53.wmf"/><Relationship Id="rId12" Type="http://schemas.openxmlformats.org/officeDocument/2006/relationships/image" Target="../media/image58.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31.wmf"/><Relationship Id="rId9" Type="http://schemas.openxmlformats.org/officeDocument/2006/relationships/image" Target="../media/image55.wmf"/><Relationship Id="rId14" Type="http://schemas.openxmlformats.org/officeDocument/2006/relationships/image" Target="../media/image6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sz="1200">
                <a:latin typeface="Arial" pitchFamily="34" charset="0"/>
                <a:cs typeface="Arial" pitchFamily="34" charset="0"/>
              </a:defRPr>
            </a:lvl1pPr>
          </a:lstStyle>
          <a:p>
            <a:pPr>
              <a:defRPr/>
            </a:pPr>
            <a:endParaRPr lang="en-US"/>
          </a:p>
        </p:txBody>
      </p:sp>
      <p:sp>
        <p:nvSpPr>
          <p:cNvPr id="1280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latin typeface="Arial" pitchFamily="34" charset="0"/>
                <a:cs typeface="Arial" pitchFamily="34" charset="0"/>
              </a:defRPr>
            </a:lvl1pPr>
          </a:lstStyle>
          <a:p>
            <a:pPr>
              <a:defRPr/>
            </a:pPr>
            <a:endParaRPr lang="en-US"/>
          </a:p>
        </p:txBody>
      </p:sp>
      <p:sp>
        <p:nvSpPr>
          <p:cNvPr id="1280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200">
                <a:latin typeface="Arial" pitchFamily="34" charset="0"/>
                <a:cs typeface="Arial" pitchFamily="34" charset="0"/>
              </a:defRPr>
            </a:lvl1pPr>
          </a:lstStyle>
          <a:p>
            <a:pPr>
              <a:defRPr/>
            </a:pPr>
            <a:endParaRPr lang="en-US"/>
          </a:p>
        </p:txBody>
      </p:sp>
      <p:sp>
        <p:nvSpPr>
          <p:cNvPr id="1280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Arial" pitchFamily="34" charset="0"/>
                <a:cs typeface="Arial" pitchFamily="34" charset="0"/>
              </a:defRPr>
            </a:lvl1pPr>
          </a:lstStyle>
          <a:p>
            <a:pPr>
              <a:defRPr/>
            </a:pPr>
            <a:fld id="{98B299E7-FE56-4FB0-BD26-DD15DFC0F22B}" type="slidenum">
              <a:rPr lang="en-US"/>
              <a:pPr>
                <a:defRPr/>
              </a:pPr>
              <a:t>‹#›</a:t>
            </a:fld>
            <a:endParaRPr lang="en-US"/>
          </a:p>
        </p:txBody>
      </p:sp>
    </p:spTree>
    <p:extLst>
      <p:ext uri="{BB962C8B-B14F-4D97-AF65-F5344CB8AC3E}">
        <p14:creationId xmlns:p14="http://schemas.microsoft.com/office/powerpoint/2010/main" val="242109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sz="1200">
                <a:latin typeface="Arial" pitchFamily="34" charset="0"/>
                <a:cs typeface="Arial" pitchFamily="34" charset="0"/>
              </a:defRPr>
            </a:lvl1pPr>
          </a:lstStyle>
          <a:p>
            <a:pPr>
              <a:defRPr/>
            </a:pPr>
            <a:endParaRPr lang="en-US"/>
          </a:p>
        </p:txBody>
      </p:sp>
      <p:sp>
        <p:nvSpPr>
          <p:cNvPr id="115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latin typeface="Arial" pitchFamily="34" charset="0"/>
                <a:cs typeface="Arial" pitchFamily="34" charset="0"/>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200">
                <a:latin typeface="Arial" pitchFamily="34" charset="0"/>
                <a:cs typeface="Arial" pitchFamily="34" charset="0"/>
              </a:defRPr>
            </a:lvl1pPr>
          </a:lstStyle>
          <a:p>
            <a:pPr>
              <a:defRPr/>
            </a:pPr>
            <a:endParaRPr lang="en-US"/>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Arial" pitchFamily="34" charset="0"/>
                <a:cs typeface="Arial" pitchFamily="34" charset="0"/>
              </a:defRPr>
            </a:lvl1pPr>
          </a:lstStyle>
          <a:p>
            <a:pPr>
              <a:defRPr/>
            </a:pPr>
            <a:fld id="{7D88AED6-FD71-4DA3-89D5-4689E774E95F}" type="slidenum">
              <a:rPr lang="en-US"/>
              <a:pPr>
                <a:defRPr/>
              </a:pPr>
              <a:t>‹#›</a:t>
            </a:fld>
            <a:endParaRPr lang="en-US"/>
          </a:p>
        </p:txBody>
      </p:sp>
    </p:spTree>
    <p:extLst>
      <p:ext uri="{BB962C8B-B14F-4D97-AF65-F5344CB8AC3E}">
        <p14:creationId xmlns:p14="http://schemas.microsoft.com/office/powerpoint/2010/main" val="2930582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D88AED6-FD71-4DA3-89D5-4689E774E95F}" type="slidenum">
              <a:rPr lang="en-US" smtClean="0"/>
              <a:pPr>
                <a:defRPr/>
              </a:pPr>
              <a:t>1</a:t>
            </a:fld>
            <a:endParaRPr lang="en-US"/>
          </a:p>
        </p:txBody>
      </p:sp>
    </p:spTree>
    <p:extLst>
      <p:ext uri="{BB962C8B-B14F-4D97-AF65-F5344CB8AC3E}">
        <p14:creationId xmlns:p14="http://schemas.microsoft.com/office/powerpoint/2010/main" val="884248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253C0B-C6E6-4544-BD62-9E9243C5B0C7}" type="slidenum">
              <a:rPr lang="en-US" smtClean="0"/>
              <a:pPr>
                <a:defRPr/>
              </a:pPr>
              <a:t>14</a:t>
            </a:fld>
            <a:endParaRPr lang="en-US"/>
          </a:p>
        </p:txBody>
      </p:sp>
    </p:spTree>
    <p:extLst>
      <p:ext uri="{BB962C8B-B14F-4D97-AF65-F5344CB8AC3E}">
        <p14:creationId xmlns:p14="http://schemas.microsoft.com/office/powerpoint/2010/main" val="303273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253C0B-C6E6-4544-BD62-9E9243C5B0C7}" type="slidenum">
              <a:rPr lang="en-US" smtClean="0"/>
              <a:pPr>
                <a:defRPr/>
              </a:pPr>
              <a:t>16</a:t>
            </a:fld>
            <a:endParaRPr lang="en-US"/>
          </a:p>
        </p:txBody>
      </p:sp>
    </p:spTree>
    <p:extLst>
      <p:ext uri="{BB962C8B-B14F-4D97-AF65-F5344CB8AC3E}">
        <p14:creationId xmlns:p14="http://schemas.microsoft.com/office/powerpoint/2010/main" val="259896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lnSpc>
                    <a:spcPct val="80000"/>
                  </a:lnSpc>
                  <a:spcBef>
                    <a:spcPct val="20000"/>
                  </a:spcBef>
                  <a:buClr>
                    <a:schemeClr val="folHlink"/>
                  </a:buClr>
                  <a:buSzPct val="60000"/>
                  <a:buFont typeface="Wingdings" pitchFamily="2" charset="2"/>
                  <a:buNone/>
                  <a:defRPr/>
                </a:pPr>
                <a:endParaRPr lang="en-US">
                  <a:cs typeface="Arial"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lnSpc>
                    <a:spcPct val="80000"/>
                  </a:lnSpc>
                  <a:spcBef>
                    <a:spcPct val="20000"/>
                  </a:spcBef>
                  <a:buClr>
                    <a:schemeClr val="folHlink"/>
                  </a:buClr>
                  <a:buSzPct val="60000"/>
                  <a:buFont typeface="Wingdings" pitchFamily="2" charset="2"/>
                  <a:buNone/>
                  <a:defRPr/>
                </a:pPr>
                <a:endParaRPr lang="en-US">
                  <a:cs typeface="Arial" pitchFamily="34"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lnSpc>
                    <a:spcPct val="80000"/>
                  </a:lnSpc>
                  <a:spcBef>
                    <a:spcPct val="20000"/>
                  </a:spcBef>
                  <a:buClr>
                    <a:schemeClr val="folHlink"/>
                  </a:buClr>
                  <a:buSzPct val="60000"/>
                  <a:buFont typeface="Wingdings" pitchFamily="2" charset="2"/>
                  <a:buNone/>
                  <a:defRPr/>
                </a:pPr>
                <a:endParaRPr lang="en-US">
                  <a:cs typeface="Arial"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lnSpc>
                    <a:spcPct val="80000"/>
                  </a:lnSpc>
                  <a:spcBef>
                    <a:spcPct val="20000"/>
                  </a:spcBef>
                  <a:buClr>
                    <a:schemeClr val="folHlink"/>
                  </a:buClr>
                  <a:buSzPct val="60000"/>
                  <a:buFont typeface="Wingdings" pitchFamily="2" charset="2"/>
                  <a:buNone/>
                  <a:defRPr/>
                </a:pPr>
                <a:endParaRPr lang="en-US">
                  <a:cs typeface="Arial"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lnSpc>
                  <a:spcPct val="80000"/>
                </a:lnSpc>
                <a:spcBef>
                  <a:spcPct val="20000"/>
                </a:spcBef>
                <a:buClr>
                  <a:schemeClr val="folHlink"/>
                </a:buClr>
                <a:buSzPct val="60000"/>
                <a:buFont typeface="Wingdings" pitchFamily="2" charset="2"/>
                <a:buNone/>
                <a:defRPr/>
              </a:pPr>
              <a:endParaRPr lang="en-US">
                <a:cs typeface="Arial"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lnSpc>
                  <a:spcPct val="80000"/>
                </a:lnSpc>
                <a:spcBef>
                  <a:spcPct val="20000"/>
                </a:spcBef>
                <a:buClr>
                  <a:schemeClr val="folHlink"/>
                </a:buClr>
                <a:buSzPct val="60000"/>
                <a:buFont typeface="Wingdings" pitchFamily="2" charset="2"/>
                <a:buNone/>
                <a:defRPr/>
              </a:pPr>
              <a:endParaRPr lang="en-US">
                <a:cs typeface="Arial"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lnSpc>
                  <a:spcPct val="80000"/>
                </a:lnSpc>
                <a:spcBef>
                  <a:spcPct val="20000"/>
                </a:spcBef>
                <a:buClr>
                  <a:schemeClr val="folHlink"/>
                </a:buClr>
                <a:buSzPct val="60000"/>
                <a:buFont typeface="Wingdings" pitchFamily="2" charset="2"/>
                <a:buNone/>
                <a:defRPr/>
              </a:pPr>
              <a:endParaRPr lang="en-US">
                <a:cs typeface="Arial" pitchFamily="34" charset="0"/>
              </a:endParaRPr>
            </a:p>
          </p:txBody>
        </p:sp>
      </p:grpSp>
      <p:sp>
        <p:nvSpPr>
          <p:cNvPr id="14" name="Text Box 17"/>
          <p:cNvSpPr txBox="1">
            <a:spLocks noChangeArrowheads="1"/>
          </p:cNvSpPr>
          <p:nvPr userDrawn="1"/>
        </p:nvSpPr>
        <p:spPr bwMode="auto">
          <a:xfrm>
            <a:off x="0" y="6546850"/>
            <a:ext cx="184150" cy="311150"/>
          </a:xfrm>
          <a:prstGeom prst="rect">
            <a:avLst/>
          </a:prstGeom>
          <a:noFill/>
          <a:ln w="9525" algn="ctr">
            <a:noFill/>
            <a:miter lim="800000"/>
            <a:headEnd/>
            <a:tailEnd/>
          </a:ln>
          <a:effectLst/>
        </p:spPr>
        <p:txBody>
          <a:bodyPr wrap="none">
            <a:spAutoFit/>
          </a:bodyPr>
          <a:lstStyle/>
          <a:p>
            <a:pPr marL="342900" indent="-342900" algn="ctr">
              <a:lnSpc>
                <a:spcPct val="80000"/>
              </a:lnSpc>
              <a:spcBef>
                <a:spcPct val="20000"/>
              </a:spcBef>
              <a:buClr>
                <a:schemeClr val="folHlink"/>
              </a:buClr>
              <a:buSzPct val="60000"/>
              <a:buFont typeface="Wingdings" pitchFamily="2" charset="2"/>
              <a:buNone/>
              <a:defRPr/>
            </a:pPr>
            <a:endParaRPr lang="en-US">
              <a:cs typeface="Arial" pitchFamily="34" charset="0"/>
            </a:endParaRPr>
          </a:p>
        </p:txBody>
      </p:sp>
      <p:sp>
        <p:nvSpPr>
          <p:cNvPr id="34828"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348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6" name="Rectangle 15"/>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7" name="Rectangle 16"/>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0083B50-F59E-482C-8702-C26ADBA3CCE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95B8099-76C2-4211-A1A6-5FA2924BB7F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128E909-2DA0-41EE-A3DB-DD75AC83029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66A3890-CDDB-433D-B2E4-59908CF2504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36CC664D-EE24-4DCB-A457-1E524569274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2CA253D8-CA75-4189-8CED-4EC4717E709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D82B85D1-DEBD-4172-9DB7-56F25ECE688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9FBC2641-7160-4834-A1AB-60892386258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04EC03C3-B5E0-4B4A-92E7-01174F9D642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A93729A-4CE8-41E6-9DDD-29F8996A4F5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4F84F60-0A07-4A55-A5B5-E3487AB56D3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D97FEC57-E571-4A90-A5DC-79B8425A057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79C4B071-7170-4916-9B0E-DBD910D93F1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1E6029C-AD7A-4DFF-B778-9F54673E47F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3B65D25-C69D-4536-B66B-CB743C2CCC4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4A029B2-EE45-4C43-8B99-EAE156899263}"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379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cs typeface="Arial" pitchFamily="34" charset="0"/>
            </a:endParaRPr>
          </a:p>
        </p:txBody>
      </p:sp>
      <p:sp>
        <p:nvSpPr>
          <p:cNvPr id="3379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cs typeface="Arial" pitchFamily="34" charset="0"/>
            </a:endParaRPr>
          </a:p>
        </p:txBody>
      </p:sp>
      <p:sp>
        <p:nvSpPr>
          <p:cNvPr id="3379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cs typeface="Arial" pitchFamily="34" charset="0"/>
            </a:endParaRPr>
          </a:p>
        </p:txBody>
      </p:sp>
      <p:sp>
        <p:nvSpPr>
          <p:cNvPr id="3379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cs typeface="Arial" pitchFamily="34" charset="0"/>
            </a:endParaRPr>
          </a:p>
        </p:txBody>
      </p:sp>
      <p:sp>
        <p:nvSpPr>
          <p:cNvPr id="3379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cs typeface="Arial" pitchFamily="34" charset="0"/>
            </a:endParaRPr>
          </a:p>
        </p:txBody>
      </p:sp>
      <p:sp>
        <p:nvSpPr>
          <p:cNvPr id="3379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cs typeface="Arial" pitchFamily="34" charset="0"/>
            </a:endParaRPr>
          </a:p>
        </p:txBody>
      </p:sp>
      <p:sp>
        <p:nvSpPr>
          <p:cNvPr id="3380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cs typeface="Arial" pitchFamily="34" charset="0"/>
            </a:endParaRPr>
          </a:p>
        </p:txBody>
      </p:sp>
      <p:sp>
        <p:nvSpPr>
          <p:cNvPr id="3687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687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80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400">
                <a:cs typeface="Arial" pitchFamily="34" charset="0"/>
              </a:defRPr>
            </a:lvl1pPr>
          </a:lstStyle>
          <a:p>
            <a:pPr>
              <a:defRPr/>
            </a:pPr>
            <a:endParaRPr lang="en-US"/>
          </a:p>
        </p:txBody>
      </p:sp>
      <p:sp>
        <p:nvSpPr>
          <p:cNvPr id="3380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cs typeface="Arial" pitchFamily="34" charset="0"/>
              </a:defRPr>
            </a:lvl1pPr>
          </a:lstStyle>
          <a:p>
            <a:pPr>
              <a:defRPr/>
            </a:pPr>
            <a:endParaRPr lang="en-US"/>
          </a:p>
        </p:txBody>
      </p:sp>
      <p:sp>
        <p:nvSpPr>
          <p:cNvPr id="3380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cs typeface="Arial" pitchFamily="34" charset="0"/>
              </a:defRPr>
            </a:lvl1pPr>
          </a:lstStyle>
          <a:p>
            <a:pPr>
              <a:defRPr/>
            </a:pPr>
            <a:fld id="{5D03DE15-6B5D-47D2-9489-3E18C3045B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978" r:id="rId1"/>
    <p:sldLayoutId id="2147484963" r:id="rId2"/>
    <p:sldLayoutId id="2147484964" r:id="rId3"/>
    <p:sldLayoutId id="2147484965" r:id="rId4"/>
    <p:sldLayoutId id="2147484966" r:id="rId5"/>
    <p:sldLayoutId id="2147484967" r:id="rId6"/>
    <p:sldLayoutId id="2147484968" r:id="rId7"/>
    <p:sldLayoutId id="2147484969" r:id="rId8"/>
    <p:sldLayoutId id="2147484970" r:id="rId9"/>
    <p:sldLayoutId id="2147484971" r:id="rId10"/>
    <p:sldLayoutId id="2147484972" r:id="rId11"/>
    <p:sldLayoutId id="2147484973" r:id="rId12"/>
    <p:sldLayoutId id="2147484974" r:id="rId13"/>
    <p:sldLayoutId id="2147484975" r:id="rId14"/>
    <p:sldLayoutId id="2147484976" r:id="rId15"/>
    <p:sldLayoutId id="2147484977" r:id="rId16"/>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pitchFamily="34" charset="0"/>
        </a:defRPr>
      </a:lvl2pPr>
      <a:lvl3pPr algn="l" rtl="0" eaLnBrk="0" fontAlgn="base" hangingPunct="0">
        <a:spcBef>
          <a:spcPct val="0"/>
        </a:spcBef>
        <a:spcAft>
          <a:spcPct val="0"/>
        </a:spcAft>
        <a:defRPr sz="4400">
          <a:solidFill>
            <a:schemeClr val="tx2"/>
          </a:solidFill>
          <a:latin typeface="Tahoma" pitchFamily="34" charset="0"/>
          <a:cs typeface="Arial" pitchFamily="34" charset="0"/>
        </a:defRPr>
      </a:lvl3pPr>
      <a:lvl4pPr algn="l" rtl="0" eaLnBrk="0" fontAlgn="base" hangingPunct="0">
        <a:spcBef>
          <a:spcPct val="0"/>
        </a:spcBef>
        <a:spcAft>
          <a:spcPct val="0"/>
        </a:spcAft>
        <a:defRPr sz="4400">
          <a:solidFill>
            <a:schemeClr val="tx2"/>
          </a:solidFill>
          <a:latin typeface="Tahoma" pitchFamily="34" charset="0"/>
          <a:cs typeface="Arial" pitchFamily="34" charset="0"/>
        </a:defRPr>
      </a:lvl4pPr>
      <a:lvl5pPr algn="l" rtl="0" eaLnBrk="0" fontAlgn="base" hangingPunct="0">
        <a:spcBef>
          <a:spcPct val="0"/>
        </a:spcBef>
        <a:spcAft>
          <a:spcPct val="0"/>
        </a:spcAft>
        <a:defRPr sz="4400">
          <a:solidFill>
            <a:schemeClr val="tx2"/>
          </a:solidFill>
          <a:latin typeface="Tahoma" pitchFamily="34" charset="0"/>
          <a:cs typeface="Arial" pitchFamily="34" charset="0"/>
        </a:defRPr>
      </a:lvl5pPr>
      <a:lvl6pPr marL="457200" algn="l" rtl="0" fontAlgn="base">
        <a:spcBef>
          <a:spcPct val="0"/>
        </a:spcBef>
        <a:spcAft>
          <a:spcPct val="0"/>
        </a:spcAft>
        <a:defRPr sz="4400">
          <a:solidFill>
            <a:schemeClr val="tx2"/>
          </a:solidFill>
          <a:latin typeface="Tahoma" pitchFamily="34" charset="0"/>
          <a:cs typeface="Arial" pitchFamily="34" charset="0"/>
        </a:defRPr>
      </a:lvl6pPr>
      <a:lvl7pPr marL="914400" algn="l" rtl="0" fontAlgn="base">
        <a:spcBef>
          <a:spcPct val="0"/>
        </a:spcBef>
        <a:spcAft>
          <a:spcPct val="0"/>
        </a:spcAft>
        <a:defRPr sz="4400">
          <a:solidFill>
            <a:schemeClr val="tx2"/>
          </a:solidFill>
          <a:latin typeface="Tahoma" pitchFamily="34" charset="0"/>
          <a:cs typeface="Arial" pitchFamily="34" charset="0"/>
        </a:defRPr>
      </a:lvl7pPr>
      <a:lvl8pPr marL="1371600" algn="l" rtl="0" fontAlgn="base">
        <a:spcBef>
          <a:spcPct val="0"/>
        </a:spcBef>
        <a:spcAft>
          <a:spcPct val="0"/>
        </a:spcAft>
        <a:defRPr sz="4400">
          <a:solidFill>
            <a:schemeClr val="tx2"/>
          </a:solidFill>
          <a:latin typeface="Tahoma" pitchFamily="34" charset="0"/>
          <a:cs typeface="Arial" pitchFamily="34" charset="0"/>
        </a:defRPr>
      </a:lvl8pPr>
      <a:lvl9pPr marL="1828800" algn="l" rtl="0" fontAlgn="base">
        <a:spcBef>
          <a:spcPct val="0"/>
        </a:spcBef>
        <a:spcAft>
          <a:spcPct val="0"/>
        </a:spcAft>
        <a:defRPr sz="4400">
          <a:solidFill>
            <a:schemeClr val="tx2"/>
          </a:solidFill>
          <a:latin typeface="Tahoma" pitchFamily="34"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61.bin"/><Relationship Id="rId18" Type="http://schemas.openxmlformats.org/officeDocument/2006/relationships/image" Target="../media/image38.wmf"/><Relationship Id="rId26" Type="http://schemas.openxmlformats.org/officeDocument/2006/relationships/image" Target="../media/image22.wmf"/><Relationship Id="rId3" Type="http://schemas.openxmlformats.org/officeDocument/2006/relationships/oleObject" Target="../embeddings/oleObject56.bin"/><Relationship Id="rId21" Type="http://schemas.openxmlformats.org/officeDocument/2006/relationships/oleObject" Target="../embeddings/oleObject65.bin"/><Relationship Id="rId34" Type="http://schemas.openxmlformats.org/officeDocument/2006/relationships/image" Target="../media/image42.wmf"/><Relationship Id="rId7" Type="http://schemas.openxmlformats.org/officeDocument/2006/relationships/oleObject" Target="../embeddings/oleObject58.bin"/><Relationship Id="rId12" Type="http://schemas.openxmlformats.org/officeDocument/2006/relationships/image" Target="../media/image19.wmf"/><Relationship Id="rId17" Type="http://schemas.openxmlformats.org/officeDocument/2006/relationships/oleObject" Target="../embeddings/oleObject63.bin"/><Relationship Id="rId25" Type="http://schemas.openxmlformats.org/officeDocument/2006/relationships/oleObject" Target="../embeddings/oleObject67.bin"/><Relationship Id="rId33" Type="http://schemas.openxmlformats.org/officeDocument/2006/relationships/oleObject" Target="../embeddings/oleObject71.bin"/><Relationship Id="rId2" Type="http://schemas.openxmlformats.org/officeDocument/2006/relationships/slideLayout" Target="../slideLayouts/slideLayout2.xml"/><Relationship Id="rId16" Type="http://schemas.openxmlformats.org/officeDocument/2006/relationships/image" Target="../media/image37.wmf"/><Relationship Id="rId20" Type="http://schemas.openxmlformats.org/officeDocument/2006/relationships/image" Target="../media/image39.wmf"/><Relationship Id="rId29" Type="http://schemas.openxmlformats.org/officeDocument/2006/relationships/oleObject" Target="../embeddings/oleObject69.bin"/><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oleObject" Target="../embeddings/oleObject60.bin"/><Relationship Id="rId24" Type="http://schemas.openxmlformats.org/officeDocument/2006/relationships/image" Target="../media/image21.wmf"/><Relationship Id="rId32" Type="http://schemas.openxmlformats.org/officeDocument/2006/relationships/image" Target="../media/image41.wmf"/><Relationship Id="rId5" Type="http://schemas.openxmlformats.org/officeDocument/2006/relationships/oleObject" Target="../embeddings/oleObject57.bin"/><Relationship Id="rId15" Type="http://schemas.openxmlformats.org/officeDocument/2006/relationships/oleObject" Target="../embeddings/oleObject62.bin"/><Relationship Id="rId23" Type="http://schemas.openxmlformats.org/officeDocument/2006/relationships/oleObject" Target="../embeddings/oleObject66.bin"/><Relationship Id="rId28" Type="http://schemas.openxmlformats.org/officeDocument/2006/relationships/image" Target="../media/image24.wmf"/><Relationship Id="rId10" Type="http://schemas.openxmlformats.org/officeDocument/2006/relationships/image" Target="../media/image29.wmf"/><Relationship Id="rId19" Type="http://schemas.openxmlformats.org/officeDocument/2006/relationships/oleObject" Target="../embeddings/oleObject64.bin"/><Relationship Id="rId31" Type="http://schemas.openxmlformats.org/officeDocument/2006/relationships/oleObject" Target="../embeddings/oleObject70.bin"/><Relationship Id="rId4" Type="http://schemas.openxmlformats.org/officeDocument/2006/relationships/image" Target="../media/image36.wmf"/><Relationship Id="rId9" Type="http://schemas.openxmlformats.org/officeDocument/2006/relationships/oleObject" Target="../embeddings/oleObject59.bin"/><Relationship Id="rId14" Type="http://schemas.openxmlformats.org/officeDocument/2006/relationships/image" Target="../media/image31.wmf"/><Relationship Id="rId22" Type="http://schemas.openxmlformats.org/officeDocument/2006/relationships/image" Target="../media/image40.wmf"/><Relationship Id="rId27" Type="http://schemas.openxmlformats.org/officeDocument/2006/relationships/oleObject" Target="../embeddings/oleObject68.bin"/><Relationship Id="rId30" Type="http://schemas.openxmlformats.org/officeDocument/2006/relationships/image" Target="../media/image25.wmf"/><Relationship Id="rId8" Type="http://schemas.openxmlformats.org/officeDocument/2006/relationships/image" Target="../media/image28.wmf"/></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77.bin"/><Relationship Id="rId18" Type="http://schemas.openxmlformats.org/officeDocument/2006/relationships/image" Target="../media/image46.wmf"/><Relationship Id="rId26" Type="http://schemas.openxmlformats.org/officeDocument/2006/relationships/image" Target="../media/image50.wmf"/><Relationship Id="rId3" Type="http://schemas.openxmlformats.org/officeDocument/2006/relationships/oleObject" Target="../embeddings/oleObject72.bin"/><Relationship Id="rId21" Type="http://schemas.openxmlformats.org/officeDocument/2006/relationships/oleObject" Target="../embeddings/oleObject81.bin"/><Relationship Id="rId7" Type="http://schemas.openxmlformats.org/officeDocument/2006/relationships/oleObject" Target="../embeddings/oleObject74.bin"/><Relationship Id="rId12" Type="http://schemas.openxmlformats.org/officeDocument/2006/relationships/image" Target="../media/image43.wmf"/><Relationship Id="rId17" Type="http://schemas.openxmlformats.org/officeDocument/2006/relationships/oleObject" Target="../embeddings/oleObject79.bin"/><Relationship Id="rId25" Type="http://schemas.openxmlformats.org/officeDocument/2006/relationships/oleObject" Target="../embeddings/oleObject83.bin"/><Relationship Id="rId2" Type="http://schemas.openxmlformats.org/officeDocument/2006/relationships/slideLayout" Target="../slideLayouts/slideLayout2.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76.bin"/><Relationship Id="rId24" Type="http://schemas.openxmlformats.org/officeDocument/2006/relationships/image" Target="../media/image49.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10" Type="http://schemas.openxmlformats.org/officeDocument/2006/relationships/image" Target="../media/image25.wmf"/><Relationship Id="rId19" Type="http://schemas.openxmlformats.org/officeDocument/2006/relationships/oleObject" Target="../embeddings/oleObject80.bin"/><Relationship Id="rId4" Type="http://schemas.openxmlformats.org/officeDocument/2006/relationships/image" Target="../media/image21.wmf"/><Relationship Id="rId9" Type="http://schemas.openxmlformats.org/officeDocument/2006/relationships/oleObject" Target="../embeddings/oleObject75.bin"/><Relationship Id="rId14" Type="http://schemas.openxmlformats.org/officeDocument/2006/relationships/image" Target="../media/image44.wmf"/><Relationship Id="rId22" Type="http://schemas.openxmlformats.org/officeDocument/2006/relationships/image" Target="../media/image48.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51.wmf"/><Relationship Id="rId18" Type="http://schemas.openxmlformats.org/officeDocument/2006/relationships/oleObject" Target="../embeddings/oleObject91.bin"/><Relationship Id="rId26" Type="http://schemas.openxmlformats.org/officeDocument/2006/relationships/oleObject" Target="../embeddings/oleObject95.bin"/><Relationship Id="rId3" Type="http://schemas.openxmlformats.org/officeDocument/2006/relationships/notesSlide" Target="../notesSlides/notesSlide2.xml"/><Relationship Id="rId21" Type="http://schemas.openxmlformats.org/officeDocument/2006/relationships/image" Target="../media/image55.wmf"/><Relationship Id="rId7" Type="http://schemas.openxmlformats.org/officeDocument/2006/relationships/image" Target="../media/image28.wmf"/><Relationship Id="rId12" Type="http://schemas.openxmlformats.org/officeDocument/2006/relationships/oleObject" Target="../embeddings/oleObject88.bin"/><Relationship Id="rId17" Type="http://schemas.openxmlformats.org/officeDocument/2006/relationships/image" Target="../media/image53.wmf"/><Relationship Id="rId25" Type="http://schemas.openxmlformats.org/officeDocument/2006/relationships/image" Target="../media/image57.wmf"/><Relationship Id="rId2" Type="http://schemas.openxmlformats.org/officeDocument/2006/relationships/slideLayout" Target="../slideLayouts/slideLayout2.xml"/><Relationship Id="rId16" Type="http://schemas.openxmlformats.org/officeDocument/2006/relationships/oleObject" Target="../embeddings/oleObject90.bin"/><Relationship Id="rId20" Type="http://schemas.openxmlformats.org/officeDocument/2006/relationships/oleObject" Target="../embeddings/oleObject92.bin"/><Relationship Id="rId29" Type="http://schemas.openxmlformats.org/officeDocument/2006/relationships/image" Target="../media/image59.wmf"/><Relationship Id="rId1" Type="http://schemas.openxmlformats.org/officeDocument/2006/relationships/vmlDrawing" Target="../drawings/vmlDrawing9.vml"/><Relationship Id="rId6" Type="http://schemas.openxmlformats.org/officeDocument/2006/relationships/oleObject" Target="../embeddings/oleObject85.bin"/><Relationship Id="rId11" Type="http://schemas.openxmlformats.org/officeDocument/2006/relationships/image" Target="../media/image31.wmf"/><Relationship Id="rId24" Type="http://schemas.openxmlformats.org/officeDocument/2006/relationships/oleObject" Target="../embeddings/oleObject94.bin"/><Relationship Id="rId5" Type="http://schemas.openxmlformats.org/officeDocument/2006/relationships/image" Target="../media/image27.wmf"/><Relationship Id="rId15" Type="http://schemas.openxmlformats.org/officeDocument/2006/relationships/image" Target="../media/image52.wmf"/><Relationship Id="rId23" Type="http://schemas.openxmlformats.org/officeDocument/2006/relationships/image" Target="../media/image56.wmf"/><Relationship Id="rId28" Type="http://schemas.openxmlformats.org/officeDocument/2006/relationships/oleObject" Target="../embeddings/oleObject96.bin"/><Relationship Id="rId10" Type="http://schemas.openxmlformats.org/officeDocument/2006/relationships/oleObject" Target="../embeddings/oleObject87.bin"/><Relationship Id="rId19" Type="http://schemas.openxmlformats.org/officeDocument/2006/relationships/image" Target="../media/image54.wmf"/><Relationship Id="rId31" Type="http://schemas.openxmlformats.org/officeDocument/2006/relationships/image" Target="../media/image60.wmf"/><Relationship Id="rId4" Type="http://schemas.openxmlformats.org/officeDocument/2006/relationships/oleObject" Target="../embeddings/oleObject84.bin"/><Relationship Id="rId9" Type="http://schemas.openxmlformats.org/officeDocument/2006/relationships/image" Target="../media/image29.wmf"/><Relationship Id="rId14" Type="http://schemas.openxmlformats.org/officeDocument/2006/relationships/oleObject" Target="../embeddings/oleObject89.bin"/><Relationship Id="rId22" Type="http://schemas.openxmlformats.org/officeDocument/2006/relationships/oleObject" Target="../embeddings/oleObject93.bin"/><Relationship Id="rId27" Type="http://schemas.openxmlformats.org/officeDocument/2006/relationships/image" Target="../media/image58.wmf"/><Relationship Id="rId30" Type="http://schemas.openxmlformats.org/officeDocument/2006/relationships/oleObject" Target="../embeddings/oleObject97.bin"/></Relationships>
</file>

<file path=ppt/slides/_rels/slide15.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2.wmf"/><Relationship Id="rId5" Type="http://schemas.openxmlformats.org/officeDocument/2006/relationships/oleObject" Target="../embeddings/oleObject99.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101.bin"/></Relationships>
</file>

<file path=ppt/slides/_rels/slide16.xml.rels><?xml version="1.0" encoding="UTF-8" standalone="yes"?>
<Relationships xmlns="http://schemas.openxmlformats.org/package/2006/relationships"><Relationship Id="rId26" Type="http://schemas.openxmlformats.org/officeDocument/2006/relationships/oleObject" Target="../embeddings/oleObject113.bin"/><Relationship Id="rId21" Type="http://schemas.openxmlformats.org/officeDocument/2006/relationships/image" Target="../media/image73.wmf"/><Relationship Id="rId42" Type="http://schemas.openxmlformats.org/officeDocument/2006/relationships/oleObject" Target="../embeddings/oleObject121.bin"/><Relationship Id="rId47" Type="http://schemas.openxmlformats.org/officeDocument/2006/relationships/oleObject" Target="../embeddings/oleObject124.bin"/><Relationship Id="rId63" Type="http://schemas.openxmlformats.org/officeDocument/2006/relationships/image" Target="../media/image90.wmf"/><Relationship Id="rId68" Type="http://schemas.openxmlformats.org/officeDocument/2006/relationships/oleObject" Target="../embeddings/oleObject138.bin"/><Relationship Id="rId7" Type="http://schemas.openxmlformats.org/officeDocument/2006/relationships/image" Target="../media/image66.wmf"/><Relationship Id="rId71" Type="http://schemas.openxmlformats.org/officeDocument/2006/relationships/image" Target="../media/image94.wmf"/><Relationship Id="rId2" Type="http://schemas.openxmlformats.org/officeDocument/2006/relationships/slideLayout" Target="../slideLayouts/slideLayout2.xml"/><Relationship Id="rId16" Type="http://schemas.openxmlformats.org/officeDocument/2006/relationships/oleObject" Target="../embeddings/oleObject108.bin"/><Relationship Id="rId29" Type="http://schemas.openxmlformats.org/officeDocument/2006/relationships/image" Target="../media/image77.wmf"/><Relationship Id="rId11" Type="http://schemas.openxmlformats.org/officeDocument/2006/relationships/image" Target="../media/image68.wmf"/><Relationship Id="rId24" Type="http://schemas.openxmlformats.org/officeDocument/2006/relationships/oleObject" Target="../embeddings/oleObject112.bin"/><Relationship Id="rId32" Type="http://schemas.openxmlformats.org/officeDocument/2006/relationships/oleObject" Target="../embeddings/oleObject116.bin"/><Relationship Id="rId37" Type="http://schemas.openxmlformats.org/officeDocument/2006/relationships/image" Target="../media/image81.wmf"/><Relationship Id="rId40" Type="http://schemas.openxmlformats.org/officeDocument/2006/relationships/oleObject" Target="../embeddings/oleObject120.bin"/><Relationship Id="rId45" Type="http://schemas.openxmlformats.org/officeDocument/2006/relationships/image" Target="../media/image85.wmf"/><Relationship Id="rId53" Type="http://schemas.openxmlformats.org/officeDocument/2006/relationships/oleObject" Target="../embeddings/oleObject129.bin"/><Relationship Id="rId58" Type="http://schemas.openxmlformats.org/officeDocument/2006/relationships/oleObject" Target="../embeddings/oleObject133.bin"/><Relationship Id="rId66" Type="http://schemas.openxmlformats.org/officeDocument/2006/relationships/oleObject" Target="../embeddings/oleObject137.bin"/><Relationship Id="rId5" Type="http://schemas.openxmlformats.org/officeDocument/2006/relationships/image" Target="../media/image65.wmf"/><Relationship Id="rId61" Type="http://schemas.openxmlformats.org/officeDocument/2006/relationships/image" Target="../media/image89.wmf"/><Relationship Id="rId19" Type="http://schemas.openxmlformats.org/officeDocument/2006/relationships/image" Target="../media/image72.wmf"/><Relationship Id="rId14" Type="http://schemas.openxmlformats.org/officeDocument/2006/relationships/oleObject" Target="../embeddings/oleObject107.bin"/><Relationship Id="rId22" Type="http://schemas.openxmlformats.org/officeDocument/2006/relationships/oleObject" Target="../embeddings/oleObject111.bin"/><Relationship Id="rId27" Type="http://schemas.openxmlformats.org/officeDocument/2006/relationships/image" Target="../media/image76.wmf"/><Relationship Id="rId30" Type="http://schemas.openxmlformats.org/officeDocument/2006/relationships/oleObject" Target="../embeddings/oleObject115.bin"/><Relationship Id="rId35" Type="http://schemas.openxmlformats.org/officeDocument/2006/relationships/image" Target="../media/image80.wmf"/><Relationship Id="rId43" Type="http://schemas.openxmlformats.org/officeDocument/2006/relationships/image" Target="../media/image84.wmf"/><Relationship Id="rId48" Type="http://schemas.openxmlformats.org/officeDocument/2006/relationships/oleObject" Target="../embeddings/oleObject125.bin"/><Relationship Id="rId56" Type="http://schemas.openxmlformats.org/officeDocument/2006/relationships/oleObject" Target="../embeddings/oleObject132.bin"/><Relationship Id="rId64" Type="http://schemas.openxmlformats.org/officeDocument/2006/relationships/oleObject" Target="../embeddings/oleObject136.bin"/><Relationship Id="rId69" Type="http://schemas.openxmlformats.org/officeDocument/2006/relationships/image" Target="../media/image93.wmf"/><Relationship Id="rId8" Type="http://schemas.openxmlformats.org/officeDocument/2006/relationships/oleObject" Target="../embeddings/oleObject104.bin"/><Relationship Id="rId51" Type="http://schemas.openxmlformats.org/officeDocument/2006/relationships/oleObject" Target="../embeddings/oleObject127.bin"/><Relationship Id="rId3" Type="http://schemas.openxmlformats.org/officeDocument/2006/relationships/notesSlide" Target="../notesSlides/notesSlide3.xml"/><Relationship Id="rId12" Type="http://schemas.openxmlformats.org/officeDocument/2006/relationships/oleObject" Target="../embeddings/oleObject106.bin"/><Relationship Id="rId17" Type="http://schemas.openxmlformats.org/officeDocument/2006/relationships/image" Target="../media/image71.wmf"/><Relationship Id="rId25" Type="http://schemas.openxmlformats.org/officeDocument/2006/relationships/image" Target="../media/image75.wmf"/><Relationship Id="rId33" Type="http://schemas.openxmlformats.org/officeDocument/2006/relationships/image" Target="../media/image79.wmf"/><Relationship Id="rId38" Type="http://schemas.openxmlformats.org/officeDocument/2006/relationships/oleObject" Target="../embeddings/oleObject119.bin"/><Relationship Id="rId46" Type="http://schemas.openxmlformats.org/officeDocument/2006/relationships/oleObject" Target="../embeddings/oleObject123.bin"/><Relationship Id="rId59" Type="http://schemas.openxmlformats.org/officeDocument/2006/relationships/image" Target="../media/image88.wmf"/><Relationship Id="rId67" Type="http://schemas.openxmlformats.org/officeDocument/2006/relationships/image" Target="../media/image92.wmf"/><Relationship Id="rId20" Type="http://schemas.openxmlformats.org/officeDocument/2006/relationships/oleObject" Target="../embeddings/oleObject110.bin"/><Relationship Id="rId41" Type="http://schemas.openxmlformats.org/officeDocument/2006/relationships/image" Target="../media/image83.wmf"/><Relationship Id="rId54" Type="http://schemas.openxmlformats.org/officeDocument/2006/relationships/oleObject" Target="../embeddings/oleObject130.bin"/><Relationship Id="rId62" Type="http://schemas.openxmlformats.org/officeDocument/2006/relationships/oleObject" Target="../embeddings/oleObject135.bin"/><Relationship Id="rId70" Type="http://schemas.openxmlformats.org/officeDocument/2006/relationships/oleObject" Target="../embeddings/oleObject139.bin"/><Relationship Id="rId1" Type="http://schemas.openxmlformats.org/officeDocument/2006/relationships/vmlDrawing" Target="../drawings/vmlDrawing11.vml"/><Relationship Id="rId6" Type="http://schemas.openxmlformats.org/officeDocument/2006/relationships/oleObject" Target="../embeddings/oleObject103.bin"/><Relationship Id="rId15" Type="http://schemas.openxmlformats.org/officeDocument/2006/relationships/image" Target="../media/image70.wmf"/><Relationship Id="rId23" Type="http://schemas.openxmlformats.org/officeDocument/2006/relationships/image" Target="../media/image74.wmf"/><Relationship Id="rId28" Type="http://schemas.openxmlformats.org/officeDocument/2006/relationships/oleObject" Target="../embeddings/oleObject114.bin"/><Relationship Id="rId36" Type="http://schemas.openxmlformats.org/officeDocument/2006/relationships/oleObject" Target="../embeddings/oleObject118.bin"/><Relationship Id="rId49" Type="http://schemas.openxmlformats.org/officeDocument/2006/relationships/oleObject" Target="../embeddings/oleObject126.bin"/><Relationship Id="rId57" Type="http://schemas.openxmlformats.org/officeDocument/2006/relationships/image" Target="../media/image87.wmf"/><Relationship Id="rId10" Type="http://schemas.openxmlformats.org/officeDocument/2006/relationships/oleObject" Target="../embeddings/oleObject105.bin"/><Relationship Id="rId31" Type="http://schemas.openxmlformats.org/officeDocument/2006/relationships/image" Target="../media/image78.wmf"/><Relationship Id="rId44" Type="http://schemas.openxmlformats.org/officeDocument/2006/relationships/oleObject" Target="../embeddings/oleObject122.bin"/><Relationship Id="rId52" Type="http://schemas.openxmlformats.org/officeDocument/2006/relationships/oleObject" Target="../embeddings/oleObject128.bin"/><Relationship Id="rId60" Type="http://schemas.openxmlformats.org/officeDocument/2006/relationships/oleObject" Target="../embeddings/oleObject134.bin"/><Relationship Id="rId65" Type="http://schemas.openxmlformats.org/officeDocument/2006/relationships/image" Target="../media/image91.wmf"/><Relationship Id="rId4" Type="http://schemas.openxmlformats.org/officeDocument/2006/relationships/oleObject" Target="../embeddings/oleObject102.bin"/><Relationship Id="rId9" Type="http://schemas.openxmlformats.org/officeDocument/2006/relationships/image" Target="../media/image67.wmf"/><Relationship Id="rId13" Type="http://schemas.openxmlformats.org/officeDocument/2006/relationships/image" Target="../media/image69.wmf"/><Relationship Id="rId18" Type="http://schemas.openxmlformats.org/officeDocument/2006/relationships/oleObject" Target="../embeddings/oleObject109.bin"/><Relationship Id="rId39" Type="http://schemas.openxmlformats.org/officeDocument/2006/relationships/image" Target="../media/image82.wmf"/><Relationship Id="rId34" Type="http://schemas.openxmlformats.org/officeDocument/2006/relationships/oleObject" Target="../embeddings/oleObject117.bin"/><Relationship Id="rId50" Type="http://schemas.openxmlformats.org/officeDocument/2006/relationships/image" Target="../media/image86.wmf"/><Relationship Id="rId55" Type="http://schemas.openxmlformats.org/officeDocument/2006/relationships/oleObject" Target="../embeddings/oleObject13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96.wmf"/><Relationship Id="rId5" Type="http://schemas.openxmlformats.org/officeDocument/2006/relationships/oleObject" Target="../embeddings/oleObject141.bin"/><Relationship Id="rId4" Type="http://schemas.openxmlformats.org/officeDocument/2006/relationships/image" Target="../media/image9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98.wmf"/><Relationship Id="rId5" Type="http://schemas.openxmlformats.org/officeDocument/2006/relationships/oleObject" Target="../embeddings/oleObject143.bin"/><Relationship Id="rId4" Type="http://schemas.openxmlformats.org/officeDocument/2006/relationships/image" Target="../media/image9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8.wmf"/><Relationship Id="rId5" Type="http://schemas.openxmlformats.org/officeDocument/2006/relationships/oleObject" Target="../embeddings/oleObject145.bin"/><Relationship Id="rId4" Type="http://schemas.openxmlformats.org/officeDocument/2006/relationships/image" Target="../media/image9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51.bin"/><Relationship Id="rId18" Type="http://schemas.openxmlformats.org/officeDocument/2006/relationships/image" Target="../media/image106.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03.wmf"/><Relationship Id="rId17" Type="http://schemas.openxmlformats.org/officeDocument/2006/relationships/oleObject" Target="../embeddings/oleObject153.bin"/><Relationship Id="rId2" Type="http://schemas.openxmlformats.org/officeDocument/2006/relationships/slideLayout" Target="../slideLayouts/slideLayout2.xml"/><Relationship Id="rId16" Type="http://schemas.openxmlformats.org/officeDocument/2006/relationships/image" Target="../media/image105.wmf"/><Relationship Id="rId20" Type="http://schemas.openxmlformats.org/officeDocument/2006/relationships/image" Target="../media/image107.wmf"/><Relationship Id="rId1" Type="http://schemas.openxmlformats.org/officeDocument/2006/relationships/vmlDrawing" Target="../drawings/vmlDrawing15.vml"/><Relationship Id="rId6" Type="http://schemas.openxmlformats.org/officeDocument/2006/relationships/image" Target="../media/image100.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10" Type="http://schemas.openxmlformats.org/officeDocument/2006/relationships/image" Target="../media/image102.wmf"/><Relationship Id="rId19" Type="http://schemas.openxmlformats.org/officeDocument/2006/relationships/oleObject" Target="../embeddings/oleObject154.bin"/><Relationship Id="rId4" Type="http://schemas.openxmlformats.org/officeDocument/2006/relationships/image" Target="../media/image99.wmf"/><Relationship Id="rId9" Type="http://schemas.openxmlformats.org/officeDocument/2006/relationships/oleObject" Target="../embeddings/oleObject149.bin"/><Relationship Id="rId14" Type="http://schemas.openxmlformats.org/officeDocument/2006/relationships/image" Target="../media/image104.wmf"/></Relationships>
</file>

<file path=ppt/slides/_rels/slide21.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09.wmf"/><Relationship Id="rId5" Type="http://schemas.openxmlformats.org/officeDocument/2006/relationships/oleObject" Target="../embeddings/oleObject156.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58.bin"/></Relationships>
</file>

<file path=ppt/slides/_rels/slide22.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09.wmf"/><Relationship Id="rId5" Type="http://schemas.openxmlformats.org/officeDocument/2006/relationships/oleObject" Target="../embeddings/oleObject160.bin"/><Relationship Id="rId10" Type="http://schemas.openxmlformats.org/officeDocument/2006/relationships/image" Target="../media/image113.wmf"/><Relationship Id="rId4" Type="http://schemas.openxmlformats.org/officeDocument/2006/relationships/image" Target="../media/image108.wmf"/><Relationship Id="rId9" Type="http://schemas.openxmlformats.org/officeDocument/2006/relationships/oleObject" Target="../embeddings/oleObject162.bin"/></Relationships>
</file>

<file path=ppt/slides/_rels/slide23.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1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15.wmf"/><Relationship Id="rId11" Type="http://schemas.openxmlformats.org/officeDocument/2006/relationships/oleObject" Target="../embeddings/oleObject167.bin"/><Relationship Id="rId5" Type="http://schemas.openxmlformats.org/officeDocument/2006/relationships/oleObject" Target="../embeddings/oleObject164.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6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23.wmf"/><Relationship Id="rId3" Type="http://schemas.openxmlformats.org/officeDocument/2006/relationships/image" Target="../media/image125.png"/><Relationship Id="rId7" Type="http://schemas.openxmlformats.org/officeDocument/2006/relationships/image" Target="../media/image120.wmf"/><Relationship Id="rId12"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69.bin"/><Relationship Id="rId11" Type="http://schemas.openxmlformats.org/officeDocument/2006/relationships/image" Target="../media/image122.wmf"/><Relationship Id="rId5" Type="http://schemas.openxmlformats.org/officeDocument/2006/relationships/image" Target="../media/image119.wmf"/><Relationship Id="rId15" Type="http://schemas.openxmlformats.org/officeDocument/2006/relationships/image" Target="../media/image124.w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21.wmf"/><Relationship Id="rId14" Type="http://schemas.openxmlformats.org/officeDocument/2006/relationships/oleObject" Target="../embeddings/oleObject173.bin"/></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10.bin"/><Relationship Id="rId1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7.wmf"/><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2.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6.wmf"/><Relationship Id="rId19" Type="http://schemas.openxmlformats.org/officeDocument/2006/relationships/oleObject" Target="../embeddings/oleObject13.bin"/><Relationship Id="rId4" Type="http://schemas.openxmlformats.org/officeDocument/2006/relationships/image" Target="../media/image1.wmf"/><Relationship Id="rId9" Type="http://schemas.openxmlformats.org/officeDocument/2006/relationships/oleObject" Target="../embeddings/oleObject8.bin"/><Relationship Id="rId14"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7.bin"/><Relationship Id="rId14" Type="http://schemas.openxmlformats.org/officeDocument/2006/relationships/image" Target="../media/image1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2.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oleObject" Target="../embeddings/oleObject25.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27.bin"/><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image" Target="../media/image23.wmf"/><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3.bin"/><Relationship Id="rId14"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33.bin"/><Relationship Id="rId18" Type="http://schemas.openxmlformats.org/officeDocument/2006/relationships/image" Target="../media/image29.wmf"/><Relationship Id="rId26" Type="http://schemas.openxmlformats.org/officeDocument/2006/relationships/oleObject" Target="../embeddings/oleObject40.bin"/><Relationship Id="rId39" Type="http://schemas.openxmlformats.org/officeDocument/2006/relationships/oleObject" Target="../embeddings/oleObject51.bin"/><Relationship Id="rId21" Type="http://schemas.openxmlformats.org/officeDocument/2006/relationships/image" Target="../media/image19.wmf"/><Relationship Id="rId34" Type="http://schemas.openxmlformats.org/officeDocument/2006/relationships/oleObject" Target="../embeddings/oleObject46.bin"/><Relationship Id="rId42" Type="http://schemas.openxmlformats.org/officeDocument/2006/relationships/oleObject" Target="../embeddings/oleObject54.bin"/><Relationship Id="rId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28.wmf"/><Relationship Id="rId20" Type="http://schemas.openxmlformats.org/officeDocument/2006/relationships/oleObject" Target="../embeddings/oleObject37.bin"/><Relationship Id="rId29" Type="http://schemas.openxmlformats.org/officeDocument/2006/relationships/oleObject" Target="../embeddings/oleObject42.bin"/><Relationship Id="rId41" Type="http://schemas.openxmlformats.org/officeDocument/2006/relationships/oleObject" Target="../embeddings/oleObject53.bin"/><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oleObject" Target="../embeddings/oleObject32.bin"/><Relationship Id="rId24" Type="http://schemas.openxmlformats.org/officeDocument/2006/relationships/oleObject" Target="../embeddings/oleObject39.bin"/><Relationship Id="rId32" Type="http://schemas.openxmlformats.org/officeDocument/2006/relationships/image" Target="../media/image33.wmf"/><Relationship Id="rId37" Type="http://schemas.openxmlformats.org/officeDocument/2006/relationships/oleObject" Target="../embeddings/oleObject49.bin"/><Relationship Id="rId40" Type="http://schemas.openxmlformats.org/officeDocument/2006/relationships/oleObject" Target="../embeddings/oleObject52.bin"/><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image" Target="../media/image30.wmf"/><Relationship Id="rId28" Type="http://schemas.openxmlformats.org/officeDocument/2006/relationships/oleObject" Target="../embeddings/oleObject41.bin"/><Relationship Id="rId36" Type="http://schemas.openxmlformats.org/officeDocument/2006/relationships/oleObject" Target="../embeddings/oleObject48.bin"/><Relationship Id="rId10" Type="http://schemas.openxmlformats.org/officeDocument/2006/relationships/image" Target="../media/image25.wmf"/><Relationship Id="rId19" Type="http://schemas.openxmlformats.org/officeDocument/2006/relationships/oleObject" Target="../embeddings/oleObject36.bin"/><Relationship Id="rId31" Type="http://schemas.openxmlformats.org/officeDocument/2006/relationships/oleObject" Target="../embeddings/oleObject44.bin"/><Relationship Id="rId4" Type="http://schemas.openxmlformats.org/officeDocument/2006/relationships/image" Target="../media/image21.wmf"/><Relationship Id="rId9" Type="http://schemas.openxmlformats.org/officeDocument/2006/relationships/oleObject" Target="../embeddings/oleObject31.bin"/><Relationship Id="rId14" Type="http://schemas.openxmlformats.org/officeDocument/2006/relationships/image" Target="../media/image27.wmf"/><Relationship Id="rId22" Type="http://schemas.openxmlformats.org/officeDocument/2006/relationships/oleObject" Target="../embeddings/oleObject38.bin"/><Relationship Id="rId27" Type="http://schemas.openxmlformats.org/officeDocument/2006/relationships/image" Target="../media/image32.wmf"/><Relationship Id="rId30" Type="http://schemas.openxmlformats.org/officeDocument/2006/relationships/oleObject" Target="../embeddings/oleObject43.bin"/><Relationship Id="rId35" Type="http://schemas.openxmlformats.org/officeDocument/2006/relationships/oleObject" Target="../embeddings/oleObject47.bin"/><Relationship Id="rId43" Type="http://schemas.openxmlformats.org/officeDocument/2006/relationships/image" Target="../media/image34.wmf"/><Relationship Id="rId8" Type="http://schemas.openxmlformats.org/officeDocument/2006/relationships/image" Target="../media/image22.wmf"/><Relationship Id="rId3" Type="http://schemas.openxmlformats.org/officeDocument/2006/relationships/oleObject" Target="../embeddings/oleObject28.bin"/><Relationship Id="rId12" Type="http://schemas.openxmlformats.org/officeDocument/2006/relationships/image" Target="../media/image26.wmf"/><Relationship Id="rId17" Type="http://schemas.openxmlformats.org/officeDocument/2006/relationships/oleObject" Target="../embeddings/oleObject35.bin"/><Relationship Id="rId25" Type="http://schemas.openxmlformats.org/officeDocument/2006/relationships/image" Target="../media/image31.wmf"/><Relationship Id="rId33" Type="http://schemas.openxmlformats.org/officeDocument/2006/relationships/oleObject" Target="../embeddings/oleObject45.bin"/><Relationship Id="rId38" Type="http://schemas.openxmlformats.org/officeDocument/2006/relationships/oleObject" Target="../embeddings/oleObject5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3"/>
          <p:cNvSpPr>
            <a:spLocks noGrp="1"/>
          </p:cNvSpPr>
          <p:nvPr>
            <p:ph type="ctrTitle"/>
          </p:nvPr>
        </p:nvSpPr>
        <p:spPr/>
        <p:txBody>
          <a:bodyPr/>
          <a:lstStyle/>
          <a:p>
            <a:endParaRPr lang="en-US" smtClean="0"/>
          </a:p>
        </p:txBody>
      </p:sp>
      <p:sp>
        <p:nvSpPr>
          <p:cNvPr id="50179" name="Subtitle 4"/>
          <p:cNvSpPr>
            <a:spLocks noGrp="1"/>
          </p:cNvSpPr>
          <p:nvPr>
            <p:ph type="subTitle" idx="1"/>
          </p:nvPr>
        </p:nvSpPr>
        <p:spPr/>
        <p:txBody>
          <a:bodyPr/>
          <a:lstStyle/>
          <a:p>
            <a:r>
              <a:rPr lang="en-US" smtClean="0"/>
              <a:t>Operational-Amplifiers</a:t>
            </a:r>
          </a:p>
        </p:txBody>
      </p:sp>
      <p:sp>
        <p:nvSpPr>
          <p:cNvPr id="2" name="Slide Number Placeholder 1"/>
          <p:cNvSpPr>
            <a:spLocks noGrp="1"/>
          </p:cNvSpPr>
          <p:nvPr>
            <p:ph type="sldNum" sz="quarter" idx="12"/>
          </p:nvPr>
        </p:nvSpPr>
        <p:spPr/>
        <p:txBody>
          <a:bodyPr/>
          <a:lstStyle/>
          <a:p>
            <a:pPr>
              <a:defRPr/>
            </a:pPr>
            <a:fld id="{10083B50-F59E-482C-8702-C26ADBA3CCE2}"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p:txBody>
          <a:bodyPr/>
          <a:lstStyle/>
          <a:p>
            <a:r>
              <a:rPr lang="en-US" smtClean="0"/>
              <a:t>Comparator</a:t>
            </a:r>
          </a:p>
        </p:txBody>
      </p:sp>
      <p:sp>
        <p:nvSpPr>
          <p:cNvPr id="24581" name="Content Placeholder 2"/>
          <p:cNvSpPr>
            <a:spLocks noGrp="1"/>
          </p:cNvSpPr>
          <p:nvPr>
            <p:ph idx="1"/>
          </p:nvPr>
        </p:nvSpPr>
        <p:spPr>
          <a:xfrm>
            <a:off x="1182688" y="2017713"/>
            <a:ext cx="7772400" cy="4306887"/>
          </a:xfrm>
        </p:spPr>
        <p:txBody>
          <a:bodyPr/>
          <a:lstStyle/>
          <a:p>
            <a:r>
              <a:rPr lang="en-US" smtClean="0"/>
              <a:t>To compare two voltages</a:t>
            </a:r>
          </a:p>
          <a:p>
            <a:pPr lvl="1"/>
            <a:r>
              <a:rPr lang="en-US" sz="2000" smtClean="0"/>
              <a:t>Op-amps are used as signal </a:t>
            </a:r>
            <a:r>
              <a:rPr lang="en-US" sz="2000" i="1" smtClean="0"/>
              <a:t>comparators</a:t>
            </a:r>
            <a:r>
              <a:rPr lang="en-US" sz="2000" smtClean="0"/>
              <a:t>, operating in full cutoff or saturation mode depending on which input (inverting or non-inverting) has the greatest voltage. </a:t>
            </a:r>
          </a:p>
        </p:txBody>
      </p:sp>
      <p:grpSp>
        <p:nvGrpSpPr>
          <p:cNvPr id="63" name="Group 62"/>
          <p:cNvGrpSpPr/>
          <p:nvPr/>
        </p:nvGrpSpPr>
        <p:grpSpPr>
          <a:xfrm>
            <a:off x="2133600" y="3886200"/>
            <a:ext cx="5486400" cy="2438400"/>
            <a:chOff x="2133600" y="3886200"/>
            <a:chExt cx="5486400" cy="2438400"/>
          </a:xfrm>
        </p:grpSpPr>
        <p:sp>
          <p:nvSpPr>
            <p:cNvPr id="24579" name="Rectangle 49"/>
            <p:cNvSpPr>
              <a:spLocks noChangeArrowheads="1"/>
            </p:cNvSpPr>
            <p:nvPr/>
          </p:nvSpPr>
          <p:spPr bwMode="auto">
            <a:xfrm>
              <a:off x="2133600" y="3886200"/>
              <a:ext cx="5486400" cy="24384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pSp>
          <p:nvGrpSpPr>
            <p:cNvPr id="24582" name="Group 49"/>
            <p:cNvGrpSpPr>
              <a:grpSpLocks/>
            </p:cNvGrpSpPr>
            <p:nvPr/>
          </p:nvGrpSpPr>
          <p:grpSpPr bwMode="auto">
            <a:xfrm>
              <a:off x="2209800" y="4038600"/>
              <a:ext cx="5257800" cy="2266950"/>
              <a:chOff x="2209800" y="4038600"/>
              <a:chExt cx="5257800" cy="2266934"/>
            </a:xfrm>
          </p:grpSpPr>
          <p:sp>
            <p:nvSpPr>
              <p:cNvPr id="6" name="Isosceles Triangle 5"/>
              <p:cNvSpPr/>
              <p:nvPr/>
            </p:nvSpPr>
            <p:spPr bwMode="auto">
              <a:xfrm rot="5400000">
                <a:off x="3977486" y="4868060"/>
                <a:ext cx="1085842" cy="595313"/>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4" name="TextBox 6"/>
              <p:cNvSpPr txBox="1">
                <a:spLocks noChangeArrowheads="1"/>
              </p:cNvSpPr>
              <p:nvPr/>
            </p:nvSpPr>
            <p:spPr bwMode="auto">
              <a:xfrm>
                <a:off x="4181114" y="4038600"/>
                <a:ext cx="421910" cy="307734"/>
              </a:xfrm>
              <a:prstGeom prst="rect">
                <a:avLst/>
              </a:prstGeom>
              <a:noFill/>
              <a:ln w="9525">
                <a:noFill/>
                <a:miter lim="800000"/>
                <a:headEnd/>
                <a:tailEnd/>
              </a:ln>
            </p:spPr>
            <p:txBody>
              <a:bodyPr wrap="none">
                <a:spAutoFit/>
              </a:bodyPr>
              <a:lstStyle/>
              <a:p>
                <a:r>
                  <a:rPr lang="en-US" sz="1400"/>
                  <a:t>+V</a:t>
                </a:r>
              </a:p>
            </p:txBody>
          </p:sp>
          <p:sp>
            <p:nvSpPr>
              <p:cNvPr id="24585" name="TextBox 7"/>
              <p:cNvSpPr txBox="1">
                <a:spLocks noChangeArrowheads="1"/>
              </p:cNvSpPr>
              <p:nvPr/>
            </p:nvSpPr>
            <p:spPr bwMode="auto">
              <a:xfrm>
                <a:off x="4274856" y="5997800"/>
                <a:ext cx="353687" cy="307734"/>
              </a:xfrm>
              <a:prstGeom prst="rect">
                <a:avLst/>
              </a:prstGeom>
              <a:noFill/>
              <a:ln w="6350">
                <a:noFill/>
                <a:miter lim="800000"/>
                <a:headEnd/>
                <a:tailEnd/>
              </a:ln>
            </p:spPr>
            <p:txBody>
              <a:bodyPr wrap="none">
                <a:spAutoFit/>
              </a:bodyPr>
              <a:lstStyle/>
              <a:p>
                <a:r>
                  <a:rPr lang="en-US" sz="1400"/>
                  <a:t>-V</a:t>
                </a:r>
              </a:p>
            </p:txBody>
          </p:sp>
          <p:cxnSp>
            <p:nvCxnSpPr>
              <p:cNvPr id="9" name="Straight Connector 8"/>
              <p:cNvCxnSpPr/>
              <p:nvPr/>
            </p:nvCxnSpPr>
            <p:spPr bwMode="auto">
              <a:xfrm>
                <a:off x="2732088" y="4465635"/>
                <a:ext cx="188753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5400000">
                <a:off x="4206084" y="4571203"/>
                <a:ext cx="82708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5400000">
                <a:off x="4232278" y="5727688"/>
                <a:ext cx="77469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a:off x="2732088" y="6016611"/>
                <a:ext cx="47164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bwMode="auto">
              <a:xfrm>
                <a:off x="4597400" y="4441822"/>
                <a:ext cx="46038" cy="49213"/>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bwMode="auto">
              <a:xfrm>
                <a:off x="4594225" y="5992799"/>
                <a:ext cx="46038" cy="49212"/>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ight Arrow 14"/>
              <p:cNvSpPr/>
              <p:nvPr/>
            </p:nvSpPr>
            <p:spPr bwMode="auto">
              <a:xfrm>
                <a:off x="4806950" y="4945057"/>
                <a:ext cx="911225" cy="447672"/>
              </a:xfrm>
              <a:prstGeom prst="rightArrow">
                <a:avLst>
                  <a:gd name="adj1" fmla="val 0"/>
                  <a:gd name="adj2" fmla="val 50000"/>
                </a:avLst>
              </a:prstGeom>
              <a:solidFill>
                <a:schemeClr val="tx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bwMode="auto">
              <a:xfrm>
                <a:off x="5205413" y="4800595"/>
                <a:ext cx="793750" cy="77628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Connector 16"/>
              <p:cNvCxnSpPr>
                <a:stCxn id="15" idx="3"/>
              </p:cNvCxnSpPr>
              <p:nvPr/>
            </p:nvCxnSpPr>
            <p:spPr bwMode="auto">
              <a:xfrm>
                <a:off x="5718175" y="5168892"/>
                <a:ext cx="9429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rot="5400000">
                <a:off x="5461796" y="5212549"/>
                <a:ext cx="5159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596" name="Group 29"/>
              <p:cNvGrpSpPr>
                <a:grpSpLocks/>
              </p:cNvGrpSpPr>
              <p:nvPr/>
            </p:nvGrpSpPr>
            <p:grpSpPr bwMode="auto">
              <a:xfrm flipV="1">
                <a:off x="6660884" y="5111246"/>
                <a:ext cx="314413" cy="94790"/>
                <a:chOff x="3607990" y="3294183"/>
                <a:chExt cx="1000148" cy="326819"/>
              </a:xfrm>
            </p:grpSpPr>
            <p:cxnSp>
              <p:nvCxnSpPr>
                <p:cNvPr id="43" name="Straight Connector 42"/>
                <p:cNvCxnSpPr/>
                <p:nvPr/>
              </p:nvCxnSpPr>
              <p:spPr bwMode="auto">
                <a:xfrm rot="5400000" flipH="1" flipV="1">
                  <a:off x="3600805" y="3304390"/>
                  <a:ext cx="142307" cy="1262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auto">
                <a:xfrm rot="16200000" flipH="1">
                  <a:off x="3636741" y="3394705"/>
                  <a:ext cx="322930" cy="12624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auto">
                <a:xfrm rot="5400000" flipH="1" flipV="1">
                  <a:off x="3793284" y="3364402"/>
                  <a:ext cx="322930" cy="18684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auto">
                <a:xfrm rot="16200000" flipH="1">
                  <a:off x="3949831" y="3394705"/>
                  <a:ext cx="322930" cy="12624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auto">
                <a:xfrm rot="5400000" flipH="1" flipV="1">
                  <a:off x="4106374" y="3364402"/>
                  <a:ext cx="322930" cy="18684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6"/>
                <p:cNvCxnSpPr/>
                <p:nvPr/>
              </p:nvCxnSpPr>
              <p:spPr bwMode="auto">
                <a:xfrm rot="16200000" flipH="1">
                  <a:off x="4267969" y="3394701"/>
                  <a:ext cx="322930" cy="1262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auto">
                <a:xfrm rot="5400000" flipH="1" flipV="1">
                  <a:off x="4479477" y="3473642"/>
                  <a:ext cx="142307" cy="11614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bwMode="auto">
              <a:xfrm rot="10800000">
                <a:off x="6970714" y="5160162"/>
                <a:ext cx="49688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rot="5400000">
                <a:off x="7036600" y="5578466"/>
                <a:ext cx="840572" cy="2142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599" name="TextBox 21"/>
              <p:cNvSpPr txBox="1">
                <a:spLocks noChangeArrowheads="1"/>
              </p:cNvSpPr>
              <p:nvPr/>
            </p:nvSpPr>
            <p:spPr bwMode="auto">
              <a:xfrm>
                <a:off x="5370148" y="4416661"/>
                <a:ext cx="497252" cy="307734"/>
              </a:xfrm>
              <a:prstGeom prst="rect">
                <a:avLst/>
              </a:prstGeom>
              <a:noFill/>
              <a:ln w="6350">
                <a:noFill/>
                <a:miter lim="800000"/>
                <a:headEnd/>
                <a:tailEnd/>
              </a:ln>
            </p:spPr>
            <p:txBody>
              <a:bodyPr wrap="none">
                <a:spAutoFit/>
              </a:bodyPr>
              <a:lstStyle/>
              <a:p>
                <a:r>
                  <a:rPr lang="en-US" sz="1400"/>
                  <a:t>LED</a:t>
                </a:r>
              </a:p>
            </p:txBody>
          </p:sp>
          <p:grpSp>
            <p:nvGrpSpPr>
              <p:cNvPr id="24600" name="Group 109"/>
              <p:cNvGrpSpPr>
                <a:grpSpLocks/>
              </p:cNvGrpSpPr>
              <p:nvPr/>
            </p:nvGrpSpPr>
            <p:grpSpPr bwMode="auto">
              <a:xfrm>
                <a:off x="2658332" y="4467654"/>
                <a:ext cx="148932" cy="826715"/>
                <a:chOff x="5867400" y="1219994"/>
                <a:chExt cx="304800" cy="1523206"/>
              </a:xfrm>
            </p:grpSpPr>
            <p:cxnSp>
              <p:nvCxnSpPr>
                <p:cNvPr id="40" name="Straight Connector 39"/>
                <p:cNvCxnSpPr/>
                <p:nvPr/>
              </p:nvCxnSpPr>
              <p:spPr>
                <a:xfrm rot="5400000">
                  <a:off x="5715941" y="1524852"/>
                  <a:ext cx="6113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Arc 40"/>
                <p:cNvSpPr/>
                <p:nvPr/>
              </p:nvSpPr>
              <p:spPr>
                <a:xfrm>
                  <a:off x="5868896" y="1827581"/>
                  <a:ext cx="305400" cy="304191"/>
                </a:xfrm>
                <a:prstGeom prst="arc">
                  <a:avLst>
                    <a:gd name="adj1" fmla="val 16200000"/>
                    <a:gd name="adj2" fmla="val 5492889"/>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2" name="Straight Connector 41"/>
                <p:cNvCxnSpPr/>
                <p:nvPr/>
              </p:nvCxnSpPr>
              <p:spPr>
                <a:xfrm rot="5400000">
                  <a:off x="5715941" y="2437426"/>
                  <a:ext cx="61130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601" name="Group 29"/>
              <p:cNvGrpSpPr>
                <a:grpSpLocks/>
              </p:cNvGrpSpPr>
              <p:nvPr/>
            </p:nvGrpSpPr>
            <p:grpSpPr bwMode="auto">
              <a:xfrm rot="5400000" flipV="1">
                <a:off x="2575719" y="5409396"/>
                <a:ext cx="328612" cy="98425"/>
                <a:chOff x="3607742" y="3277094"/>
                <a:chExt cx="1003678" cy="353425"/>
              </a:xfrm>
            </p:grpSpPr>
            <p:cxnSp>
              <p:nvCxnSpPr>
                <p:cNvPr id="33" name="Straight Connector 32"/>
                <p:cNvCxnSpPr/>
                <p:nvPr/>
              </p:nvCxnSpPr>
              <p:spPr bwMode="auto">
                <a:xfrm rot="5400000" flipH="1" flipV="1">
                  <a:off x="3599521" y="3308128"/>
                  <a:ext cx="142508" cy="1260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auto">
                <a:xfrm rot="16200000" flipH="1">
                  <a:off x="3626677" y="3396473"/>
                  <a:ext cx="330623" cy="1260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auto">
                <a:xfrm rot="5400000" flipH="1" flipV="1">
                  <a:off x="3779410" y="3347858"/>
                  <a:ext cx="330623" cy="18909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rot="16200000" flipH="1">
                  <a:off x="3946688" y="3379373"/>
                  <a:ext cx="330623" cy="1260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rot="5400000" flipH="1" flipV="1">
                  <a:off x="4101845" y="3355980"/>
                  <a:ext cx="330623" cy="1842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16"/>
                <p:cNvCxnSpPr/>
                <p:nvPr/>
              </p:nvCxnSpPr>
              <p:spPr bwMode="auto">
                <a:xfrm rot="16200000" flipH="1">
                  <a:off x="4261852" y="3402175"/>
                  <a:ext cx="330623" cy="1260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rot="5400000" flipH="1" flipV="1">
                  <a:off x="4479131" y="3486833"/>
                  <a:ext cx="148210" cy="11636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bwMode="auto">
              <a:xfrm rot="5400000">
                <a:off x="2540001" y="5818174"/>
                <a:ext cx="40004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2584450" y="4879969"/>
                <a:ext cx="16383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bwMode="auto">
              <a:xfrm rot="10800000">
                <a:off x="2782888" y="5502264"/>
                <a:ext cx="1439862"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5"/>
              </p:cNvCxnSpPr>
              <p:nvPr/>
            </p:nvCxnSpPr>
            <p:spPr bwMode="auto">
              <a:xfrm rot="16200000" flipH="1">
                <a:off x="5848352" y="5497501"/>
                <a:ext cx="246060" cy="17621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bwMode="auto">
              <a:xfrm rot="16200000" flipH="1">
                <a:off x="5938045" y="5366534"/>
                <a:ext cx="241298" cy="18256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607" name="TextBox 29"/>
              <p:cNvSpPr txBox="1">
                <a:spLocks noChangeArrowheads="1"/>
              </p:cNvSpPr>
              <p:nvPr/>
            </p:nvSpPr>
            <p:spPr bwMode="auto">
              <a:xfrm>
                <a:off x="4222119" y="4705402"/>
                <a:ext cx="250390" cy="307734"/>
              </a:xfrm>
              <a:prstGeom prst="rect">
                <a:avLst/>
              </a:prstGeom>
              <a:noFill/>
              <a:ln w="9525">
                <a:noFill/>
                <a:miter lim="800000"/>
                <a:headEnd/>
                <a:tailEnd/>
              </a:ln>
            </p:spPr>
            <p:txBody>
              <a:bodyPr wrap="none">
                <a:spAutoFit/>
              </a:bodyPr>
              <a:lstStyle/>
              <a:p>
                <a:r>
                  <a:rPr lang="en-US" sz="1400"/>
                  <a:t>-</a:t>
                </a:r>
              </a:p>
            </p:txBody>
          </p:sp>
          <p:sp>
            <p:nvSpPr>
              <p:cNvPr id="24608" name="TextBox 30"/>
              <p:cNvSpPr txBox="1">
                <a:spLocks noChangeArrowheads="1"/>
              </p:cNvSpPr>
              <p:nvPr/>
            </p:nvSpPr>
            <p:spPr bwMode="auto">
              <a:xfrm>
                <a:off x="4175013" y="5162982"/>
                <a:ext cx="314510" cy="307734"/>
              </a:xfrm>
              <a:prstGeom prst="rect">
                <a:avLst/>
              </a:prstGeom>
              <a:noFill/>
              <a:ln w="9525">
                <a:noFill/>
                <a:miter lim="800000"/>
                <a:headEnd/>
                <a:tailEnd/>
              </a:ln>
            </p:spPr>
            <p:txBody>
              <a:bodyPr wrap="none">
                <a:spAutoFit/>
              </a:bodyPr>
              <a:lstStyle/>
              <a:p>
                <a:r>
                  <a:rPr lang="en-US" sz="1400"/>
                  <a:t>+</a:t>
                </a:r>
              </a:p>
            </p:txBody>
          </p:sp>
          <p:graphicFrame>
            <p:nvGraphicFramePr>
              <p:cNvPr id="24578" name="Object 5"/>
              <p:cNvGraphicFramePr>
                <a:graphicFrameLocks noChangeAspect="1"/>
              </p:cNvGraphicFramePr>
              <p:nvPr/>
            </p:nvGraphicFramePr>
            <p:xfrm>
              <a:off x="2209800" y="4648115"/>
              <a:ext cx="381000" cy="476166"/>
            </p:xfrm>
            <a:graphic>
              <a:graphicData uri="http://schemas.openxmlformats.org/presentationml/2006/ole">
                <mc:AlternateContent xmlns:mc="http://schemas.openxmlformats.org/markup-compatibility/2006">
                  <mc:Choice xmlns:v="urn:schemas-microsoft-com:vml" Requires="v">
                    <p:oleObj spid="_x0000_s24583" name="Equation" r:id="rId3" imgW="190500" imgH="228600" progId="Equation.3">
                      <p:embed/>
                    </p:oleObj>
                  </mc:Choice>
                  <mc:Fallback>
                    <p:oleObj name="Equation" r:id="rId3" imgW="1905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648115"/>
                            <a:ext cx="381000" cy="476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itle 1"/>
          <p:cNvSpPr>
            <a:spLocks noGrp="1"/>
          </p:cNvSpPr>
          <p:nvPr>
            <p:ph type="title"/>
          </p:nvPr>
        </p:nvSpPr>
        <p:spPr/>
        <p:txBody>
          <a:bodyPr/>
          <a:lstStyle/>
          <a:p>
            <a:r>
              <a:rPr lang="en-US" smtClean="0"/>
              <a:t>Schmitt Trigger</a:t>
            </a:r>
          </a:p>
        </p:txBody>
      </p:sp>
      <p:sp>
        <p:nvSpPr>
          <p:cNvPr id="331779" name="Content Placeholder 2"/>
          <p:cNvSpPr>
            <a:spLocks noGrp="1"/>
          </p:cNvSpPr>
          <p:nvPr>
            <p:ph idx="1"/>
          </p:nvPr>
        </p:nvSpPr>
        <p:spPr>
          <a:xfrm>
            <a:off x="838200" y="2017713"/>
            <a:ext cx="8116888" cy="4114800"/>
          </a:xfrm>
        </p:spPr>
        <p:txBody>
          <a:bodyPr/>
          <a:lstStyle/>
          <a:p>
            <a:r>
              <a:rPr lang="en-US" sz="2800" smtClean="0"/>
              <a:t>Comparator contain noise, output may be erratic when input voltage is near to trip point</a:t>
            </a:r>
          </a:p>
          <a:p>
            <a:pPr lvl="1"/>
            <a:r>
              <a:rPr lang="en-US" sz="2400" smtClean="0"/>
              <a:t>Noise causes output to jump back and forth between low and high states</a:t>
            </a:r>
          </a:p>
          <a:p>
            <a:pPr>
              <a:buFont typeface="Wingdings" pitchFamily="2" charset="2"/>
              <a:buNone/>
            </a:pPr>
            <a:endParaRPr lang="en-US" sz="2800" smtClean="0">
              <a:solidFill>
                <a:srgbClr val="FF3300"/>
              </a:solidFill>
            </a:endParaRPr>
          </a:p>
          <a:p>
            <a:pPr>
              <a:buFont typeface="Wingdings" pitchFamily="2" charset="2"/>
              <a:buNone/>
            </a:pPr>
            <a:r>
              <a:rPr lang="en-US" sz="2800" smtClean="0">
                <a:solidFill>
                  <a:srgbClr val="FF3300"/>
                </a:solidFill>
              </a:rPr>
              <a:t>Noise triggering can be avoided by schmitt trigger</a:t>
            </a:r>
          </a:p>
        </p:txBody>
      </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101"/>
          <p:cNvSpPr>
            <a:spLocks noChangeArrowheads="1"/>
          </p:cNvSpPr>
          <p:nvPr/>
        </p:nvSpPr>
        <p:spPr bwMode="auto">
          <a:xfrm>
            <a:off x="5245100" y="5105400"/>
            <a:ext cx="3797300" cy="3810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61" name="Rectangle 101"/>
          <p:cNvSpPr>
            <a:spLocks noChangeArrowheads="1"/>
          </p:cNvSpPr>
          <p:nvPr/>
        </p:nvSpPr>
        <p:spPr bwMode="auto">
          <a:xfrm>
            <a:off x="3790950" y="4191000"/>
            <a:ext cx="1587500" cy="3810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59" name="Rectangle 101"/>
          <p:cNvSpPr>
            <a:spLocks noChangeArrowheads="1"/>
          </p:cNvSpPr>
          <p:nvPr/>
        </p:nvSpPr>
        <p:spPr bwMode="auto">
          <a:xfrm>
            <a:off x="3822700" y="3429000"/>
            <a:ext cx="1587500" cy="3810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12" name="Rectangle 101"/>
          <p:cNvSpPr>
            <a:spLocks noChangeArrowheads="1"/>
          </p:cNvSpPr>
          <p:nvPr/>
        </p:nvSpPr>
        <p:spPr bwMode="auto">
          <a:xfrm>
            <a:off x="3822700" y="2336800"/>
            <a:ext cx="1587500" cy="795343"/>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32802" name="Title 1"/>
          <p:cNvSpPr>
            <a:spLocks noGrp="1"/>
          </p:cNvSpPr>
          <p:nvPr>
            <p:ph type="title"/>
          </p:nvPr>
        </p:nvSpPr>
        <p:spPr/>
        <p:txBody>
          <a:bodyPr/>
          <a:lstStyle/>
          <a:p>
            <a:r>
              <a:rPr lang="en-US" smtClean="0"/>
              <a:t>Contd.</a:t>
            </a:r>
          </a:p>
        </p:txBody>
      </p:sp>
      <p:sp>
        <p:nvSpPr>
          <p:cNvPr id="332809" name="TextBox 9"/>
          <p:cNvSpPr txBox="1">
            <a:spLocks noChangeArrowheads="1"/>
          </p:cNvSpPr>
          <p:nvPr/>
        </p:nvSpPr>
        <p:spPr bwMode="auto">
          <a:xfrm>
            <a:off x="1447800" y="5715000"/>
            <a:ext cx="5632450" cy="646113"/>
          </a:xfrm>
          <a:prstGeom prst="rect">
            <a:avLst/>
          </a:prstGeom>
          <a:noFill/>
          <a:ln w="9525">
            <a:noFill/>
            <a:miter lim="800000"/>
            <a:headEnd/>
            <a:tailEnd/>
          </a:ln>
        </p:spPr>
        <p:txBody>
          <a:bodyPr wrap="none">
            <a:spAutoFit/>
          </a:bodyPr>
          <a:lstStyle/>
          <a:p>
            <a:r>
              <a:rPr lang="en-US"/>
              <a:t>Difference between UTP and LTP is called hysteresis, </a:t>
            </a:r>
          </a:p>
          <a:p>
            <a:r>
              <a:rPr lang="en-US"/>
              <a:t>required to prevent false triggering due to noise</a:t>
            </a:r>
          </a:p>
        </p:txBody>
      </p:sp>
      <p:sp>
        <p:nvSpPr>
          <p:cNvPr id="273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3409" name="Object 1"/>
          <p:cNvGraphicFramePr>
            <a:graphicFrameLocks noChangeAspect="1"/>
          </p:cNvGraphicFramePr>
          <p:nvPr/>
        </p:nvGraphicFramePr>
        <p:xfrm>
          <a:off x="3962400" y="2371725"/>
          <a:ext cx="1390650" cy="752475"/>
        </p:xfrm>
        <a:graphic>
          <a:graphicData uri="http://schemas.openxmlformats.org/presentationml/2006/ole">
            <mc:AlternateContent xmlns:mc="http://schemas.openxmlformats.org/markup-compatibility/2006">
              <mc:Choice xmlns:v="urn:schemas-microsoft-com:vml" Requires="v">
                <p:oleObj spid="_x0000_s68690" name="Equation" r:id="rId3" imgW="812447" imgH="431613" progId="Equation.3">
                  <p:embed/>
                </p:oleObj>
              </mc:Choice>
              <mc:Fallback>
                <p:oleObj name="Equation" r:id="rId3" imgW="812447" imgH="43161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371725"/>
                        <a:ext cx="13906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3"/>
          <p:cNvGrpSpPr/>
          <p:nvPr/>
        </p:nvGrpSpPr>
        <p:grpSpPr>
          <a:xfrm>
            <a:off x="914400" y="2133600"/>
            <a:ext cx="2743200" cy="3200400"/>
            <a:chOff x="4572000" y="457200"/>
            <a:chExt cx="2743200" cy="3200400"/>
          </a:xfrm>
        </p:grpSpPr>
        <p:sp>
          <p:nvSpPr>
            <p:cNvPr id="15" name="Rectangle 101"/>
            <p:cNvSpPr>
              <a:spLocks noChangeArrowheads="1"/>
            </p:cNvSpPr>
            <p:nvPr/>
          </p:nvSpPr>
          <p:spPr bwMode="auto">
            <a:xfrm>
              <a:off x="4572000" y="457200"/>
              <a:ext cx="2743200" cy="32004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aphicFrame>
          <p:nvGraphicFramePr>
            <p:cNvPr id="16" name="Object 12"/>
            <p:cNvGraphicFramePr>
              <a:graphicFrameLocks noChangeAspect="1"/>
            </p:cNvGraphicFramePr>
            <p:nvPr/>
          </p:nvGraphicFramePr>
          <p:xfrm>
            <a:off x="5735098" y="2337816"/>
            <a:ext cx="411428" cy="281940"/>
          </p:xfrm>
          <a:graphic>
            <a:graphicData uri="http://schemas.openxmlformats.org/presentationml/2006/ole">
              <mc:AlternateContent xmlns:mc="http://schemas.openxmlformats.org/markup-compatibility/2006">
                <mc:Choice xmlns:v="urn:schemas-microsoft-com:vml" Requires="v">
                  <p:oleObj spid="_x0000_s68691" name="Equation" r:id="rId5" imgW="355320" imgH="215640" progId="Equation.3">
                    <p:embed/>
                  </p:oleObj>
                </mc:Choice>
                <mc:Fallback>
                  <p:oleObj name="Equation" r:id="rId5" imgW="35532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098" y="2337816"/>
                          <a:ext cx="411428" cy="281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Elbow Connector 16"/>
            <p:cNvCxnSpPr/>
            <p:nvPr/>
          </p:nvCxnSpPr>
          <p:spPr>
            <a:xfrm rot="5400000">
              <a:off x="4880603" y="2133430"/>
              <a:ext cx="816470" cy="334064"/>
            </a:xfrm>
            <a:prstGeom prst="bentConnector3">
              <a:avLst>
                <a:gd name="adj1" fmla="val -79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H="1" flipV="1">
              <a:off x="5128260" y="2722304"/>
              <a:ext cx="5486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867282" y="1159151"/>
              <a:ext cx="55677" cy="5443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095559" y="2692367"/>
              <a:ext cx="55677" cy="5443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rot="10800000" flipH="1" flipV="1">
              <a:off x="4917392" y="1186367"/>
              <a:ext cx="53450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flipV="1">
              <a:off x="5059472" y="2817559"/>
              <a:ext cx="130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rot="10800000" flipH="1" flipV="1">
              <a:off x="5121583" y="2878794"/>
              <a:ext cx="24084"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flipH="1">
              <a:off x="5090527" y="2907565"/>
              <a:ext cx="55141" cy="3008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9"/>
            <p:cNvCxnSpPr/>
            <p:nvPr/>
          </p:nvCxnSpPr>
          <p:spPr bwMode="auto">
            <a:xfrm rot="10800000" flipH="1" flipV="1">
              <a:off x="5090527" y="2937646"/>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flipH="1">
              <a:off x="5090527" y="2982112"/>
              <a:ext cx="55141" cy="29426"/>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rot="10800000" flipH="1" flipV="1">
              <a:off x="5090527" y="3011537"/>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16"/>
            <p:cNvCxnSpPr/>
            <p:nvPr/>
          </p:nvCxnSpPr>
          <p:spPr bwMode="auto">
            <a:xfrm flipH="1">
              <a:off x="5090527" y="3056659"/>
              <a:ext cx="55141"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rot="5400000" flipV="1">
              <a:off x="5093274" y="3084575"/>
              <a:ext cx="27464" cy="2852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rot="5400000">
              <a:off x="5283045" y="1083460"/>
              <a:ext cx="1267539" cy="929848"/>
            </a:xfrm>
            <a:prstGeom prst="triangle">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rot="5400000" flipH="1" flipV="1">
              <a:off x="5713666" y="1014789"/>
              <a:ext cx="4269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714157" y="2084044"/>
              <a:ext cx="4269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906483" y="758952"/>
              <a:ext cx="41327" cy="4447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410200" y="1765635"/>
              <a:ext cx="274434" cy="307777"/>
            </a:xfrm>
            <a:prstGeom prst="rect">
              <a:avLst/>
            </a:prstGeom>
            <a:noFill/>
          </p:spPr>
          <p:txBody>
            <a:bodyPr wrap="none" rtlCol="0">
              <a:spAutoFit/>
            </a:bodyPr>
            <a:lstStyle/>
            <a:p>
              <a:r>
                <a:rPr lang="en-US" sz="1400" dirty="0" smtClean="0"/>
                <a:t>+</a:t>
              </a:r>
              <a:endParaRPr lang="en-US" sz="1400" dirty="0"/>
            </a:p>
          </p:txBody>
        </p:sp>
        <p:sp>
          <p:nvSpPr>
            <p:cNvPr id="35" name="TextBox 34"/>
            <p:cNvSpPr txBox="1"/>
            <p:nvPr/>
          </p:nvSpPr>
          <p:spPr>
            <a:xfrm>
              <a:off x="5440672" y="1066800"/>
              <a:ext cx="239168" cy="307777"/>
            </a:xfrm>
            <a:prstGeom prst="rect">
              <a:avLst/>
            </a:prstGeom>
            <a:noFill/>
          </p:spPr>
          <p:txBody>
            <a:bodyPr wrap="none" rtlCol="0">
              <a:spAutoFit/>
            </a:bodyPr>
            <a:lstStyle/>
            <a:p>
              <a:r>
                <a:rPr lang="en-US" sz="1400" dirty="0" smtClean="0"/>
                <a:t>-</a:t>
              </a:r>
              <a:endParaRPr lang="en-US" sz="1400" dirty="0"/>
            </a:p>
          </p:txBody>
        </p:sp>
        <p:sp>
          <p:nvSpPr>
            <p:cNvPr id="36" name="Oval 35"/>
            <p:cNvSpPr/>
            <p:nvPr/>
          </p:nvSpPr>
          <p:spPr>
            <a:xfrm>
              <a:off x="5906483" y="2293341"/>
              <a:ext cx="41327" cy="4447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0800000">
              <a:off x="6567194" y="1520327"/>
              <a:ext cx="41327" cy="4447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6"/>
            </p:cNvCxnSpPr>
            <p:nvPr/>
          </p:nvCxnSpPr>
          <p:spPr>
            <a:xfrm rot="10800000" flipV="1">
              <a:off x="6380706" y="1548384"/>
              <a:ext cx="1864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flipV="1">
              <a:off x="5059472" y="3180888"/>
              <a:ext cx="130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014340" y="3256493"/>
              <a:ext cx="23340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068625" y="3299710"/>
              <a:ext cx="13362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104997" y="3335026"/>
              <a:ext cx="66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3" name="Object 9"/>
            <p:cNvGraphicFramePr>
              <a:graphicFrameLocks noChangeAspect="1"/>
            </p:cNvGraphicFramePr>
            <p:nvPr/>
          </p:nvGraphicFramePr>
          <p:xfrm>
            <a:off x="6838950" y="1397603"/>
            <a:ext cx="362692" cy="300895"/>
          </p:xfrm>
          <a:graphic>
            <a:graphicData uri="http://schemas.openxmlformats.org/presentationml/2006/ole">
              <mc:AlternateContent xmlns:mc="http://schemas.openxmlformats.org/markup-compatibility/2006">
                <mc:Choice xmlns:v="urn:schemas-microsoft-com:vml" Requires="v">
                  <p:oleObj spid="_x0000_s68692" name="Equation" r:id="rId7" imgW="266400" imgH="228600" progId="Equation.3">
                    <p:embed/>
                  </p:oleObj>
                </mc:Choice>
                <mc:Fallback>
                  <p:oleObj name="Equation" r:id="rId7" imgW="2664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8950" y="1397603"/>
                          <a:ext cx="362692" cy="300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9"/>
            <p:cNvGraphicFramePr>
              <a:graphicFrameLocks noChangeAspect="1"/>
            </p:cNvGraphicFramePr>
            <p:nvPr/>
          </p:nvGraphicFramePr>
          <p:xfrm>
            <a:off x="5693435" y="533400"/>
            <a:ext cx="373543" cy="232595"/>
          </p:xfrm>
          <a:graphic>
            <a:graphicData uri="http://schemas.openxmlformats.org/presentationml/2006/ole">
              <mc:AlternateContent xmlns:mc="http://schemas.openxmlformats.org/markup-compatibility/2006">
                <mc:Choice xmlns:v="urn:schemas-microsoft-com:vml" Requires="v">
                  <p:oleObj spid="_x0000_s68693" name="Equation" r:id="rId9" imgW="355320" imgH="228600" progId="Equation.3">
                    <p:embed/>
                  </p:oleObj>
                </mc:Choice>
                <mc:Fallback>
                  <p:oleObj name="Equation" r:id="rId9" imgW="35532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3435" y="533400"/>
                          <a:ext cx="373543" cy="232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12"/>
            <p:cNvGraphicFramePr>
              <a:graphicFrameLocks noChangeAspect="1"/>
            </p:cNvGraphicFramePr>
            <p:nvPr/>
          </p:nvGraphicFramePr>
          <p:xfrm>
            <a:off x="4638968" y="1062373"/>
            <a:ext cx="208070" cy="246769"/>
          </p:xfrm>
          <a:graphic>
            <a:graphicData uri="http://schemas.openxmlformats.org/presentationml/2006/ole">
              <mc:AlternateContent xmlns:mc="http://schemas.openxmlformats.org/markup-compatibility/2006">
                <mc:Choice xmlns:v="urn:schemas-microsoft-com:vml" Requires="v">
                  <p:oleObj spid="_x0000_s68694" name="Equation" r:id="rId11" imgW="190440" imgH="228600" progId="Equation.3">
                    <p:embed/>
                  </p:oleObj>
                </mc:Choice>
                <mc:Fallback>
                  <p:oleObj name="Equation" r:id="rId11" imgW="19044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38968" y="1062373"/>
                          <a:ext cx="208070" cy="246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12"/>
            <p:cNvGraphicFramePr>
              <a:graphicFrameLocks noChangeAspect="1"/>
            </p:cNvGraphicFramePr>
            <p:nvPr/>
          </p:nvGraphicFramePr>
          <p:xfrm>
            <a:off x="4800600" y="2869306"/>
            <a:ext cx="269858" cy="233775"/>
          </p:xfrm>
          <a:graphic>
            <a:graphicData uri="http://schemas.openxmlformats.org/presentationml/2006/ole">
              <mc:AlternateContent xmlns:mc="http://schemas.openxmlformats.org/markup-compatibility/2006">
                <mc:Choice xmlns:v="urn:schemas-microsoft-com:vml" Requires="v">
                  <p:oleObj spid="_x0000_s68695" name="Equation" r:id="rId13" imgW="190440" imgH="215640" progId="Equation.3">
                    <p:embed/>
                  </p:oleObj>
                </mc:Choice>
                <mc:Fallback>
                  <p:oleObj name="Equation" r:id="rId13" imgW="190440" imgH="215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0" y="2869306"/>
                          <a:ext cx="269858" cy="23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7" name="Straight Connector 46"/>
            <p:cNvCxnSpPr/>
            <p:nvPr/>
          </p:nvCxnSpPr>
          <p:spPr bwMode="auto">
            <a:xfrm rot="16200000" flipH="1" flipV="1">
              <a:off x="5874721" y="2724287"/>
              <a:ext cx="24084"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auto">
            <a:xfrm rot="5400000" flipH="1">
              <a:off x="5829767" y="2708106"/>
              <a:ext cx="55141" cy="3008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9"/>
            <p:cNvCxnSpPr/>
            <p:nvPr/>
          </p:nvCxnSpPr>
          <p:spPr bwMode="auto">
            <a:xfrm rot="16200000" flipH="1" flipV="1">
              <a:off x="5792494" y="2700913"/>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rot="5400000" flipH="1">
              <a:off x="5755548" y="2708433"/>
              <a:ext cx="55141" cy="29426"/>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auto">
            <a:xfrm rot="16200000" flipH="1" flipV="1">
              <a:off x="5718603" y="2700913"/>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16"/>
            <p:cNvCxnSpPr/>
            <p:nvPr/>
          </p:nvCxnSpPr>
          <p:spPr bwMode="auto">
            <a:xfrm rot="5400000" flipH="1">
              <a:off x="5681327" y="2708760"/>
              <a:ext cx="55141"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auto">
            <a:xfrm rot="10800000" flipV="1">
              <a:off x="5667375" y="2697793"/>
              <a:ext cx="27464" cy="2852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54" name="Object 12"/>
            <p:cNvGraphicFramePr>
              <a:graphicFrameLocks noChangeAspect="1"/>
            </p:cNvGraphicFramePr>
            <p:nvPr/>
          </p:nvGraphicFramePr>
          <p:xfrm>
            <a:off x="5683250" y="2819400"/>
            <a:ext cx="250825" cy="233363"/>
          </p:xfrm>
          <a:graphic>
            <a:graphicData uri="http://schemas.openxmlformats.org/presentationml/2006/ole">
              <mc:AlternateContent xmlns:mc="http://schemas.openxmlformats.org/markup-compatibility/2006">
                <mc:Choice xmlns:v="urn:schemas-microsoft-com:vml" Requires="v">
                  <p:oleObj spid="_x0000_s68696" name="Equation" r:id="rId15" imgW="177480" imgH="215640" progId="Equation.3">
                    <p:embed/>
                  </p:oleObj>
                </mc:Choice>
                <mc:Fallback>
                  <p:oleObj name="Equation" r:id="rId15" imgW="177480" imgH="21564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83250" y="2819400"/>
                          <a:ext cx="250825"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5" name="Elbow Connector 54"/>
            <p:cNvCxnSpPr/>
            <p:nvPr/>
          </p:nvCxnSpPr>
          <p:spPr>
            <a:xfrm rot="5400000" flipH="1" flipV="1">
              <a:off x="5660856" y="1803994"/>
              <a:ext cx="1166193" cy="687810"/>
            </a:xfrm>
            <a:prstGeom prst="bentConnector3">
              <a:avLst>
                <a:gd name="adj1" fmla="val -231"/>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flipV="1">
              <a:off x="6595311" y="1546861"/>
              <a:ext cx="1864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rot="10800000">
              <a:off x="6780554" y="1524000"/>
              <a:ext cx="41327" cy="4447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8" name="Object 1"/>
          <p:cNvGraphicFramePr>
            <a:graphicFrameLocks noChangeAspect="1"/>
          </p:cNvGraphicFramePr>
          <p:nvPr/>
        </p:nvGraphicFramePr>
        <p:xfrm>
          <a:off x="3898900" y="3429000"/>
          <a:ext cx="1411288" cy="398462"/>
        </p:xfrm>
        <a:graphic>
          <a:graphicData uri="http://schemas.openxmlformats.org/presentationml/2006/ole">
            <mc:AlternateContent xmlns:mc="http://schemas.openxmlformats.org/markup-compatibility/2006">
              <mc:Choice xmlns:v="urn:schemas-microsoft-com:vml" Requires="v">
                <p:oleObj spid="_x0000_s68697" name="Equation" r:id="rId17" imgW="825480" imgH="228600" progId="Equation.3">
                  <p:embed/>
                </p:oleObj>
              </mc:Choice>
              <mc:Fallback>
                <p:oleObj name="Equation" r:id="rId17" imgW="825480" imgH="228600" progId="Equation.3">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98900" y="3429000"/>
                        <a:ext cx="1411288"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
          <p:cNvGraphicFramePr>
            <a:graphicFrameLocks noChangeAspect="1"/>
          </p:cNvGraphicFramePr>
          <p:nvPr/>
        </p:nvGraphicFramePr>
        <p:xfrm>
          <a:off x="3886200" y="4181475"/>
          <a:ext cx="1389062" cy="398463"/>
        </p:xfrm>
        <a:graphic>
          <a:graphicData uri="http://schemas.openxmlformats.org/presentationml/2006/ole">
            <mc:AlternateContent xmlns:mc="http://schemas.openxmlformats.org/markup-compatibility/2006">
              <mc:Choice xmlns:v="urn:schemas-microsoft-com:vml" Requires="v">
                <p:oleObj spid="_x0000_s68698" name="Equation" r:id="rId19" imgW="812520" imgH="228600" progId="Equation.3">
                  <p:embed/>
                </p:oleObj>
              </mc:Choice>
              <mc:Fallback>
                <p:oleObj name="Equation" r:id="rId19" imgW="812520" imgH="2286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6200" y="4181475"/>
                        <a:ext cx="1389062"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1"/>
          <p:cNvGraphicFramePr>
            <a:graphicFrameLocks noChangeAspect="1"/>
          </p:cNvGraphicFramePr>
          <p:nvPr/>
        </p:nvGraphicFramePr>
        <p:xfrm>
          <a:off x="5365750" y="5105400"/>
          <a:ext cx="3625850" cy="398462"/>
        </p:xfrm>
        <a:graphic>
          <a:graphicData uri="http://schemas.openxmlformats.org/presentationml/2006/ole">
            <mc:AlternateContent xmlns:mc="http://schemas.openxmlformats.org/markup-compatibility/2006">
              <mc:Choice xmlns:v="urn:schemas-microsoft-com:vml" Requires="v">
                <p:oleObj spid="_x0000_s68699" name="Equation" r:id="rId21" imgW="2120760" imgH="228600" progId="Equation.3">
                  <p:embed/>
                </p:oleObj>
              </mc:Choice>
              <mc:Fallback>
                <p:oleObj name="Equation" r:id="rId21" imgW="2120760" imgH="22860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65750" y="5105400"/>
                        <a:ext cx="3625850"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3"/>
          <p:cNvGrpSpPr/>
          <p:nvPr/>
        </p:nvGrpSpPr>
        <p:grpSpPr>
          <a:xfrm>
            <a:off x="5715000" y="2438400"/>
            <a:ext cx="2819400" cy="2135985"/>
            <a:chOff x="3009900" y="1600200"/>
            <a:chExt cx="3597168" cy="2590800"/>
          </a:xfrm>
        </p:grpSpPr>
        <p:sp>
          <p:nvSpPr>
            <p:cNvPr id="65" name="Rectangle 101"/>
            <p:cNvSpPr>
              <a:spLocks noChangeArrowheads="1"/>
            </p:cNvSpPr>
            <p:nvPr/>
          </p:nvSpPr>
          <p:spPr bwMode="auto">
            <a:xfrm>
              <a:off x="3009900" y="1600200"/>
              <a:ext cx="3597168" cy="25908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cxnSp>
          <p:nvCxnSpPr>
            <p:cNvPr id="66" name="Straight Arrow Connector 65"/>
            <p:cNvCxnSpPr/>
            <p:nvPr/>
          </p:nvCxnSpPr>
          <p:spPr>
            <a:xfrm rot="16200000" flipV="1">
              <a:off x="3838316" y="3035259"/>
              <a:ext cx="2159084"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67054" y="3033083"/>
              <a:ext cx="3149951"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8" name="Object 12"/>
            <p:cNvGraphicFramePr>
              <a:graphicFrameLocks noChangeAspect="1"/>
            </p:cNvGraphicFramePr>
            <p:nvPr/>
          </p:nvGraphicFramePr>
          <p:xfrm>
            <a:off x="4725778" y="1603093"/>
            <a:ext cx="422978" cy="368395"/>
          </p:xfrm>
          <a:graphic>
            <a:graphicData uri="http://schemas.openxmlformats.org/presentationml/2006/ole">
              <mc:AlternateContent xmlns:mc="http://schemas.openxmlformats.org/markup-compatibility/2006">
                <mc:Choice xmlns:v="urn:schemas-microsoft-com:vml" Requires="v">
                  <p:oleObj spid="_x0000_s68700" name="Equation" r:id="rId23" imgW="241200" imgH="228600" progId="Equation.3">
                    <p:embed/>
                  </p:oleObj>
                </mc:Choice>
                <mc:Fallback>
                  <p:oleObj name="Equation" r:id="rId23" imgW="241200" imgH="228600"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25778" y="1603093"/>
                          <a:ext cx="422978" cy="368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12"/>
            <p:cNvGraphicFramePr>
              <a:graphicFrameLocks noChangeAspect="1"/>
            </p:cNvGraphicFramePr>
            <p:nvPr/>
          </p:nvGraphicFramePr>
          <p:xfrm>
            <a:off x="6218185" y="2874251"/>
            <a:ext cx="372079" cy="369391"/>
          </p:xfrm>
          <a:graphic>
            <a:graphicData uri="http://schemas.openxmlformats.org/presentationml/2006/ole">
              <mc:AlternateContent xmlns:mc="http://schemas.openxmlformats.org/markup-compatibility/2006">
                <mc:Choice xmlns:v="urn:schemas-microsoft-com:vml" Requires="v">
                  <p:oleObj spid="_x0000_s68701" name="Equation" r:id="rId25" imgW="190440" imgH="228600" progId="Equation.3">
                    <p:embed/>
                  </p:oleObj>
                </mc:Choice>
                <mc:Fallback>
                  <p:oleObj name="Equation" r:id="rId25" imgW="190440" imgH="228600" progId="Equation.3">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18185" y="2874251"/>
                          <a:ext cx="372079" cy="369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89"/>
            <p:cNvGrpSpPr/>
            <p:nvPr/>
          </p:nvGrpSpPr>
          <p:grpSpPr>
            <a:xfrm flipV="1">
              <a:off x="5081774" y="2788590"/>
              <a:ext cx="99062" cy="69660"/>
              <a:chOff x="2399746" y="4881623"/>
              <a:chExt cx="273066" cy="152429"/>
            </a:xfrm>
          </p:grpSpPr>
          <p:cxnSp>
            <p:nvCxnSpPr>
              <p:cNvPr id="80" name="Straight Connector 79"/>
              <p:cNvCxnSpPr/>
              <p:nvPr/>
            </p:nvCxnSpPr>
            <p:spPr>
              <a:xfrm rot="5400000">
                <a:off x="2399745" y="4881651"/>
                <a:ext cx="152402"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2520412" y="4881623"/>
                <a:ext cx="152400" cy="1524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Elbow Connector 70"/>
            <p:cNvCxnSpPr/>
            <p:nvPr/>
          </p:nvCxnSpPr>
          <p:spPr>
            <a:xfrm>
              <a:off x="3593224" y="2434920"/>
              <a:ext cx="1519474" cy="1261268"/>
            </a:xfrm>
            <a:prstGeom prst="bentConnector3">
              <a:avLst>
                <a:gd name="adj1" fmla="val 101187"/>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6200000" flipH="1">
              <a:off x="4553712" y="2550504"/>
              <a:ext cx="1295055" cy="1061688"/>
            </a:xfrm>
            <a:prstGeom prst="bentConnector3">
              <a:avLst>
                <a:gd name="adj1" fmla="val 99066"/>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319"/>
            <p:cNvGrpSpPr/>
            <p:nvPr/>
          </p:nvGrpSpPr>
          <p:grpSpPr>
            <a:xfrm>
              <a:off x="4618794" y="2865202"/>
              <a:ext cx="99062" cy="69648"/>
              <a:chOff x="2349490" y="4881562"/>
              <a:chExt cx="273064" cy="152400"/>
            </a:xfrm>
          </p:grpSpPr>
          <p:cxnSp>
            <p:nvCxnSpPr>
              <p:cNvPr id="78" name="Straight Connector 77"/>
              <p:cNvCxnSpPr/>
              <p:nvPr/>
            </p:nvCxnSpPr>
            <p:spPr>
              <a:xfrm rot="5400000">
                <a:off x="2349490" y="4881562"/>
                <a:ext cx="152400" cy="1523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470154" y="4881562"/>
                <a:ext cx="1524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74" name="Object 73"/>
            <p:cNvGraphicFramePr>
              <a:graphicFrameLocks noChangeAspect="1"/>
            </p:cNvGraphicFramePr>
            <p:nvPr/>
          </p:nvGraphicFramePr>
          <p:xfrm>
            <a:off x="3564003" y="2082964"/>
            <a:ext cx="515325" cy="364800"/>
          </p:xfrm>
          <a:graphic>
            <a:graphicData uri="http://schemas.openxmlformats.org/presentationml/2006/ole">
              <mc:AlternateContent xmlns:mc="http://schemas.openxmlformats.org/markup-compatibility/2006">
                <mc:Choice xmlns:v="urn:schemas-microsoft-com:vml" Requires="v">
                  <p:oleObj spid="_x0000_s68702" name="Equation" r:id="rId27" imgW="342720" imgH="228600" progId="Equation.3">
                    <p:embed/>
                  </p:oleObj>
                </mc:Choice>
                <mc:Fallback>
                  <p:oleObj name="Equation" r:id="rId27" imgW="342720" imgH="228600" progId="Equation.3">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64003" y="2082964"/>
                          <a:ext cx="515325" cy="36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12"/>
            <p:cNvGraphicFramePr>
              <a:graphicFrameLocks noChangeAspect="1"/>
            </p:cNvGraphicFramePr>
            <p:nvPr/>
          </p:nvGraphicFramePr>
          <p:xfrm>
            <a:off x="5196105" y="3689635"/>
            <a:ext cx="633195" cy="348965"/>
          </p:xfrm>
          <a:graphic>
            <a:graphicData uri="http://schemas.openxmlformats.org/presentationml/2006/ole">
              <mc:AlternateContent xmlns:mc="http://schemas.openxmlformats.org/markup-compatibility/2006">
                <mc:Choice xmlns:v="urn:schemas-microsoft-com:vml" Requires="v">
                  <p:oleObj spid="_x0000_s68703" name="Equation" r:id="rId29" imgW="342720" imgH="228600" progId="Equation.3">
                    <p:embed/>
                  </p:oleObj>
                </mc:Choice>
                <mc:Fallback>
                  <p:oleObj name="Equation" r:id="rId29" imgW="342720" imgH="228600" progId="Equation.3">
                    <p:embed/>
                    <p:pic>
                      <p:nvPicPr>
                        <p:cNvPr id="0" name="Object 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96105" y="3689635"/>
                          <a:ext cx="633195" cy="348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75"/>
            <p:cNvGraphicFramePr>
              <a:graphicFrameLocks noChangeAspect="1"/>
            </p:cNvGraphicFramePr>
            <p:nvPr/>
          </p:nvGraphicFramePr>
          <p:xfrm>
            <a:off x="4086624" y="3041596"/>
            <a:ext cx="546863" cy="289849"/>
          </p:xfrm>
          <a:graphic>
            <a:graphicData uri="http://schemas.openxmlformats.org/presentationml/2006/ole">
              <mc:AlternateContent xmlns:mc="http://schemas.openxmlformats.org/markup-compatibility/2006">
                <mc:Choice xmlns:v="urn:schemas-microsoft-com:vml" Requires="v">
                  <p:oleObj spid="_x0000_s68704" name="Equation" r:id="rId31" imgW="457200" imgH="228600" progId="Equation.3">
                    <p:embed/>
                  </p:oleObj>
                </mc:Choice>
                <mc:Fallback>
                  <p:oleObj name="Equation" r:id="rId31" imgW="457200" imgH="228600" progId="Equation.3">
                    <p:embed/>
                    <p:pic>
                      <p:nvPicPr>
                        <p:cNvPr id="0" name="Object 5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86624" y="3041596"/>
                          <a:ext cx="546863" cy="2898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76"/>
            <p:cNvGraphicFramePr>
              <a:graphicFrameLocks noChangeAspect="1"/>
            </p:cNvGraphicFramePr>
            <p:nvPr/>
          </p:nvGraphicFramePr>
          <p:xfrm>
            <a:off x="5207089" y="3054169"/>
            <a:ext cx="391969" cy="277276"/>
          </p:xfrm>
          <a:graphic>
            <a:graphicData uri="http://schemas.openxmlformats.org/presentationml/2006/ole">
              <mc:AlternateContent xmlns:mc="http://schemas.openxmlformats.org/markup-compatibility/2006">
                <mc:Choice xmlns:v="urn:schemas-microsoft-com:vml" Requires="v">
                  <p:oleObj spid="_x0000_s68705" name="Equation" r:id="rId33" imgW="342720" imgH="228600" progId="Equation.3">
                    <p:embed/>
                  </p:oleObj>
                </mc:Choice>
                <mc:Fallback>
                  <p:oleObj name="Equation" r:id="rId33" imgW="342720" imgH="228600" progId="Equation.3">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207089" y="3054169"/>
                          <a:ext cx="391969" cy="277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Slide Number Placeholder 5"/>
          <p:cNvSpPr>
            <a:spLocks noGrp="1"/>
          </p:cNvSpPr>
          <p:nvPr>
            <p:ph type="sldNum" sz="quarter" idx="12"/>
          </p:nvPr>
        </p:nvSpPr>
        <p:spPr/>
        <p:txBody>
          <a:bodyPr/>
          <a:lstStyle/>
          <a:p>
            <a:pPr>
              <a:defRPr/>
            </a:pPr>
            <a:fld id="{04EC03C3-B5E0-4B4A-92E7-01174F9D642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101"/>
          <p:cNvSpPr>
            <a:spLocks noChangeArrowheads="1"/>
          </p:cNvSpPr>
          <p:nvPr/>
        </p:nvSpPr>
        <p:spPr bwMode="auto">
          <a:xfrm>
            <a:off x="4572000" y="1905001"/>
            <a:ext cx="4191000" cy="2209799"/>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35874" name="Title 1"/>
          <p:cNvSpPr>
            <a:spLocks noGrp="1"/>
          </p:cNvSpPr>
          <p:nvPr>
            <p:ph type="title"/>
          </p:nvPr>
        </p:nvSpPr>
        <p:spPr/>
        <p:txBody>
          <a:bodyPr/>
          <a:lstStyle/>
          <a:p>
            <a:r>
              <a:rPr lang="en-US" smtClean="0"/>
              <a:t>Sine  to square waveform</a:t>
            </a:r>
          </a:p>
        </p:txBody>
      </p:sp>
      <p:grpSp>
        <p:nvGrpSpPr>
          <p:cNvPr id="2" name="Group 6"/>
          <p:cNvGrpSpPr/>
          <p:nvPr/>
        </p:nvGrpSpPr>
        <p:grpSpPr>
          <a:xfrm>
            <a:off x="4876800" y="4191000"/>
            <a:ext cx="2819400" cy="2135985"/>
            <a:chOff x="4800600" y="2971800"/>
            <a:chExt cx="2819400" cy="2135985"/>
          </a:xfrm>
        </p:grpSpPr>
        <p:sp>
          <p:nvSpPr>
            <p:cNvPr id="8" name="Rectangle 101"/>
            <p:cNvSpPr>
              <a:spLocks noChangeArrowheads="1"/>
            </p:cNvSpPr>
            <p:nvPr/>
          </p:nvSpPr>
          <p:spPr bwMode="auto">
            <a:xfrm>
              <a:off x="4800600" y="2971800"/>
              <a:ext cx="2819400" cy="2135985"/>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cxnSp>
          <p:nvCxnSpPr>
            <p:cNvPr id="9" name="Straight Arrow Connector 8"/>
            <p:cNvCxnSpPr/>
            <p:nvPr/>
          </p:nvCxnSpPr>
          <p:spPr>
            <a:xfrm rot="16200000" flipV="1">
              <a:off x="5405997" y="4154934"/>
              <a:ext cx="1780057"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845396" y="4153140"/>
              <a:ext cx="2468879"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Object 12"/>
            <p:cNvGraphicFramePr>
              <a:graphicFrameLocks noChangeAspect="1"/>
            </p:cNvGraphicFramePr>
            <p:nvPr/>
          </p:nvGraphicFramePr>
          <p:xfrm>
            <a:off x="6145476" y="2974185"/>
            <a:ext cx="331523" cy="303723"/>
          </p:xfrm>
          <a:graphic>
            <a:graphicData uri="http://schemas.openxmlformats.org/presentationml/2006/ole">
              <mc:AlternateContent xmlns:mc="http://schemas.openxmlformats.org/markup-compatibility/2006">
                <mc:Choice xmlns:v="urn:schemas-microsoft-com:vml" Requires="v">
                  <p:oleObj spid="_x0000_s70718" name="Equation" r:id="rId3" imgW="241200" imgH="228600" progId="Equation.3">
                    <p:embed/>
                  </p:oleObj>
                </mc:Choice>
                <mc:Fallback>
                  <p:oleObj name="Equation" r:id="rId3" imgW="2412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476" y="2974185"/>
                          <a:ext cx="331523" cy="3037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nvGraphicFramePr>
          <p:xfrm>
            <a:off x="7315200" y="4022191"/>
            <a:ext cx="291629" cy="304544"/>
          </p:xfrm>
          <a:graphic>
            <a:graphicData uri="http://schemas.openxmlformats.org/presentationml/2006/ole">
              <mc:AlternateContent xmlns:mc="http://schemas.openxmlformats.org/markup-compatibility/2006">
                <mc:Choice xmlns:v="urn:schemas-microsoft-com:vml" Requires="v">
                  <p:oleObj spid="_x0000_s70719" name="Equation" r:id="rId5" imgW="190440" imgH="228600" progId="Equation.3">
                    <p:embed/>
                  </p:oleObj>
                </mc:Choice>
                <mc:Fallback>
                  <p:oleObj name="Equation" r:id="rId5" imgW="1904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4022191"/>
                          <a:ext cx="291629" cy="304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89"/>
            <p:cNvGrpSpPr/>
            <p:nvPr/>
          </p:nvGrpSpPr>
          <p:grpSpPr>
            <a:xfrm flipV="1">
              <a:off x="6424500" y="3951568"/>
              <a:ext cx="77643" cy="57431"/>
              <a:chOff x="2399746" y="4881623"/>
              <a:chExt cx="273066" cy="152429"/>
            </a:xfrm>
          </p:grpSpPr>
          <p:cxnSp>
            <p:nvCxnSpPr>
              <p:cNvPr id="23" name="Straight Connector 22"/>
              <p:cNvCxnSpPr/>
              <p:nvPr/>
            </p:nvCxnSpPr>
            <p:spPr>
              <a:xfrm rot="5400000">
                <a:off x="2399745" y="4881651"/>
                <a:ext cx="152402"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a:off x="2520412" y="4881623"/>
                <a:ext cx="152400" cy="1524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Elbow Connector 13"/>
            <p:cNvCxnSpPr/>
            <p:nvPr/>
          </p:nvCxnSpPr>
          <p:spPr>
            <a:xfrm>
              <a:off x="5257800" y="3659985"/>
              <a:ext cx="1190938" cy="1039852"/>
            </a:xfrm>
            <a:prstGeom prst="bentConnector3">
              <a:avLst>
                <a:gd name="adj1" fmla="val 101187"/>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H="1">
              <a:off x="5984281" y="3776866"/>
              <a:ext cx="1067708" cy="832133"/>
            </a:xfrm>
            <a:prstGeom prst="bentConnector3">
              <a:avLst>
                <a:gd name="adj1" fmla="val 99066"/>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19"/>
            <p:cNvGrpSpPr/>
            <p:nvPr/>
          </p:nvGrpSpPr>
          <p:grpSpPr>
            <a:xfrm>
              <a:off x="6061624" y="4014731"/>
              <a:ext cx="77643" cy="57421"/>
              <a:chOff x="2349490" y="4881562"/>
              <a:chExt cx="273064" cy="152400"/>
            </a:xfrm>
          </p:grpSpPr>
          <p:cxnSp>
            <p:nvCxnSpPr>
              <p:cNvPr id="21" name="Straight Connector 20"/>
              <p:cNvCxnSpPr/>
              <p:nvPr/>
            </p:nvCxnSpPr>
            <p:spPr>
              <a:xfrm rot="5400000">
                <a:off x="2349490" y="4881562"/>
                <a:ext cx="152400" cy="1523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2470154" y="4881562"/>
                <a:ext cx="1524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7" name="Object 16"/>
            <p:cNvGraphicFramePr>
              <a:graphicFrameLocks noChangeAspect="1"/>
            </p:cNvGraphicFramePr>
            <p:nvPr/>
          </p:nvGraphicFramePr>
          <p:xfrm>
            <a:off x="5234897" y="3369815"/>
            <a:ext cx="403903" cy="300759"/>
          </p:xfrm>
          <a:graphic>
            <a:graphicData uri="http://schemas.openxmlformats.org/presentationml/2006/ole">
              <mc:AlternateContent xmlns:mc="http://schemas.openxmlformats.org/markup-compatibility/2006">
                <mc:Choice xmlns:v="urn:schemas-microsoft-com:vml" Requires="v">
                  <p:oleObj spid="_x0000_s70720" name="Equation" r:id="rId7" imgW="342720" imgH="228600" progId="Equation.3">
                    <p:embed/>
                  </p:oleObj>
                </mc:Choice>
                <mc:Fallback>
                  <p:oleObj name="Equation" r:id="rId7" imgW="3427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4897" y="3369815"/>
                          <a:ext cx="403903" cy="3007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2"/>
            <p:cNvGraphicFramePr>
              <a:graphicFrameLocks noChangeAspect="1"/>
            </p:cNvGraphicFramePr>
            <p:nvPr/>
          </p:nvGraphicFramePr>
          <p:xfrm>
            <a:off x="6514111" y="4694435"/>
            <a:ext cx="496288" cy="287704"/>
          </p:xfrm>
          <a:graphic>
            <a:graphicData uri="http://schemas.openxmlformats.org/presentationml/2006/ole">
              <mc:AlternateContent xmlns:mc="http://schemas.openxmlformats.org/markup-compatibility/2006">
                <mc:Choice xmlns:v="urn:schemas-microsoft-com:vml" Requires="v">
                  <p:oleObj spid="_x0000_s70721" name="Equation" r:id="rId9" imgW="342720" imgH="228600" progId="Equation.3">
                    <p:embed/>
                  </p:oleObj>
                </mc:Choice>
                <mc:Fallback>
                  <p:oleObj name="Equation" r:id="rId9" imgW="342720" imgH="2286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4111" y="4694435"/>
                          <a:ext cx="496288" cy="287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nvGraphicFramePr>
          <p:xfrm>
            <a:off x="5755958" y="4193385"/>
            <a:ext cx="298450" cy="173038"/>
          </p:xfrm>
          <a:graphic>
            <a:graphicData uri="http://schemas.openxmlformats.org/presentationml/2006/ole">
              <mc:AlternateContent xmlns:mc="http://schemas.openxmlformats.org/markup-compatibility/2006">
                <mc:Choice xmlns:v="urn:schemas-microsoft-com:vml" Requires="v">
                  <p:oleObj spid="_x0000_s70722" name="Equation" r:id="rId11" imgW="317160" imgH="164880" progId="Equation.3">
                    <p:embed/>
                  </p:oleObj>
                </mc:Choice>
                <mc:Fallback>
                  <p:oleObj name="Equation" r:id="rId11" imgW="317160" imgH="164880" progId="Equation.3">
                    <p:embed/>
                    <p:pic>
                      <p:nvPicPr>
                        <p:cNvPr id="0"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55958" y="4193385"/>
                          <a:ext cx="298450" cy="173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nvGraphicFramePr>
          <p:xfrm>
            <a:off x="6481763" y="4187035"/>
            <a:ext cx="322262" cy="187325"/>
          </p:xfrm>
          <a:graphic>
            <a:graphicData uri="http://schemas.openxmlformats.org/presentationml/2006/ole">
              <mc:AlternateContent xmlns:mc="http://schemas.openxmlformats.org/markup-compatibility/2006">
                <mc:Choice xmlns:v="urn:schemas-microsoft-com:vml" Requires="v">
                  <p:oleObj spid="_x0000_s70723" name="Equation" r:id="rId13" imgW="342720" imgH="177480" progId="Equation.3">
                    <p:embed/>
                  </p:oleObj>
                </mc:Choice>
                <mc:Fallback>
                  <p:oleObj name="Equation" r:id="rId13" imgW="342720" imgH="17748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81763" y="4187035"/>
                          <a:ext cx="322262" cy="18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98"/>
          <p:cNvGrpSpPr/>
          <p:nvPr/>
        </p:nvGrpSpPr>
        <p:grpSpPr>
          <a:xfrm>
            <a:off x="533400" y="2283615"/>
            <a:ext cx="3733800" cy="3431385"/>
            <a:chOff x="457200" y="2131215"/>
            <a:chExt cx="4191000" cy="3736185"/>
          </a:xfrm>
        </p:grpSpPr>
        <p:sp>
          <p:nvSpPr>
            <p:cNvPr id="98" name="Rectangle 101"/>
            <p:cNvSpPr>
              <a:spLocks noChangeArrowheads="1"/>
            </p:cNvSpPr>
            <p:nvPr/>
          </p:nvSpPr>
          <p:spPr bwMode="auto">
            <a:xfrm>
              <a:off x="457200" y="2131215"/>
              <a:ext cx="4191000" cy="3736185"/>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pSp>
          <p:nvGrpSpPr>
            <p:cNvPr id="6" name="Group 25"/>
            <p:cNvGrpSpPr/>
            <p:nvPr/>
          </p:nvGrpSpPr>
          <p:grpSpPr>
            <a:xfrm>
              <a:off x="533400" y="2439988"/>
              <a:ext cx="4023255" cy="3198812"/>
              <a:chOff x="1371600" y="1373188"/>
              <a:chExt cx="5691600" cy="4373288"/>
            </a:xfrm>
          </p:grpSpPr>
          <p:sp>
            <p:nvSpPr>
              <p:cNvPr id="27" name="Isosceles Triangle 26"/>
              <p:cNvSpPr/>
              <p:nvPr/>
            </p:nvSpPr>
            <p:spPr>
              <a:xfrm rot="5400000">
                <a:off x="3352800" y="2133600"/>
                <a:ext cx="1600200" cy="1295400"/>
              </a:xfrm>
              <a:prstGeom prst="triangle">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505200" y="2069068"/>
                <a:ext cx="255198" cy="369332"/>
              </a:xfrm>
              <a:prstGeom prst="rect">
                <a:avLst/>
              </a:prstGeom>
              <a:noFill/>
            </p:spPr>
            <p:txBody>
              <a:bodyPr wrap="none" rtlCol="0">
                <a:spAutoFit/>
              </a:bodyPr>
              <a:lstStyle/>
              <a:p>
                <a:r>
                  <a:rPr lang="en-US" dirty="0" smtClean="0"/>
                  <a:t>-</a:t>
                </a:r>
                <a:endParaRPr lang="en-US" dirty="0"/>
              </a:p>
            </p:txBody>
          </p:sp>
          <p:sp>
            <p:nvSpPr>
              <p:cNvPr id="29" name="TextBox 28"/>
              <p:cNvSpPr txBox="1"/>
              <p:nvPr/>
            </p:nvSpPr>
            <p:spPr>
              <a:xfrm>
                <a:off x="3420501" y="3025638"/>
                <a:ext cx="300082" cy="369332"/>
              </a:xfrm>
              <a:prstGeom prst="rect">
                <a:avLst/>
              </a:prstGeom>
              <a:noFill/>
            </p:spPr>
            <p:txBody>
              <a:bodyPr wrap="none" rtlCol="0">
                <a:spAutoFit/>
              </a:bodyPr>
              <a:lstStyle/>
              <a:p>
                <a:r>
                  <a:rPr lang="en-US" dirty="0" smtClean="0"/>
                  <a:t>+</a:t>
                </a:r>
                <a:endParaRPr lang="en-US" dirty="0"/>
              </a:p>
            </p:txBody>
          </p:sp>
          <p:cxnSp>
            <p:nvCxnSpPr>
              <p:cNvPr id="30" name="Straight Connector 29"/>
              <p:cNvCxnSpPr/>
              <p:nvPr/>
            </p:nvCxnSpPr>
            <p:spPr>
              <a:xfrm rot="5400000">
                <a:off x="3771900" y="2038350"/>
                <a:ext cx="533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000500" y="16954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80"/>
              <p:cNvGrpSpPr/>
              <p:nvPr/>
            </p:nvGrpSpPr>
            <p:grpSpPr>
              <a:xfrm rot="5400000">
                <a:off x="5067300" y="2476500"/>
                <a:ext cx="76200" cy="609600"/>
                <a:chOff x="6362700" y="1847850"/>
                <a:chExt cx="76200" cy="609600"/>
              </a:xfrm>
            </p:grpSpPr>
            <p:cxnSp>
              <p:nvCxnSpPr>
                <p:cNvPr id="95" name="Straight Connector 94"/>
                <p:cNvCxnSpPr/>
                <p:nvPr/>
              </p:nvCxnSpPr>
              <p:spPr>
                <a:xfrm rot="5400000">
                  <a:off x="6134100" y="2190750"/>
                  <a:ext cx="533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6362700" y="18478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362700" y="2095500"/>
                  <a:ext cx="76200" cy="7620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81"/>
              <p:cNvGrpSpPr/>
              <p:nvPr/>
            </p:nvGrpSpPr>
            <p:grpSpPr>
              <a:xfrm rot="10800000">
                <a:off x="4000500" y="3248025"/>
                <a:ext cx="76200" cy="609600"/>
                <a:chOff x="6362700" y="1847850"/>
                <a:chExt cx="76200" cy="609600"/>
              </a:xfrm>
            </p:grpSpPr>
            <p:cxnSp>
              <p:nvCxnSpPr>
                <p:cNvPr id="93" name="Straight Connector 92"/>
                <p:cNvCxnSpPr/>
                <p:nvPr/>
              </p:nvCxnSpPr>
              <p:spPr>
                <a:xfrm rot="5400000">
                  <a:off x="6134100" y="2190750"/>
                  <a:ext cx="533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6362700" y="18478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84"/>
              <p:cNvGrpSpPr/>
              <p:nvPr/>
            </p:nvGrpSpPr>
            <p:grpSpPr>
              <a:xfrm rot="16200000">
                <a:off x="3162300" y="2019301"/>
                <a:ext cx="76200" cy="609600"/>
                <a:chOff x="6362700" y="1847850"/>
                <a:chExt cx="76200" cy="609600"/>
              </a:xfrm>
            </p:grpSpPr>
            <p:cxnSp>
              <p:nvCxnSpPr>
                <p:cNvPr id="91" name="Straight Connector 90"/>
                <p:cNvCxnSpPr/>
                <p:nvPr/>
              </p:nvCxnSpPr>
              <p:spPr>
                <a:xfrm rot="5400000">
                  <a:off x="6134100" y="2190750"/>
                  <a:ext cx="533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6362700" y="18478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5" name="Object 12"/>
              <p:cNvGraphicFramePr>
                <a:graphicFrameLocks noChangeAspect="1"/>
              </p:cNvGraphicFramePr>
              <p:nvPr/>
            </p:nvGraphicFramePr>
            <p:xfrm>
              <a:off x="3808413" y="1373188"/>
              <a:ext cx="488950" cy="303212"/>
            </p:xfrm>
            <a:graphic>
              <a:graphicData uri="http://schemas.openxmlformats.org/presentationml/2006/ole">
                <mc:AlternateContent xmlns:mc="http://schemas.openxmlformats.org/markup-compatibility/2006">
                  <mc:Choice xmlns:v="urn:schemas-microsoft-com:vml" Requires="v">
                    <p:oleObj spid="_x0000_s70724" name="Equation" r:id="rId15" imgW="355320" imgH="228600" progId="Equation.3">
                      <p:embed/>
                    </p:oleObj>
                  </mc:Choice>
                  <mc:Fallback>
                    <p:oleObj name="Equation" r:id="rId15" imgW="35532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8413" y="1373188"/>
                            <a:ext cx="488950"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12"/>
              <p:cNvGraphicFramePr>
                <a:graphicFrameLocks noChangeAspect="1"/>
              </p:cNvGraphicFramePr>
              <p:nvPr/>
            </p:nvGraphicFramePr>
            <p:xfrm>
              <a:off x="3810000" y="3895725"/>
              <a:ext cx="488950" cy="285750"/>
            </p:xfrm>
            <a:graphic>
              <a:graphicData uri="http://schemas.openxmlformats.org/presentationml/2006/ole">
                <mc:AlternateContent xmlns:mc="http://schemas.openxmlformats.org/markup-compatibility/2006">
                  <mc:Choice xmlns:v="urn:schemas-microsoft-com:vml" Requires="v">
                    <p:oleObj spid="_x0000_s70725" name="Equation" r:id="rId17" imgW="355320" imgH="215640" progId="Equation.3">
                      <p:embed/>
                    </p:oleObj>
                  </mc:Choice>
                  <mc:Fallback>
                    <p:oleObj name="Equation" r:id="rId17" imgW="355320" imgH="215640"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3895725"/>
                            <a:ext cx="4889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97"/>
              <p:cNvGrpSpPr/>
              <p:nvPr/>
            </p:nvGrpSpPr>
            <p:grpSpPr>
              <a:xfrm>
                <a:off x="3801218" y="4507705"/>
                <a:ext cx="618337" cy="152400"/>
                <a:chOff x="4944261" y="3662674"/>
                <a:chExt cx="223304" cy="60236"/>
              </a:xfrm>
            </p:grpSpPr>
            <p:cxnSp>
              <p:nvCxnSpPr>
                <p:cNvPr id="84" name="Straight Connector 83"/>
                <p:cNvCxnSpPr/>
                <p:nvPr/>
              </p:nvCxnSpPr>
              <p:spPr bwMode="auto">
                <a:xfrm rot="5400000" flipH="1" flipV="1">
                  <a:off x="4944848" y="3662088"/>
                  <a:ext cx="26309" cy="2748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rot="16200000" flipH="1">
                  <a:off x="4955994" y="3678426"/>
                  <a:ext cx="60235" cy="28733"/>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9"/>
                <p:cNvCxnSpPr/>
                <p:nvPr/>
              </p:nvCxnSpPr>
              <p:spPr bwMode="auto">
                <a:xfrm rot="5400000" flipH="1" flipV="1">
                  <a:off x="4991598" y="3671554"/>
                  <a:ext cx="60235" cy="4247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auto">
                <a:xfrm rot="16200000" flipH="1">
                  <a:off x="5026889" y="3678738"/>
                  <a:ext cx="60235" cy="28108"/>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rot="5400000" flipH="1" flipV="1">
                  <a:off x="5062180" y="3671554"/>
                  <a:ext cx="60235" cy="4247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16"/>
                <p:cNvCxnSpPr/>
                <p:nvPr/>
              </p:nvCxnSpPr>
              <p:spPr bwMode="auto">
                <a:xfrm rot="16200000" flipH="1">
                  <a:off x="5097783" y="3679051"/>
                  <a:ext cx="60235" cy="2748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auto">
                <a:xfrm flipV="1">
                  <a:off x="5141331" y="3689330"/>
                  <a:ext cx="26234" cy="31156"/>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Elbow Connector 37"/>
              <p:cNvCxnSpPr/>
              <p:nvPr/>
            </p:nvCxnSpPr>
            <p:spPr>
              <a:xfrm rot="5400000">
                <a:off x="3898900" y="3340100"/>
                <a:ext cx="1752600" cy="711200"/>
              </a:xfrm>
              <a:prstGeom prst="bentConnector3">
                <a:avLst>
                  <a:gd name="adj1" fmla="val 9995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flipH="1" flipV="1">
                <a:off x="2360612" y="3735388"/>
                <a:ext cx="1600200" cy="682625"/>
              </a:xfrm>
              <a:prstGeom prst="bentConnector3">
                <a:avLst>
                  <a:gd name="adj1" fmla="val 10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rot="5400000">
                <a:off x="2781300" y="4533900"/>
                <a:ext cx="76200" cy="7620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rot="10800000">
                <a:off x="2794635" y="4572000"/>
                <a:ext cx="10058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120"/>
              <p:cNvGrpSpPr/>
              <p:nvPr/>
            </p:nvGrpSpPr>
            <p:grpSpPr>
              <a:xfrm rot="5400000">
                <a:off x="2497533" y="5109726"/>
                <a:ext cx="618337" cy="152400"/>
                <a:chOff x="4944261" y="3662674"/>
                <a:chExt cx="223304" cy="60236"/>
              </a:xfrm>
            </p:grpSpPr>
            <p:cxnSp>
              <p:nvCxnSpPr>
                <p:cNvPr id="77" name="Straight Connector 76"/>
                <p:cNvCxnSpPr/>
                <p:nvPr/>
              </p:nvCxnSpPr>
              <p:spPr bwMode="auto">
                <a:xfrm rot="5400000" flipH="1" flipV="1">
                  <a:off x="4944848" y="3662088"/>
                  <a:ext cx="26309" cy="2748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auto">
                <a:xfrm rot="16200000" flipH="1">
                  <a:off x="4955994" y="3678426"/>
                  <a:ext cx="60235" cy="28733"/>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9"/>
                <p:cNvCxnSpPr/>
                <p:nvPr/>
              </p:nvCxnSpPr>
              <p:spPr bwMode="auto">
                <a:xfrm rot="5400000" flipH="1" flipV="1">
                  <a:off x="4991598" y="3671554"/>
                  <a:ext cx="60235" cy="4247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auto">
                <a:xfrm rot="16200000" flipH="1">
                  <a:off x="5026889" y="3678738"/>
                  <a:ext cx="60235" cy="28108"/>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auto">
                <a:xfrm rot="5400000" flipH="1" flipV="1">
                  <a:off x="5062180" y="3671554"/>
                  <a:ext cx="60235" cy="4247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16"/>
                <p:cNvCxnSpPr/>
                <p:nvPr/>
              </p:nvCxnSpPr>
              <p:spPr bwMode="auto">
                <a:xfrm rot="16200000" flipH="1">
                  <a:off x="5097783" y="3679051"/>
                  <a:ext cx="60235" cy="2748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auto">
                <a:xfrm flipV="1">
                  <a:off x="5141331" y="3689330"/>
                  <a:ext cx="26234" cy="31156"/>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rot="5400000">
                <a:off x="2727960" y="5588159"/>
                <a:ext cx="1828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4" name="Object 12"/>
              <p:cNvGraphicFramePr>
                <a:graphicFrameLocks noChangeAspect="1"/>
              </p:cNvGraphicFramePr>
              <p:nvPr/>
            </p:nvGraphicFramePr>
            <p:xfrm>
              <a:off x="3994991" y="4688541"/>
              <a:ext cx="244475" cy="285750"/>
            </p:xfrm>
            <a:graphic>
              <a:graphicData uri="http://schemas.openxmlformats.org/presentationml/2006/ole">
                <mc:AlternateContent xmlns:mc="http://schemas.openxmlformats.org/markup-compatibility/2006">
                  <mc:Choice xmlns:v="urn:schemas-microsoft-com:vml" Requires="v">
                    <p:oleObj spid="_x0000_s70726" name="Equation" r:id="rId19" imgW="177480" imgH="215640" progId="Equation.3">
                      <p:embed/>
                    </p:oleObj>
                  </mc:Choice>
                  <mc:Fallback>
                    <p:oleObj name="Equation" r:id="rId19" imgW="177480" imgH="21564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94991" y="4688541"/>
                            <a:ext cx="2444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12"/>
              <p:cNvGraphicFramePr>
                <a:graphicFrameLocks noChangeAspect="1"/>
              </p:cNvGraphicFramePr>
              <p:nvPr/>
            </p:nvGraphicFramePr>
            <p:xfrm>
              <a:off x="2438400" y="5029200"/>
              <a:ext cx="261937" cy="285750"/>
            </p:xfrm>
            <a:graphic>
              <a:graphicData uri="http://schemas.openxmlformats.org/presentationml/2006/ole">
                <mc:AlternateContent xmlns:mc="http://schemas.openxmlformats.org/markup-compatibility/2006">
                  <mc:Choice xmlns:v="urn:schemas-microsoft-com:vml" Requires="v">
                    <p:oleObj spid="_x0000_s70727" name="Equation" r:id="rId21" imgW="190440" imgH="215640" progId="Equation.3">
                      <p:embed/>
                    </p:oleObj>
                  </mc:Choice>
                  <mc:Fallback>
                    <p:oleObj name="Equation" r:id="rId21" imgW="190440" imgH="21564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38400" y="5029200"/>
                            <a:ext cx="261937"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6" name="Straight Connector 45"/>
              <p:cNvCxnSpPr/>
              <p:nvPr/>
            </p:nvCxnSpPr>
            <p:spPr>
              <a:xfrm flipH="1">
                <a:off x="2721002" y="5681666"/>
                <a:ext cx="18888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764619" y="5716454"/>
                <a:ext cx="10813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790878" y="5746476"/>
                <a:ext cx="5406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44711" y="2333625"/>
                <a:ext cx="11887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71600" y="2181225"/>
                <a:ext cx="301686" cy="369332"/>
              </a:xfrm>
              <a:prstGeom prst="rect">
                <a:avLst/>
              </a:prstGeom>
              <a:noFill/>
            </p:spPr>
            <p:txBody>
              <a:bodyPr wrap="none" rtlCol="0">
                <a:spAutoFit/>
              </a:bodyPr>
              <a:lstStyle/>
              <a:p>
                <a:r>
                  <a:rPr lang="en-US" dirty="0" smtClean="0"/>
                  <a:t>0</a:t>
                </a:r>
                <a:endParaRPr lang="en-US" dirty="0"/>
              </a:p>
            </p:txBody>
          </p:sp>
          <p:sp>
            <p:nvSpPr>
              <p:cNvPr id="51" name="Arc 50"/>
              <p:cNvSpPr/>
              <p:nvPr/>
            </p:nvSpPr>
            <p:spPr>
              <a:xfrm>
                <a:off x="1749486" y="2028825"/>
                <a:ext cx="152400" cy="609600"/>
              </a:xfrm>
              <a:prstGeom prst="arc">
                <a:avLst>
                  <a:gd name="adj1" fmla="val 1072994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Arc 51"/>
              <p:cNvSpPr/>
              <p:nvPr/>
            </p:nvSpPr>
            <p:spPr>
              <a:xfrm>
                <a:off x="2054286" y="2028825"/>
                <a:ext cx="152400" cy="609600"/>
              </a:xfrm>
              <a:prstGeom prst="arc">
                <a:avLst>
                  <a:gd name="adj1" fmla="val 1072994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a:off x="2359086" y="2028825"/>
                <a:ext cx="152400" cy="609600"/>
              </a:xfrm>
              <a:prstGeom prst="arc">
                <a:avLst>
                  <a:gd name="adj1" fmla="val 1072994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10800000">
                <a:off x="1901887" y="2028825"/>
                <a:ext cx="152400" cy="609600"/>
              </a:xfrm>
              <a:prstGeom prst="arc">
                <a:avLst>
                  <a:gd name="adj1" fmla="val 1072994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rot="10800000">
                <a:off x="2206687" y="2028825"/>
                <a:ext cx="152400" cy="609600"/>
              </a:xfrm>
              <a:prstGeom prst="arc">
                <a:avLst>
                  <a:gd name="adj1" fmla="val 1072994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p:cNvSpPr/>
              <p:nvPr/>
            </p:nvSpPr>
            <p:spPr>
              <a:xfrm rot="10800000">
                <a:off x="2511487" y="2028825"/>
                <a:ext cx="152400" cy="609600"/>
              </a:xfrm>
              <a:prstGeom prst="arc">
                <a:avLst>
                  <a:gd name="adj1" fmla="val 1072994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p:cNvCxnSpPr/>
              <p:nvPr/>
            </p:nvCxnSpPr>
            <p:spPr>
              <a:xfrm>
                <a:off x="5562600" y="2768723"/>
                <a:ext cx="128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761513" y="2516971"/>
                <a:ext cx="301687" cy="369331"/>
              </a:xfrm>
              <a:prstGeom prst="rect">
                <a:avLst/>
              </a:prstGeom>
              <a:noFill/>
            </p:spPr>
            <p:txBody>
              <a:bodyPr wrap="none" rtlCol="0">
                <a:spAutoFit/>
              </a:bodyPr>
              <a:lstStyle/>
              <a:p>
                <a:r>
                  <a:rPr lang="en-US" dirty="0" smtClean="0"/>
                  <a:t>0</a:t>
                </a:r>
                <a:endParaRPr lang="en-US" dirty="0"/>
              </a:p>
            </p:txBody>
          </p:sp>
          <p:cxnSp>
            <p:nvCxnSpPr>
              <p:cNvPr id="59" name="Straight Connector 58"/>
              <p:cNvCxnSpPr/>
              <p:nvPr/>
            </p:nvCxnSpPr>
            <p:spPr>
              <a:xfrm rot="5400000">
                <a:off x="5702289" y="2595137"/>
                <a:ext cx="35181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5861039" y="2595137"/>
                <a:ext cx="35181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5875528" y="2418009"/>
                <a:ext cx="16459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029314" y="2597579"/>
                <a:ext cx="3518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6188064" y="2597579"/>
                <a:ext cx="3518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6202553" y="2420694"/>
                <a:ext cx="16459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349989" y="2593914"/>
                <a:ext cx="3518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6508739" y="2593914"/>
                <a:ext cx="3518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6523228" y="2419472"/>
                <a:ext cx="16459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V="1">
                <a:off x="5543539" y="2947071"/>
                <a:ext cx="35181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V="1">
                <a:off x="5702289" y="2947071"/>
                <a:ext cx="3518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flipV="1">
                <a:off x="5716778" y="3124199"/>
                <a:ext cx="16459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V="1">
                <a:off x="5864214" y="2944629"/>
                <a:ext cx="3518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V="1">
                <a:off x="6029314" y="2944629"/>
                <a:ext cx="3518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flipV="1">
                <a:off x="6040628" y="3121514"/>
                <a:ext cx="16459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V="1">
                <a:off x="6191239" y="2948294"/>
                <a:ext cx="35181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V="1">
                <a:off x="6349989" y="2948294"/>
                <a:ext cx="35181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flipV="1">
                <a:off x="6364478" y="3122736"/>
                <a:ext cx="16459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 name="Group 155"/>
          <p:cNvGrpSpPr/>
          <p:nvPr/>
        </p:nvGrpSpPr>
        <p:grpSpPr>
          <a:xfrm>
            <a:off x="4552255" y="1981200"/>
            <a:ext cx="4058345" cy="1951040"/>
            <a:chOff x="970855" y="1630360"/>
            <a:chExt cx="4058345" cy="1951040"/>
          </a:xfrm>
        </p:grpSpPr>
        <p:sp>
          <p:nvSpPr>
            <p:cNvPr id="157" name="Freeform 156"/>
            <p:cNvSpPr/>
            <p:nvPr/>
          </p:nvSpPr>
          <p:spPr>
            <a:xfrm>
              <a:off x="1359194" y="1630360"/>
              <a:ext cx="3032207" cy="1089381"/>
            </a:xfrm>
            <a:custGeom>
              <a:avLst/>
              <a:gdLst>
                <a:gd name="connsiteX0" fmla="*/ 0 w 5089237"/>
                <a:gd name="connsiteY0" fmla="*/ 1027545 h 2110509"/>
                <a:gd name="connsiteX1" fmla="*/ 1108364 w 5089237"/>
                <a:gd name="connsiteY1" fmla="*/ 168564 h 2110509"/>
                <a:gd name="connsiteX2" fmla="*/ 3061854 w 5089237"/>
                <a:gd name="connsiteY2" fmla="*/ 2038927 h 2110509"/>
                <a:gd name="connsiteX3" fmla="*/ 4765964 w 5089237"/>
                <a:gd name="connsiteY3" fmla="*/ 598055 h 2110509"/>
                <a:gd name="connsiteX4" fmla="*/ 5001491 w 5089237"/>
                <a:gd name="connsiteY4" fmla="*/ 417945 h 2110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9237" h="2110509">
                  <a:moveTo>
                    <a:pt x="0" y="1027545"/>
                  </a:moveTo>
                  <a:cubicBezTo>
                    <a:pt x="299027" y="513772"/>
                    <a:pt x="598055" y="0"/>
                    <a:pt x="1108364" y="168564"/>
                  </a:cubicBezTo>
                  <a:cubicBezTo>
                    <a:pt x="1618673" y="337128"/>
                    <a:pt x="2452254" y="1967345"/>
                    <a:pt x="3061854" y="2038927"/>
                  </a:cubicBezTo>
                  <a:cubicBezTo>
                    <a:pt x="3671454" y="2110509"/>
                    <a:pt x="4442691" y="868219"/>
                    <a:pt x="4765964" y="598055"/>
                  </a:cubicBezTo>
                  <a:cubicBezTo>
                    <a:pt x="5089237" y="327891"/>
                    <a:pt x="5045364" y="372918"/>
                    <a:pt x="5001491" y="417945"/>
                  </a:cubicBezTo>
                </a:path>
              </a:pathLst>
            </a:cu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8" name="Straight Connector 157"/>
            <p:cNvCxnSpPr/>
            <p:nvPr/>
          </p:nvCxnSpPr>
          <p:spPr>
            <a:xfrm>
              <a:off x="1173462" y="1929450"/>
              <a:ext cx="35866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181975" y="2167899"/>
              <a:ext cx="35866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201837" y="2435849"/>
              <a:ext cx="35866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1504508" y="1919617"/>
              <a:ext cx="31742" cy="275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4193016" y="1914193"/>
              <a:ext cx="31742" cy="275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2768573" y="2419775"/>
              <a:ext cx="31742" cy="275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4742484" y="1811453"/>
              <a:ext cx="286716" cy="158865"/>
            </a:xfrm>
            <a:prstGeom prst="rect">
              <a:avLst/>
            </a:prstGeom>
            <a:noFill/>
          </p:spPr>
          <p:txBody>
            <a:bodyPr wrap="none" rtlCol="0">
              <a:spAutoFit/>
            </a:bodyPr>
            <a:lstStyle/>
            <a:p>
              <a:r>
                <a:rPr lang="en-US" sz="1400" dirty="0" smtClean="0"/>
                <a:t>UTP</a:t>
              </a:r>
              <a:endParaRPr lang="en-US" sz="1400" dirty="0"/>
            </a:p>
          </p:txBody>
        </p:sp>
        <p:sp>
          <p:nvSpPr>
            <p:cNvPr id="165" name="TextBox 164"/>
            <p:cNvSpPr txBox="1"/>
            <p:nvPr/>
          </p:nvSpPr>
          <p:spPr>
            <a:xfrm>
              <a:off x="4760105" y="2328794"/>
              <a:ext cx="255007" cy="158865"/>
            </a:xfrm>
            <a:prstGeom prst="rect">
              <a:avLst/>
            </a:prstGeom>
            <a:noFill/>
          </p:spPr>
          <p:txBody>
            <a:bodyPr wrap="none" rtlCol="0">
              <a:spAutoFit/>
            </a:bodyPr>
            <a:lstStyle/>
            <a:p>
              <a:r>
                <a:rPr lang="en-US" sz="1400" dirty="0" smtClean="0"/>
                <a:t>LTP</a:t>
              </a:r>
              <a:endParaRPr lang="en-US" sz="1400" dirty="0"/>
            </a:p>
          </p:txBody>
        </p:sp>
        <p:sp>
          <p:nvSpPr>
            <p:cNvPr id="166" name="TextBox 165"/>
            <p:cNvSpPr txBox="1"/>
            <p:nvPr/>
          </p:nvSpPr>
          <p:spPr>
            <a:xfrm>
              <a:off x="970855" y="2001726"/>
              <a:ext cx="179747" cy="190638"/>
            </a:xfrm>
            <a:prstGeom prst="rect">
              <a:avLst/>
            </a:prstGeom>
            <a:noFill/>
          </p:spPr>
          <p:txBody>
            <a:bodyPr wrap="none" rtlCol="0">
              <a:spAutoFit/>
            </a:bodyPr>
            <a:lstStyle/>
            <a:p>
              <a:r>
                <a:rPr lang="en-US" dirty="0" smtClean="0"/>
                <a:t>0</a:t>
              </a:r>
              <a:endParaRPr lang="en-US" dirty="0"/>
            </a:p>
          </p:txBody>
        </p:sp>
        <p:cxnSp>
          <p:nvCxnSpPr>
            <p:cNvPr id="167" name="Straight Connector 166"/>
            <p:cNvCxnSpPr/>
            <p:nvPr/>
          </p:nvCxnSpPr>
          <p:spPr>
            <a:xfrm rot="5400000">
              <a:off x="1270053" y="3123180"/>
              <a:ext cx="51918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10800000">
              <a:off x="1523424" y="3384267"/>
              <a:ext cx="125850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10800000">
              <a:off x="1417300" y="2868505"/>
              <a:ext cx="10896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1057114" y="2407991"/>
              <a:ext cx="943972"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2572788" y="2648245"/>
              <a:ext cx="42478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10800000" flipV="1">
              <a:off x="2787072" y="2835928"/>
              <a:ext cx="142822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6200000" flipV="1">
              <a:off x="3947349" y="3101547"/>
              <a:ext cx="53491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10800000">
              <a:off x="4214299" y="3376498"/>
              <a:ext cx="10896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3758265" y="2377836"/>
              <a:ext cx="896773"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78" name="Object 177"/>
            <p:cNvGraphicFramePr>
              <a:graphicFrameLocks noChangeAspect="1"/>
            </p:cNvGraphicFramePr>
            <p:nvPr/>
          </p:nvGraphicFramePr>
          <p:xfrm>
            <a:off x="3466190" y="2598096"/>
            <a:ext cx="340504" cy="196661"/>
          </p:xfrm>
          <a:graphic>
            <a:graphicData uri="http://schemas.openxmlformats.org/presentationml/2006/ole">
              <mc:AlternateContent xmlns:mc="http://schemas.openxmlformats.org/markup-compatibility/2006">
                <mc:Choice xmlns:v="urn:schemas-microsoft-com:vml" Requires="v">
                  <p:oleObj spid="_x0000_s70728" name="Equation" r:id="rId23" imgW="342720" imgH="228600" progId="Equation.3">
                    <p:embed/>
                  </p:oleObj>
                </mc:Choice>
                <mc:Fallback>
                  <p:oleObj name="Equation" r:id="rId23" imgW="342720" imgH="228600"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66190" y="2598096"/>
                          <a:ext cx="340504" cy="196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 name="Object 178"/>
            <p:cNvGraphicFramePr>
              <a:graphicFrameLocks noChangeAspect="1"/>
            </p:cNvGraphicFramePr>
            <p:nvPr/>
          </p:nvGraphicFramePr>
          <p:xfrm>
            <a:off x="1990672" y="3384739"/>
            <a:ext cx="340504" cy="196661"/>
          </p:xfrm>
          <a:graphic>
            <a:graphicData uri="http://schemas.openxmlformats.org/presentationml/2006/ole">
              <mc:AlternateContent xmlns:mc="http://schemas.openxmlformats.org/markup-compatibility/2006">
                <mc:Choice xmlns:v="urn:schemas-microsoft-com:vml" Requires="v">
                  <p:oleObj spid="_x0000_s70729" name="Equation" r:id="rId25" imgW="342720" imgH="228600" progId="Equation.3">
                    <p:embed/>
                  </p:oleObj>
                </mc:Choice>
                <mc:Fallback>
                  <p:oleObj name="Equation" r:id="rId25" imgW="342720" imgH="228600" progId="Equation.3">
                    <p:embed/>
                    <p:pic>
                      <p:nvPicPr>
                        <p:cNvPr id="0" name="Object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90672" y="3384739"/>
                          <a:ext cx="340504" cy="196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 name="TextBox 179"/>
            <p:cNvSpPr txBox="1"/>
            <p:nvPr/>
          </p:nvSpPr>
          <p:spPr>
            <a:xfrm>
              <a:off x="1037260" y="3194101"/>
              <a:ext cx="179747" cy="190638"/>
            </a:xfrm>
            <a:prstGeom prst="rect">
              <a:avLst/>
            </a:prstGeom>
            <a:noFill/>
          </p:spPr>
          <p:txBody>
            <a:bodyPr wrap="none" rtlCol="0">
              <a:spAutoFit/>
            </a:bodyPr>
            <a:lstStyle/>
            <a:p>
              <a:r>
                <a:rPr lang="en-US" dirty="0" smtClean="0"/>
                <a:t>0</a:t>
              </a:r>
              <a:endParaRPr lang="en-US" dirty="0"/>
            </a:p>
          </p:txBody>
        </p:sp>
        <p:cxnSp>
          <p:nvCxnSpPr>
            <p:cNvPr id="181" name="Straight Connector 180"/>
            <p:cNvCxnSpPr/>
            <p:nvPr/>
          </p:nvCxnSpPr>
          <p:spPr>
            <a:xfrm rot="10800000" flipV="1">
              <a:off x="1237888" y="3079915"/>
              <a:ext cx="33233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V="1">
              <a:off x="2517017" y="3117019"/>
              <a:ext cx="53491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Slide Number Placeholder 32"/>
          <p:cNvSpPr>
            <a:spLocks noGrp="1"/>
          </p:cNvSpPr>
          <p:nvPr>
            <p:ph type="sldNum" sz="quarter" idx="12"/>
          </p:nvPr>
        </p:nvSpPr>
        <p:spPr/>
        <p:txBody>
          <a:bodyPr/>
          <a:lstStyle/>
          <a:p>
            <a:pPr>
              <a:defRPr/>
            </a:pPr>
            <a:fld id="{04EC03C3-B5E0-4B4A-92E7-01174F9D642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101"/>
          <p:cNvSpPr>
            <a:spLocks noChangeArrowheads="1"/>
          </p:cNvSpPr>
          <p:nvPr/>
        </p:nvSpPr>
        <p:spPr bwMode="auto">
          <a:xfrm>
            <a:off x="3629025" y="1905000"/>
            <a:ext cx="5334000" cy="28194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77" name="Rectangle 101"/>
          <p:cNvSpPr>
            <a:spLocks noChangeArrowheads="1"/>
          </p:cNvSpPr>
          <p:nvPr/>
        </p:nvSpPr>
        <p:spPr bwMode="auto">
          <a:xfrm>
            <a:off x="5638800" y="4953000"/>
            <a:ext cx="2971800" cy="13716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72" name="Rectangle 101"/>
          <p:cNvSpPr>
            <a:spLocks noChangeArrowheads="1"/>
          </p:cNvSpPr>
          <p:nvPr/>
        </p:nvSpPr>
        <p:spPr bwMode="auto">
          <a:xfrm>
            <a:off x="3619500" y="5295900"/>
            <a:ext cx="1752600" cy="6858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36898" name="Title 1"/>
          <p:cNvSpPr>
            <a:spLocks noGrp="1"/>
          </p:cNvSpPr>
          <p:nvPr>
            <p:ph type="title"/>
          </p:nvPr>
        </p:nvSpPr>
        <p:spPr/>
        <p:txBody>
          <a:bodyPr/>
          <a:lstStyle/>
          <a:p>
            <a:r>
              <a:rPr lang="en-US" smtClean="0"/>
              <a:t>Relaxation oscillator</a:t>
            </a:r>
          </a:p>
        </p:txBody>
      </p:sp>
      <p:sp>
        <p:nvSpPr>
          <p:cNvPr id="8" name="Rectangle 7"/>
          <p:cNvSpPr/>
          <p:nvPr/>
        </p:nvSpPr>
        <p:spPr bwMode="auto">
          <a:xfrm>
            <a:off x="8001000" y="5943600"/>
            <a:ext cx="228600" cy="228600"/>
          </a:xfrm>
          <a:prstGeom prst="rect">
            <a:avLst/>
          </a:prstGeom>
          <a:solidFill>
            <a:schemeClr val="bg1">
              <a:lumMod val="85000"/>
            </a:schemeClr>
          </a:solidFill>
          <a:ln w="9525" cap="flat" cmpd="sng" algn="ctr">
            <a:noFill/>
            <a:prstDash val="solid"/>
            <a:round/>
            <a:headEnd type="none" w="med" len="med"/>
            <a:tailEnd type="triangle" w="med" len="med"/>
          </a:ln>
          <a:effectLst/>
        </p:spPr>
        <p:txBody>
          <a:bodyPr/>
          <a:lstStyle/>
          <a:p>
            <a:pPr marL="342900" indent="-342900" algn="ctr">
              <a:lnSpc>
                <a:spcPct val="80000"/>
              </a:lnSpc>
              <a:spcBef>
                <a:spcPct val="20000"/>
              </a:spcBef>
              <a:buClr>
                <a:schemeClr val="folHlink"/>
              </a:buClr>
              <a:buSzPct val="60000"/>
              <a:buFont typeface="Wingdings" pitchFamily="2" charset="2"/>
              <a:buNone/>
              <a:defRPr/>
            </a:pPr>
            <a:endParaRPr lang="en-US">
              <a:cs typeface="Arial" pitchFamily="34" charset="0"/>
            </a:endParaRPr>
          </a:p>
        </p:txBody>
      </p:sp>
      <p:grpSp>
        <p:nvGrpSpPr>
          <p:cNvPr id="2" name="Group 9"/>
          <p:cNvGrpSpPr/>
          <p:nvPr/>
        </p:nvGrpSpPr>
        <p:grpSpPr>
          <a:xfrm>
            <a:off x="609600" y="2133600"/>
            <a:ext cx="2743200" cy="3352800"/>
            <a:chOff x="4495800" y="76200"/>
            <a:chExt cx="2743200" cy="3352800"/>
          </a:xfrm>
        </p:grpSpPr>
        <p:sp>
          <p:nvSpPr>
            <p:cNvPr id="11" name="Rectangle 101"/>
            <p:cNvSpPr>
              <a:spLocks noChangeArrowheads="1"/>
            </p:cNvSpPr>
            <p:nvPr/>
          </p:nvSpPr>
          <p:spPr bwMode="auto">
            <a:xfrm>
              <a:off x="4495800" y="76200"/>
              <a:ext cx="2743200" cy="33528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aphicFrame>
          <p:nvGraphicFramePr>
            <p:cNvPr id="12" name="Object 12"/>
            <p:cNvGraphicFramePr>
              <a:graphicFrameLocks noChangeAspect="1"/>
            </p:cNvGraphicFramePr>
            <p:nvPr/>
          </p:nvGraphicFramePr>
          <p:xfrm>
            <a:off x="5735098" y="2337816"/>
            <a:ext cx="411428" cy="281940"/>
          </p:xfrm>
          <a:graphic>
            <a:graphicData uri="http://schemas.openxmlformats.org/presentationml/2006/ole">
              <mc:AlternateContent xmlns:mc="http://schemas.openxmlformats.org/markup-compatibility/2006">
                <mc:Choice xmlns:v="urn:schemas-microsoft-com:vml" Requires="v">
                  <p:oleObj spid="_x0000_s71752" name="Equation" r:id="rId4" imgW="355320" imgH="215640" progId="Equation.3">
                    <p:embed/>
                  </p:oleObj>
                </mc:Choice>
                <mc:Fallback>
                  <p:oleObj name="Equation" r:id="rId4" imgW="35532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5098" y="2337816"/>
                          <a:ext cx="411428" cy="281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Elbow Connector 12"/>
            <p:cNvCxnSpPr/>
            <p:nvPr/>
          </p:nvCxnSpPr>
          <p:spPr>
            <a:xfrm rot="5400000">
              <a:off x="4880603" y="2133430"/>
              <a:ext cx="816470" cy="334064"/>
            </a:xfrm>
            <a:prstGeom prst="bentConnector3">
              <a:avLst>
                <a:gd name="adj1" fmla="val -79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H="1" flipV="1">
              <a:off x="5128260" y="2722304"/>
              <a:ext cx="5486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862519" y="1154071"/>
              <a:ext cx="55677" cy="5443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95559" y="2692367"/>
              <a:ext cx="55677" cy="5443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10800000" flipH="1" flipV="1">
              <a:off x="4903254" y="1186367"/>
              <a:ext cx="5486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flipV="1">
              <a:off x="5059472" y="2817559"/>
              <a:ext cx="130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rot="10800000" flipH="1" flipV="1">
              <a:off x="5121583" y="2878794"/>
              <a:ext cx="24084"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flipH="1">
              <a:off x="5090527" y="2907565"/>
              <a:ext cx="55141" cy="3008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9"/>
            <p:cNvCxnSpPr/>
            <p:nvPr/>
          </p:nvCxnSpPr>
          <p:spPr bwMode="auto">
            <a:xfrm rot="10800000" flipH="1" flipV="1">
              <a:off x="5090527" y="2937646"/>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flipH="1">
              <a:off x="5090527" y="2982112"/>
              <a:ext cx="55141" cy="29426"/>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rot="10800000" flipH="1" flipV="1">
              <a:off x="5090527" y="3011537"/>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16"/>
            <p:cNvCxnSpPr/>
            <p:nvPr/>
          </p:nvCxnSpPr>
          <p:spPr bwMode="auto">
            <a:xfrm flipH="1">
              <a:off x="5090527" y="3056659"/>
              <a:ext cx="55141"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rot="5400000" flipV="1">
              <a:off x="5093274" y="3084575"/>
              <a:ext cx="27464" cy="2852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rot="5400000">
              <a:off x="5283045" y="1083460"/>
              <a:ext cx="1267539" cy="929848"/>
            </a:xfrm>
            <a:prstGeom prst="triangle">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rot="5400000" flipH="1" flipV="1">
              <a:off x="5713666" y="1014789"/>
              <a:ext cx="4269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5714157" y="2084044"/>
              <a:ext cx="4269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06483" y="758952"/>
              <a:ext cx="41327" cy="4447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10200" y="1765635"/>
              <a:ext cx="274434" cy="307777"/>
            </a:xfrm>
            <a:prstGeom prst="rect">
              <a:avLst/>
            </a:prstGeom>
            <a:noFill/>
          </p:spPr>
          <p:txBody>
            <a:bodyPr wrap="none" rtlCol="0">
              <a:spAutoFit/>
            </a:bodyPr>
            <a:lstStyle/>
            <a:p>
              <a:r>
                <a:rPr lang="en-US" sz="1400" dirty="0" smtClean="0"/>
                <a:t>+</a:t>
              </a:r>
              <a:endParaRPr lang="en-US" sz="1400" dirty="0"/>
            </a:p>
          </p:txBody>
        </p:sp>
        <p:sp>
          <p:nvSpPr>
            <p:cNvPr id="31" name="TextBox 30"/>
            <p:cNvSpPr txBox="1"/>
            <p:nvPr/>
          </p:nvSpPr>
          <p:spPr>
            <a:xfrm>
              <a:off x="5440672" y="1066800"/>
              <a:ext cx="239168" cy="307777"/>
            </a:xfrm>
            <a:prstGeom prst="rect">
              <a:avLst/>
            </a:prstGeom>
            <a:noFill/>
          </p:spPr>
          <p:txBody>
            <a:bodyPr wrap="none" rtlCol="0">
              <a:spAutoFit/>
            </a:bodyPr>
            <a:lstStyle/>
            <a:p>
              <a:r>
                <a:rPr lang="en-US" sz="1400" dirty="0" smtClean="0"/>
                <a:t>-</a:t>
              </a:r>
              <a:endParaRPr lang="en-US" sz="1400" dirty="0"/>
            </a:p>
          </p:txBody>
        </p:sp>
        <p:sp>
          <p:nvSpPr>
            <p:cNvPr id="32" name="Oval 31"/>
            <p:cNvSpPr/>
            <p:nvPr/>
          </p:nvSpPr>
          <p:spPr>
            <a:xfrm>
              <a:off x="5906483" y="2293341"/>
              <a:ext cx="41327" cy="4447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10800000">
              <a:off x="6567194" y="1520327"/>
              <a:ext cx="41327" cy="4447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6"/>
            </p:cNvCxnSpPr>
            <p:nvPr/>
          </p:nvCxnSpPr>
          <p:spPr>
            <a:xfrm rot="10800000" flipV="1">
              <a:off x="6380706" y="1548384"/>
              <a:ext cx="1864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flipV="1">
              <a:off x="5059472" y="3180888"/>
              <a:ext cx="130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14340" y="3256493"/>
              <a:ext cx="23340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068625" y="3299710"/>
              <a:ext cx="13362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104997" y="3335026"/>
              <a:ext cx="66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9" name="Object 9"/>
            <p:cNvGraphicFramePr>
              <a:graphicFrameLocks noChangeAspect="1"/>
            </p:cNvGraphicFramePr>
            <p:nvPr/>
          </p:nvGraphicFramePr>
          <p:xfrm>
            <a:off x="6838950" y="1397603"/>
            <a:ext cx="362692" cy="300895"/>
          </p:xfrm>
          <a:graphic>
            <a:graphicData uri="http://schemas.openxmlformats.org/presentationml/2006/ole">
              <mc:AlternateContent xmlns:mc="http://schemas.openxmlformats.org/markup-compatibility/2006">
                <mc:Choice xmlns:v="urn:schemas-microsoft-com:vml" Requires="v">
                  <p:oleObj spid="_x0000_s71753" name="Equation" r:id="rId6" imgW="266400" imgH="228600" progId="Equation.3">
                    <p:embed/>
                  </p:oleObj>
                </mc:Choice>
                <mc:Fallback>
                  <p:oleObj name="Equation" r:id="rId6" imgW="26640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8950" y="1397603"/>
                          <a:ext cx="362692" cy="300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9"/>
            <p:cNvGraphicFramePr>
              <a:graphicFrameLocks noChangeAspect="1"/>
            </p:cNvGraphicFramePr>
            <p:nvPr/>
          </p:nvGraphicFramePr>
          <p:xfrm>
            <a:off x="5693435" y="533400"/>
            <a:ext cx="373543" cy="232595"/>
          </p:xfrm>
          <a:graphic>
            <a:graphicData uri="http://schemas.openxmlformats.org/presentationml/2006/ole">
              <mc:AlternateContent xmlns:mc="http://schemas.openxmlformats.org/markup-compatibility/2006">
                <mc:Choice xmlns:v="urn:schemas-microsoft-com:vml" Requires="v">
                  <p:oleObj spid="_x0000_s71754" name="Equation" r:id="rId8" imgW="355320" imgH="228600" progId="Equation.3">
                    <p:embed/>
                  </p:oleObj>
                </mc:Choice>
                <mc:Fallback>
                  <p:oleObj name="Equation" r:id="rId8" imgW="35532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93435" y="533400"/>
                          <a:ext cx="373543" cy="232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
            <p:cNvGraphicFramePr>
              <a:graphicFrameLocks noChangeAspect="1"/>
            </p:cNvGraphicFramePr>
            <p:nvPr/>
          </p:nvGraphicFramePr>
          <p:xfrm>
            <a:off x="4800600" y="2869306"/>
            <a:ext cx="269858" cy="233775"/>
          </p:xfrm>
          <a:graphic>
            <a:graphicData uri="http://schemas.openxmlformats.org/presentationml/2006/ole">
              <mc:AlternateContent xmlns:mc="http://schemas.openxmlformats.org/markup-compatibility/2006">
                <mc:Choice xmlns:v="urn:schemas-microsoft-com:vml" Requires="v">
                  <p:oleObj spid="_x0000_s71755" name="Equation" r:id="rId10" imgW="190440" imgH="215640" progId="Equation.3">
                    <p:embed/>
                  </p:oleObj>
                </mc:Choice>
                <mc:Fallback>
                  <p:oleObj name="Equation" r:id="rId10" imgW="190440" imgH="2156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2869306"/>
                          <a:ext cx="269858" cy="23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2" name="Straight Connector 41"/>
            <p:cNvCxnSpPr/>
            <p:nvPr/>
          </p:nvCxnSpPr>
          <p:spPr bwMode="auto">
            <a:xfrm rot="16200000" flipH="1" flipV="1">
              <a:off x="5874721" y="2724287"/>
              <a:ext cx="24084"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auto">
            <a:xfrm rot="5400000" flipH="1">
              <a:off x="5829767" y="2708106"/>
              <a:ext cx="55141" cy="3008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9"/>
            <p:cNvCxnSpPr/>
            <p:nvPr/>
          </p:nvCxnSpPr>
          <p:spPr bwMode="auto">
            <a:xfrm rot="16200000" flipH="1" flipV="1">
              <a:off x="5792494" y="2700913"/>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auto">
            <a:xfrm rot="5400000" flipH="1">
              <a:off x="5755548" y="2708433"/>
              <a:ext cx="55141" cy="29426"/>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auto">
            <a:xfrm rot="16200000" flipH="1" flipV="1">
              <a:off x="5718603" y="2700913"/>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16"/>
            <p:cNvCxnSpPr/>
            <p:nvPr/>
          </p:nvCxnSpPr>
          <p:spPr bwMode="auto">
            <a:xfrm rot="5400000" flipH="1">
              <a:off x="5681327" y="2708760"/>
              <a:ext cx="55141"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auto">
            <a:xfrm rot="10800000" flipV="1">
              <a:off x="5667375" y="2697793"/>
              <a:ext cx="27464" cy="2852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49" name="Object 12"/>
            <p:cNvGraphicFramePr>
              <a:graphicFrameLocks noChangeAspect="1"/>
            </p:cNvGraphicFramePr>
            <p:nvPr/>
          </p:nvGraphicFramePr>
          <p:xfrm>
            <a:off x="5683250" y="2752725"/>
            <a:ext cx="250825" cy="233363"/>
          </p:xfrm>
          <a:graphic>
            <a:graphicData uri="http://schemas.openxmlformats.org/presentationml/2006/ole">
              <mc:AlternateContent xmlns:mc="http://schemas.openxmlformats.org/markup-compatibility/2006">
                <mc:Choice xmlns:v="urn:schemas-microsoft-com:vml" Requires="v">
                  <p:oleObj spid="_x0000_s71756" name="Equation" r:id="rId12" imgW="177480" imgH="215640" progId="Equation.3">
                    <p:embed/>
                  </p:oleObj>
                </mc:Choice>
                <mc:Fallback>
                  <p:oleObj name="Equation" r:id="rId12" imgW="177480" imgH="21564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83250" y="2752725"/>
                          <a:ext cx="250825"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0" name="Elbow Connector 49"/>
            <p:cNvCxnSpPr/>
            <p:nvPr/>
          </p:nvCxnSpPr>
          <p:spPr>
            <a:xfrm rot="5400000" flipH="1" flipV="1">
              <a:off x="5660856" y="1803994"/>
              <a:ext cx="1166193" cy="687810"/>
            </a:xfrm>
            <a:prstGeom prst="bentConnector3">
              <a:avLst>
                <a:gd name="adj1" fmla="val -231"/>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flipV="1">
              <a:off x="6595311" y="1544480"/>
              <a:ext cx="1864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rot="10800000">
              <a:off x="6780554" y="1524000"/>
              <a:ext cx="41327" cy="4447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rot="5400000" flipV="1">
              <a:off x="5656784" y="620192"/>
              <a:ext cx="1166193" cy="687810"/>
            </a:xfrm>
            <a:prstGeom prst="bentConnector3">
              <a:avLst>
                <a:gd name="adj1" fmla="val -231"/>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auto">
            <a:xfrm rot="16200000" flipH="1" flipV="1">
              <a:off x="5865197" y="375204"/>
              <a:ext cx="24084"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auto">
            <a:xfrm rot="5400000" flipH="1">
              <a:off x="5820243" y="359022"/>
              <a:ext cx="55141" cy="3008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9"/>
            <p:cNvCxnSpPr/>
            <p:nvPr/>
          </p:nvCxnSpPr>
          <p:spPr bwMode="auto">
            <a:xfrm rot="16200000" flipH="1" flipV="1">
              <a:off x="5782969" y="351829"/>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auto">
            <a:xfrm rot="5400000" flipH="1">
              <a:off x="5746023" y="359349"/>
              <a:ext cx="55141" cy="29426"/>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auto">
            <a:xfrm rot="16200000" flipH="1" flipV="1">
              <a:off x="5709078" y="351829"/>
              <a:ext cx="55141" cy="4446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16"/>
            <p:cNvCxnSpPr/>
            <p:nvPr/>
          </p:nvCxnSpPr>
          <p:spPr bwMode="auto">
            <a:xfrm rot="5400000" flipH="1">
              <a:off x="5671803" y="359676"/>
              <a:ext cx="55141" cy="2877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rot="10800000" flipV="1">
              <a:off x="5657851" y="348710"/>
              <a:ext cx="27464" cy="28522"/>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4688992" y="583097"/>
              <a:ext cx="1166193" cy="761999"/>
            </a:xfrm>
            <a:prstGeom prst="bentConnector3">
              <a:avLst>
                <a:gd name="adj1" fmla="val -231"/>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2" name="Object 12"/>
            <p:cNvGraphicFramePr>
              <a:graphicFrameLocks noChangeAspect="1"/>
            </p:cNvGraphicFramePr>
            <p:nvPr/>
          </p:nvGraphicFramePr>
          <p:xfrm>
            <a:off x="5656263" y="127000"/>
            <a:ext cx="214312" cy="177800"/>
          </p:xfrm>
          <a:graphic>
            <a:graphicData uri="http://schemas.openxmlformats.org/presentationml/2006/ole">
              <mc:AlternateContent xmlns:mc="http://schemas.openxmlformats.org/markup-compatibility/2006">
                <mc:Choice xmlns:v="urn:schemas-microsoft-com:vml" Requires="v">
                  <p:oleObj spid="_x0000_s71757" name="Equation" r:id="rId14" imgW="152280" imgH="164880" progId="Equation.3">
                    <p:embed/>
                  </p:oleObj>
                </mc:Choice>
                <mc:Fallback>
                  <p:oleObj name="Equation" r:id="rId14" imgW="152280" imgH="16488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6263" y="127000"/>
                          <a:ext cx="214312"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3" name="Straight Connector 62"/>
            <p:cNvCxnSpPr/>
            <p:nvPr/>
          </p:nvCxnSpPr>
          <p:spPr>
            <a:xfrm>
              <a:off x="4827607" y="1549400"/>
              <a:ext cx="145318" cy="0"/>
            </a:xfrm>
            <a:prstGeom prst="line">
              <a:avLst/>
            </a:prstGeom>
            <a:ln w="6350">
              <a:solidFill>
                <a:srgbClr val="0000FF"/>
              </a:solidFill>
            </a:ln>
          </p:spPr>
          <p:style>
            <a:lnRef idx="1">
              <a:schemeClr val="accent1"/>
            </a:lnRef>
            <a:fillRef idx="0">
              <a:schemeClr val="accent1"/>
            </a:fillRef>
            <a:effectRef idx="0">
              <a:schemeClr val="accent1"/>
            </a:effectRef>
            <a:fontRef idx="minor">
              <a:schemeClr val="tx1"/>
            </a:fontRef>
          </p:style>
        </p:cxnSp>
        <p:sp>
          <p:nvSpPr>
            <p:cNvPr id="64" name="Arc 63"/>
            <p:cNvSpPr/>
            <p:nvPr/>
          </p:nvSpPr>
          <p:spPr>
            <a:xfrm>
              <a:off x="4816795" y="1597959"/>
              <a:ext cx="154737" cy="102642"/>
            </a:xfrm>
            <a:prstGeom prst="arc">
              <a:avLst>
                <a:gd name="adj1" fmla="val 11085819"/>
                <a:gd name="adj2" fmla="val 0"/>
              </a:avLst>
            </a:prstGeom>
            <a:ln w="63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p:cNvCxnSpPr/>
            <p:nvPr/>
          </p:nvCxnSpPr>
          <p:spPr>
            <a:xfrm rot="16200000" flipH="1" flipV="1">
              <a:off x="4768936" y="1737731"/>
              <a:ext cx="25660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4772030" y="1866900"/>
              <a:ext cx="23340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4826315" y="1900592"/>
              <a:ext cx="13362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4862687" y="1945433"/>
              <a:ext cx="66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568981" y="1430893"/>
              <a:ext cx="279244" cy="307777"/>
            </a:xfrm>
            <a:prstGeom prst="rect">
              <a:avLst/>
            </a:prstGeom>
            <a:noFill/>
          </p:spPr>
          <p:txBody>
            <a:bodyPr wrap="none" rtlCol="0">
              <a:spAutoFit/>
            </a:bodyPr>
            <a:lstStyle/>
            <a:p>
              <a:r>
                <a:rPr lang="en-US" sz="1400" i="1" dirty="0" smtClean="0"/>
                <a:t>C</a:t>
              </a:r>
              <a:endParaRPr lang="en-US" sz="1400" i="1" dirty="0"/>
            </a:p>
          </p:txBody>
        </p:sp>
      </p:grpSp>
      <p:graphicFrame>
        <p:nvGraphicFramePr>
          <p:cNvPr id="70" name="Object 69"/>
          <p:cNvGraphicFramePr>
            <a:graphicFrameLocks noChangeAspect="1"/>
          </p:cNvGraphicFramePr>
          <p:nvPr/>
        </p:nvGraphicFramePr>
        <p:xfrm>
          <a:off x="3657600" y="5334000"/>
          <a:ext cx="1714500" cy="591029"/>
        </p:xfrm>
        <a:graphic>
          <a:graphicData uri="http://schemas.openxmlformats.org/presentationml/2006/ole">
            <mc:AlternateContent xmlns:mc="http://schemas.openxmlformats.org/markup-compatibility/2006">
              <mc:Choice xmlns:v="urn:schemas-microsoft-com:vml" Requires="v">
                <p:oleObj spid="_x0000_s71758" name="Equation" r:id="rId16" imgW="1143000" imgH="393480" progId="Equation.3">
                  <p:embed/>
                </p:oleObj>
              </mc:Choice>
              <mc:Fallback>
                <p:oleObj name="Equation" r:id="rId16" imgW="1143000" imgH="39348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7600" y="5334000"/>
                        <a:ext cx="1714500" cy="591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5"/>
          <p:cNvGrpSpPr/>
          <p:nvPr/>
        </p:nvGrpSpPr>
        <p:grpSpPr>
          <a:xfrm>
            <a:off x="5886450" y="5029200"/>
            <a:ext cx="2552700" cy="1219200"/>
            <a:chOff x="314325" y="5486400"/>
            <a:chExt cx="2552700" cy="1219200"/>
          </a:xfrm>
        </p:grpSpPr>
        <p:graphicFrame>
          <p:nvGraphicFramePr>
            <p:cNvPr id="71" name="Object 70"/>
            <p:cNvGraphicFramePr>
              <a:graphicFrameLocks noChangeAspect="1"/>
            </p:cNvGraphicFramePr>
            <p:nvPr/>
          </p:nvGraphicFramePr>
          <p:xfrm>
            <a:off x="314325" y="5486400"/>
            <a:ext cx="2552700" cy="304800"/>
          </p:xfrm>
          <a:graphic>
            <a:graphicData uri="http://schemas.openxmlformats.org/presentationml/2006/ole">
              <mc:AlternateContent xmlns:mc="http://schemas.openxmlformats.org/markup-compatibility/2006">
                <mc:Choice xmlns:v="urn:schemas-microsoft-com:vml" Requires="v">
                  <p:oleObj spid="_x0000_s71759" name="Equation" r:id="rId18" imgW="1701720" imgH="203040" progId="Equation.3">
                    <p:embed/>
                  </p:oleObj>
                </mc:Choice>
                <mc:Fallback>
                  <p:oleObj name="Equation" r:id="rId18" imgW="1701720" imgH="203040" progId="Equation.3">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4325" y="5486400"/>
                          <a:ext cx="2552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72"/>
            <p:cNvGraphicFramePr>
              <a:graphicFrameLocks noChangeAspect="1"/>
            </p:cNvGraphicFramePr>
            <p:nvPr/>
          </p:nvGraphicFramePr>
          <p:xfrm>
            <a:off x="314325" y="5800725"/>
            <a:ext cx="2247900" cy="304800"/>
          </p:xfrm>
          <a:graphic>
            <a:graphicData uri="http://schemas.openxmlformats.org/presentationml/2006/ole">
              <mc:AlternateContent xmlns:mc="http://schemas.openxmlformats.org/markup-compatibility/2006">
                <mc:Choice xmlns:v="urn:schemas-microsoft-com:vml" Requires="v">
                  <p:oleObj spid="_x0000_s71760" name="Equation" r:id="rId20" imgW="1498320" imgH="203040" progId="Equation.3">
                    <p:embed/>
                  </p:oleObj>
                </mc:Choice>
                <mc:Fallback>
                  <p:oleObj name="Equation" r:id="rId20" imgW="1498320" imgH="20304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4325" y="5800725"/>
                          <a:ext cx="22479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73"/>
            <p:cNvGraphicFramePr>
              <a:graphicFrameLocks noChangeAspect="1"/>
            </p:cNvGraphicFramePr>
            <p:nvPr/>
          </p:nvGraphicFramePr>
          <p:xfrm>
            <a:off x="314325" y="6086475"/>
            <a:ext cx="1562100" cy="304800"/>
          </p:xfrm>
          <a:graphic>
            <a:graphicData uri="http://schemas.openxmlformats.org/presentationml/2006/ole">
              <mc:AlternateContent xmlns:mc="http://schemas.openxmlformats.org/markup-compatibility/2006">
                <mc:Choice xmlns:v="urn:schemas-microsoft-com:vml" Requires="v">
                  <p:oleObj spid="_x0000_s71761" name="Equation" r:id="rId22" imgW="1041120" imgH="203040" progId="Equation.3">
                    <p:embed/>
                  </p:oleObj>
                </mc:Choice>
                <mc:Fallback>
                  <p:oleObj name="Equation" r:id="rId22" imgW="1041120" imgH="203040"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4325" y="6086475"/>
                          <a:ext cx="15621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74"/>
            <p:cNvGraphicFramePr>
              <a:graphicFrameLocks noChangeAspect="1"/>
            </p:cNvGraphicFramePr>
            <p:nvPr/>
          </p:nvGraphicFramePr>
          <p:xfrm>
            <a:off x="323850" y="6400800"/>
            <a:ext cx="2114550" cy="304800"/>
          </p:xfrm>
          <a:graphic>
            <a:graphicData uri="http://schemas.openxmlformats.org/presentationml/2006/ole">
              <mc:AlternateContent xmlns:mc="http://schemas.openxmlformats.org/markup-compatibility/2006">
                <mc:Choice xmlns:v="urn:schemas-microsoft-com:vml" Requires="v">
                  <p:oleObj spid="_x0000_s71762" name="Equation" r:id="rId24" imgW="1409400" imgH="203040" progId="Equation.3">
                    <p:embed/>
                  </p:oleObj>
                </mc:Choice>
                <mc:Fallback>
                  <p:oleObj name="Equation" r:id="rId24" imgW="1409400" imgH="203040" progId="Equation.3">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3850" y="6400800"/>
                          <a:ext cx="211455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17"/>
          <p:cNvGrpSpPr/>
          <p:nvPr/>
        </p:nvGrpSpPr>
        <p:grpSpPr>
          <a:xfrm>
            <a:off x="3616325" y="190500"/>
            <a:ext cx="5527675" cy="4762500"/>
            <a:chOff x="152400" y="-314325"/>
            <a:chExt cx="5527675" cy="4762500"/>
          </a:xfrm>
        </p:grpSpPr>
        <p:sp>
          <p:nvSpPr>
            <p:cNvPr id="119" name="Arc 118"/>
            <p:cNvSpPr/>
            <p:nvPr/>
          </p:nvSpPr>
          <p:spPr>
            <a:xfrm flipH="1" flipV="1">
              <a:off x="2381250" y="-314325"/>
              <a:ext cx="2314575" cy="2743200"/>
            </a:xfrm>
            <a:prstGeom prst="arc">
              <a:avLst>
                <a:gd name="adj1" fmla="val 16296403"/>
                <a:gd name="adj2" fmla="val 196858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0" name="Straight Connector 119"/>
            <p:cNvCxnSpPr/>
            <p:nvPr/>
          </p:nvCxnSpPr>
          <p:spPr>
            <a:xfrm>
              <a:off x="1173462" y="1698625"/>
              <a:ext cx="35866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181975" y="2057400"/>
              <a:ext cx="35866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01837" y="2435849"/>
              <a:ext cx="35866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1510858" y="2419350"/>
              <a:ext cx="31742" cy="275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4451358" y="1682750"/>
              <a:ext cx="31742" cy="275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4742484" y="1600200"/>
              <a:ext cx="439544" cy="276999"/>
            </a:xfrm>
            <a:prstGeom prst="rect">
              <a:avLst/>
            </a:prstGeom>
            <a:noFill/>
          </p:spPr>
          <p:txBody>
            <a:bodyPr wrap="none" rtlCol="0">
              <a:spAutoFit/>
            </a:bodyPr>
            <a:lstStyle/>
            <a:p>
              <a:r>
                <a:rPr lang="en-US" sz="1200" dirty="0" smtClean="0"/>
                <a:t>UTP</a:t>
              </a:r>
              <a:endParaRPr lang="en-US" sz="1200" dirty="0"/>
            </a:p>
          </p:txBody>
        </p:sp>
        <p:sp>
          <p:nvSpPr>
            <p:cNvPr id="126" name="TextBox 125"/>
            <p:cNvSpPr txBox="1"/>
            <p:nvPr/>
          </p:nvSpPr>
          <p:spPr>
            <a:xfrm>
              <a:off x="4760105" y="2328794"/>
              <a:ext cx="392993" cy="276999"/>
            </a:xfrm>
            <a:prstGeom prst="rect">
              <a:avLst/>
            </a:prstGeom>
            <a:noFill/>
          </p:spPr>
          <p:txBody>
            <a:bodyPr wrap="none" rtlCol="0">
              <a:spAutoFit/>
            </a:bodyPr>
            <a:lstStyle/>
            <a:p>
              <a:r>
                <a:rPr lang="en-US" sz="1200" dirty="0" smtClean="0"/>
                <a:t>LTP</a:t>
              </a:r>
              <a:endParaRPr lang="en-US" sz="1200" dirty="0"/>
            </a:p>
          </p:txBody>
        </p:sp>
        <p:sp>
          <p:nvSpPr>
            <p:cNvPr id="127" name="TextBox 126"/>
            <p:cNvSpPr txBox="1"/>
            <p:nvPr/>
          </p:nvSpPr>
          <p:spPr>
            <a:xfrm>
              <a:off x="1077553" y="1752600"/>
              <a:ext cx="179747" cy="190638"/>
            </a:xfrm>
            <a:prstGeom prst="rect">
              <a:avLst/>
            </a:prstGeom>
            <a:noFill/>
          </p:spPr>
          <p:txBody>
            <a:bodyPr wrap="none" rtlCol="0">
              <a:spAutoFit/>
            </a:bodyPr>
            <a:lstStyle/>
            <a:p>
              <a:r>
                <a:rPr lang="en-US" dirty="0" smtClean="0"/>
                <a:t>0</a:t>
              </a:r>
              <a:endParaRPr lang="en-US" dirty="0"/>
            </a:p>
          </p:txBody>
        </p:sp>
        <p:cxnSp>
          <p:nvCxnSpPr>
            <p:cNvPr id="128" name="Straight Connector 127"/>
            <p:cNvCxnSpPr/>
            <p:nvPr/>
          </p:nvCxnSpPr>
          <p:spPr>
            <a:xfrm rot="5400000">
              <a:off x="1300500" y="2654300"/>
              <a:ext cx="4572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400000">
              <a:off x="1933574" y="2289837"/>
              <a:ext cx="11430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3918584" y="2255366"/>
              <a:ext cx="109728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31" name="Object 130"/>
            <p:cNvGraphicFramePr>
              <a:graphicFrameLocks noChangeAspect="1"/>
            </p:cNvGraphicFramePr>
            <p:nvPr/>
          </p:nvGraphicFramePr>
          <p:xfrm>
            <a:off x="1945496" y="2590800"/>
            <a:ext cx="340504" cy="196661"/>
          </p:xfrm>
          <a:graphic>
            <a:graphicData uri="http://schemas.openxmlformats.org/presentationml/2006/ole">
              <mc:AlternateContent xmlns:mc="http://schemas.openxmlformats.org/markup-compatibility/2006">
                <mc:Choice xmlns:v="urn:schemas-microsoft-com:vml" Requires="v">
                  <p:oleObj spid="_x0000_s71763" name="Equation" r:id="rId26" imgW="342720" imgH="228600" progId="Equation.3">
                    <p:embed/>
                  </p:oleObj>
                </mc:Choice>
                <mc:Fallback>
                  <p:oleObj name="Equation" r:id="rId26" imgW="342720" imgH="228600" progId="Equation.3">
                    <p:embed/>
                    <p:pic>
                      <p:nvPicPr>
                        <p:cNvPr id="0"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945496" y="2590800"/>
                          <a:ext cx="340504" cy="196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 name="Object 131"/>
            <p:cNvGraphicFramePr>
              <a:graphicFrameLocks noChangeAspect="1"/>
            </p:cNvGraphicFramePr>
            <p:nvPr/>
          </p:nvGraphicFramePr>
          <p:xfrm>
            <a:off x="2819400" y="3429000"/>
            <a:ext cx="340504" cy="196661"/>
          </p:xfrm>
          <a:graphic>
            <a:graphicData uri="http://schemas.openxmlformats.org/presentationml/2006/ole">
              <mc:AlternateContent xmlns:mc="http://schemas.openxmlformats.org/markup-compatibility/2006">
                <mc:Choice xmlns:v="urn:schemas-microsoft-com:vml" Requires="v">
                  <p:oleObj spid="_x0000_s71764" name="Equation" r:id="rId28" imgW="342720" imgH="228600" progId="Equation.3">
                    <p:embed/>
                  </p:oleObj>
                </mc:Choice>
                <mc:Fallback>
                  <p:oleObj name="Equation" r:id="rId28" imgW="342720" imgH="228600" progId="Equation.3">
                    <p:embed/>
                    <p:pic>
                      <p:nvPicPr>
                        <p:cNvPr id="0" name="Object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19400" y="3429000"/>
                          <a:ext cx="340504" cy="196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 name="TextBox 132"/>
            <p:cNvSpPr txBox="1"/>
            <p:nvPr/>
          </p:nvSpPr>
          <p:spPr>
            <a:xfrm>
              <a:off x="1219200" y="2790687"/>
              <a:ext cx="179747" cy="190638"/>
            </a:xfrm>
            <a:prstGeom prst="rect">
              <a:avLst/>
            </a:prstGeom>
            <a:noFill/>
          </p:spPr>
          <p:txBody>
            <a:bodyPr wrap="none" rtlCol="0">
              <a:spAutoFit/>
            </a:bodyPr>
            <a:lstStyle/>
            <a:p>
              <a:r>
                <a:rPr lang="en-US" dirty="0" smtClean="0"/>
                <a:t>0</a:t>
              </a:r>
              <a:endParaRPr lang="en-US" dirty="0"/>
            </a:p>
          </p:txBody>
        </p:sp>
        <p:cxnSp>
          <p:nvCxnSpPr>
            <p:cNvPr id="134" name="Straight Connector 133"/>
            <p:cNvCxnSpPr/>
            <p:nvPr/>
          </p:nvCxnSpPr>
          <p:spPr>
            <a:xfrm rot="10800000" flipV="1">
              <a:off x="1169670" y="3089440"/>
              <a:ext cx="42976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Arc 134"/>
            <p:cNvSpPr/>
            <p:nvPr/>
          </p:nvSpPr>
          <p:spPr>
            <a:xfrm flipH="1">
              <a:off x="1400175" y="1704975"/>
              <a:ext cx="2314575" cy="2743200"/>
            </a:xfrm>
            <a:prstGeom prst="arc">
              <a:avLst>
                <a:gd name="adj1" fmla="val 16296403"/>
                <a:gd name="adj2" fmla="val 196858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Oval 135"/>
            <p:cNvSpPr/>
            <p:nvPr/>
          </p:nvSpPr>
          <p:spPr>
            <a:xfrm>
              <a:off x="2489208" y="1689100"/>
              <a:ext cx="31742" cy="275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Arc 136"/>
            <p:cNvSpPr/>
            <p:nvPr/>
          </p:nvSpPr>
          <p:spPr>
            <a:xfrm flipH="1">
              <a:off x="3365500" y="1704975"/>
              <a:ext cx="2314575" cy="2743200"/>
            </a:xfrm>
            <a:prstGeom prst="arc">
              <a:avLst>
                <a:gd name="adj1" fmla="val 16296403"/>
                <a:gd name="adj2" fmla="val 196858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8" name="Straight Connector 137"/>
            <p:cNvCxnSpPr/>
            <p:nvPr/>
          </p:nvCxnSpPr>
          <p:spPr>
            <a:xfrm rot="16200000" flipV="1">
              <a:off x="1269899" y="3118583"/>
              <a:ext cx="519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0800000" flipV="1">
              <a:off x="1524598" y="2857496"/>
              <a:ext cx="9900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10800000" flipV="1">
              <a:off x="1441115" y="3373258"/>
              <a:ext cx="857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flipV="1">
              <a:off x="2249753" y="3110382"/>
              <a:ext cx="519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57200" y="2914650"/>
              <a:ext cx="716863" cy="276999"/>
            </a:xfrm>
            <a:prstGeom prst="rect">
              <a:avLst/>
            </a:prstGeom>
            <a:noFill/>
          </p:spPr>
          <p:txBody>
            <a:bodyPr wrap="none" rtlCol="0">
              <a:spAutoFit/>
            </a:bodyPr>
            <a:lstStyle/>
            <a:p>
              <a:r>
                <a:rPr lang="en-US" sz="1200" dirty="0" smtClean="0"/>
                <a:t>OUTPUT</a:t>
              </a:r>
              <a:endParaRPr lang="en-US" sz="1200" dirty="0"/>
            </a:p>
          </p:txBody>
        </p:sp>
        <p:sp>
          <p:nvSpPr>
            <p:cNvPr id="143" name="Oval 142"/>
            <p:cNvSpPr/>
            <p:nvPr/>
          </p:nvSpPr>
          <p:spPr>
            <a:xfrm>
              <a:off x="3482983" y="2420377"/>
              <a:ext cx="31742" cy="275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152400" y="1902023"/>
              <a:ext cx="890757" cy="276999"/>
            </a:xfrm>
            <a:prstGeom prst="rect">
              <a:avLst/>
            </a:prstGeom>
            <a:noFill/>
          </p:spPr>
          <p:txBody>
            <a:bodyPr wrap="none" rtlCol="0">
              <a:spAutoFit/>
            </a:bodyPr>
            <a:lstStyle/>
            <a:p>
              <a:r>
                <a:rPr lang="en-US" sz="1200" dirty="0" smtClean="0"/>
                <a:t>CAPACITOR</a:t>
              </a:r>
              <a:endParaRPr lang="en-US" sz="1200" dirty="0"/>
            </a:p>
          </p:txBody>
        </p:sp>
        <p:cxnSp>
          <p:nvCxnSpPr>
            <p:cNvPr id="145" name="Straight Connector 144"/>
            <p:cNvCxnSpPr/>
            <p:nvPr/>
          </p:nvCxnSpPr>
          <p:spPr>
            <a:xfrm rot="5400000" flipV="1">
              <a:off x="3247759" y="3107567"/>
              <a:ext cx="519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2500314" y="3368654"/>
              <a:ext cx="10096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a:off x="3276599" y="2667000"/>
              <a:ext cx="4572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0800000" flipV="1">
              <a:off x="3496271" y="2845156"/>
              <a:ext cx="9900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V="1">
              <a:off x="4221426" y="3098042"/>
              <a:ext cx="519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0800000" flipV="1">
              <a:off x="4467236" y="3352800"/>
              <a:ext cx="857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V="1">
              <a:off x="2530475" y="1590675"/>
              <a:ext cx="222250" cy="7409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2751660" y="1444823"/>
              <a:ext cx="753540" cy="276999"/>
            </a:xfrm>
            <a:prstGeom prst="rect">
              <a:avLst/>
            </a:prstGeom>
            <a:noFill/>
          </p:spPr>
          <p:txBody>
            <a:bodyPr wrap="none" rtlCol="0">
              <a:spAutoFit/>
            </a:bodyPr>
            <a:lstStyle/>
            <a:p>
              <a:r>
                <a:rPr lang="en-US" sz="1200" dirty="0" smtClean="0"/>
                <a:t>TOWARD</a:t>
              </a:r>
              <a:endParaRPr lang="en-US" sz="1200" dirty="0"/>
            </a:p>
          </p:txBody>
        </p:sp>
        <p:graphicFrame>
          <p:nvGraphicFramePr>
            <p:cNvPr id="153" name="Object 152"/>
            <p:cNvGraphicFramePr>
              <a:graphicFrameLocks noChangeAspect="1"/>
            </p:cNvGraphicFramePr>
            <p:nvPr/>
          </p:nvGraphicFramePr>
          <p:xfrm>
            <a:off x="3440921" y="1489264"/>
            <a:ext cx="340504" cy="196661"/>
          </p:xfrm>
          <a:graphic>
            <a:graphicData uri="http://schemas.openxmlformats.org/presentationml/2006/ole">
              <mc:AlternateContent xmlns:mc="http://schemas.openxmlformats.org/markup-compatibility/2006">
                <mc:Choice xmlns:v="urn:schemas-microsoft-com:vml" Requires="v">
                  <p:oleObj spid="_x0000_s71765" name="Equation" r:id="rId30" imgW="342720" imgH="228600" progId="Equation.3">
                    <p:embed/>
                  </p:oleObj>
                </mc:Choice>
                <mc:Fallback>
                  <p:oleObj name="Equation" r:id="rId30" imgW="342720" imgH="228600" progId="Equation.3">
                    <p:embed/>
                    <p:pic>
                      <p:nvPicPr>
                        <p:cNvPr id="0" name="Picture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440921" y="1489264"/>
                          <a:ext cx="340504" cy="196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4" name="Straight Connector 153"/>
            <p:cNvCxnSpPr/>
            <p:nvPr/>
          </p:nvCxnSpPr>
          <p:spPr>
            <a:xfrm rot="16200000" flipV="1">
              <a:off x="1264408" y="3840992"/>
              <a:ext cx="51918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16200000" flipV="1">
              <a:off x="3258308" y="3840992"/>
              <a:ext cx="51918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10800000">
              <a:off x="1554480" y="3962400"/>
              <a:ext cx="731520"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10800000" flipH="1">
              <a:off x="2773680" y="3962400"/>
              <a:ext cx="731520"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2334853" y="3784600"/>
              <a:ext cx="296876" cy="369332"/>
            </a:xfrm>
            <a:prstGeom prst="rect">
              <a:avLst/>
            </a:prstGeom>
            <a:noFill/>
          </p:spPr>
          <p:txBody>
            <a:bodyPr wrap="none" rtlCol="0">
              <a:spAutoFit/>
            </a:bodyPr>
            <a:lstStyle/>
            <a:p>
              <a:r>
                <a:rPr lang="en-US" i="1" dirty="0" smtClean="0"/>
                <a:t>T</a:t>
              </a:r>
              <a:endParaRPr lang="en-US" i="1" dirty="0"/>
            </a:p>
          </p:txBody>
        </p:sp>
      </p:grpSp>
      <p:sp>
        <p:nvSpPr>
          <p:cNvPr id="5" name="Slide Number Placeholder 4"/>
          <p:cNvSpPr>
            <a:spLocks noGrp="1"/>
          </p:cNvSpPr>
          <p:nvPr>
            <p:ph type="sldNum" sz="quarter" idx="12"/>
          </p:nvPr>
        </p:nvSpPr>
        <p:spPr/>
        <p:txBody>
          <a:bodyPr/>
          <a:lstStyle/>
          <a:p>
            <a:pPr>
              <a:defRPr/>
            </a:pPr>
            <a:fld id="{04EC03C3-B5E0-4B4A-92E7-01174F9D642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Title 1"/>
          <p:cNvSpPr>
            <a:spLocks noGrp="1"/>
          </p:cNvSpPr>
          <p:nvPr>
            <p:ph type="title"/>
          </p:nvPr>
        </p:nvSpPr>
        <p:spPr/>
        <p:txBody>
          <a:bodyPr/>
          <a:lstStyle/>
          <a:p>
            <a:r>
              <a:rPr lang="en-US" sz="4000" smtClean="0"/>
              <a:t>Analog to digital convertor</a:t>
            </a:r>
          </a:p>
        </p:txBody>
      </p:sp>
      <p:grpSp>
        <p:nvGrpSpPr>
          <p:cNvPr id="180" name="Group 179"/>
          <p:cNvGrpSpPr/>
          <p:nvPr/>
        </p:nvGrpSpPr>
        <p:grpSpPr>
          <a:xfrm>
            <a:off x="2362200" y="1892300"/>
            <a:ext cx="5321300" cy="4610100"/>
            <a:chOff x="2362200" y="1892300"/>
            <a:chExt cx="5321300" cy="4610100"/>
          </a:xfrm>
        </p:grpSpPr>
        <p:sp>
          <p:nvSpPr>
            <p:cNvPr id="26630" name="Rectangle 176"/>
            <p:cNvSpPr>
              <a:spLocks noChangeArrowheads="1"/>
            </p:cNvSpPr>
            <p:nvPr/>
          </p:nvSpPr>
          <p:spPr bwMode="auto">
            <a:xfrm>
              <a:off x="2362200" y="1892300"/>
              <a:ext cx="5321300" cy="46101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26632" name="TextBox 10"/>
            <p:cNvSpPr txBox="1">
              <a:spLocks noChangeArrowheads="1"/>
            </p:cNvSpPr>
            <p:nvPr/>
          </p:nvSpPr>
          <p:spPr bwMode="auto">
            <a:xfrm>
              <a:off x="3656013" y="1901825"/>
              <a:ext cx="2516187" cy="307975"/>
            </a:xfrm>
            <a:prstGeom prst="rect">
              <a:avLst/>
            </a:prstGeom>
            <a:noFill/>
            <a:ln w="9525">
              <a:noFill/>
              <a:miter lim="800000"/>
              <a:headEnd/>
              <a:tailEnd/>
            </a:ln>
          </p:spPr>
          <p:txBody>
            <a:bodyPr wrap="none">
              <a:spAutoFit/>
            </a:bodyPr>
            <a:lstStyle/>
            <a:p>
              <a:r>
                <a:rPr lang="en-US" sz="1400"/>
                <a:t>Simple bargraph driver circuit</a:t>
              </a:r>
            </a:p>
          </p:txBody>
        </p:sp>
        <p:grpSp>
          <p:nvGrpSpPr>
            <p:cNvPr id="26633" name="Group 158"/>
            <p:cNvGrpSpPr>
              <a:grpSpLocks/>
            </p:cNvGrpSpPr>
            <p:nvPr/>
          </p:nvGrpSpPr>
          <p:grpSpPr bwMode="auto">
            <a:xfrm>
              <a:off x="2816225" y="1952625"/>
              <a:ext cx="4498975" cy="4527328"/>
              <a:chOff x="2806700" y="1952087"/>
              <a:chExt cx="4233735" cy="4528226"/>
            </a:xfrm>
          </p:grpSpPr>
          <p:sp>
            <p:nvSpPr>
              <p:cNvPr id="26653" name="TextBox 4"/>
              <p:cNvSpPr txBox="1">
                <a:spLocks noChangeArrowheads="1"/>
              </p:cNvSpPr>
              <p:nvPr/>
            </p:nvSpPr>
            <p:spPr bwMode="auto">
              <a:xfrm>
                <a:off x="3741886" y="6172499"/>
                <a:ext cx="433122" cy="307814"/>
              </a:xfrm>
              <a:prstGeom prst="rect">
                <a:avLst/>
              </a:prstGeom>
              <a:noFill/>
              <a:ln w="9525">
                <a:noFill/>
                <a:miter lim="800000"/>
                <a:headEnd/>
                <a:tailEnd/>
              </a:ln>
            </p:spPr>
            <p:txBody>
              <a:bodyPr wrap="none">
                <a:spAutoFit/>
              </a:bodyPr>
              <a:lstStyle/>
              <a:p>
                <a:r>
                  <a:rPr lang="en-US" sz="1400" dirty="0"/>
                  <a:t>Vin</a:t>
                </a:r>
              </a:p>
            </p:txBody>
          </p:sp>
          <p:sp>
            <p:nvSpPr>
              <p:cNvPr id="26654" name="TextBox 8"/>
              <p:cNvSpPr txBox="1">
                <a:spLocks noChangeArrowheads="1"/>
              </p:cNvSpPr>
              <p:nvPr/>
            </p:nvSpPr>
            <p:spPr bwMode="auto">
              <a:xfrm>
                <a:off x="2806700" y="1952087"/>
                <a:ext cx="421897" cy="307838"/>
              </a:xfrm>
              <a:prstGeom prst="rect">
                <a:avLst/>
              </a:prstGeom>
              <a:noFill/>
              <a:ln w="9525">
                <a:noFill/>
                <a:miter lim="800000"/>
                <a:headEnd/>
                <a:tailEnd/>
              </a:ln>
            </p:spPr>
            <p:txBody>
              <a:bodyPr wrap="none">
                <a:spAutoFit/>
              </a:bodyPr>
              <a:lstStyle/>
              <a:p>
                <a:r>
                  <a:rPr lang="en-US" sz="1400"/>
                  <a:t>+V</a:t>
                </a:r>
              </a:p>
            </p:txBody>
          </p:sp>
          <p:grpSp>
            <p:nvGrpSpPr>
              <p:cNvPr id="26655" name="Group 29"/>
              <p:cNvGrpSpPr>
                <a:grpSpLocks/>
              </p:cNvGrpSpPr>
              <p:nvPr/>
            </p:nvGrpSpPr>
            <p:grpSpPr bwMode="auto">
              <a:xfrm rot="5400000" flipV="1">
                <a:off x="2930779" y="2405935"/>
                <a:ext cx="230674" cy="73614"/>
                <a:chOff x="3607990" y="3294183"/>
                <a:chExt cx="1000148" cy="326819"/>
              </a:xfrm>
            </p:grpSpPr>
            <p:cxnSp>
              <p:nvCxnSpPr>
                <p:cNvPr id="152" name="Straight Connector 151"/>
                <p:cNvCxnSpPr/>
                <p:nvPr/>
              </p:nvCxnSpPr>
              <p:spPr bwMode="auto">
                <a:xfrm rot="5400000" flipH="1" flipV="1">
                  <a:off x="3596896" y="3305298"/>
                  <a:ext cx="140954"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bwMode="auto">
                <a:xfrm rot="16200000" flipH="1">
                  <a:off x="3629195" y="3396918"/>
                  <a:ext cx="324195"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bwMode="auto">
                <a:xfrm rot="5400000" flipH="1" flipV="1">
                  <a:off x="3787536" y="3362496"/>
                  <a:ext cx="324195" cy="19276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bwMode="auto">
                <a:xfrm rot="16200000" flipH="1">
                  <a:off x="3945877" y="3396918"/>
                  <a:ext cx="324195"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rot="5400000" flipH="1" flipV="1">
                  <a:off x="4100778" y="3365937"/>
                  <a:ext cx="324195" cy="18588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6"/>
                <p:cNvCxnSpPr/>
                <p:nvPr/>
              </p:nvCxnSpPr>
              <p:spPr bwMode="auto">
                <a:xfrm rot="16200000" flipH="1">
                  <a:off x="4266003" y="3393475"/>
                  <a:ext cx="324195" cy="1308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bwMode="auto">
                <a:xfrm rot="5400000" flipH="1" flipV="1">
                  <a:off x="4481543" y="3470841"/>
                  <a:ext cx="140954" cy="11703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Isosceles Triangle 11"/>
              <p:cNvSpPr/>
              <p:nvPr/>
            </p:nvSpPr>
            <p:spPr bwMode="auto">
              <a:xfrm rot="5400000">
                <a:off x="4240081" y="2846082"/>
                <a:ext cx="765327" cy="4825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ight Arrow 12"/>
              <p:cNvSpPr/>
              <p:nvPr/>
            </p:nvSpPr>
            <p:spPr bwMode="auto">
              <a:xfrm>
                <a:off x="4862451" y="2928594"/>
                <a:ext cx="734990" cy="315975"/>
              </a:xfrm>
              <a:prstGeom prst="rightArrow">
                <a:avLst>
                  <a:gd name="adj1" fmla="val 0"/>
                  <a:gd name="adj2" fmla="val 50000"/>
                </a:avLst>
              </a:prstGeom>
              <a:solidFill>
                <a:schemeClr val="tx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bwMode="auto">
              <a:xfrm>
                <a:off x="5183116" y="2831736"/>
                <a:ext cx="642918" cy="5462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a:stCxn id="13" idx="3"/>
              </p:cNvCxnSpPr>
              <p:nvPr/>
            </p:nvCxnSpPr>
            <p:spPr bwMode="auto">
              <a:xfrm>
                <a:off x="5597441" y="3085787"/>
                <a:ext cx="763565"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660" name="Group 29"/>
              <p:cNvGrpSpPr>
                <a:grpSpLocks/>
              </p:cNvGrpSpPr>
              <p:nvPr/>
            </p:nvGrpSpPr>
            <p:grpSpPr bwMode="auto">
              <a:xfrm flipV="1">
                <a:off x="6361012" y="3036561"/>
                <a:ext cx="253986" cy="76216"/>
                <a:chOff x="3607669" y="3292227"/>
                <a:chExt cx="998886" cy="373030"/>
              </a:xfrm>
            </p:grpSpPr>
            <p:cxnSp>
              <p:nvCxnSpPr>
                <p:cNvPr id="145" name="Straight Connector 144"/>
                <p:cNvCxnSpPr/>
                <p:nvPr/>
              </p:nvCxnSpPr>
              <p:spPr bwMode="auto">
                <a:xfrm rot="5400000" flipH="1" flipV="1">
                  <a:off x="3596246" y="3303607"/>
                  <a:ext cx="147658" cy="1248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auto">
                <a:xfrm rot="16200000" flipH="1">
                  <a:off x="3608428" y="3416293"/>
                  <a:ext cx="373025" cy="1248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bwMode="auto">
                <a:xfrm rot="5400000" flipH="1" flipV="1">
                  <a:off x="3767629" y="3381956"/>
                  <a:ext cx="373025" cy="1935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rot="16200000" flipH="1">
                  <a:off x="3926829" y="3416293"/>
                  <a:ext cx="373025" cy="1248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bwMode="auto">
                <a:xfrm rot="5400000" flipH="1" flipV="1">
                  <a:off x="4079788" y="3388198"/>
                  <a:ext cx="373025" cy="18105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6"/>
                <p:cNvCxnSpPr/>
                <p:nvPr/>
              </p:nvCxnSpPr>
              <p:spPr bwMode="auto">
                <a:xfrm rot="16200000" flipH="1">
                  <a:off x="4238988" y="3416293"/>
                  <a:ext cx="373025" cy="1248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bwMode="auto">
                <a:xfrm rot="5400000" flipH="1" flipV="1">
                  <a:off x="4477302" y="3520441"/>
                  <a:ext cx="139884" cy="118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bwMode="auto">
              <a:xfrm>
                <a:off x="3063867" y="2887310"/>
                <a:ext cx="1323935" cy="15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5"/>
              </p:cNvCxnSpPr>
              <p:nvPr/>
            </p:nvCxnSpPr>
            <p:spPr bwMode="auto">
              <a:xfrm rot="16200000" flipH="1">
                <a:off x="5716480" y="3312860"/>
                <a:ext cx="171484" cy="1428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rot="16200000" flipH="1">
                <a:off x="5789502" y="3220768"/>
                <a:ext cx="169897" cy="14763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664" name="TextBox 19"/>
              <p:cNvSpPr txBox="1">
                <a:spLocks noChangeArrowheads="1"/>
              </p:cNvSpPr>
              <p:nvPr/>
            </p:nvSpPr>
            <p:spPr bwMode="auto">
              <a:xfrm>
                <a:off x="4375854" y="2764454"/>
                <a:ext cx="239168" cy="307814"/>
              </a:xfrm>
              <a:prstGeom prst="rect">
                <a:avLst/>
              </a:prstGeom>
              <a:noFill/>
              <a:ln w="9525">
                <a:noFill/>
                <a:miter lim="800000"/>
                <a:headEnd/>
                <a:tailEnd/>
              </a:ln>
            </p:spPr>
            <p:txBody>
              <a:bodyPr wrap="none">
                <a:spAutoFit/>
              </a:bodyPr>
              <a:lstStyle/>
              <a:p>
                <a:r>
                  <a:rPr lang="en-US" sz="1400"/>
                  <a:t>-</a:t>
                </a:r>
              </a:p>
            </p:txBody>
          </p:sp>
          <p:sp>
            <p:nvSpPr>
              <p:cNvPr id="26665" name="TextBox 20"/>
              <p:cNvSpPr txBox="1">
                <a:spLocks noChangeArrowheads="1"/>
              </p:cNvSpPr>
              <p:nvPr/>
            </p:nvSpPr>
            <p:spPr bwMode="auto">
              <a:xfrm>
                <a:off x="4350454" y="3086799"/>
                <a:ext cx="274434" cy="307814"/>
              </a:xfrm>
              <a:prstGeom prst="rect">
                <a:avLst/>
              </a:prstGeom>
              <a:noFill/>
              <a:ln w="9525">
                <a:noFill/>
                <a:miter lim="800000"/>
                <a:headEnd/>
                <a:tailEnd/>
              </a:ln>
            </p:spPr>
            <p:txBody>
              <a:bodyPr wrap="none">
                <a:spAutoFit/>
              </a:bodyPr>
              <a:lstStyle/>
              <a:p>
                <a:r>
                  <a:rPr lang="en-US" sz="1400"/>
                  <a:t>+</a:t>
                </a:r>
              </a:p>
            </p:txBody>
          </p:sp>
          <p:cxnSp>
            <p:nvCxnSpPr>
              <p:cNvPr id="22" name="Straight Connector 21"/>
              <p:cNvCxnSpPr/>
              <p:nvPr/>
            </p:nvCxnSpPr>
            <p:spPr bwMode="auto">
              <a:xfrm rot="5400000">
                <a:off x="2734400" y="2864287"/>
                <a:ext cx="619248" cy="15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6959474" y="3917802"/>
                <a:ext cx="71436" cy="73039"/>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bwMode="auto">
              <a:xfrm>
                <a:off x="6959474" y="4783161"/>
                <a:ext cx="71436" cy="73039"/>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bwMode="auto">
              <a:xfrm>
                <a:off x="6968999" y="5632642"/>
                <a:ext cx="71436" cy="73039"/>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Isosceles Triangle 26"/>
              <p:cNvSpPr/>
              <p:nvPr/>
            </p:nvSpPr>
            <p:spPr bwMode="auto">
              <a:xfrm rot="5400000">
                <a:off x="4227382" y="3717793"/>
                <a:ext cx="765327" cy="4825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ight Arrow 27"/>
              <p:cNvSpPr/>
              <p:nvPr/>
            </p:nvSpPr>
            <p:spPr bwMode="auto">
              <a:xfrm>
                <a:off x="4841813" y="3798716"/>
                <a:ext cx="736578" cy="315975"/>
              </a:xfrm>
              <a:prstGeom prst="rightArrow">
                <a:avLst>
                  <a:gd name="adj1" fmla="val 0"/>
                  <a:gd name="adj2" fmla="val 50000"/>
                </a:avLst>
              </a:prstGeom>
              <a:solidFill>
                <a:schemeClr val="tx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bwMode="auto">
              <a:xfrm>
                <a:off x="5164067" y="3701859"/>
                <a:ext cx="641331" cy="5462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Connector 29"/>
              <p:cNvCxnSpPr>
                <a:stCxn id="28" idx="3"/>
              </p:cNvCxnSpPr>
              <p:nvPr/>
            </p:nvCxnSpPr>
            <p:spPr bwMode="auto">
              <a:xfrm>
                <a:off x="5578391" y="3957498"/>
                <a:ext cx="76356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674" name="Group 29"/>
              <p:cNvGrpSpPr>
                <a:grpSpLocks/>
              </p:cNvGrpSpPr>
              <p:nvPr/>
            </p:nvGrpSpPr>
            <p:grpSpPr bwMode="auto">
              <a:xfrm flipV="1">
                <a:off x="6341333" y="3920876"/>
                <a:ext cx="254305" cy="66774"/>
                <a:chOff x="3607990" y="3294183"/>
                <a:chExt cx="1000148" cy="326819"/>
              </a:xfrm>
            </p:grpSpPr>
            <p:cxnSp>
              <p:nvCxnSpPr>
                <p:cNvPr id="138" name="Straight Connector 137"/>
                <p:cNvCxnSpPr/>
                <p:nvPr/>
              </p:nvCxnSpPr>
              <p:spPr bwMode="auto">
                <a:xfrm rot="5400000" flipH="1" flipV="1">
                  <a:off x="3602928" y="3301617"/>
                  <a:ext cx="139885"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auto">
                <a:xfrm rot="16200000" flipH="1">
                  <a:off x="3634536" y="3394874"/>
                  <a:ext cx="326398"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auto">
                <a:xfrm rot="5400000" flipH="1" flipV="1">
                  <a:off x="3793738" y="3360537"/>
                  <a:ext cx="326398" cy="19353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auto">
                <a:xfrm rot="16200000" flipH="1">
                  <a:off x="3952939" y="3394874"/>
                  <a:ext cx="326398"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bwMode="auto">
                <a:xfrm rot="5400000" flipH="1" flipV="1">
                  <a:off x="4105899" y="3366778"/>
                  <a:ext cx="326398" cy="181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6"/>
                <p:cNvCxnSpPr/>
                <p:nvPr/>
              </p:nvCxnSpPr>
              <p:spPr bwMode="auto">
                <a:xfrm rot="16200000" flipH="1">
                  <a:off x="4265101" y="3394874"/>
                  <a:ext cx="326398"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auto">
                <a:xfrm rot="5400000" flipH="1" flipV="1">
                  <a:off x="4476216" y="3471824"/>
                  <a:ext cx="147659" cy="11862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p:cNvCxnSpPr/>
              <p:nvPr/>
            </p:nvCxnSpPr>
            <p:spPr bwMode="auto">
              <a:xfrm rot="16200000" flipH="1">
                <a:off x="5695050" y="4177426"/>
                <a:ext cx="173072" cy="1428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bwMode="auto">
              <a:xfrm rot="16200000" flipH="1">
                <a:off x="5783153" y="4075013"/>
                <a:ext cx="169897" cy="14763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677" name="TextBox 33"/>
              <p:cNvSpPr txBox="1">
                <a:spLocks noChangeArrowheads="1"/>
              </p:cNvSpPr>
              <p:nvPr/>
            </p:nvSpPr>
            <p:spPr bwMode="auto">
              <a:xfrm>
                <a:off x="4303718" y="3615909"/>
                <a:ext cx="239168" cy="307814"/>
              </a:xfrm>
              <a:prstGeom prst="rect">
                <a:avLst/>
              </a:prstGeom>
              <a:noFill/>
              <a:ln w="9525">
                <a:noFill/>
                <a:miter lim="800000"/>
                <a:headEnd/>
                <a:tailEnd/>
              </a:ln>
            </p:spPr>
            <p:txBody>
              <a:bodyPr wrap="none">
                <a:spAutoFit/>
              </a:bodyPr>
              <a:lstStyle/>
              <a:p>
                <a:r>
                  <a:rPr lang="en-US" sz="1400"/>
                  <a:t>-</a:t>
                </a:r>
              </a:p>
            </p:txBody>
          </p:sp>
          <p:sp>
            <p:nvSpPr>
              <p:cNvPr id="26678" name="TextBox 34"/>
              <p:cNvSpPr txBox="1">
                <a:spLocks noChangeArrowheads="1"/>
              </p:cNvSpPr>
              <p:nvPr/>
            </p:nvSpPr>
            <p:spPr bwMode="auto">
              <a:xfrm>
                <a:off x="4299750" y="3957305"/>
                <a:ext cx="274434" cy="307814"/>
              </a:xfrm>
              <a:prstGeom prst="rect">
                <a:avLst/>
              </a:prstGeom>
              <a:noFill/>
              <a:ln w="9525">
                <a:noFill/>
                <a:miter lim="800000"/>
                <a:headEnd/>
                <a:tailEnd/>
              </a:ln>
            </p:spPr>
            <p:txBody>
              <a:bodyPr wrap="none">
                <a:spAutoFit/>
              </a:bodyPr>
              <a:lstStyle/>
              <a:p>
                <a:r>
                  <a:rPr lang="en-US" sz="1400"/>
                  <a:t>+</a:t>
                </a:r>
              </a:p>
            </p:txBody>
          </p:sp>
          <p:cxnSp>
            <p:nvCxnSpPr>
              <p:cNvPr id="36" name="Straight Connector 35"/>
              <p:cNvCxnSpPr/>
              <p:nvPr/>
            </p:nvCxnSpPr>
            <p:spPr bwMode="auto">
              <a:xfrm rot="10800000">
                <a:off x="6595948" y="3954322"/>
                <a:ext cx="4016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Isosceles Triangle 36"/>
              <p:cNvSpPr/>
              <p:nvPr/>
            </p:nvSpPr>
            <p:spPr bwMode="auto">
              <a:xfrm rot="5400000">
                <a:off x="4219445" y="4583152"/>
                <a:ext cx="765327" cy="4825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ight Arrow 37"/>
              <p:cNvSpPr/>
              <p:nvPr/>
            </p:nvSpPr>
            <p:spPr bwMode="auto">
              <a:xfrm>
                <a:off x="4833877" y="4664075"/>
                <a:ext cx="736578" cy="315976"/>
              </a:xfrm>
              <a:prstGeom prst="rightArrow">
                <a:avLst>
                  <a:gd name="adj1" fmla="val 0"/>
                  <a:gd name="adj2" fmla="val 50000"/>
                </a:avLst>
              </a:prstGeom>
              <a:solidFill>
                <a:schemeClr val="tx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bwMode="auto">
              <a:xfrm>
                <a:off x="5156129" y="4567218"/>
                <a:ext cx="641331" cy="5462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p:cNvCxnSpPr>
                <a:stCxn id="38" idx="3"/>
              </p:cNvCxnSpPr>
              <p:nvPr/>
            </p:nvCxnSpPr>
            <p:spPr bwMode="auto">
              <a:xfrm>
                <a:off x="5570454" y="4822856"/>
                <a:ext cx="76356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684" name="Group 29"/>
              <p:cNvGrpSpPr>
                <a:grpSpLocks/>
              </p:cNvGrpSpPr>
              <p:nvPr/>
            </p:nvGrpSpPr>
            <p:grpSpPr bwMode="auto">
              <a:xfrm flipV="1">
                <a:off x="6333713" y="4785852"/>
                <a:ext cx="254305" cy="66774"/>
                <a:chOff x="3607990" y="3294183"/>
                <a:chExt cx="1000148" cy="326819"/>
              </a:xfrm>
            </p:grpSpPr>
            <p:cxnSp>
              <p:nvCxnSpPr>
                <p:cNvPr id="131" name="Straight Connector 130"/>
                <p:cNvCxnSpPr/>
                <p:nvPr/>
              </p:nvCxnSpPr>
              <p:spPr bwMode="auto">
                <a:xfrm rot="5400000" flipH="1" flipV="1">
                  <a:off x="3601677" y="3299737"/>
                  <a:ext cx="139885"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auto">
                <a:xfrm rot="16200000" flipH="1">
                  <a:off x="3633285" y="3392994"/>
                  <a:ext cx="326398"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auto">
                <a:xfrm rot="5400000" flipH="1" flipV="1">
                  <a:off x="3792491" y="3358658"/>
                  <a:ext cx="326398" cy="193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auto">
                <a:xfrm rot="16200000" flipH="1">
                  <a:off x="3951692" y="3392994"/>
                  <a:ext cx="326398"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auto">
                <a:xfrm rot="5400000" flipH="1" flipV="1">
                  <a:off x="4104652" y="3364903"/>
                  <a:ext cx="326398" cy="1810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6"/>
                <p:cNvCxnSpPr/>
                <p:nvPr/>
              </p:nvCxnSpPr>
              <p:spPr bwMode="auto">
                <a:xfrm rot="16200000" flipH="1">
                  <a:off x="4263854" y="3392994"/>
                  <a:ext cx="326398"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bwMode="auto">
                <a:xfrm rot="5400000" flipH="1" flipV="1">
                  <a:off x="4474970" y="3469948"/>
                  <a:ext cx="147654" cy="1186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a:stCxn id="39" idx="5"/>
              </p:cNvCxnSpPr>
              <p:nvPr/>
            </p:nvCxnSpPr>
            <p:spPr bwMode="auto">
              <a:xfrm rot="16200000" flipH="1">
                <a:off x="5688700" y="5049136"/>
                <a:ext cx="173071" cy="1428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auto">
              <a:xfrm rot="16200000" flipH="1">
                <a:off x="5761723" y="4957043"/>
                <a:ext cx="169896" cy="14604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687" name="TextBox 43"/>
              <p:cNvSpPr txBox="1">
                <a:spLocks noChangeArrowheads="1"/>
              </p:cNvSpPr>
              <p:nvPr/>
            </p:nvSpPr>
            <p:spPr bwMode="auto">
              <a:xfrm>
                <a:off x="4348480" y="4499935"/>
                <a:ext cx="239168" cy="307814"/>
              </a:xfrm>
              <a:prstGeom prst="rect">
                <a:avLst/>
              </a:prstGeom>
              <a:noFill/>
              <a:ln w="9525">
                <a:noFill/>
                <a:miter lim="800000"/>
                <a:headEnd/>
                <a:tailEnd/>
              </a:ln>
            </p:spPr>
            <p:txBody>
              <a:bodyPr wrap="none">
                <a:spAutoFit/>
              </a:bodyPr>
              <a:lstStyle/>
              <a:p>
                <a:r>
                  <a:rPr lang="en-US" sz="1400"/>
                  <a:t>-</a:t>
                </a:r>
              </a:p>
            </p:txBody>
          </p:sp>
          <p:sp>
            <p:nvSpPr>
              <p:cNvPr id="26688" name="TextBox 44"/>
              <p:cNvSpPr txBox="1">
                <a:spLocks noChangeArrowheads="1"/>
              </p:cNvSpPr>
              <p:nvPr/>
            </p:nvSpPr>
            <p:spPr bwMode="auto">
              <a:xfrm>
                <a:off x="4323080" y="4822280"/>
                <a:ext cx="274434" cy="307814"/>
              </a:xfrm>
              <a:prstGeom prst="rect">
                <a:avLst/>
              </a:prstGeom>
              <a:noFill/>
              <a:ln w="9525">
                <a:noFill/>
                <a:miter lim="800000"/>
                <a:headEnd/>
                <a:tailEnd/>
              </a:ln>
            </p:spPr>
            <p:txBody>
              <a:bodyPr wrap="none">
                <a:spAutoFit/>
              </a:bodyPr>
              <a:lstStyle/>
              <a:p>
                <a:r>
                  <a:rPr lang="en-US" sz="1400"/>
                  <a:t>+</a:t>
                </a:r>
              </a:p>
            </p:txBody>
          </p:sp>
          <p:cxnSp>
            <p:nvCxnSpPr>
              <p:cNvPr id="46" name="Straight Connector 45"/>
              <p:cNvCxnSpPr/>
              <p:nvPr/>
            </p:nvCxnSpPr>
            <p:spPr bwMode="auto">
              <a:xfrm rot="10800000">
                <a:off x="6588011" y="4818093"/>
                <a:ext cx="401626" cy="15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Isosceles Triangle 46"/>
              <p:cNvSpPr/>
              <p:nvPr/>
            </p:nvSpPr>
            <p:spPr bwMode="auto">
              <a:xfrm rot="5400000">
                <a:off x="4211507" y="5432633"/>
                <a:ext cx="765327" cy="4825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ight Arrow 47"/>
              <p:cNvSpPr/>
              <p:nvPr/>
            </p:nvSpPr>
            <p:spPr bwMode="auto">
              <a:xfrm>
                <a:off x="4827527" y="5513556"/>
                <a:ext cx="734990" cy="315975"/>
              </a:xfrm>
              <a:prstGeom prst="rightArrow">
                <a:avLst>
                  <a:gd name="adj1" fmla="val 0"/>
                  <a:gd name="adj2" fmla="val 50000"/>
                </a:avLst>
              </a:prstGeom>
              <a:solidFill>
                <a:schemeClr val="tx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bwMode="auto">
              <a:xfrm>
                <a:off x="5148192" y="5416699"/>
                <a:ext cx="642918" cy="5462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0" name="Straight Connector 49"/>
              <p:cNvCxnSpPr>
                <a:stCxn id="48" idx="3"/>
              </p:cNvCxnSpPr>
              <p:nvPr/>
            </p:nvCxnSpPr>
            <p:spPr bwMode="auto">
              <a:xfrm>
                <a:off x="5562517" y="5672338"/>
                <a:ext cx="76356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694" name="Group 29"/>
              <p:cNvGrpSpPr>
                <a:grpSpLocks/>
              </p:cNvGrpSpPr>
              <p:nvPr/>
            </p:nvGrpSpPr>
            <p:grpSpPr bwMode="auto">
              <a:xfrm flipV="1">
                <a:off x="6326093" y="5635585"/>
                <a:ext cx="254305" cy="66774"/>
                <a:chOff x="3607990" y="3294183"/>
                <a:chExt cx="1000148" cy="326819"/>
              </a:xfrm>
            </p:grpSpPr>
            <p:cxnSp>
              <p:nvCxnSpPr>
                <p:cNvPr id="124" name="Straight Connector 123"/>
                <p:cNvCxnSpPr/>
                <p:nvPr/>
              </p:nvCxnSpPr>
              <p:spPr bwMode="auto">
                <a:xfrm rot="5400000" flipH="1" flipV="1">
                  <a:off x="3600435" y="3300976"/>
                  <a:ext cx="139885"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auto">
                <a:xfrm rot="16200000" flipH="1">
                  <a:off x="3632043" y="3394233"/>
                  <a:ext cx="326398"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bwMode="auto">
                <a:xfrm rot="5400000" flipH="1" flipV="1">
                  <a:off x="3791244" y="3359896"/>
                  <a:ext cx="326398" cy="19353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auto">
                <a:xfrm rot="16200000" flipH="1">
                  <a:off x="3950446" y="3394233"/>
                  <a:ext cx="326398"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auto">
                <a:xfrm rot="5400000" flipH="1" flipV="1">
                  <a:off x="4103406" y="3366137"/>
                  <a:ext cx="326398" cy="181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6"/>
                <p:cNvCxnSpPr/>
                <p:nvPr/>
              </p:nvCxnSpPr>
              <p:spPr bwMode="auto">
                <a:xfrm rot="16200000" flipH="1">
                  <a:off x="4262607" y="3394233"/>
                  <a:ext cx="326398" cy="1248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auto">
                <a:xfrm rot="5400000" flipH="1" flipV="1">
                  <a:off x="4473723" y="3471182"/>
                  <a:ext cx="147659" cy="11862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Straight Arrow Connector 51"/>
              <p:cNvCxnSpPr>
                <a:stCxn id="49" idx="5"/>
              </p:cNvCxnSpPr>
              <p:nvPr/>
            </p:nvCxnSpPr>
            <p:spPr bwMode="auto">
              <a:xfrm rot="16200000" flipH="1">
                <a:off x="5680762" y="5898617"/>
                <a:ext cx="173072" cy="1428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bwMode="auto">
              <a:xfrm rot="16200000" flipH="1">
                <a:off x="5754578" y="5805731"/>
                <a:ext cx="169897" cy="14763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697" name="TextBox 53"/>
              <p:cNvSpPr txBox="1">
                <a:spLocks noChangeArrowheads="1"/>
              </p:cNvSpPr>
              <p:nvPr/>
            </p:nvSpPr>
            <p:spPr bwMode="auto">
              <a:xfrm>
                <a:off x="4340860" y="5349668"/>
                <a:ext cx="239168" cy="307814"/>
              </a:xfrm>
              <a:prstGeom prst="rect">
                <a:avLst/>
              </a:prstGeom>
              <a:noFill/>
              <a:ln w="9525">
                <a:noFill/>
                <a:miter lim="800000"/>
                <a:headEnd/>
                <a:tailEnd/>
              </a:ln>
            </p:spPr>
            <p:txBody>
              <a:bodyPr wrap="none">
                <a:spAutoFit/>
              </a:bodyPr>
              <a:lstStyle/>
              <a:p>
                <a:r>
                  <a:rPr lang="en-US" sz="1400"/>
                  <a:t>-</a:t>
                </a:r>
              </a:p>
            </p:txBody>
          </p:sp>
          <p:sp>
            <p:nvSpPr>
              <p:cNvPr id="26698" name="TextBox 54"/>
              <p:cNvSpPr txBox="1">
                <a:spLocks noChangeArrowheads="1"/>
              </p:cNvSpPr>
              <p:nvPr/>
            </p:nvSpPr>
            <p:spPr bwMode="auto">
              <a:xfrm>
                <a:off x="4315460" y="5672013"/>
                <a:ext cx="274434" cy="307814"/>
              </a:xfrm>
              <a:prstGeom prst="rect">
                <a:avLst/>
              </a:prstGeom>
              <a:noFill/>
              <a:ln w="9525">
                <a:noFill/>
                <a:miter lim="800000"/>
                <a:headEnd/>
                <a:tailEnd/>
              </a:ln>
            </p:spPr>
            <p:txBody>
              <a:bodyPr wrap="none">
                <a:spAutoFit/>
              </a:bodyPr>
              <a:lstStyle/>
              <a:p>
                <a:r>
                  <a:rPr lang="en-US" sz="1400"/>
                  <a:t>+</a:t>
                </a:r>
              </a:p>
            </p:txBody>
          </p:sp>
          <p:cxnSp>
            <p:nvCxnSpPr>
              <p:cNvPr id="56" name="Straight Connector 55"/>
              <p:cNvCxnSpPr/>
              <p:nvPr/>
            </p:nvCxnSpPr>
            <p:spPr bwMode="auto">
              <a:xfrm rot="10800000">
                <a:off x="6580074" y="5669162"/>
                <a:ext cx="4016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3000369" y="2850790"/>
                <a:ext cx="76198" cy="7621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6701" name="Group 29"/>
              <p:cNvGrpSpPr>
                <a:grpSpLocks/>
              </p:cNvGrpSpPr>
              <p:nvPr/>
            </p:nvGrpSpPr>
            <p:grpSpPr bwMode="auto">
              <a:xfrm rot="5400000" flipV="1">
                <a:off x="2931285" y="3253311"/>
                <a:ext cx="241347" cy="74613"/>
                <a:chOff x="3580906" y="3291258"/>
                <a:chExt cx="1046421" cy="331253"/>
              </a:xfrm>
            </p:grpSpPr>
            <p:cxnSp>
              <p:nvCxnSpPr>
                <p:cNvPr id="117" name="Straight Connector 116"/>
                <p:cNvCxnSpPr/>
                <p:nvPr/>
              </p:nvCxnSpPr>
              <p:spPr bwMode="auto">
                <a:xfrm rot="5400000" flipH="1" flipV="1">
                  <a:off x="3582714" y="3289450"/>
                  <a:ext cx="140953" cy="14457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auto">
                <a:xfrm rot="16200000" flipH="1">
                  <a:off x="3628699" y="3394927"/>
                  <a:ext cx="331238"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auto">
                <a:xfrm rot="5400000" flipH="1" flipV="1">
                  <a:off x="3787040" y="3360505"/>
                  <a:ext cx="331238" cy="19276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bwMode="auto">
                <a:xfrm rot="16200000" flipH="1">
                  <a:off x="3945381" y="3394927"/>
                  <a:ext cx="331238"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bwMode="auto">
                <a:xfrm rot="5400000" flipH="1" flipV="1">
                  <a:off x="4100279" y="3363948"/>
                  <a:ext cx="331238" cy="1858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6"/>
                <p:cNvCxnSpPr/>
                <p:nvPr/>
              </p:nvCxnSpPr>
              <p:spPr bwMode="auto">
                <a:xfrm rot="16200000" flipH="1">
                  <a:off x="4262063" y="3394927"/>
                  <a:ext cx="331238"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auto">
                <a:xfrm rot="5400000" flipH="1" flipV="1">
                  <a:off x="4498332" y="3493515"/>
                  <a:ext cx="140954" cy="1170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a:stCxn id="61" idx="4"/>
              </p:cNvCxnSpPr>
              <p:nvPr/>
            </p:nvCxnSpPr>
            <p:spPr bwMode="auto">
              <a:xfrm rot="5400000" flipH="1" flipV="1">
                <a:off x="2846339" y="3612942"/>
                <a:ext cx="414419" cy="476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6"/>
              </p:cNvCxnSpPr>
              <p:nvPr/>
            </p:nvCxnSpPr>
            <p:spPr bwMode="auto">
              <a:xfrm flipV="1">
                <a:off x="3089266" y="3781250"/>
                <a:ext cx="1274724" cy="31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bwMode="auto">
              <a:xfrm>
                <a:off x="3013069" y="3746318"/>
                <a:ext cx="76198" cy="7621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2" name="Shape 61"/>
              <p:cNvCxnSpPr/>
              <p:nvPr/>
            </p:nvCxnSpPr>
            <p:spPr bwMode="auto">
              <a:xfrm rot="10800000" flipV="1">
                <a:off x="3987764" y="3239805"/>
                <a:ext cx="400038" cy="465229"/>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Arc 62"/>
              <p:cNvSpPr/>
              <p:nvPr/>
            </p:nvSpPr>
            <p:spPr bwMode="auto">
              <a:xfrm>
                <a:off x="3898867" y="3708210"/>
                <a:ext cx="166683" cy="152430"/>
              </a:xfrm>
              <a:prstGeom prst="arc">
                <a:avLst>
                  <a:gd name="adj1" fmla="val 16200000"/>
                  <a:gd name="adj2" fmla="val 5556154"/>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26707" name="Group 29"/>
              <p:cNvGrpSpPr>
                <a:grpSpLocks/>
              </p:cNvGrpSpPr>
              <p:nvPr/>
            </p:nvGrpSpPr>
            <p:grpSpPr bwMode="auto">
              <a:xfrm rot="5400000" flipV="1">
                <a:off x="2937719" y="4134930"/>
                <a:ext cx="230674" cy="73614"/>
                <a:chOff x="3607990" y="3294183"/>
                <a:chExt cx="1000148" cy="326819"/>
              </a:xfrm>
            </p:grpSpPr>
            <p:cxnSp>
              <p:nvCxnSpPr>
                <p:cNvPr id="110" name="Straight Connector 109"/>
                <p:cNvCxnSpPr/>
                <p:nvPr/>
              </p:nvCxnSpPr>
              <p:spPr bwMode="auto">
                <a:xfrm rot="5400000" flipH="1" flipV="1">
                  <a:off x="3597486" y="3302678"/>
                  <a:ext cx="140954"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auto">
                <a:xfrm rot="16200000" flipH="1">
                  <a:off x="3633226" y="3390858"/>
                  <a:ext cx="324195" cy="13080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auto">
                <a:xfrm rot="5400000" flipH="1" flipV="1">
                  <a:off x="3791567" y="3363318"/>
                  <a:ext cx="324195" cy="18588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bwMode="auto">
                <a:xfrm rot="16200000" flipH="1">
                  <a:off x="3949908" y="3390858"/>
                  <a:ext cx="324195" cy="13080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bwMode="auto">
                <a:xfrm rot="5400000" flipH="1" flipV="1">
                  <a:off x="4108250" y="3363318"/>
                  <a:ext cx="324195" cy="18588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6"/>
                <p:cNvCxnSpPr/>
                <p:nvPr/>
              </p:nvCxnSpPr>
              <p:spPr bwMode="auto">
                <a:xfrm rot="16200000" flipH="1">
                  <a:off x="4270032" y="3394299"/>
                  <a:ext cx="324195"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auto">
                <a:xfrm rot="5400000" flipH="1" flipV="1">
                  <a:off x="4482130" y="3468219"/>
                  <a:ext cx="140954" cy="1170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a:stCxn id="69" idx="0"/>
              </p:cNvCxnSpPr>
              <p:nvPr/>
            </p:nvCxnSpPr>
            <p:spPr bwMode="auto">
              <a:xfrm rot="16200000" flipV="1">
                <a:off x="2883652" y="4458453"/>
                <a:ext cx="349319"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61" idx="4"/>
              </p:cNvCxnSpPr>
              <p:nvPr/>
            </p:nvCxnSpPr>
            <p:spPr bwMode="auto">
              <a:xfrm rot="5400000" flipH="1" flipV="1">
                <a:off x="2932876" y="3939237"/>
                <a:ext cx="234997" cy="15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9" idx="6"/>
              </p:cNvCxnSpPr>
              <p:nvPr/>
            </p:nvCxnSpPr>
            <p:spPr bwMode="auto">
              <a:xfrm>
                <a:off x="3097204" y="4672014"/>
                <a:ext cx="1271549" cy="15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Arc 67"/>
              <p:cNvSpPr/>
              <p:nvPr/>
            </p:nvSpPr>
            <p:spPr bwMode="auto">
              <a:xfrm>
                <a:off x="3894105" y="4605326"/>
                <a:ext cx="168270" cy="152430"/>
              </a:xfrm>
              <a:prstGeom prst="arc">
                <a:avLst>
                  <a:gd name="adj1" fmla="val 16200000"/>
                  <a:gd name="adj2" fmla="val 5556154"/>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9" name="Oval 68"/>
              <p:cNvSpPr/>
              <p:nvPr/>
            </p:nvSpPr>
            <p:spPr bwMode="auto">
              <a:xfrm>
                <a:off x="3021007" y="4633907"/>
                <a:ext cx="76198" cy="7621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6713" name="Group 29"/>
              <p:cNvGrpSpPr>
                <a:grpSpLocks/>
              </p:cNvGrpSpPr>
              <p:nvPr/>
            </p:nvGrpSpPr>
            <p:grpSpPr bwMode="auto">
              <a:xfrm rot="5400000" flipV="1">
                <a:off x="2941611" y="5015781"/>
                <a:ext cx="236590" cy="74611"/>
                <a:chOff x="3595506" y="3291333"/>
                <a:chExt cx="1025829" cy="331245"/>
              </a:xfrm>
            </p:grpSpPr>
            <p:cxnSp>
              <p:nvCxnSpPr>
                <p:cNvPr id="103" name="Straight Connector 102"/>
                <p:cNvCxnSpPr/>
                <p:nvPr/>
              </p:nvCxnSpPr>
              <p:spPr bwMode="auto">
                <a:xfrm rot="5400000" flipH="1" flipV="1">
                  <a:off x="3583573" y="3335059"/>
                  <a:ext cx="140954" cy="12392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auto">
                <a:xfrm rot="16200000" flipH="1">
                  <a:off x="3629563" y="3391520"/>
                  <a:ext cx="331245" cy="13081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auto">
                <a:xfrm rot="5400000" flipH="1" flipV="1">
                  <a:off x="3787909" y="3363983"/>
                  <a:ext cx="331245" cy="1858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auto">
                <a:xfrm rot="16200000" flipH="1">
                  <a:off x="3946254" y="3391520"/>
                  <a:ext cx="331245" cy="13081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auto">
                <a:xfrm rot="5400000" flipH="1" flipV="1">
                  <a:off x="4104600" y="3363983"/>
                  <a:ext cx="331245" cy="1858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6"/>
                <p:cNvCxnSpPr/>
                <p:nvPr/>
              </p:nvCxnSpPr>
              <p:spPr bwMode="auto">
                <a:xfrm rot="16200000" flipH="1">
                  <a:off x="4266389" y="3394963"/>
                  <a:ext cx="331245" cy="12392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auto">
                <a:xfrm rot="5400000" flipH="1" flipV="1">
                  <a:off x="4506111" y="3483224"/>
                  <a:ext cx="140954" cy="13769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Connector 70"/>
              <p:cNvCxnSpPr>
                <a:stCxn id="75" idx="0"/>
              </p:cNvCxnSpPr>
              <p:nvPr/>
            </p:nvCxnSpPr>
            <p:spPr bwMode="auto">
              <a:xfrm rot="16200000" flipV="1">
                <a:off x="2890002" y="5339690"/>
                <a:ext cx="349319"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auto">
              <a:xfrm rot="5400000" flipH="1" flipV="1">
                <a:off x="2939226" y="4820475"/>
                <a:ext cx="234997" cy="15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5" idx="6"/>
              </p:cNvCxnSpPr>
              <p:nvPr/>
            </p:nvCxnSpPr>
            <p:spPr bwMode="auto">
              <a:xfrm>
                <a:off x="3103554" y="5553251"/>
                <a:ext cx="1254087"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Arc 73"/>
              <p:cNvSpPr/>
              <p:nvPr/>
            </p:nvSpPr>
            <p:spPr bwMode="auto">
              <a:xfrm>
                <a:off x="3894105" y="5500854"/>
                <a:ext cx="168270" cy="152430"/>
              </a:xfrm>
              <a:prstGeom prst="arc">
                <a:avLst>
                  <a:gd name="adj1" fmla="val 16200000"/>
                  <a:gd name="adj2" fmla="val 5556154"/>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5" name="Oval 74"/>
              <p:cNvSpPr/>
              <p:nvPr/>
            </p:nvSpPr>
            <p:spPr bwMode="auto">
              <a:xfrm>
                <a:off x="3027356" y="5515143"/>
                <a:ext cx="76198" cy="7621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6719" name="Group 29"/>
              <p:cNvGrpSpPr>
                <a:grpSpLocks/>
              </p:cNvGrpSpPr>
              <p:nvPr/>
            </p:nvGrpSpPr>
            <p:grpSpPr bwMode="auto">
              <a:xfrm rot="5400000" flipV="1">
                <a:off x="2942257" y="5873451"/>
                <a:ext cx="230674" cy="73614"/>
                <a:chOff x="3607990" y="3294183"/>
                <a:chExt cx="1000148" cy="326819"/>
              </a:xfrm>
            </p:grpSpPr>
            <p:cxnSp>
              <p:nvCxnSpPr>
                <p:cNvPr id="96" name="Straight Connector 95"/>
                <p:cNvCxnSpPr/>
                <p:nvPr/>
              </p:nvCxnSpPr>
              <p:spPr bwMode="auto">
                <a:xfrm rot="5400000" flipH="1" flipV="1">
                  <a:off x="3598076" y="3303677"/>
                  <a:ext cx="140954"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auto">
                <a:xfrm rot="16200000" flipH="1">
                  <a:off x="3633818" y="3391854"/>
                  <a:ext cx="324195" cy="1308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auto">
                <a:xfrm rot="5400000" flipH="1" flipV="1">
                  <a:off x="3788718" y="3367760"/>
                  <a:ext cx="324195" cy="17899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auto">
                <a:xfrm rot="16200000" flipH="1">
                  <a:off x="3943616" y="3391857"/>
                  <a:ext cx="324195" cy="13080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auto">
                <a:xfrm rot="5400000" flipH="1" flipV="1">
                  <a:off x="4101957" y="3364317"/>
                  <a:ext cx="324195" cy="18588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6"/>
                <p:cNvCxnSpPr/>
                <p:nvPr/>
              </p:nvCxnSpPr>
              <p:spPr bwMode="auto">
                <a:xfrm rot="16200000" flipH="1">
                  <a:off x="4263739" y="3395298"/>
                  <a:ext cx="324195" cy="1239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auto">
                <a:xfrm rot="5400000" flipH="1" flipV="1">
                  <a:off x="4475838" y="3469214"/>
                  <a:ext cx="140954" cy="1170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bwMode="auto">
              <a:xfrm rot="5400000" flipH="1" flipV="1">
                <a:off x="2937638" y="5677895"/>
                <a:ext cx="234997"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3" idx="2"/>
                <a:endCxn id="68" idx="0"/>
              </p:cNvCxnSpPr>
              <p:nvPr/>
            </p:nvCxnSpPr>
            <p:spPr bwMode="auto">
              <a:xfrm rot="10800000" flipV="1">
                <a:off x="3978240" y="3860640"/>
                <a:ext cx="1588" cy="74468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auto">
              <a:xfrm rot="10800000" flipV="1">
                <a:off x="3979828" y="4762519"/>
                <a:ext cx="1587" cy="74468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5" idx="6"/>
              </p:cNvCxnSpPr>
              <p:nvPr/>
            </p:nvCxnSpPr>
            <p:spPr bwMode="auto">
              <a:xfrm>
                <a:off x="4019513" y="4136920"/>
                <a:ext cx="347652"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6" idx="6"/>
              </p:cNvCxnSpPr>
              <p:nvPr/>
            </p:nvCxnSpPr>
            <p:spPr bwMode="auto">
              <a:xfrm>
                <a:off x="4016338" y="4981638"/>
                <a:ext cx="341303"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7" idx="6"/>
              </p:cNvCxnSpPr>
              <p:nvPr/>
            </p:nvCxnSpPr>
            <p:spPr bwMode="auto">
              <a:xfrm>
                <a:off x="4000464" y="5839058"/>
                <a:ext cx="352414"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bwMode="auto">
              <a:xfrm>
                <a:off x="3943316" y="4098813"/>
                <a:ext cx="76198" cy="7621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Oval 85"/>
              <p:cNvSpPr/>
              <p:nvPr/>
            </p:nvSpPr>
            <p:spPr bwMode="auto">
              <a:xfrm>
                <a:off x="3940141" y="4943530"/>
                <a:ext cx="76198" cy="7621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 name="Oval 86"/>
              <p:cNvSpPr/>
              <p:nvPr/>
            </p:nvSpPr>
            <p:spPr bwMode="auto">
              <a:xfrm>
                <a:off x="3924266" y="5800950"/>
                <a:ext cx="76198" cy="7621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26626" name="Object 7"/>
              <p:cNvGraphicFramePr>
                <a:graphicFrameLocks noChangeAspect="1"/>
              </p:cNvGraphicFramePr>
              <p:nvPr/>
            </p:nvGraphicFramePr>
            <p:xfrm>
              <a:off x="5162937" y="5091909"/>
              <a:ext cx="551975" cy="325565"/>
            </p:xfrm>
            <a:graphic>
              <a:graphicData uri="http://schemas.openxmlformats.org/presentationml/2006/ole">
                <mc:AlternateContent xmlns:mc="http://schemas.openxmlformats.org/markup-compatibility/2006">
                  <mc:Choice xmlns:v="urn:schemas-microsoft-com:vml" Requires="v">
                    <p:oleObj spid="_x0000_s26646" name="Equation" r:id="rId3" imgW="368140" imgH="215806" progId="Equation.3">
                      <p:embed/>
                    </p:oleObj>
                  </mc:Choice>
                  <mc:Fallback>
                    <p:oleObj name="Equation" r:id="rId3" imgW="368140" imgH="21580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937" y="5091909"/>
                            <a:ext cx="551975" cy="325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8"/>
              <p:cNvGraphicFramePr>
                <a:graphicFrameLocks noChangeAspect="1"/>
              </p:cNvGraphicFramePr>
              <p:nvPr/>
            </p:nvGraphicFramePr>
            <p:xfrm>
              <a:off x="5214620" y="4253607"/>
              <a:ext cx="553626" cy="318374"/>
            </p:xfrm>
            <a:graphic>
              <a:graphicData uri="http://schemas.openxmlformats.org/presentationml/2006/ole">
                <mc:AlternateContent xmlns:mc="http://schemas.openxmlformats.org/markup-compatibility/2006">
                  <mc:Choice xmlns:v="urn:schemas-microsoft-com:vml" Requires="v">
                    <p:oleObj spid="_x0000_s26647" name="Equation" r:id="rId5" imgW="380835" imgH="215806" progId="Equation.3">
                      <p:embed/>
                    </p:oleObj>
                  </mc:Choice>
                  <mc:Fallback>
                    <p:oleObj name="Equation" r:id="rId5" imgW="380835"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4620" y="4253607"/>
                            <a:ext cx="553626" cy="318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9"/>
              <p:cNvGraphicFramePr>
                <a:graphicFrameLocks noChangeAspect="1"/>
              </p:cNvGraphicFramePr>
              <p:nvPr/>
            </p:nvGraphicFramePr>
            <p:xfrm>
              <a:off x="5219700" y="3390728"/>
              <a:ext cx="571410" cy="342887"/>
            </p:xfrm>
            <a:graphic>
              <a:graphicData uri="http://schemas.openxmlformats.org/presentationml/2006/ole">
                <mc:AlternateContent xmlns:mc="http://schemas.openxmlformats.org/markup-compatibility/2006">
                  <mc:Choice xmlns:v="urn:schemas-microsoft-com:vml" Requires="v">
                    <p:oleObj spid="_x0000_s26648" name="Equation" r:id="rId7" imgW="381000" imgH="228600" progId="Equation.3">
                      <p:embed/>
                    </p:oleObj>
                  </mc:Choice>
                  <mc:Fallback>
                    <p:oleObj name="Equation" r:id="rId7" imgW="3810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3390728"/>
                            <a:ext cx="571410" cy="342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10"/>
              <p:cNvGraphicFramePr>
                <a:graphicFrameLocks noChangeAspect="1"/>
              </p:cNvGraphicFramePr>
              <p:nvPr/>
            </p:nvGraphicFramePr>
            <p:xfrm>
              <a:off x="5192091" y="2449408"/>
              <a:ext cx="629499" cy="362005"/>
            </p:xfrm>
            <a:graphic>
              <a:graphicData uri="http://schemas.openxmlformats.org/presentationml/2006/ole">
                <mc:AlternateContent xmlns:mc="http://schemas.openxmlformats.org/markup-compatibility/2006">
                  <mc:Choice xmlns:v="urn:schemas-microsoft-com:vml" Requires="v">
                    <p:oleObj spid="_x0000_s26649" name="Equation" r:id="rId9" imgW="380835" imgH="215806" progId="Equation.3">
                      <p:embed/>
                    </p:oleObj>
                  </mc:Choice>
                  <mc:Fallback>
                    <p:oleObj name="Equation" r:id="rId9" imgW="380835" imgH="21580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2091" y="2449408"/>
                            <a:ext cx="629499" cy="3620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2" name="Straight Connector 91"/>
              <p:cNvCxnSpPr/>
              <p:nvPr/>
            </p:nvCxnSpPr>
            <p:spPr bwMode="auto">
              <a:xfrm rot="5400000">
                <a:off x="5407697" y="3104047"/>
                <a:ext cx="381076"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auto">
              <a:xfrm rot="5400000">
                <a:off x="5388647" y="3970993"/>
                <a:ext cx="381076"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rot="5400000">
                <a:off x="5379123" y="4837940"/>
                <a:ext cx="381076"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rot="5400000">
                <a:off x="5374361" y="5704887"/>
                <a:ext cx="381076" cy="15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endCxn id="87" idx="0"/>
              </p:cNvCxnSpPr>
              <p:nvPr/>
            </p:nvCxnSpPr>
            <p:spPr bwMode="auto">
              <a:xfrm rot="5400000">
                <a:off x="3894088" y="5724735"/>
                <a:ext cx="15243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634" name="Group 386"/>
            <p:cNvGrpSpPr>
              <a:grpSpLocks/>
            </p:cNvGrpSpPr>
            <p:nvPr/>
          </p:nvGrpSpPr>
          <p:grpSpPr bwMode="auto">
            <a:xfrm>
              <a:off x="2831465" y="6030288"/>
              <a:ext cx="441325" cy="423542"/>
              <a:chOff x="3198991" y="5889054"/>
              <a:chExt cx="534093" cy="601164"/>
            </a:xfrm>
          </p:grpSpPr>
          <p:cxnSp>
            <p:nvCxnSpPr>
              <p:cNvPr id="160" name="Straight Connector 159"/>
              <p:cNvCxnSpPr/>
              <p:nvPr/>
            </p:nvCxnSpPr>
            <p:spPr bwMode="auto">
              <a:xfrm rot="16200000">
                <a:off x="3279415" y="6109874"/>
                <a:ext cx="4416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649" name="Group 790"/>
              <p:cNvGrpSpPr>
                <a:grpSpLocks/>
              </p:cNvGrpSpPr>
              <p:nvPr/>
            </p:nvGrpSpPr>
            <p:grpSpPr bwMode="auto">
              <a:xfrm>
                <a:off x="3198991" y="6329321"/>
                <a:ext cx="534093" cy="160897"/>
                <a:chOff x="3733875" y="3961169"/>
                <a:chExt cx="760519" cy="251306"/>
              </a:xfrm>
            </p:grpSpPr>
            <p:cxnSp>
              <p:nvCxnSpPr>
                <p:cNvPr id="162" name="Straight Connector 161"/>
                <p:cNvCxnSpPr/>
                <p:nvPr/>
              </p:nvCxnSpPr>
              <p:spPr>
                <a:xfrm>
                  <a:off x="3733875" y="3961169"/>
                  <a:ext cx="76051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4048479" y="4212475"/>
                  <a:ext cx="1559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03487" y="4101939"/>
                  <a:ext cx="45685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635" name="Group 386"/>
            <p:cNvGrpSpPr>
              <a:grpSpLocks/>
            </p:cNvGrpSpPr>
            <p:nvPr/>
          </p:nvGrpSpPr>
          <p:grpSpPr bwMode="auto">
            <a:xfrm>
              <a:off x="7029450" y="5686423"/>
              <a:ext cx="441325" cy="454035"/>
              <a:chOff x="3510220" y="5867479"/>
              <a:chExt cx="534093" cy="644451"/>
            </a:xfrm>
          </p:grpSpPr>
          <p:cxnSp>
            <p:nvCxnSpPr>
              <p:cNvPr id="166" name="Straight Connector 165"/>
              <p:cNvCxnSpPr/>
              <p:nvPr/>
            </p:nvCxnSpPr>
            <p:spPr bwMode="auto">
              <a:xfrm rot="16200000">
                <a:off x="3592948" y="6088300"/>
                <a:ext cx="44164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644" name="Group 790"/>
              <p:cNvGrpSpPr>
                <a:grpSpLocks/>
              </p:cNvGrpSpPr>
              <p:nvPr/>
            </p:nvGrpSpPr>
            <p:grpSpPr bwMode="auto">
              <a:xfrm>
                <a:off x="3510220" y="6318587"/>
                <a:ext cx="534093" cy="193343"/>
                <a:chOff x="4177053" y="3944307"/>
                <a:chExt cx="760519" cy="301976"/>
              </a:xfrm>
            </p:grpSpPr>
            <p:cxnSp>
              <p:nvCxnSpPr>
                <p:cNvPr id="168" name="Straight Connector 167"/>
                <p:cNvCxnSpPr/>
                <p:nvPr/>
              </p:nvCxnSpPr>
              <p:spPr>
                <a:xfrm>
                  <a:off x="4177053" y="3944307"/>
                  <a:ext cx="76051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4491657" y="4246283"/>
                  <a:ext cx="1559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4346665" y="4101970"/>
                  <a:ext cx="45685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72" name="Straight Connector 171"/>
            <p:cNvCxnSpPr/>
            <p:nvPr/>
          </p:nvCxnSpPr>
          <p:spPr bwMode="auto">
            <a:xfrm rot="16200000">
              <a:off x="3896360" y="6022971"/>
              <a:ext cx="31114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37" name="Elbow Connector 182"/>
            <p:cNvCxnSpPr>
              <a:cxnSpLocks noChangeShapeType="1"/>
              <a:endCxn id="26" idx="0"/>
            </p:cNvCxnSpPr>
            <p:nvPr/>
          </p:nvCxnSpPr>
          <p:spPr bwMode="auto">
            <a:xfrm rot="16200000" flipH="1">
              <a:off x="5786827" y="4142032"/>
              <a:ext cx="2561590" cy="419246"/>
            </a:xfrm>
            <a:prstGeom prst="bentConnector3">
              <a:avLst>
                <a:gd name="adj1" fmla="val -273"/>
              </a:avLst>
            </a:prstGeom>
            <a:noFill/>
            <a:ln w="6350" algn="ctr">
              <a:solidFill>
                <a:schemeClr val="tx1"/>
              </a:solidFill>
              <a:round/>
              <a:headEnd/>
              <a:tailEnd/>
            </a:ln>
          </p:spPr>
        </p:cxnSp>
      </p:grpSp>
      <p:cxnSp>
        <p:nvCxnSpPr>
          <p:cNvPr id="174" name="Straight Connector 173"/>
          <p:cNvCxnSpPr/>
          <p:nvPr/>
        </p:nvCxnSpPr>
        <p:spPr bwMode="auto">
          <a:xfrm flipH="1">
            <a:off x="3073408" y="2227579"/>
            <a:ext cx="0" cy="9144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101"/>
          <p:cNvSpPr>
            <a:spLocks noChangeArrowheads="1"/>
          </p:cNvSpPr>
          <p:nvPr/>
        </p:nvSpPr>
        <p:spPr bwMode="auto">
          <a:xfrm>
            <a:off x="4108450" y="2514600"/>
            <a:ext cx="4876800" cy="3552825"/>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88" name="Rectangle 101"/>
          <p:cNvSpPr>
            <a:spLocks noChangeArrowheads="1"/>
          </p:cNvSpPr>
          <p:nvPr/>
        </p:nvSpPr>
        <p:spPr bwMode="auto">
          <a:xfrm>
            <a:off x="152400" y="2514599"/>
            <a:ext cx="3886200" cy="3552825"/>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37922" name="Title 1"/>
          <p:cNvSpPr>
            <a:spLocks noGrp="1"/>
          </p:cNvSpPr>
          <p:nvPr>
            <p:ph type="title"/>
          </p:nvPr>
        </p:nvSpPr>
        <p:spPr/>
        <p:txBody>
          <a:bodyPr/>
          <a:lstStyle/>
          <a:p>
            <a:r>
              <a:rPr lang="en-US" smtClean="0"/>
              <a:t>Analog to digital convertor</a:t>
            </a:r>
          </a:p>
        </p:txBody>
      </p:sp>
      <p:grpSp>
        <p:nvGrpSpPr>
          <p:cNvPr id="2" name="Group 5"/>
          <p:cNvGrpSpPr/>
          <p:nvPr/>
        </p:nvGrpSpPr>
        <p:grpSpPr>
          <a:xfrm>
            <a:off x="457200" y="2511623"/>
            <a:ext cx="3657600" cy="3508177"/>
            <a:chOff x="1441450" y="606623"/>
            <a:chExt cx="6677890" cy="5048052"/>
          </a:xfrm>
        </p:grpSpPr>
        <p:sp>
          <p:nvSpPr>
            <p:cNvPr id="7" name="Isosceles Triangle 6"/>
            <p:cNvSpPr/>
            <p:nvPr/>
          </p:nvSpPr>
          <p:spPr>
            <a:xfrm rot="5400000">
              <a:off x="2514600" y="1066800"/>
              <a:ext cx="533400" cy="38100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5400000">
              <a:off x="2514600" y="1752600"/>
              <a:ext cx="533400" cy="38100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p:cNvSpPr/>
            <p:nvPr/>
          </p:nvSpPr>
          <p:spPr>
            <a:xfrm rot="5400000">
              <a:off x="2514600" y="2438400"/>
              <a:ext cx="533400" cy="38100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p:cNvSpPr/>
            <p:nvPr/>
          </p:nvSpPr>
          <p:spPr>
            <a:xfrm rot="5400000">
              <a:off x="2514600" y="3124200"/>
              <a:ext cx="533400" cy="38100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p:cNvSpPr/>
            <p:nvPr/>
          </p:nvSpPr>
          <p:spPr>
            <a:xfrm rot="5400000">
              <a:off x="2514600" y="3810000"/>
              <a:ext cx="533400" cy="38100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5400000">
              <a:off x="2514600" y="4495800"/>
              <a:ext cx="533400" cy="38100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p:cNvSpPr/>
            <p:nvPr/>
          </p:nvSpPr>
          <p:spPr>
            <a:xfrm rot="5400000">
              <a:off x="2514600" y="5181600"/>
              <a:ext cx="533400" cy="38100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953000" y="2279650"/>
              <a:ext cx="914400" cy="1905000"/>
            </a:xfrm>
            <a:prstGeom prst="rect">
              <a:avLst/>
            </a:prstGeom>
            <a:solidFill>
              <a:srgbClr val="97CB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8863" y="26733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68863" y="28638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68863" y="30670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868863" y="327660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68863" y="34607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73626" y="36385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68863" y="38036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7" idx="0"/>
              <a:endCxn id="15" idx="2"/>
            </p:cNvCxnSpPr>
            <p:nvPr/>
          </p:nvCxnSpPr>
          <p:spPr>
            <a:xfrm>
              <a:off x="2971800" y="1257300"/>
              <a:ext cx="1897063" cy="1454150"/>
            </a:xfrm>
            <a:prstGeom prst="bentConnector3">
              <a:avLst>
                <a:gd name="adj1" fmla="val 78787"/>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0"/>
              <a:endCxn id="16" idx="2"/>
            </p:cNvCxnSpPr>
            <p:nvPr/>
          </p:nvCxnSpPr>
          <p:spPr>
            <a:xfrm>
              <a:off x="2971800" y="1943100"/>
              <a:ext cx="1897063" cy="958850"/>
            </a:xfrm>
            <a:prstGeom prst="bentConnector3">
              <a:avLst>
                <a:gd name="adj1" fmla="val 6372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0"/>
              <a:endCxn id="17" idx="2"/>
            </p:cNvCxnSpPr>
            <p:nvPr/>
          </p:nvCxnSpPr>
          <p:spPr>
            <a:xfrm>
              <a:off x="2971800" y="2628900"/>
              <a:ext cx="1897063" cy="476250"/>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0"/>
              <a:endCxn id="18" idx="2"/>
            </p:cNvCxnSpPr>
            <p:nvPr/>
          </p:nvCxnSpPr>
          <p:spPr>
            <a:xfrm>
              <a:off x="2971800" y="3314700"/>
              <a:ext cx="189706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3" idx="0"/>
              <a:endCxn id="21" idx="2"/>
            </p:cNvCxnSpPr>
            <p:nvPr/>
          </p:nvCxnSpPr>
          <p:spPr>
            <a:xfrm flipV="1">
              <a:off x="2971800" y="3841750"/>
              <a:ext cx="1897063" cy="1530350"/>
            </a:xfrm>
            <a:prstGeom prst="bentConnector3">
              <a:avLst>
                <a:gd name="adj1" fmla="val 86151"/>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2" idx="0"/>
              <a:endCxn id="20" idx="2"/>
            </p:cNvCxnSpPr>
            <p:nvPr/>
          </p:nvCxnSpPr>
          <p:spPr>
            <a:xfrm flipV="1">
              <a:off x="2971800" y="3676650"/>
              <a:ext cx="1901826" cy="1009650"/>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1" idx="0"/>
              <a:endCxn id="19" idx="2"/>
            </p:cNvCxnSpPr>
            <p:nvPr/>
          </p:nvCxnSpPr>
          <p:spPr>
            <a:xfrm flipV="1">
              <a:off x="2971800" y="3498850"/>
              <a:ext cx="1897063" cy="501650"/>
            </a:xfrm>
            <a:prstGeom prst="bentConnector3">
              <a:avLst>
                <a:gd name="adj1" fmla="val 28243"/>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875020" y="28257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875020" y="320040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875020" y="35750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5951220" y="2872740"/>
              <a:ext cx="533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951220" y="3238500"/>
              <a:ext cx="533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51220" y="3611880"/>
              <a:ext cx="533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6629400" y="2743200"/>
              <a:ext cx="228600" cy="990600"/>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1524000" y="606623"/>
              <a:ext cx="2887594" cy="398585"/>
            </a:xfrm>
            <a:prstGeom prst="rect">
              <a:avLst/>
            </a:prstGeom>
            <a:noFill/>
          </p:spPr>
          <p:txBody>
            <a:bodyPr wrap="none" rtlCol="0">
              <a:spAutoFit/>
            </a:bodyPr>
            <a:lstStyle/>
            <a:p>
              <a:r>
                <a:rPr lang="en-US" sz="1200" dirty="0" smtClean="0"/>
                <a:t>Analog input voltage</a:t>
              </a:r>
              <a:endParaRPr lang="en-US" sz="1200" dirty="0"/>
            </a:p>
          </p:txBody>
        </p:sp>
        <p:cxnSp>
          <p:nvCxnSpPr>
            <p:cNvPr id="37" name="Straight Connector 36"/>
            <p:cNvCxnSpPr/>
            <p:nvPr/>
          </p:nvCxnSpPr>
          <p:spPr>
            <a:xfrm rot="5400000">
              <a:off x="-656454" y="3017021"/>
              <a:ext cx="427835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441450" y="1041400"/>
              <a:ext cx="76200" cy="7620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8" idx="6"/>
            </p:cNvCxnSpPr>
            <p:nvPr/>
          </p:nvCxnSpPr>
          <p:spPr>
            <a:xfrm>
              <a:off x="1517650" y="1079500"/>
              <a:ext cx="1073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441450" y="1714500"/>
              <a:ext cx="76200" cy="7620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40" idx="6"/>
            </p:cNvCxnSpPr>
            <p:nvPr/>
          </p:nvCxnSpPr>
          <p:spPr>
            <a:xfrm>
              <a:off x="1517650" y="1752600"/>
              <a:ext cx="1073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441450" y="2387600"/>
              <a:ext cx="76200" cy="7620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42" idx="6"/>
            </p:cNvCxnSpPr>
            <p:nvPr/>
          </p:nvCxnSpPr>
          <p:spPr>
            <a:xfrm>
              <a:off x="1517650" y="2425700"/>
              <a:ext cx="1073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441450" y="3060700"/>
              <a:ext cx="76200" cy="7620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6"/>
            </p:cNvCxnSpPr>
            <p:nvPr/>
          </p:nvCxnSpPr>
          <p:spPr>
            <a:xfrm>
              <a:off x="1517650" y="3098800"/>
              <a:ext cx="1073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441450" y="3733800"/>
              <a:ext cx="76200" cy="7620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46" idx="6"/>
            </p:cNvCxnSpPr>
            <p:nvPr/>
          </p:nvCxnSpPr>
          <p:spPr>
            <a:xfrm>
              <a:off x="1517650" y="3771900"/>
              <a:ext cx="1073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441450" y="4432300"/>
              <a:ext cx="76200" cy="7620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48" idx="6"/>
            </p:cNvCxnSpPr>
            <p:nvPr/>
          </p:nvCxnSpPr>
          <p:spPr>
            <a:xfrm>
              <a:off x="1517650" y="4470400"/>
              <a:ext cx="1073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485900" y="5153025"/>
              <a:ext cx="11064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1" name="Object 50"/>
            <p:cNvGraphicFramePr>
              <a:graphicFrameLocks noChangeAspect="1"/>
            </p:cNvGraphicFramePr>
            <p:nvPr/>
          </p:nvGraphicFramePr>
          <p:xfrm>
            <a:off x="6073077" y="2934056"/>
            <a:ext cx="266652" cy="326656"/>
          </p:xfrm>
          <a:graphic>
            <a:graphicData uri="http://schemas.openxmlformats.org/presentationml/2006/ole">
              <mc:AlternateContent xmlns:mc="http://schemas.openxmlformats.org/markup-compatibility/2006">
                <mc:Choice xmlns:v="urn:schemas-microsoft-com:vml" Requires="v">
                  <p:oleObj spid="_x0000_s73920" name="Equation" r:id="rId4" imgW="177480" imgH="215640" progId="Equation.3">
                    <p:embed/>
                  </p:oleObj>
                </mc:Choice>
                <mc:Fallback>
                  <p:oleObj name="Equation" r:id="rId4" imgW="17748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3077" y="2934056"/>
                          <a:ext cx="266652" cy="326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51"/>
            <p:cNvGraphicFramePr>
              <a:graphicFrameLocks noChangeAspect="1"/>
            </p:cNvGraphicFramePr>
            <p:nvPr/>
          </p:nvGraphicFramePr>
          <p:xfrm>
            <a:off x="6084670" y="2607398"/>
            <a:ext cx="266652" cy="280972"/>
          </p:xfrm>
          <a:graphic>
            <a:graphicData uri="http://schemas.openxmlformats.org/presentationml/2006/ole">
              <mc:AlternateContent xmlns:mc="http://schemas.openxmlformats.org/markup-compatibility/2006">
                <mc:Choice xmlns:v="urn:schemas-microsoft-com:vml" Requires="v">
                  <p:oleObj spid="_x0000_s73921" name="Equation" r:id="rId6" imgW="190440" imgH="215640" progId="Equation.3">
                    <p:embed/>
                  </p:oleObj>
                </mc:Choice>
                <mc:Fallback>
                  <p:oleObj name="Equation" r:id="rId6" imgW="190440" imgH="21564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670" y="2607398"/>
                          <a:ext cx="266652" cy="280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52"/>
            <p:cNvGraphicFramePr>
              <a:graphicFrameLocks noChangeAspect="1"/>
            </p:cNvGraphicFramePr>
            <p:nvPr/>
          </p:nvGraphicFramePr>
          <p:xfrm>
            <a:off x="6087570" y="3324673"/>
            <a:ext cx="266652" cy="319804"/>
          </p:xfrm>
          <a:graphic>
            <a:graphicData uri="http://schemas.openxmlformats.org/presentationml/2006/ole">
              <mc:AlternateContent xmlns:mc="http://schemas.openxmlformats.org/markup-compatibility/2006">
                <mc:Choice xmlns:v="urn:schemas-microsoft-com:vml" Requires="v">
                  <p:oleObj spid="_x0000_s73922" name="Equation" r:id="rId8" imgW="190440" imgH="228600" progId="Equation.3">
                    <p:embed/>
                  </p:oleObj>
                </mc:Choice>
                <mc:Fallback>
                  <p:oleObj name="Equation" r:id="rId8" imgW="19044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7570" y="3324673"/>
                          <a:ext cx="266652" cy="319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Box 53"/>
            <p:cNvSpPr txBox="1"/>
            <p:nvPr/>
          </p:nvSpPr>
          <p:spPr>
            <a:xfrm>
              <a:off x="6800849" y="2981325"/>
              <a:ext cx="1318491" cy="664308"/>
            </a:xfrm>
            <a:prstGeom prst="rect">
              <a:avLst/>
            </a:prstGeom>
            <a:noFill/>
          </p:spPr>
          <p:txBody>
            <a:bodyPr wrap="square" rtlCol="0">
              <a:spAutoFit/>
            </a:bodyPr>
            <a:lstStyle/>
            <a:p>
              <a:r>
                <a:rPr lang="en-US" sz="1200" dirty="0" smtClean="0"/>
                <a:t>Digital outputs</a:t>
              </a:r>
              <a:endParaRPr lang="en-US" sz="1200" dirty="0"/>
            </a:p>
          </p:txBody>
        </p:sp>
        <p:graphicFrame>
          <p:nvGraphicFramePr>
            <p:cNvPr id="55" name="Object 54"/>
            <p:cNvGraphicFramePr>
              <a:graphicFrameLocks noChangeAspect="1"/>
            </p:cNvGraphicFramePr>
            <p:nvPr/>
          </p:nvGraphicFramePr>
          <p:xfrm>
            <a:off x="6492875" y="3476625"/>
            <a:ext cx="177800" cy="190500"/>
          </p:xfrm>
          <a:graphic>
            <a:graphicData uri="http://schemas.openxmlformats.org/presentationml/2006/ole">
              <mc:AlternateContent xmlns:mc="http://schemas.openxmlformats.org/markup-compatibility/2006">
                <mc:Choice xmlns:v="urn:schemas-microsoft-com:vml" Requires="v">
                  <p:oleObj spid="_x0000_s73923" name="Equation" r:id="rId10" imgW="177480" imgH="190440" progId="Equation.3">
                    <p:embed/>
                  </p:oleObj>
                </mc:Choice>
                <mc:Fallback>
                  <p:oleObj name="Equation" r:id="rId10" imgW="177480" imgH="1904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2875" y="3476625"/>
                          <a:ext cx="1778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55"/>
            <p:cNvGraphicFramePr>
              <a:graphicFrameLocks noChangeAspect="1"/>
            </p:cNvGraphicFramePr>
            <p:nvPr/>
          </p:nvGraphicFramePr>
          <p:xfrm>
            <a:off x="6515100" y="3114675"/>
            <a:ext cx="165100" cy="190500"/>
          </p:xfrm>
          <a:graphic>
            <a:graphicData uri="http://schemas.openxmlformats.org/presentationml/2006/ole">
              <mc:AlternateContent xmlns:mc="http://schemas.openxmlformats.org/markup-compatibility/2006">
                <mc:Choice xmlns:v="urn:schemas-microsoft-com:vml" Requires="v">
                  <p:oleObj spid="_x0000_s73924" name="Equation" r:id="rId12" imgW="164880" imgH="190440" progId="Equation.3">
                    <p:embed/>
                  </p:oleObj>
                </mc:Choice>
                <mc:Fallback>
                  <p:oleObj name="Equation" r:id="rId12" imgW="164880" imgH="1904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15100" y="3114675"/>
                          <a:ext cx="1651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56"/>
            <p:cNvGraphicFramePr>
              <a:graphicFrameLocks noChangeAspect="1"/>
            </p:cNvGraphicFramePr>
            <p:nvPr/>
          </p:nvGraphicFramePr>
          <p:xfrm>
            <a:off x="6530975" y="2752725"/>
            <a:ext cx="177800" cy="190500"/>
          </p:xfrm>
          <a:graphic>
            <a:graphicData uri="http://schemas.openxmlformats.org/presentationml/2006/ole">
              <mc:AlternateContent xmlns:mc="http://schemas.openxmlformats.org/markup-compatibility/2006">
                <mc:Choice xmlns:v="urn:schemas-microsoft-com:vml" Requires="v">
                  <p:oleObj spid="_x0000_s73925" name="Equation" r:id="rId14" imgW="177480" imgH="190440" progId="Equation.3">
                    <p:embed/>
                  </p:oleObj>
                </mc:Choice>
                <mc:Fallback>
                  <p:oleObj name="Equation" r:id="rId14" imgW="177480" imgH="19044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30975" y="2752725"/>
                          <a:ext cx="1778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TextBox 57"/>
            <p:cNvSpPr txBox="1"/>
            <p:nvPr/>
          </p:nvSpPr>
          <p:spPr>
            <a:xfrm>
              <a:off x="4919518" y="3073599"/>
              <a:ext cx="945908" cy="398585"/>
            </a:xfrm>
            <a:prstGeom prst="rect">
              <a:avLst/>
            </a:prstGeom>
            <a:noFill/>
          </p:spPr>
          <p:txBody>
            <a:bodyPr wrap="none" rtlCol="0">
              <a:spAutoFit/>
            </a:bodyPr>
            <a:lstStyle/>
            <a:p>
              <a:r>
                <a:rPr lang="en-US" sz="1200" dirty="0" smtClean="0"/>
                <a:t>9318</a:t>
              </a:r>
              <a:endParaRPr lang="en-US" sz="1200" dirty="0"/>
            </a:p>
          </p:txBody>
        </p:sp>
        <p:cxnSp>
          <p:nvCxnSpPr>
            <p:cNvPr id="59" name="Straight Connector 58"/>
            <p:cNvCxnSpPr/>
            <p:nvPr/>
          </p:nvCxnSpPr>
          <p:spPr>
            <a:xfrm>
              <a:off x="2225040" y="1466850"/>
              <a:ext cx="3657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2139950" y="142240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2225040" y="2146300"/>
              <a:ext cx="3657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139950" y="21018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2225040" y="2832100"/>
              <a:ext cx="3657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139950" y="27876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2225040" y="3517900"/>
              <a:ext cx="3657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2139950" y="34734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p:nvPr/>
          </p:nvCxnSpPr>
          <p:spPr>
            <a:xfrm>
              <a:off x="2231390" y="4197350"/>
              <a:ext cx="3657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146300" y="415290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2225040" y="4889500"/>
              <a:ext cx="3657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139950" y="484505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2225040" y="5581650"/>
              <a:ext cx="3657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139950" y="553720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3" name="Object 72"/>
            <p:cNvGraphicFramePr>
              <a:graphicFrameLocks noChangeAspect="1"/>
            </p:cNvGraphicFramePr>
            <p:nvPr/>
          </p:nvGraphicFramePr>
          <p:xfrm>
            <a:off x="3248307" y="5029686"/>
            <a:ext cx="266652" cy="322089"/>
          </p:xfrm>
          <a:graphic>
            <a:graphicData uri="http://schemas.openxmlformats.org/presentationml/2006/ole">
              <mc:AlternateContent xmlns:mc="http://schemas.openxmlformats.org/markup-compatibility/2006">
                <mc:Choice xmlns:v="urn:schemas-microsoft-com:vml" Requires="v">
                  <p:oleObj spid="_x0000_s73926" name="Equation" r:id="rId16" imgW="177480" imgH="215640" progId="Equation.3">
                    <p:embed/>
                  </p:oleObj>
                </mc:Choice>
                <mc:Fallback>
                  <p:oleObj name="Equation" r:id="rId16" imgW="177480" imgH="21564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48307" y="5029686"/>
                          <a:ext cx="266652" cy="322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73"/>
            <p:cNvGraphicFramePr>
              <a:graphicFrameLocks noChangeAspect="1"/>
            </p:cNvGraphicFramePr>
            <p:nvPr/>
          </p:nvGraphicFramePr>
          <p:xfrm>
            <a:off x="3110922" y="4338909"/>
            <a:ext cx="266652" cy="301530"/>
          </p:xfrm>
          <a:graphic>
            <a:graphicData uri="http://schemas.openxmlformats.org/presentationml/2006/ole">
              <mc:AlternateContent xmlns:mc="http://schemas.openxmlformats.org/markup-compatibility/2006">
                <mc:Choice xmlns:v="urn:schemas-microsoft-com:vml" Requires="v">
                  <p:oleObj spid="_x0000_s73927" name="Equation" r:id="rId18" imgW="190440" imgH="215640" progId="Equation.3">
                    <p:embed/>
                  </p:oleObj>
                </mc:Choice>
                <mc:Fallback>
                  <p:oleObj name="Equation" r:id="rId18" imgW="190440" imgH="215640"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10922" y="4338909"/>
                          <a:ext cx="266652" cy="301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74"/>
            <p:cNvGraphicFramePr>
              <a:graphicFrameLocks noChangeAspect="1"/>
            </p:cNvGraphicFramePr>
            <p:nvPr/>
          </p:nvGraphicFramePr>
          <p:xfrm>
            <a:off x="3110922" y="3681027"/>
            <a:ext cx="266652" cy="322089"/>
          </p:xfrm>
          <a:graphic>
            <a:graphicData uri="http://schemas.openxmlformats.org/presentationml/2006/ole">
              <mc:AlternateContent xmlns:mc="http://schemas.openxmlformats.org/markup-compatibility/2006">
                <mc:Choice xmlns:v="urn:schemas-microsoft-com:vml" Requires="v">
                  <p:oleObj spid="_x0000_s73928" name="Equation" r:id="rId20" imgW="190440" imgH="228600" progId="Equation.3">
                    <p:embed/>
                  </p:oleObj>
                </mc:Choice>
                <mc:Fallback>
                  <p:oleObj name="Equation" r:id="rId20" imgW="190440" imgH="22860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10922" y="3681027"/>
                          <a:ext cx="266652" cy="322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75"/>
            <p:cNvGraphicFramePr>
              <a:graphicFrameLocks noChangeAspect="1"/>
            </p:cNvGraphicFramePr>
            <p:nvPr/>
          </p:nvGraphicFramePr>
          <p:xfrm>
            <a:off x="3097591" y="3001214"/>
            <a:ext cx="266652" cy="301530"/>
          </p:xfrm>
          <a:graphic>
            <a:graphicData uri="http://schemas.openxmlformats.org/presentationml/2006/ole">
              <mc:AlternateContent xmlns:mc="http://schemas.openxmlformats.org/markup-compatibility/2006">
                <mc:Choice xmlns:v="urn:schemas-microsoft-com:vml" Requires="v">
                  <p:oleObj spid="_x0000_s73929" name="Equation" r:id="rId22" imgW="190440" imgH="215640" progId="Equation.3">
                    <p:embed/>
                  </p:oleObj>
                </mc:Choice>
                <mc:Fallback>
                  <p:oleObj name="Equation" r:id="rId22" imgW="190440" imgH="215640"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97591" y="3001214"/>
                          <a:ext cx="266652" cy="301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76"/>
            <p:cNvGraphicFramePr>
              <a:graphicFrameLocks noChangeAspect="1"/>
            </p:cNvGraphicFramePr>
            <p:nvPr/>
          </p:nvGraphicFramePr>
          <p:xfrm>
            <a:off x="3041361" y="2299473"/>
            <a:ext cx="266652" cy="322088"/>
          </p:xfrm>
          <a:graphic>
            <a:graphicData uri="http://schemas.openxmlformats.org/presentationml/2006/ole">
              <mc:AlternateContent xmlns:mc="http://schemas.openxmlformats.org/markup-compatibility/2006">
                <mc:Choice xmlns:v="urn:schemas-microsoft-com:vml" Requires="v">
                  <p:oleObj spid="_x0000_s73930" name="Equation" r:id="rId24" imgW="190440" imgH="228600" progId="Equation.3">
                    <p:embed/>
                  </p:oleObj>
                </mc:Choice>
                <mc:Fallback>
                  <p:oleObj name="Equation" r:id="rId24" imgW="190440" imgH="228600" progId="Equation.3">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41361" y="2299473"/>
                          <a:ext cx="266652" cy="32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77"/>
            <p:cNvGraphicFramePr>
              <a:graphicFrameLocks noChangeAspect="1"/>
            </p:cNvGraphicFramePr>
            <p:nvPr/>
          </p:nvGraphicFramePr>
          <p:xfrm>
            <a:off x="3047158" y="1494937"/>
            <a:ext cx="266652" cy="322088"/>
          </p:xfrm>
          <a:graphic>
            <a:graphicData uri="http://schemas.openxmlformats.org/presentationml/2006/ole">
              <mc:AlternateContent xmlns:mc="http://schemas.openxmlformats.org/markup-compatibility/2006">
                <mc:Choice xmlns:v="urn:schemas-microsoft-com:vml" Requires="v">
                  <p:oleObj spid="_x0000_s73931" name="Equation" r:id="rId26" imgW="190440" imgH="228600" progId="Equation.3">
                    <p:embed/>
                  </p:oleObj>
                </mc:Choice>
                <mc:Fallback>
                  <p:oleObj name="Equation" r:id="rId26" imgW="190440" imgH="228600" progId="Equation.3">
                    <p:embed/>
                    <p:pic>
                      <p:nvPicPr>
                        <p:cNvPr id="0" name="Object 1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47158" y="1494937"/>
                          <a:ext cx="266652" cy="32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 name="Object 78"/>
            <p:cNvGraphicFramePr>
              <a:graphicFrameLocks noChangeAspect="1"/>
            </p:cNvGraphicFramePr>
            <p:nvPr/>
          </p:nvGraphicFramePr>
          <p:xfrm>
            <a:off x="3100620" y="911567"/>
            <a:ext cx="274636" cy="329563"/>
          </p:xfrm>
          <a:graphic>
            <a:graphicData uri="http://schemas.openxmlformats.org/presentationml/2006/ole">
              <mc:AlternateContent xmlns:mc="http://schemas.openxmlformats.org/markup-compatibility/2006">
                <mc:Choice xmlns:v="urn:schemas-microsoft-com:vml" Requires="v">
                  <p:oleObj spid="_x0000_s73932" name="Equation" r:id="rId28" imgW="190440" imgH="228600" progId="Equation.3">
                    <p:embed/>
                  </p:oleObj>
                </mc:Choice>
                <mc:Fallback>
                  <p:oleObj name="Equation" r:id="rId28" imgW="190440" imgH="228600" progId="Equation.3">
                    <p:embed/>
                    <p:pic>
                      <p:nvPicPr>
                        <p:cNvPr id="0" name="Picture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00620" y="911567"/>
                          <a:ext cx="274636" cy="32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 name="Oval 79"/>
            <p:cNvSpPr/>
            <p:nvPr/>
          </p:nvSpPr>
          <p:spPr>
            <a:xfrm>
              <a:off x="1447800" y="800100"/>
              <a:ext cx="76200" cy="76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Object 80"/>
            <p:cNvGraphicFramePr>
              <a:graphicFrameLocks noChangeAspect="1"/>
            </p:cNvGraphicFramePr>
            <p:nvPr/>
          </p:nvGraphicFramePr>
          <p:xfrm>
            <a:off x="1752600" y="2041525"/>
            <a:ext cx="381000" cy="177800"/>
          </p:xfrm>
          <a:graphic>
            <a:graphicData uri="http://schemas.openxmlformats.org/presentationml/2006/ole">
              <mc:AlternateContent xmlns:mc="http://schemas.openxmlformats.org/markup-compatibility/2006">
                <mc:Choice xmlns:v="urn:schemas-microsoft-com:vml" Requires="v">
                  <p:oleObj spid="_x0000_s73933" name="Equation" r:id="rId30" imgW="380880" imgH="177480" progId="Equation.3">
                    <p:embed/>
                  </p:oleObj>
                </mc:Choice>
                <mc:Fallback>
                  <p:oleObj name="Equation" r:id="rId30" imgW="380880" imgH="177480" progId="Equation.3">
                    <p:embed/>
                    <p:pic>
                      <p:nvPicPr>
                        <p:cNvPr id="0" name="Picture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752600" y="2041525"/>
                          <a:ext cx="3810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 name="Object 81"/>
            <p:cNvGraphicFramePr>
              <a:graphicFrameLocks noChangeAspect="1"/>
            </p:cNvGraphicFramePr>
            <p:nvPr/>
          </p:nvGraphicFramePr>
          <p:xfrm>
            <a:off x="1762125" y="2746375"/>
            <a:ext cx="381000" cy="177800"/>
          </p:xfrm>
          <a:graphic>
            <a:graphicData uri="http://schemas.openxmlformats.org/presentationml/2006/ole">
              <mc:AlternateContent xmlns:mc="http://schemas.openxmlformats.org/markup-compatibility/2006">
                <mc:Choice xmlns:v="urn:schemas-microsoft-com:vml" Requires="v">
                  <p:oleObj spid="_x0000_s73934" name="Equation" r:id="rId32" imgW="380880" imgH="177480" progId="Equation.3">
                    <p:embed/>
                  </p:oleObj>
                </mc:Choice>
                <mc:Fallback>
                  <p:oleObj name="Equation" r:id="rId32" imgW="380880" imgH="177480" progId="Equation.3">
                    <p:embed/>
                    <p:pic>
                      <p:nvPicPr>
                        <p:cNvPr id="0" name="Picture 1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762125" y="2746375"/>
                          <a:ext cx="3810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82"/>
            <p:cNvGraphicFramePr>
              <a:graphicFrameLocks noChangeAspect="1"/>
            </p:cNvGraphicFramePr>
            <p:nvPr/>
          </p:nvGraphicFramePr>
          <p:xfrm>
            <a:off x="1752600" y="1346200"/>
            <a:ext cx="381000" cy="177800"/>
          </p:xfrm>
          <a:graphic>
            <a:graphicData uri="http://schemas.openxmlformats.org/presentationml/2006/ole">
              <mc:AlternateContent xmlns:mc="http://schemas.openxmlformats.org/markup-compatibility/2006">
                <mc:Choice xmlns:v="urn:schemas-microsoft-com:vml" Requires="v">
                  <p:oleObj spid="_x0000_s73935" name="Equation" r:id="rId34" imgW="380880" imgH="177480" progId="Equation.3">
                    <p:embed/>
                  </p:oleObj>
                </mc:Choice>
                <mc:Fallback>
                  <p:oleObj name="Equation" r:id="rId34" imgW="380880" imgH="177480" progId="Equation.3">
                    <p:embed/>
                    <p:pic>
                      <p:nvPicPr>
                        <p:cNvPr id="0" name="Picture 1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752600" y="1346200"/>
                          <a:ext cx="3810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83"/>
            <p:cNvGraphicFramePr>
              <a:graphicFrameLocks noChangeAspect="1"/>
            </p:cNvGraphicFramePr>
            <p:nvPr/>
          </p:nvGraphicFramePr>
          <p:xfrm>
            <a:off x="1784350" y="3429000"/>
            <a:ext cx="317500" cy="177800"/>
          </p:xfrm>
          <a:graphic>
            <a:graphicData uri="http://schemas.openxmlformats.org/presentationml/2006/ole">
              <mc:AlternateContent xmlns:mc="http://schemas.openxmlformats.org/markup-compatibility/2006">
                <mc:Choice xmlns:v="urn:schemas-microsoft-com:vml" Requires="v">
                  <p:oleObj spid="_x0000_s73936" name="Equation" r:id="rId36" imgW="317160" imgH="177480" progId="Equation.3">
                    <p:embed/>
                  </p:oleObj>
                </mc:Choice>
                <mc:Fallback>
                  <p:oleObj name="Equation" r:id="rId36" imgW="317160" imgH="177480" progId="Equation.3">
                    <p:embed/>
                    <p:pic>
                      <p:nvPicPr>
                        <p:cNvPr id="0" name="Picture 1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784350" y="3429000"/>
                          <a:ext cx="3175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84"/>
            <p:cNvGraphicFramePr>
              <a:graphicFrameLocks noChangeAspect="1"/>
            </p:cNvGraphicFramePr>
            <p:nvPr/>
          </p:nvGraphicFramePr>
          <p:xfrm>
            <a:off x="1720850" y="4114800"/>
            <a:ext cx="381000" cy="177800"/>
          </p:xfrm>
          <a:graphic>
            <a:graphicData uri="http://schemas.openxmlformats.org/presentationml/2006/ole">
              <mc:AlternateContent xmlns:mc="http://schemas.openxmlformats.org/markup-compatibility/2006">
                <mc:Choice xmlns:v="urn:schemas-microsoft-com:vml" Requires="v">
                  <p:oleObj spid="_x0000_s73937" name="Equation" r:id="rId38" imgW="380880" imgH="177480" progId="Equation.3">
                    <p:embed/>
                  </p:oleObj>
                </mc:Choice>
                <mc:Fallback>
                  <p:oleObj name="Equation" r:id="rId38" imgW="380880" imgH="177480" progId="Equation.3">
                    <p:embed/>
                    <p:pic>
                      <p:nvPicPr>
                        <p:cNvPr id="0" name="Picture 1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720850" y="4114800"/>
                          <a:ext cx="3810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85"/>
            <p:cNvGraphicFramePr>
              <a:graphicFrameLocks noChangeAspect="1"/>
            </p:cNvGraphicFramePr>
            <p:nvPr/>
          </p:nvGraphicFramePr>
          <p:xfrm>
            <a:off x="1828800" y="4784725"/>
            <a:ext cx="317500" cy="177800"/>
          </p:xfrm>
          <a:graphic>
            <a:graphicData uri="http://schemas.openxmlformats.org/presentationml/2006/ole">
              <mc:AlternateContent xmlns:mc="http://schemas.openxmlformats.org/markup-compatibility/2006">
                <mc:Choice xmlns:v="urn:schemas-microsoft-com:vml" Requires="v">
                  <p:oleObj spid="_x0000_s73938" name="Equation" r:id="rId40" imgW="317160" imgH="177480" progId="Equation.3">
                    <p:embed/>
                  </p:oleObj>
                </mc:Choice>
                <mc:Fallback>
                  <p:oleObj name="Equation" r:id="rId40" imgW="317160" imgH="177480" progId="Equation.3">
                    <p:embed/>
                    <p:pic>
                      <p:nvPicPr>
                        <p:cNvPr id="0" name="Picture 2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828800" y="4784725"/>
                          <a:ext cx="3175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86"/>
            <p:cNvGraphicFramePr>
              <a:graphicFrameLocks noChangeAspect="1"/>
            </p:cNvGraphicFramePr>
            <p:nvPr/>
          </p:nvGraphicFramePr>
          <p:xfrm>
            <a:off x="1768475" y="5476875"/>
            <a:ext cx="304800" cy="177800"/>
          </p:xfrm>
          <a:graphic>
            <a:graphicData uri="http://schemas.openxmlformats.org/presentationml/2006/ole">
              <mc:AlternateContent xmlns:mc="http://schemas.openxmlformats.org/markup-compatibility/2006">
                <mc:Choice xmlns:v="urn:schemas-microsoft-com:vml" Requires="v">
                  <p:oleObj spid="_x0000_s73939" name="Equation" r:id="rId42" imgW="304560" imgH="177480" progId="Equation.3">
                    <p:embed/>
                  </p:oleObj>
                </mc:Choice>
                <mc:Fallback>
                  <p:oleObj name="Equation" r:id="rId42" imgW="304560" imgH="177480" progId="Equation.3">
                    <p:embed/>
                    <p:pic>
                      <p:nvPicPr>
                        <p:cNvPr id="0" name="Picture 2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768475" y="5476875"/>
                          <a:ext cx="3048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88"/>
          <p:cNvGrpSpPr/>
          <p:nvPr/>
        </p:nvGrpSpPr>
        <p:grpSpPr>
          <a:xfrm>
            <a:off x="4267200" y="2727960"/>
            <a:ext cx="4419600" cy="2956451"/>
            <a:chOff x="1971675" y="1356360"/>
            <a:chExt cx="5965825" cy="3698241"/>
          </a:xfrm>
        </p:grpSpPr>
        <p:cxnSp>
          <p:nvCxnSpPr>
            <p:cNvPr id="90" name="Straight Connector 89"/>
            <p:cNvCxnSpPr/>
            <p:nvPr/>
          </p:nvCxnSpPr>
          <p:spPr>
            <a:xfrm>
              <a:off x="1993900" y="1981200"/>
              <a:ext cx="5943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1447800" y="3200400"/>
              <a:ext cx="3657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268980" y="1651000"/>
              <a:ext cx="46634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2080259" y="3340100"/>
              <a:ext cx="33832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2512060" y="3355340"/>
              <a:ext cx="33832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2956719" y="3342638"/>
              <a:ext cx="338327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3375662" y="3342640"/>
              <a:ext cx="33832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3820163" y="3342640"/>
              <a:ext cx="33832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4328159" y="3342640"/>
              <a:ext cx="33832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238822" y="2110175"/>
              <a:ext cx="407484" cy="253917"/>
            </a:xfrm>
            <a:prstGeom prst="rect">
              <a:avLst/>
            </a:prstGeom>
            <a:noFill/>
          </p:spPr>
          <p:txBody>
            <a:bodyPr wrap="none" rtlCol="0">
              <a:spAutoFit/>
            </a:bodyPr>
            <a:lstStyle/>
            <a:p>
              <a:r>
                <a:rPr lang="en-US" sz="1050" dirty="0" smtClean="0"/>
                <a:t>Low</a:t>
              </a:r>
              <a:endParaRPr lang="en-US" sz="1050" dirty="0"/>
            </a:p>
          </p:txBody>
        </p:sp>
        <p:cxnSp>
          <p:nvCxnSpPr>
            <p:cNvPr id="100" name="Straight Connector 99"/>
            <p:cNvCxnSpPr/>
            <p:nvPr/>
          </p:nvCxnSpPr>
          <p:spPr>
            <a:xfrm rot="5400000">
              <a:off x="5293359" y="3342640"/>
              <a:ext cx="33832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5725160" y="3333115"/>
              <a:ext cx="33832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6226809" y="3342640"/>
              <a:ext cx="33832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3" name="Object 102"/>
            <p:cNvGraphicFramePr>
              <a:graphicFrameLocks noChangeAspect="1"/>
            </p:cNvGraphicFramePr>
            <p:nvPr/>
          </p:nvGraphicFramePr>
          <p:xfrm>
            <a:off x="3418131" y="1666941"/>
            <a:ext cx="197147" cy="303830"/>
          </p:xfrm>
          <a:graphic>
            <a:graphicData uri="http://schemas.openxmlformats.org/presentationml/2006/ole">
              <mc:AlternateContent xmlns:mc="http://schemas.openxmlformats.org/markup-compatibility/2006">
                <mc:Choice xmlns:v="urn:schemas-microsoft-com:vml" Requires="v">
                  <p:oleObj spid="_x0000_s73940" name="Equation" r:id="rId44" imgW="177480" imgH="215640" progId="Equation.3">
                    <p:embed/>
                  </p:oleObj>
                </mc:Choice>
                <mc:Fallback>
                  <p:oleObj name="Equation" r:id="rId44" imgW="177480" imgH="215640" progId="Equation.3">
                    <p:embed/>
                    <p:pic>
                      <p:nvPicPr>
                        <p:cNvPr id="0" name="Picture 2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418131" y="1666941"/>
                          <a:ext cx="197147" cy="303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 name="Object 103"/>
            <p:cNvGraphicFramePr>
              <a:graphicFrameLocks noChangeAspect="1"/>
            </p:cNvGraphicFramePr>
            <p:nvPr/>
          </p:nvGraphicFramePr>
          <p:xfrm>
            <a:off x="3902426" y="1653041"/>
            <a:ext cx="197147" cy="283971"/>
          </p:xfrm>
          <a:graphic>
            <a:graphicData uri="http://schemas.openxmlformats.org/presentationml/2006/ole">
              <mc:AlternateContent xmlns:mc="http://schemas.openxmlformats.org/markup-compatibility/2006">
                <mc:Choice xmlns:v="urn:schemas-microsoft-com:vml" Requires="v">
                  <p:oleObj spid="_x0000_s73941" name="Equation" r:id="rId46" imgW="190440" imgH="215640" progId="Equation.3">
                    <p:embed/>
                  </p:oleObj>
                </mc:Choice>
                <mc:Fallback>
                  <p:oleObj name="Equation" r:id="rId46" imgW="190440" imgH="215640" progId="Equation.3">
                    <p:embed/>
                    <p:pic>
                      <p:nvPicPr>
                        <p:cNvPr id="0" name="Picture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02426" y="1653041"/>
                          <a:ext cx="197147" cy="283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 name="Object 104"/>
            <p:cNvGraphicFramePr>
              <a:graphicFrameLocks noChangeAspect="1"/>
            </p:cNvGraphicFramePr>
            <p:nvPr/>
          </p:nvGraphicFramePr>
          <p:xfrm>
            <a:off x="4367434" y="1666941"/>
            <a:ext cx="197147" cy="295887"/>
          </p:xfrm>
          <a:graphic>
            <a:graphicData uri="http://schemas.openxmlformats.org/presentationml/2006/ole">
              <mc:AlternateContent xmlns:mc="http://schemas.openxmlformats.org/markup-compatibility/2006">
                <mc:Choice xmlns:v="urn:schemas-microsoft-com:vml" Requires="v">
                  <p:oleObj spid="_x0000_s73942" name="Equation" r:id="rId47" imgW="190440" imgH="228600" progId="Equation.3">
                    <p:embed/>
                  </p:oleObj>
                </mc:Choice>
                <mc:Fallback>
                  <p:oleObj name="Equation" r:id="rId47" imgW="190440" imgH="228600" progId="Equation.3">
                    <p:embed/>
                    <p:pic>
                      <p:nvPicPr>
                        <p:cNvPr id="0" name="Picture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67434" y="1666941"/>
                          <a:ext cx="197147" cy="295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 name="Object 105"/>
            <p:cNvGraphicFramePr>
              <a:graphicFrameLocks noChangeAspect="1"/>
            </p:cNvGraphicFramePr>
            <p:nvPr/>
          </p:nvGraphicFramePr>
          <p:xfrm>
            <a:off x="4748869" y="1666941"/>
            <a:ext cx="197147" cy="280000"/>
          </p:xfrm>
          <a:graphic>
            <a:graphicData uri="http://schemas.openxmlformats.org/presentationml/2006/ole">
              <mc:AlternateContent xmlns:mc="http://schemas.openxmlformats.org/markup-compatibility/2006">
                <mc:Choice xmlns:v="urn:schemas-microsoft-com:vml" Requires="v">
                  <p:oleObj spid="_x0000_s73943" name="Equation" r:id="rId48" imgW="190440" imgH="215640" progId="Equation.3">
                    <p:embed/>
                  </p:oleObj>
                </mc:Choice>
                <mc:Fallback>
                  <p:oleObj name="Equation" r:id="rId48" imgW="190440" imgH="215640" progId="Equation.3">
                    <p:embed/>
                    <p:pic>
                      <p:nvPicPr>
                        <p:cNvPr id="0" name="Picture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48869" y="1666941"/>
                          <a:ext cx="197147" cy="2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 name="Object 106"/>
            <p:cNvGraphicFramePr>
              <a:graphicFrameLocks noChangeAspect="1"/>
            </p:cNvGraphicFramePr>
            <p:nvPr/>
          </p:nvGraphicFramePr>
          <p:xfrm>
            <a:off x="5130305" y="1666941"/>
            <a:ext cx="197147" cy="295887"/>
          </p:xfrm>
          <a:graphic>
            <a:graphicData uri="http://schemas.openxmlformats.org/presentationml/2006/ole">
              <mc:AlternateContent xmlns:mc="http://schemas.openxmlformats.org/markup-compatibility/2006">
                <mc:Choice xmlns:v="urn:schemas-microsoft-com:vml" Requires="v">
                  <p:oleObj spid="_x0000_s73944" name="Equation" r:id="rId49" imgW="190440" imgH="228600" progId="Equation.3">
                    <p:embed/>
                  </p:oleObj>
                </mc:Choice>
                <mc:Fallback>
                  <p:oleObj name="Equation" r:id="rId49" imgW="190440" imgH="228600" progId="Equation.3">
                    <p:embed/>
                    <p:pic>
                      <p:nvPicPr>
                        <p:cNvPr id="0" name="Picture 26"/>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130305" y="1666941"/>
                          <a:ext cx="197147" cy="295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Object 107"/>
            <p:cNvGraphicFramePr>
              <a:graphicFrameLocks noChangeAspect="1"/>
            </p:cNvGraphicFramePr>
            <p:nvPr/>
          </p:nvGraphicFramePr>
          <p:xfrm>
            <a:off x="5663887" y="1666941"/>
            <a:ext cx="197147" cy="295887"/>
          </p:xfrm>
          <a:graphic>
            <a:graphicData uri="http://schemas.openxmlformats.org/presentationml/2006/ole">
              <mc:AlternateContent xmlns:mc="http://schemas.openxmlformats.org/markup-compatibility/2006">
                <mc:Choice xmlns:v="urn:schemas-microsoft-com:vml" Requires="v">
                  <p:oleObj spid="_x0000_s73945" name="Equation" r:id="rId51" imgW="190440" imgH="228600" progId="Equation.3">
                    <p:embed/>
                  </p:oleObj>
                </mc:Choice>
                <mc:Fallback>
                  <p:oleObj name="Equation" r:id="rId51" imgW="190440" imgH="228600" progId="Equation.3">
                    <p:embed/>
                    <p:pic>
                      <p:nvPicPr>
                        <p:cNvPr id="0" name="Picture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63887" y="1666941"/>
                          <a:ext cx="197147" cy="295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 name="Object 108"/>
            <p:cNvGraphicFramePr>
              <a:graphicFrameLocks noChangeAspect="1"/>
            </p:cNvGraphicFramePr>
            <p:nvPr/>
          </p:nvGraphicFramePr>
          <p:xfrm>
            <a:off x="6197468" y="1666941"/>
            <a:ext cx="197147" cy="303830"/>
          </p:xfrm>
          <a:graphic>
            <a:graphicData uri="http://schemas.openxmlformats.org/presentationml/2006/ole">
              <mc:AlternateContent xmlns:mc="http://schemas.openxmlformats.org/markup-compatibility/2006">
                <mc:Choice xmlns:v="urn:schemas-microsoft-com:vml" Requires="v">
                  <p:oleObj spid="_x0000_s73946" name="Equation" r:id="rId52" imgW="190440" imgH="228600" progId="Equation.3">
                    <p:embed/>
                  </p:oleObj>
                </mc:Choice>
                <mc:Fallback>
                  <p:oleObj name="Equation" r:id="rId52" imgW="190440" imgH="228600" progId="Equation.3">
                    <p:embed/>
                    <p:pic>
                      <p:nvPicPr>
                        <p:cNvPr id="0" name="Picture 2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97468" y="1666941"/>
                          <a:ext cx="197147" cy="303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0" name="Straight Connector 109"/>
            <p:cNvCxnSpPr/>
            <p:nvPr/>
          </p:nvCxnSpPr>
          <p:spPr>
            <a:xfrm>
              <a:off x="1981200" y="2362200"/>
              <a:ext cx="5943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971675" y="2743200"/>
              <a:ext cx="5943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981200" y="3124200"/>
              <a:ext cx="5943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981200" y="3505200"/>
              <a:ext cx="5943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981200" y="3886200"/>
              <a:ext cx="5943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981200" y="4267200"/>
              <a:ext cx="5943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981200" y="4648200"/>
              <a:ext cx="5943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981200" y="5029200"/>
              <a:ext cx="5943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738019" y="2110175"/>
              <a:ext cx="407484" cy="253917"/>
            </a:xfrm>
            <a:prstGeom prst="rect">
              <a:avLst/>
            </a:prstGeom>
            <a:noFill/>
          </p:spPr>
          <p:txBody>
            <a:bodyPr wrap="none" rtlCol="0">
              <a:spAutoFit/>
            </a:bodyPr>
            <a:lstStyle/>
            <a:p>
              <a:r>
                <a:rPr lang="en-US" sz="1050" dirty="0" smtClean="0"/>
                <a:t>Low</a:t>
              </a:r>
              <a:endParaRPr lang="en-US" sz="1050" dirty="0"/>
            </a:p>
          </p:txBody>
        </p:sp>
        <p:sp>
          <p:nvSpPr>
            <p:cNvPr id="119" name="TextBox 118"/>
            <p:cNvSpPr txBox="1"/>
            <p:nvPr/>
          </p:nvSpPr>
          <p:spPr>
            <a:xfrm>
              <a:off x="4605342" y="2110175"/>
              <a:ext cx="407484" cy="253917"/>
            </a:xfrm>
            <a:prstGeom prst="rect">
              <a:avLst/>
            </a:prstGeom>
            <a:noFill/>
          </p:spPr>
          <p:txBody>
            <a:bodyPr wrap="none" rtlCol="0">
              <a:spAutoFit/>
            </a:bodyPr>
            <a:lstStyle/>
            <a:p>
              <a:r>
                <a:rPr lang="en-US" sz="1050" dirty="0" smtClean="0"/>
                <a:t>Low</a:t>
              </a:r>
              <a:endParaRPr lang="en-US" sz="1050" dirty="0"/>
            </a:p>
          </p:txBody>
        </p:sp>
        <p:sp>
          <p:nvSpPr>
            <p:cNvPr id="120" name="TextBox 119"/>
            <p:cNvSpPr txBox="1"/>
            <p:nvPr/>
          </p:nvSpPr>
          <p:spPr>
            <a:xfrm>
              <a:off x="4116478" y="2110175"/>
              <a:ext cx="407484" cy="253917"/>
            </a:xfrm>
            <a:prstGeom prst="rect">
              <a:avLst/>
            </a:prstGeom>
            <a:noFill/>
          </p:spPr>
          <p:txBody>
            <a:bodyPr wrap="none" rtlCol="0">
              <a:spAutoFit/>
            </a:bodyPr>
            <a:lstStyle/>
            <a:p>
              <a:r>
                <a:rPr lang="en-US" sz="1050" dirty="0" smtClean="0"/>
                <a:t>Low</a:t>
              </a:r>
              <a:endParaRPr lang="en-US" sz="1050" dirty="0"/>
            </a:p>
          </p:txBody>
        </p:sp>
        <p:sp>
          <p:nvSpPr>
            <p:cNvPr id="121" name="TextBox 120"/>
            <p:cNvSpPr txBox="1"/>
            <p:nvPr/>
          </p:nvSpPr>
          <p:spPr>
            <a:xfrm>
              <a:off x="5036058" y="2110175"/>
              <a:ext cx="407484" cy="253917"/>
            </a:xfrm>
            <a:prstGeom prst="rect">
              <a:avLst/>
            </a:prstGeom>
            <a:noFill/>
          </p:spPr>
          <p:txBody>
            <a:bodyPr wrap="none" rtlCol="0">
              <a:spAutoFit/>
            </a:bodyPr>
            <a:lstStyle/>
            <a:p>
              <a:r>
                <a:rPr lang="en-US" sz="1050" dirty="0" smtClean="0"/>
                <a:t>Low</a:t>
              </a:r>
              <a:endParaRPr lang="en-US" sz="1050" dirty="0"/>
            </a:p>
          </p:txBody>
        </p:sp>
        <p:sp>
          <p:nvSpPr>
            <p:cNvPr id="122" name="TextBox 121"/>
            <p:cNvSpPr txBox="1"/>
            <p:nvPr/>
          </p:nvSpPr>
          <p:spPr>
            <a:xfrm>
              <a:off x="5526177" y="2110175"/>
              <a:ext cx="407484" cy="253917"/>
            </a:xfrm>
            <a:prstGeom prst="rect">
              <a:avLst/>
            </a:prstGeom>
            <a:noFill/>
          </p:spPr>
          <p:txBody>
            <a:bodyPr wrap="none" rtlCol="0">
              <a:spAutoFit/>
            </a:bodyPr>
            <a:lstStyle/>
            <a:p>
              <a:r>
                <a:rPr lang="en-US" sz="1050" dirty="0" smtClean="0"/>
                <a:t>Low</a:t>
              </a:r>
              <a:endParaRPr lang="en-US" sz="1050" dirty="0"/>
            </a:p>
          </p:txBody>
        </p:sp>
        <p:sp>
          <p:nvSpPr>
            <p:cNvPr id="123" name="TextBox 122"/>
            <p:cNvSpPr txBox="1"/>
            <p:nvPr/>
          </p:nvSpPr>
          <p:spPr>
            <a:xfrm>
              <a:off x="6086334" y="2110175"/>
              <a:ext cx="407484" cy="253917"/>
            </a:xfrm>
            <a:prstGeom prst="rect">
              <a:avLst/>
            </a:prstGeom>
            <a:noFill/>
          </p:spPr>
          <p:txBody>
            <a:bodyPr wrap="none" rtlCol="0">
              <a:spAutoFit/>
            </a:bodyPr>
            <a:lstStyle/>
            <a:p>
              <a:r>
                <a:rPr lang="en-US" sz="1050" dirty="0" smtClean="0"/>
                <a:t>Low</a:t>
              </a:r>
              <a:endParaRPr lang="en-US" sz="1050" dirty="0"/>
            </a:p>
          </p:txBody>
        </p:sp>
        <p:cxnSp>
          <p:nvCxnSpPr>
            <p:cNvPr id="124" name="Straight Connector 123"/>
            <p:cNvCxnSpPr/>
            <p:nvPr/>
          </p:nvCxnSpPr>
          <p:spPr>
            <a:xfrm rot="5400000">
              <a:off x="4737100" y="3225801"/>
              <a:ext cx="3657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741742" y="2479537"/>
              <a:ext cx="407484" cy="253917"/>
            </a:xfrm>
            <a:prstGeom prst="rect">
              <a:avLst/>
            </a:prstGeom>
            <a:noFill/>
          </p:spPr>
          <p:txBody>
            <a:bodyPr wrap="none" rtlCol="0">
              <a:spAutoFit/>
            </a:bodyPr>
            <a:lstStyle/>
            <a:p>
              <a:r>
                <a:rPr lang="en-US" sz="1050" dirty="0" smtClean="0"/>
                <a:t>Low</a:t>
              </a:r>
              <a:endParaRPr lang="en-US" sz="1050" dirty="0"/>
            </a:p>
          </p:txBody>
        </p:sp>
        <p:sp>
          <p:nvSpPr>
            <p:cNvPr id="126" name="TextBox 125"/>
            <p:cNvSpPr txBox="1"/>
            <p:nvPr/>
          </p:nvSpPr>
          <p:spPr>
            <a:xfrm>
              <a:off x="4135528" y="2485886"/>
              <a:ext cx="407484" cy="253917"/>
            </a:xfrm>
            <a:prstGeom prst="rect">
              <a:avLst/>
            </a:prstGeom>
            <a:noFill/>
          </p:spPr>
          <p:txBody>
            <a:bodyPr wrap="none" rtlCol="0">
              <a:spAutoFit/>
            </a:bodyPr>
            <a:lstStyle/>
            <a:p>
              <a:r>
                <a:rPr lang="en-US" sz="1050" dirty="0" smtClean="0"/>
                <a:t>Low</a:t>
              </a:r>
              <a:endParaRPr lang="en-US" sz="1050" dirty="0"/>
            </a:p>
          </p:txBody>
        </p:sp>
        <p:sp>
          <p:nvSpPr>
            <p:cNvPr id="127" name="TextBox 126"/>
            <p:cNvSpPr txBox="1"/>
            <p:nvPr/>
          </p:nvSpPr>
          <p:spPr>
            <a:xfrm>
              <a:off x="4578858" y="2485886"/>
              <a:ext cx="407484" cy="253917"/>
            </a:xfrm>
            <a:prstGeom prst="rect">
              <a:avLst/>
            </a:prstGeom>
            <a:noFill/>
          </p:spPr>
          <p:txBody>
            <a:bodyPr wrap="none" rtlCol="0">
              <a:spAutoFit/>
            </a:bodyPr>
            <a:lstStyle/>
            <a:p>
              <a:r>
                <a:rPr lang="en-US" sz="1050" dirty="0" smtClean="0"/>
                <a:t>Low</a:t>
              </a:r>
              <a:endParaRPr lang="en-US" sz="1050" dirty="0"/>
            </a:p>
          </p:txBody>
        </p:sp>
        <p:sp>
          <p:nvSpPr>
            <p:cNvPr id="128" name="TextBox 127"/>
            <p:cNvSpPr txBox="1"/>
            <p:nvPr/>
          </p:nvSpPr>
          <p:spPr>
            <a:xfrm>
              <a:off x="5036058" y="2482711"/>
              <a:ext cx="407484" cy="253917"/>
            </a:xfrm>
            <a:prstGeom prst="rect">
              <a:avLst/>
            </a:prstGeom>
            <a:noFill/>
          </p:spPr>
          <p:txBody>
            <a:bodyPr wrap="none" rtlCol="0">
              <a:spAutoFit/>
            </a:bodyPr>
            <a:lstStyle/>
            <a:p>
              <a:r>
                <a:rPr lang="en-US" sz="1050" dirty="0" smtClean="0"/>
                <a:t>Low</a:t>
              </a:r>
              <a:endParaRPr lang="en-US" sz="1050" dirty="0"/>
            </a:p>
          </p:txBody>
        </p:sp>
        <p:sp>
          <p:nvSpPr>
            <p:cNvPr id="129" name="TextBox 128"/>
            <p:cNvSpPr txBox="1"/>
            <p:nvPr/>
          </p:nvSpPr>
          <p:spPr>
            <a:xfrm>
              <a:off x="5526177" y="2482628"/>
              <a:ext cx="407484" cy="253917"/>
            </a:xfrm>
            <a:prstGeom prst="rect">
              <a:avLst/>
            </a:prstGeom>
            <a:noFill/>
          </p:spPr>
          <p:txBody>
            <a:bodyPr wrap="none" rtlCol="0">
              <a:spAutoFit/>
            </a:bodyPr>
            <a:lstStyle/>
            <a:p>
              <a:r>
                <a:rPr lang="en-US" sz="1050" dirty="0" smtClean="0"/>
                <a:t>Low</a:t>
              </a:r>
              <a:endParaRPr lang="en-US" sz="1050" dirty="0"/>
            </a:p>
          </p:txBody>
        </p:sp>
        <p:sp>
          <p:nvSpPr>
            <p:cNvPr id="130" name="TextBox 129"/>
            <p:cNvSpPr txBox="1"/>
            <p:nvPr/>
          </p:nvSpPr>
          <p:spPr>
            <a:xfrm>
              <a:off x="6080534" y="2482711"/>
              <a:ext cx="407484" cy="253917"/>
            </a:xfrm>
            <a:prstGeom prst="rect">
              <a:avLst/>
            </a:prstGeom>
            <a:noFill/>
          </p:spPr>
          <p:txBody>
            <a:bodyPr wrap="none" rtlCol="0">
              <a:spAutoFit/>
            </a:bodyPr>
            <a:lstStyle/>
            <a:p>
              <a:r>
                <a:rPr lang="en-US" sz="1050" dirty="0" smtClean="0"/>
                <a:t>Low</a:t>
              </a:r>
              <a:endParaRPr lang="en-US" sz="1050" dirty="0"/>
            </a:p>
          </p:txBody>
        </p:sp>
        <p:sp>
          <p:nvSpPr>
            <p:cNvPr id="131" name="TextBox 130"/>
            <p:cNvSpPr txBox="1"/>
            <p:nvPr/>
          </p:nvSpPr>
          <p:spPr>
            <a:xfrm>
              <a:off x="3243268" y="2492236"/>
              <a:ext cx="433132" cy="253917"/>
            </a:xfrm>
            <a:prstGeom prst="rect">
              <a:avLst/>
            </a:prstGeom>
            <a:noFill/>
          </p:spPr>
          <p:txBody>
            <a:bodyPr wrap="none" rtlCol="0">
              <a:spAutoFit/>
            </a:bodyPr>
            <a:lstStyle/>
            <a:p>
              <a:r>
                <a:rPr lang="en-US" sz="1050" dirty="0" smtClean="0"/>
                <a:t>High</a:t>
              </a:r>
              <a:endParaRPr lang="en-US" sz="1050" dirty="0"/>
            </a:p>
          </p:txBody>
        </p:sp>
        <p:graphicFrame>
          <p:nvGraphicFramePr>
            <p:cNvPr id="132" name="Object 131"/>
            <p:cNvGraphicFramePr>
              <a:graphicFrameLocks noChangeAspect="1"/>
            </p:cNvGraphicFramePr>
            <p:nvPr/>
          </p:nvGraphicFramePr>
          <p:xfrm>
            <a:off x="7568922" y="1666941"/>
            <a:ext cx="197147" cy="272057"/>
          </p:xfrm>
          <a:graphic>
            <a:graphicData uri="http://schemas.openxmlformats.org/presentationml/2006/ole">
              <mc:AlternateContent xmlns:mc="http://schemas.openxmlformats.org/markup-compatibility/2006">
                <mc:Choice xmlns:v="urn:schemas-microsoft-com:vml" Requires="v">
                  <p:oleObj spid="_x0000_s73947" name="Equation" r:id="rId53" imgW="177480" imgH="190440" progId="Equation.3">
                    <p:embed/>
                  </p:oleObj>
                </mc:Choice>
                <mc:Fallback>
                  <p:oleObj name="Equation" r:id="rId53" imgW="177480" imgH="190440" progId="Equation.3">
                    <p:embed/>
                    <p:pic>
                      <p:nvPicPr>
                        <p:cNvPr id="0" name="Picture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68922" y="1666941"/>
                          <a:ext cx="197147" cy="2720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 name="Object 132"/>
            <p:cNvGraphicFramePr>
              <a:graphicFrameLocks noChangeAspect="1"/>
            </p:cNvGraphicFramePr>
            <p:nvPr/>
          </p:nvGraphicFramePr>
          <p:xfrm>
            <a:off x="7110342" y="1666941"/>
            <a:ext cx="197147" cy="283972"/>
          </p:xfrm>
          <a:graphic>
            <a:graphicData uri="http://schemas.openxmlformats.org/presentationml/2006/ole">
              <mc:AlternateContent xmlns:mc="http://schemas.openxmlformats.org/markup-compatibility/2006">
                <mc:Choice xmlns:v="urn:schemas-microsoft-com:vml" Requires="v">
                  <p:oleObj spid="_x0000_s73948" name="Equation" r:id="rId54" imgW="164880" imgH="190440" progId="Equation.3">
                    <p:embed/>
                  </p:oleObj>
                </mc:Choice>
                <mc:Fallback>
                  <p:oleObj name="Equation" r:id="rId54" imgW="164880" imgH="190440" progId="Equation.3">
                    <p:embed/>
                    <p:pic>
                      <p:nvPicPr>
                        <p:cNvPr id="0" name="Picture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0342" y="1666941"/>
                          <a:ext cx="197147" cy="283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 name="Object 133"/>
            <p:cNvGraphicFramePr>
              <a:graphicFrameLocks noChangeAspect="1"/>
            </p:cNvGraphicFramePr>
            <p:nvPr/>
          </p:nvGraphicFramePr>
          <p:xfrm>
            <a:off x="6653905" y="1666941"/>
            <a:ext cx="197147" cy="266099"/>
          </p:xfrm>
          <a:graphic>
            <a:graphicData uri="http://schemas.openxmlformats.org/presentationml/2006/ole">
              <mc:AlternateContent xmlns:mc="http://schemas.openxmlformats.org/markup-compatibility/2006">
                <mc:Choice xmlns:v="urn:schemas-microsoft-com:vml" Requires="v">
                  <p:oleObj spid="_x0000_s73949" name="Equation" r:id="rId55" imgW="177480" imgH="190440" progId="Equation.3">
                    <p:embed/>
                  </p:oleObj>
                </mc:Choice>
                <mc:Fallback>
                  <p:oleObj name="Equation" r:id="rId55" imgW="177480" imgH="190440" progId="Equation.3">
                    <p:embed/>
                    <p:pic>
                      <p:nvPicPr>
                        <p:cNvPr id="0" name="Picture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53905" y="1666941"/>
                          <a:ext cx="197147" cy="2660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TextBox 134"/>
            <p:cNvSpPr txBox="1"/>
            <p:nvPr/>
          </p:nvSpPr>
          <p:spPr>
            <a:xfrm>
              <a:off x="6774180" y="1356360"/>
              <a:ext cx="933269" cy="253916"/>
            </a:xfrm>
            <a:prstGeom prst="rect">
              <a:avLst/>
            </a:prstGeom>
            <a:noFill/>
          </p:spPr>
          <p:txBody>
            <a:bodyPr wrap="none" rtlCol="0">
              <a:spAutoFit/>
            </a:bodyPr>
            <a:lstStyle/>
            <a:p>
              <a:r>
                <a:rPr lang="en-US" sz="1050" dirty="0" smtClean="0"/>
                <a:t>Binary output</a:t>
              </a:r>
              <a:endParaRPr lang="en-US" sz="1050" dirty="0"/>
            </a:p>
          </p:txBody>
        </p:sp>
        <p:sp>
          <p:nvSpPr>
            <p:cNvPr id="136" name="TextBox 135"/>
            <p:cNvSpPr txBox="1"/>
            <p:nvPr/>
          </p:nvSpPr>
          <p:spPr>
            <a:xfrm>
              <a:off x="4267200" y="1371600"/>
              <a:ext cx="1317990" cy="253916"/>
            </a:xfrm>
            <a:prstGeom prst="rect">
              <a:avLst/>
            </a:prstGeom>
            <a:noFill/>
          </p:spPr>
          <p:txBody>
            <a:bodyPr wrap="none" rtlCol="0">
              <a:spAutoFit/>
            </a:bodyPr>
            <a:lstStyle/>
            <a:p>
              <a:r>
                <a:rPr lang="en-US" sz="1050" dirty="0" smtClean="0"/>
                <a:t>Comparator for level</a:t>
              </a:r>
              <a:endParaRPr lang="en-US" sz="1050" dirty="0"/>
            </a:p>
          </p:txBody>
        </p:sp>
        <p:sp>
          <p:nvSpPr>
            <p:cNvPr id="137" name="TextBox 136"/>
            <p:cNvSpPr txBox="1"/>
            <p:nvPr/>
          </p:nvSpPr>
          <p:spPr>
            <a:xfrm>
              <a:off x="2074534" y="1676399"/>
              <a:ext cx="907620" cy="253917"/>
            </a:xfrm>
            <a:prstGeom prst="rect">
              <a:avLst/>
            </a:prstGeom>
            <a:noFill/>
          </p:spPr>
          <p:txBody>
            <a:bodyPr wrap="none" rtlCol="0">
              <a:spAutoFit/>
            </a:bodyPr>
            <a:lstStyle/>
            <a:p>
              <a:r>
                <a:rPr lang="en-US" sz="1050" dirty="0" smtClean="0"/>
                <a:t>Input voltage</a:t>
              </a:r>
              <a:endParaRPr lang="en-US" sz="1050" dirty="0"/>
            </a:p>
          </p:txBody>
        </p:sp>
        <p:sp>
          <p:nvSpPr>
            <p:cNvPr id="138" name="TextBox 137"/>
            <p:cNvSpPr txBox="1"/>
            <p:nvPr/>
          </p:nvSpPr>
          <p:spPr>
            <a:xfrm>
              <a:off x="6584407" y="2125331"/>
              <a:ext cx="253596" cy="253917"/>
            </a:xfrm>
            <a:prstGeom prst="rect">
              <a:avLst/>
            </a:prstGeom>
            <a:noFill/>
          </p:spPr>
          <p:txBody>
            <a:bodyPr wrap="none" rtlCol="0">
              <a:spAutoFit/>
            </a:bodyPr>
            <a:lstStyle/>
            <a:p>
              <a:r>
                <a:rPr lang="en-US" sz="1050" dirty="0" smtClean="0"/>
                <a:t>0</a:t>
              </a:r>
              <a:endParaRPr lang="en-US" sz="1050" dirty="0"/>
            </a:p>
          </p:txBody>
        </p:sp>
        <p:sp>
          <p:nvSpPr>
            <p:cNvPr id="139" name="TextBox 138"/>
            <p:cNvSpPr txBox="1"/>
            <p:nvPr/>
          </p:nvSpPr>
          <p:spPr>
            <a:xfrm>
              <a:off x="7082478" y="2125247"/>
              <a:ext cx="253596" cy="253917"/>
            </a:xfrm>
            <a:prstGeom prst="rect">
              <a:avLst/>
            </a:prstGeom>
            <a:noFill/>
          </p:spPr>
          <p:txBody>
            <a:bodyPr wrap="none" rtlCol="0">
              <a:spAutoFit/>
            </a:bodyPr>
            <a:lstStyle/>
            <a:p>
              <a:r>
                <a:rPr lang="en-US" sz="1050" dirty="0" smtClean="0"/>
                <a:t>0</a:t>
              </a:r>
              <a:endParaRPr lang="en-US" sz="1050" dirty="0"/>
            </a:p>
          </p:txBody>
        </p:sp>
        <p:sp>
          <p:nvSpPr>
            <p:cNvPr id="140" name="TextBox 139"/>
            <p:cNvSpPr txBox="1"/>
            <p:nvPr/>
          </p:nvSpPr>
          <p:spPr>
            <a:xfrm>
              <a:off x="7527210" y="2125163"/>
              <a:ext cx="253596" cy="253917"/>
            </a:xfrm>
            <a:prstGeom prst="rect">
              <a:avLst/>
            </a:prstGeom>
            <a:noFill/>
          </p:spPr>
          <p:txBody>
            <a:bodyPr wrap="none" rtlCol="0">
              <a:spAutoFit/>
            </a:bodyPr>
            <a:lstStyle/>
            <a:p>
              <a:r>
                <a:rPr lang="en-US" sz="1050" dirty="0" smtClean="0"/>
                <a:t>0</a:t>
              </a:r>
              <a:endParaRPr lang="en-US" sz="1050" dirty="0"/>
            </a:p>
          </p:txBody>
        </p:sp>
        <p:sp>
          <p:nvSpPr>
            <p:cNvPr id="141" name="TextBox 140"/>
            <p:cNvSpPr txBox="1"/>
            <p:nvPr/>
          </p:nvSpPr>
          <p:spPr>
            <a:xfrm>
              <a:off x="6586542" y="2492236"/>
              <a:ext cx="253596" cy="253917"/>
            </a:xfrm>
            <a:prstGeom prst="rect">
              <a:avLst/>
            </a:prstGeom>
            <a:noFill/>
          </p:spPr>
          <p:txBody>
            <a:bodyPr wrap="none" rtlCol="0">
              <a:spAutoFit/>
            </a:bodyPr>
            <a:lstStyle/>
            <a:p>
              <a:r>
                <a:rPr lang="en-US" sz="1050" dirty="0" smtClean="0"/>
                <a:t>0</a:t>
              </a:r>
              <a:endParaRPr lang="en-US" sz="1050" dirty="0"/>
            </a:p>
          </p:txBody>
        </p:sp>
        <p:sp>
          <p:nvSpPr>
            <p:cNvPr id="142" name="TextBox 141"/>
            <p:cNvSpPr txBox="1"/>
            <p:nvPr/>
          </p:nvSpPr>
          <p:spPr>
            <a:xfrm>
              <a:off x="7094947" y="2492236"/>
              <a:ext cx="253596" cy="253917"/>
            </a:xfrm>
            <a:prstGeom prst="rect">
              <a:avLst/>
            </a:prstGeom>
            <a:noFill/>
          </p:spPr>
          <p:txBody>
            <a:bodyPr wrap="none" rtlCol="0">
              <a:spAutoFit/>
            </a:bodyPr>
            <a:lstStyle/>
            <a:p>
              <a:r>
                <a:rPr lang="en-US" sz="1050" dirty="0" smtClean="0"/>
                <a:t>0</a:t>
              </a:r>
              <a:endParaRPr lang="en-US" sz="1050" dirty="0"/>
            </a:p>
          </p:txBody>
        </p:sp>
        <p:sp>
          <p:nvSpPr>
            <p:cNvPr id="143" name="TextBox 142"/>
            <p:cNvSpPr txBox="1"/>
            <p:nvPr/>
          </p:nvSpPr>
          <p:spPr>
            <a:xfrm>
              <a:off x="7527150" y="2492236"/>
              <a:ext cx="253596" cy="253917"/>
            </a:xfrm>
            <a:prstGeom prst="rect">
              <a:avLst/>
            </a:prstGeom>
            <a:noFill/>
          </p:spPr>
          <p:txBody>
            <a:bodyPr wrap="none" rtlCol="0">
              <a:spAutoFit/>
            </a:bodyPr>
            <a:lstStyle/>
            <a:p>
              <a:r>
                <a:rPr lang="en-US" sz="1050" dirty="0" smtClean="0"/>
                <a:t>1</a:t>
              </a:r>
              <a:endParaRPr lang="en-US" sz="1050" dirty="0"/>
            </a:p>
          </p:txBody>
        </p:sp>
        <p:sp>
          <p:nvSpPr>
            <p:cNvPr id="144" name="TextBox 143"/>
            <p:cNvSpPr txBox="1"/>
            <p:nvPr/>
          </p:nvSpPr>
          <p:spPr>
            <a:xfrm>
              <a:off x="6086666" y="2878436"/>
              <a:ext cx="407484" cy="253917"/>
            </a:xfrm>
            <a:prstGeom prst="rect">
              <a:avLst/>
            </a:prstGeom>
            <a:noFill/>
          </p:spPr>
          <p:txBody>
            <a:bodyPr wrap="none" rtlCol="0">
              <a:spAutoFit/>
            </a:bodyPr>
            <a:lstStyle/>
            <a:p>
              <a:r>
                <a:rPr lang="en-US" sz="1050" dirty="0" smtClean="0"/>
                <a:t>Low</a:t>
              </a:r>
              <a:endParaRPr lang="en-US" sz="1050" dirty="0"/>
            </a:p>
          </p:txBody>
        </p:sp>
        <p:sp>
          <p:nvSpPr>
            <p:cNvPr id="145" name="TextBox 144"/>
            <p:cNvSpPr txBox="1"/>
            <p:nvPr/>
          </p:nvSpPr>
          <p:spPr>
            <a:xfrm>
              <a:off x="5511171" y="2875177"/>
              <a:ext cx="407484" cy="253917"/>
            </a:xfrm>
            <a:prstGeom prst="rect">
              <a:avLst/>
            </a:prstGeom>
            <a:noFill/>
          </p:spPr>
          <p:txBody>
            <a:bodyPr wrap="none" rtlCol="0">
              <a:spAutoFit/>
            </a:bodyPr>
            <a:lstStyle/>
            <a:p>
              <a:r>
                <a:rPr lang="en-US" sz="1050" dirty="0" smtClean="0"/>
                <a:t>Low</a:t>
              </a:r>
              <a:endParaRPr lang="en-US" sz="1050" dirty="0"/>
            </a:p>
          </p:txBody>
        </p:sp>
        <p:sp>
          <p:nvSpPr>
            <p:cNvPr id="146" name="TextBox 145"/>
            <p:cNvSpPr txBox="1"/>
            <p:nvPr/>
          </p:nvSpPr>
          <p:spPr>
            <a:xfrm>
              <a:off x="5017962" y="2871918"/>
              <a:ext cx="407484" cy="253917"/>
            </a:xfrm>
            <a:prstGeom prst="rect">
              <a:avLst/>
            </a:prstGeom>
            <a:noFill/>
          </p:spPr>
          <p:txBody>
            <a:bodyPr wrap="none" rtlCol="0">
              <a:spAutoFit/>
            </a:bodyPr>
            <a:lstStyle/>
            <a:p>
              <a:r>
                <a:rPr lang="en-US" sz="1050" dirty="0" smtClean="0"/>
                <a:t>Low</a:t>
              </a:r>
              <a:endParaRPr lang="en-US" sz="1050" dirty="0"/>
            </a:p>
          </p:txBody>
        </p:sp>
        <p:sp>
          <p:nvSpPr>
            <p:cNvPr id="147" name="TextBox 146"/>
            <p:cNvSpPr txBox="1"/>
            <p:nvPr/>
          </p:nvSpPr>
          <p:spPr>
            <a:xfrm>
              <a:off x="4610478" y="2868659"/>
              <a:ext cx="407484" cy="253917"/>
            </a:xfrm>
            <a:prstGeom prst="rect">
              <a:avLst/>
            </a:prstGeom>
            <a:noFill/>
          </p:spPr>
          <p:txBody>
            <a:bodyPr wrap="none" rtlCol="0">
              <a:spAutoFit/>
            </a:bodyPr>
            <a:lstStyle/>
            <a:p>
              <a:r>
                <a:rPr lang="en-US" sz="1050" dirty="0" smtClean="0"/>
                <a:t>Low</a:t>
              </a:r>
              <a:endParaRPr lang="en-US" sz="1050" dirty="0"/>
            </a:p>
          </p:txBody>
        </p:sp>
        <p:sp>
          <p:nvSpPr>
            <p:cNvPr id="148" name="TextBox 147"/>
            <p:cNvSpPr txBox="1"/>
            <p:nvPr/>
          </p:nvSpPr>
          <p:spPr>
            <a:xfrm>
              <a:off x="3250571" y="2865651"/>
              <a:ext cx="433132" cy="253917"/>
            </a:xfrm>
            <a:prstGeom prst="rect">
              <a:avLst/>
            </a:prstGeom>
            <a:noFill/>
          </p:spPr>
          <p:txBody>
            <a:bodyPr wrap="none" rtlCol="0">
              <a:spAutoFit/>
            </a:bodyPr>
            <a:lstStyle/>
            <a:p>
              <a:r>
                <a:rPr lang="en-US" sz="1050" dirty="0" smtClean="0"/>
                <a:t>High</a:t>
              </a:r>
              <a:endParaRPr lang="en-US" sz="1050" dirty="0"/>
            </a:p>
          </p:txBody>
        </p:sp>
        <p:sp>
          <p:nvSpPr>
            <p:cNvPr id="149" name="TextBox 148"/>
            <p:cNvSpPr txBox="1"/>
            <p:nvPr/>
          </p:nvSpPr>
          <p:spPr>
            <a:xfrm>
              <a:off x="3714059" y="2852952"/>
              <a:ext cx="433132" cy="253917"/>
            </a:xfrm>
            <a:prstGeom prst="rect">
              <a:avLst/>
            </a:prstGeom>
            <a:noFill/>
          </p:spPr>
          <p:txBody>
            <a:bodyPr wrap="none" rtlCol="0">
              <a:spAutoFit/>
            </a:bodyPr>
            <a:lstStyle/>
            <a:p>
              <a:r>
                <a:rPr lang="en-US" sz="1050" dirty="0" smtClean="0"/>
                <a:t>High</a:t>
              </a:r>
              <a:endParaRPr lang="en-US" sz="1050" dirty="0"/>
            </a:p>
          </p:txBody>
        </p:sp>
        <p:sp>
          <p:nvSpPr>
            <p:cNvPr id="150" name="TextBox 149"/>
            <p:cNvSpPr txBox="1"/>
            <p:nvPr/>
          </p:nvSpPr>
          <p:spPr>
            <a:xfrm>
              <a:off x="4152271" y="2853036"/>
              <a:ext cx="407484" cy="253917"/>
            </a:xfrm>
            <a:prstGeom prst="rect">
              <a:avLst/>
            </a:prstGeom>
            <a:noFill/>
          </p:spPr>
          <p:txBody>
            <a:bodyPr wrap="none" rtlCol="0">
              <a:spAutoFit/>
            </a:bodyPr>
            <a:lstStyle/>
            <a:p>
              <a:r>
                <a:rPr lang="en-US" sz="1050" dirty="0" smtClean="0"/>
                <a:t>Low</a:t>
              </a:r>
              <a:endParaRPr lang="en-US" sz="1050" dirty="0"/>
            </a:p>
          </p:txBody>
        </p:sp>
        <p:sp>
          <p:nvSpPr>
            <p:cNvPr id="151" name="TextBox 150"/>
            <p:cNvSpPr txBox="1"/>
            <p:nvPr/>
          </p:nvSpPr>
          <p:spPr>
            <a:xfrm>
              <a:off x="6577971" y="2865736"/>
              <a:ext cx="253596" cy="253917"/>
            </a:xfrm>
            <a:prstGeom prst="rect">
              <a:avLst/>
            </a:prstGeom>
            <a:noFill/>
          </p:spPr>
          <p:txBody>
            <a:bodyPr wrap="none" rtlCol="0">
              <a:spAutoFit/>
            </a:bodyPr>
            <a:lstStyle/>
            <a:p>
              <a:r>
                <a:rPr lang="en-US" sz="1050" dirty="0" smtClean="0"/>
                <a:t>0</a:t>
              </a:r>
              <a:endParaRPr lang="en-US" sz="1050" dirty="0"/>
            </a:p>
          </p:txBody>
        </p:sp>
        <p:sp>
          <p:nvSpPr>
            <p:cNvPr id="152" name="TextBox 151"/>
            <p:cNvSpPr txBox="1"/>
            <p:nvPr/>
          </p:nvSpPr>
          <p:spPr>
            <a:xfrm>
              <a:off x="7060570" y="2853036"/>
              <a:ext cx="253596" cy="253917"/>
            </a:xfrm>
            <a:prstGeom prst="rect">
              <a:avLst/>
            </a:prstGeom>
            <a:noFill/>
          </p:spPr>
          <p:txBody>
            <a:bodyPr wrap="none" rtlCol="0">
              <a:spAutoFit/>
            </a:bodyPr>
            <a:lstStyle/>
            <a:p>
              <a:r>
                <a:rPr lang="en-US" sz="1050" dirty="0" smtClean="0"/>
                <a:t>1</a:t>
              </a:r>
              <a:endParaRPr lang="en-US" sz="1050" dirty="0"/>
            </a:p>
          </p:txBody>
        </p:sp>
        <p:sp>
          <p:nvSpPr>
            <p:cNvPr id="153" name="TextBox 152"/>
            <p:cNvSpPr txBox="1"/>
            <p:nvPr/>
          </p:nvSpPr>
          <p:spPr>
            <a:xfrm>
              <a:off x="7518174" y="2852952"/>
              <a:ext cx="253596" cy="253917"/>
            </a:xfrm>
            <a:prstGeom prst="rect">
              <a:avLst/>
            </a:prstGeom>
            <a:noFill/>
          </p:spPr>
          <p:txBody>
            <a:bodyPr wrap="none" rtlCol="0">
              <a:spAutoFit/>
            </a:bodyPr>
            <a:lstStyle/>
            <a:p>
              <a:r>
                <a:rPr lang="en-US" sz="1050" dirty="0" smtClean="0"/>
                <a:t>0</a:t>
              </a:r>
              <a:endParaRPr lang="en-US" sz="1050" dirty="0"/>
            </a:p>
          </p:txBody>
        </p:sp>
        <p:sp>
          <p:nvSpPr>
            <p:cNvPr id="154" name="TextBox 153"/>
            <p:cNvSpPr txBox="1"/>
            <p:nvPr/>
          </p:nvSpPr>
          <p:spPr>
            <a:xfrm>
              <a:off x="6590670" y="3246736"/>
              <a:ext cx="253596" cy="253917"/>
            </a:xfrm>
            <a:prstGeom prst="rect">
              <a:avLst/>
            </a:prstGeom>
            <a:noFill/>
          </p:spPr>
          <p:txBody>
            <a:bodyPr wrap="none" rtlCol="0">
              <a:spAutoFit/>
            </a:bodyPr>
            <a:lstStyle/>
            <a:p>
              <a:r>
                <a:rPr lang="en-US" sz="1050" dirty="0" smtClean="0"/>
                <a:t>0</a:t>
              </a:r>
              <a:endParaRPr lang="en-US" sz="1050" dirty="0"/>
            </a:p>
          </p:txBody>
        </p:sp>
        <p:sp>
          <p:nvSpPr>
            <p:cNvPr id="155" name="TextBox 154"/>
            <p:cNvSpPr txBox="1"/>
            <p:nvPr/>
          </p:nvSpPr>
          <p:spPr>
            <a:xfrm>
              <a:off x="7047870" y="3234036"/>
              <a:ext cx="253596" cy="253917"/>
            </a:xfrm>
            <a:prstGeom prst="rect">
              <a:avLst/>
            </a:prstGeom>
            <a:noFill/>
          </p:spPr>
          <p:txBody>
            <a:bodyPr wrap="none" rtlCol="0">
              <a:spAutoFit/>
            </a:bodyPr>
            <a:lstStyle/>
            <a:p>
              <a:r>
                <a:rPr lang="en-US" sz="1050" dirty="0" smtClean="0"/>
                <a:t>1</a:t>
              </a:r>
              <a:endParaRPr lang="en-US" sz="1050" dirty="0"/>
            </a:p>
          </p:txBody>
        </p:sp>
        <p:sp>
          <p:nvSpPr>
            <p:cNvPr id="156" name="TextBox 155"/>
            <p:cNvSpPr txBox="1"/>
            <p:nvPr/>
          </p:nvSpPr>
          <p:spPr>
            <a:xfrm>
              <a:off x="7530875" y="3234036"/>
              <a:ext cx="253596" cy="253917"/>
            </a:xfrm>
            <a:prstGeom prst="rect">
              <a:avLst/>
            </a:prstGeom>
            <a:noFill/>
          </p:spPr>
          <p:txBody>
            <a:bodyPr wrap="none" rtlCol="0">
              <a:spAutoFit/>
            </a:bodyPr>
            <a:lstStyle/>
            <a:p>
              <a:r>
                <a:rPr lang="en-US" sz="1050" dirty="0" smtClean="0"/>
                <a:t>1</a:t>
              </a:r>
              <a:endParaRPr lang="en-US" sz="1050" dirty="0"/>
            </a:p>
          </p:txBody>
        </p:sp>
        <p:sp>
          <p:nvSpPr>
            <p:cNvPr id="157" name="TextBox 156"/>
            <p:cNvSpPr txBox="1"/>
            <p:nvPr/>
          </p:nvSpPr>
          <p:spPr>
            <a:xfrm>
              <a:off x="6526541" y="3603507"/>
              <a:ext cx="253596" cy="253917"/>
            </a:xfrm>
            <a:prstGeom prst="rect">
              <a:avLst/>
            </a:prstGeom>
            <a:noFill/>
          </p:spPr>
          <p:txBody>
            <a:bodyPr wrap="none" rtlCol="0">
              <a:spAutoFit/>
            </a:bodyPr>
            <a:lstStyle/>
            <a:p>
              <a:r>
                <a:rPr lang="en-US" sz="1050" dirty="0" smtClean="0"/>
                <a:t>1</a:t>
              </a:r>
              <a:endParaRPr lang="en-US" sz="1050" dirty="0"/>
            </a:p>
          </p:txBody>
        </p:sp>
        <p:sp>
          <p:nvSpPr>
            <p:cNvPr id="158" name="TextBox 157"/>
            <p:cNvSpPr txBox="1"/>
            <p:nvPr/>
          </p:nvSpPr>
          <p:spPr>
            <a:xfrm>
              <a:off x="6996845" y="3616207"/>
              <a:ext cx="253596" cy="253917"/>
            </a:xfrm>
            <a:prstGeom prst="rect">
              <a:avLst/>
            </a:prstGeom>
            <a:noFill/>
          </p:spPr>
          <p:txBody>
            <a:bodyPr wrap="none" rtlCol="0">
              <a:spAutoFit/>
            </a:bodyPr>
            <a:lstStyle/>
            <a:p>
              <a:r>
                <a:rPr lang="en-US" sz="1050" dirty="0" smtClean="0"/>
                <a:t>0</a:t>
              </a:r>
              <a:endParaRPr lang="en-US" sz="1050" dirty="0"/>
            </a:p>
          </p:txBody>
        </p:sp>
        <p:sp>
          <p:nvSpPr>
            <p:cNvPr id="159" name="TextBox 158"/>
            <p:cNvSpPr txBox="1"/>
            <p:nvPr/>
          </p:nvSpPr>
          <p:spPr>
            <a:xfrm>
              <a:off x="7454449" y="3616207"/>
              <a:ext cx="253596" cy="253917"/>
            </a:xfrm>
            <a:prstGeom prst="rect">
              <a:avLst/>
            </a:prstGeom>
            <a:noFill/>
          </p:spPr>
          <p:txBody>
            <a:bodyPr wrap="none" rtlCol="0">
              <a:spAutoFit/>
            </a:bodyPr>
            <a:lstStyle/>
            <a:p>
              <a:r>
                <a:rPr lang="en-US" sz="1050" dirty="0" smtClean="0"/>
                <a:t>0</a:t>
              </a:r>
              <a:endParaRPr lang="en-US" sz="1050" dirty="0"/>
            </a:p>
          </p:txBody>
        </p:sp>
        <p:sp>
          <p:nvSpPr>
            <p:cNvPr id="160" name="TextBox 159"/>
            <p:cNvSpPr txBox="1"/>
            <p:nvPr/>
          </p:nvSpPr>
          <p:spPr>
            <a:xfrm>
              <a:off x="6551941" y="4009907"/>
              <a:ext cx="253596" cy="253917"/>
            </a:xfrm>
            <a:prstGeom prst="rect">
              <a:avLst/>
            </a:prstGeom>
            <a:noFill/>
          </p:spPr>
          <p:txBody>
            <a:bodyPr wrap="none" rtlCol="0">
              <a:spAutoFit/>
            </a:bodyPr>
            <a:lstStyle/>
            <a:p>
              <a:r>
                <a:rPr lang="en-US" sz="1050" dirty="0" smtClean="0"/>
                <a:t>1</a:t>
              </a:r>
              <a:endParaRPr lang="en-US" sz="1050" dirty="0"/>
            </a:p>
          </p:txBody>
        </p:sp>
        <p:sp>
          <p:nvSpPr>
            <p:cNvPr id="161" name="TextBox 160"/>
            <p:cNvSpPr txBox="1"/>
            <p:nvPr/>
          </p:nvSpPr>
          <p:spPr>
            <a:xfrm>
              <a:off x="7009140" y="4009823"/>
              <a:ext cx="253596" cy="253917"/>
            </a:xfrm>
            <a:prstGeom prst="rect">
              <a:avLst/>
            </a:prstGeom>
            <a:noFill/>
          </p:spPr>
          <p:txBody>
            <a:bodyPr wrap="none" rtlCol="0">
              <a:spAutoFit/>
            </a:bodyPr>
            <a:lstStyle/>
            <a:p>
              <a:r>
                <a:rPr lang="en-US" sz="1050" dirty="0" smtClean="0"/>
                <a:t>0</a:t>
              </a:r>
              <a:endParaRPr lang="en-US" sz="1050" dirty="0"/>
            </a:p>
          </p:txBody>
        </p:sp>
        <p:sp>
          <p:nvSpPr>
            <p:cNvPr id="162" name="TextBox 161"/>
            <p:cNvSpPr txBox="1"/>
            <p:nvPr/>
          </p:nvSpPr>
          <p:spPr>
            <a:xfrm>
              <a:off x="7466744" y="3997123"/>
              <a:ext cx="253596" cy="253917"/>
            </a:xfrm>
            <a:prstGeom prst="rect">
              <a:avLst/>
            </a:prstGeom>
            <a:noFill/>
          </p:spPr>
          <p:txBody>
            <a:bodyPr wrap="none" rtlCol="0">
              <a:spAutoFit/>
            </a:bodyPr>
            <a:lstStyle/>
            <a:p>
              <a:r>
                <a:rPr lang="en-US" sz="1050" dirty="0" smtClean="0"/>
                <a:t>1</a:t>
              </a:r>
              <a:endParaRPr lang="en-US" sz="1050" dirty="0"/>
            </a:p>
          </p:txBody>
        </p:sp>
        <p:sp>
          <p:nvSpPr>
            <p:cNvPr id="163" name="TextBox 162"/>
            <p:cNvSpPr txBox="1"/>
            <p:nvPr/>
          </p:nvSpPr>
          <p:spPr>
            <a:xfrm>
              <a:off x="6551941" y="4378206"/>
              <a:ext cx="253596" cy="253917"/>
            </a:xfrm>
            <a:prstGeom prst="rect">
              <a:avLst/>
            </a:prstGeom>
            <a:noFill/>
          </p:spPr>
          <p:txBody>
            <a:bodyPr wrap="none" rtlCol="0">
              <a:spAutoFit/>
            </a:bodyPr>
            <a:lstStyle/>
            <a:p>
              <a:r>
                <a:rPr lang="en-US" sz="1050" dirty="0" smtClean="0"/>
                <a:t>1</a:t>
              </a:r>
              <a:endParaRPr lang="en-US" sz="1050" dirty="0"/>
            </a:p>
          </p:txBody>
        </p:sp>
        <p:sp>
          <p:nvSpPr>
            <p:cNvPr id="164" name="TextBox 163"/>
            <p:cNvSpPr txBox="1"/>
            <p:nvPr/>
          </p:nvSpPr>
          <p:spPr>
            <a:xfrm>
              <a:off x="6984145" y="4378206"/>
              <a:ext cx="253596" cy="253917"/>
            </a:xfrm>
            <a:prstGeom prst="rect">
              <a:avLst/>
            </a:prstGeom>
            <a:noFill/>
          </p:spPr>
          <p:txBody>
            <a:bodyPr wrap="none" rtlCol="0">
              <a:spAutoFit/>
            </a:bodyPr>
            <a:lstStyle/>
            <a:p>
              <a:r>
                <a:rPr lang="en-US" sz="1050" dirty="0" smtClean="0"/>
                <a:t>1</a:t>
              </a:r>
              <a:endParaRPr lang="en-US" sz="1050" dirty="0"/>
            </a:p>
          </p:txBody>
        </p:sp>
        <p:sp>
          <p:nvSpPr>
            <p:cNvPr id="165" name="TextBox 164"/>
            <p:cNvSpPr txBox="1"/>
            <p:nvPr/>
          </p:nvSpPr>
          <p:spPr>
            <a:xfrm>
              <a:off x="6573212" y="4754508"/>
              <a:ext cx="253596" cy="253916"/>
            </a:xfrm>
            <a:prstGeom prst="rect">
              <a:avLst/>
            </a:prstGeom>
            <a:noFill/>
          </p:spPr>
          <p:txBody>
            <a:bodyPr wrap="none" rtlCol="0">
              <a:spAutoFit/>
            </a:bodyPr>
            <a:lstStyle/>
            <a:p>
              <a:r>
                <a:rPr lang="en-US" sz="1050" dirty="0" smtClean="0"/>
                <a:t>1</a:t>
              </a:r>
              <a:endParaRPr lang="en-US" sz="1050" dirty="0"/>
            </a:p>
          </p:txBody>
        </p:sp>
        <p:sp>
          <p:nvSpPr>
            <p:cNvPr id="166" name="TextBox 165"/>
            <p:cNvSpPr txBox="1"/>
            <p:nvPr/>
          </p:nvSpPr>
          <p:spPr>
            <a:xfrm>
              <a:off x="6992717" y="4754591"/>
              <a:ext cx="253596" cy="253916"/>
            </a:xfrm>
            <a:prstGeom prst="rect">
              <a:avLst/>
            </a:prstGeom>
            <a:noFill/>
          </p:spPr>
          <p:txBody>
            <a:bodyPr wrap="none" rtlCol="0">
              <a:spAutoFit/>
            </a:bodyPr>
            <a:lstStyle/>
            <a:p>
              <a:r>
                <a:rPr lang="en-US" sz="1050" dirty="0" smtClean="0"/>
                <a:t>1</a:t>
              </a:r>
              <a:endParaRPr lang="en-US" sz="1050" dirty="0"/>
            </a:p>
          </p:txBody>
        </p:sp>
        <p:sp>
          <p:nvSpPr>
            <p:cNvPr id="167" name="TextBox 166"/>
            <p:cNvSpPr txBox="1"/>
            <p:nvPr/>
          </p:nvSpPr>
          <p:spPr>
            <a:xfrm>
              <a:off x="7478186" y="4754676"/>
              <a:ext cx="253596" cy="253916"/>
            </a:xfrm>
            <a:prstGeom prst="rect">
              <a:avLst/>
            </a:prstGeom>
            <a:noFill/>
          </p:spPr>
          <p:txBody>
            <a:bodyPr wrap="none" rtlCol="0">
              <a:spAutoFit/>
            </a:bodyPr>
            <a:lstStyle/>
            <a:p>
              <a:r>
                <a:rPr lang="en-US" sz="1050" dirty="0" smtClean="0"/>
                <a:t>1</a:t>
              </a:r>
              <a:endParaRPr lang="en-US" sz="1050" dirty="0"/>
            </a:p>
          </p:txBody>
        </p:sp>
        <p:sp>
          <p:nvSpPr>
            <p:cNvPr id="168" name="TextBox 167"/>
            <p:cNvSpPr txBox="1"/>
            <p:nvPr/>
          </p:nvSpPr>
          <p:spPr>
            <a:xfrm>
              <a:off x="7454045" y="4365507"/>
              <a:ext cx="253596" cy="253917"/>
            </a:xfrm>
            <a:prstGeom prst="rect">
              <a:avLst/>
            </a:prstGeom>
            <a:noFill/>
          </p:spPr>
          <p:txBody>
            <a:bodyPr wrap="none" rtlCol="0">
              <a:spAutoFit/>
            </a:bodyPr>
            <a:lstStyle/>
            <a:p>
              <a:r>
                <a:rPr lang="en-US" sz="1050" dirty="0" smtClean="0"/>
                <a:t>0</a:t>
              </a:r>
              <a:endParaRPr lang="en-US" sz="1050" dirty="0"/>
            </a:p>
          </p:txBody>
        </p:sp>
        <p:sp>
          <p:nvSpPr>
            <p:cNvPr id="169" name="TextBox 168"/>
            <p:cNvSpPr txBox="1"/>
            <p:nvPr/>
          </p:nvSpPr>
          <p:spPr>
            <a:xfrm>
              <a:off x="3225170" y="3236576"/>
              <a:ext cx="433132" cy="253917"/>
            </a:xfrm>
            <a:prstGeom prst="rect">
              <a:avLst/>
            </a:prstGeom>
            <a:noFill/>
          </p:spPr>
          <p:txBody>
            <a:bodyPr wrap="none" rtlCol="0">
              <a:spAutoFit/>
            </a:bodyPr>
            <a:lstStyle/>
            <a:p>
              <a:r>
                <a:rPr lang="en-US" sz="1050" dirty="0" smtClean="0"/>
                <a:t>High</a:t>
              </a:r>
              <a:endParaRPr lang="en-US" sz="1050" dirty="0"/>
            </a:p>
          </p:txBody>
        </p:sp>
        <p:sp>
          <p:nvSpPr>
            <p:cNvPr id="170" name="TextBox 169"/>
            <p:cNvSpPr txBox="1"/>
            <p:nvPr/>
          </p:nvSpPr>
          <p:spPr>
            <a:xfrm>
              <a:off x="3197809" y="3623911"/>
              <a:ext cx="433132" cy="253917"/>
            </a:xfrm>
            <a:prstGeom prst="rect">
              <a:avLst/>
            </a:prstGeom>
            <a:noFill/>
          </p:spPr>
          <p:txBody>
            <a:bodyPr wrap="none" rtlCol="0">
              <a:spAutoFit/>
            </a:bodyPr>
            <a:lstStyle/>
            <a:p>
              <a:r>
                <a:rPr lang="en-US" sz="1050" dirty="0" smtClean="0"/>
                <a:t>High</a:t>
              </a:r>
              <a:endParaRPr lang="en-US" sz="1050" dirty="0"/>
            </a:p>
          </p:txBody>
        </p:sp>
        <p:sp>
          <p:nvSpPr>
            <p:cNvPr id="171" name="TextBox 170"/>
            <p:cNvSpPr txBox="1"/>
            <p:nvPr/>
          </p:nvSpPr>
          <p:spPr>
            <a:xfrm>
              <a:off x="3188981" y="4002455"/>
              <a:ext cx="433132" cy="253917"/>
            </a:xfrm>
            <a:prstGeom prst="rect">
              <a:avLst/>
            </a:prstGeom>
            <a:noFill/>
          </p:spPr>
          <p:txBody>
            <a:bodyPr wrap="none" rtlCol="0">
              <a:spAutoFit/>
            </a:bodyPr>
            <a:lstStyle/>
            <a:p>
              <a:r>
                <a:rPr lang="en-US" sz="1050" dirty="0" smtClean="0"/>
                <a:t>High</a:t>
              </a:r>
              <a:endParaRPr lang="en-US" sz="1050" dirty="0"/>
            </a:p>
          </p:txBody>
        </p:sp>
        <p:sp>
          <p:nvSpPr>
            <p:cNvPr id="172" name="TextBox 171"/>
            <p:cNvSpPr txBox="1"/>
            <p:nvPr/>
          </p:nvSpPr>
          <p:spPr>
            <a:xfrm>
              <a:off x="3205429" y="4352723"/>
              <a:ext cx="433132" cy="253917"/>
            </a:xfrm>
            <a:prstGeom prst="rect">
              <a:avLst/>
            </a:prstGeom>
            <a:noFill/>
          </p:spPr>
          <p:txBody>
            <a:bodyPr wrap="none" rtlCol="0">
              <a:spAutoFit/>
            </a:bodyPr>
            <a:lstStyle/>
            <a:p>
              <a:r>
                <a:rPr lang="en-US" sz="1050" dirty="0" smtClean="0"/>
                <a:t>High</a:t>
              </a:r>
              <a:endParaRPr lang="en-US" sz="1050" dirty="0"/>
            </a:p>
          </p:txBody>
        </p:sp>
        <p:sp>
          <p:nvSpPr>
            <p:cNvPr id="173" name="TextBox 172"/>
            <p:cNvSpPr txBox="1"/>
            <p:nvPr/>
          </p:nvSpPr>
          <p:spPr>
            <a:xfrm>
              <a:off x="3221620" y="4759587"/>
              <a:ext cx="433132" cy="253916"/>
            </a:xfrm>
            <a:prstGeom prst="rect">
              <a:avLst/>
            </a:prstGeom>
            <a:noFill/>
          </p:spPr>
          <p:txBody>
            <a:bodyPr wrap="none" rtlCol="0">
              <a:spAutoFit/>
            </a:bodyPr>
            <a:lstStyle/>
            <a:p>
              <a:r>
                <a:rPr lang="en-US" sz="1050" dirty="0" smtClean="0"/>
                <a:t>High</a:t>
              </a:r>
              <a:endParaRPr lang="en-US" sz="1050" dirty="0"/>
            </a:p>
          </p:txBody>
        </p:sp>
        <p:sp>
          <p:nvSpPr>
            <p:cNvPr id="174" name="TextBox 173"/>
            <p:cNvSpPr txBox="1"/>
            <p:nvPr/>
          </p:nvSpPr>
          <p:spPr>
            <a:xfrm>
              <a:off x="3720279" y="3236576"/>
              <a:ext cx="433132" cy="253917"/>
            </a:xfrm>
            <a:prstGeom prst="rect">
              <a:avLst/>
            </a:prstGeom>
            <a:noFill/>
          </p:spPr>
          <p:txBody>
            <a:bodyPr wrap="none" rtlCol="0">
              <a:spAutoFit/>
            </a:bodyPr>
            <a:lstStyle/>
            <a:p>
              <a:r>
                <a:rPr lang="en-US" sz="1050" dirty="0" smtClean="0"/>
                <a:t>High</a:t>
              </a:r>
              <a:endParaRPr lang="en-US" sz="1050" dirty="0"/>
            </a:p>
          </p:txBody>
        </p:sp>
        <p:sp>
          <p:nvSpPr>
            <p:cNvPr id="175" name="TextBox 174"/>
            <p:cNvSpPr txBox="1"/>
            <p:nvPr/>
          </p:nvSpPr>
          <p:spPr>
            <a:xfrm>
              <a:off x="4156242" y="3236576"/>
              <a:ext cx="433132" cy="253917"/>
            </a:xfrm>
            <a:prstGeom prst="rect">
              <a:avLst/>
            </a:prstGeom>
            <a:noFill/>
          </p:spPr>
          <p:txBody>
            <a:bodyPr wrap="none" rtlCol="0">
              <a:spAutoFit/>
            </a:bodyPr>
            <a:lstStyle/>
            <a:p>
              <a:r>
                <a:rPr lang="en-US" sz="1050" dirty="0" smtClean="0"/>
                <a:t>High</a:t>
              </a:r>
              <a:endParaRPr lang="en-US" sz="1050" dirty="0"/>
            </a:p>
          </p:txBody>
        </p:sp>
        <p:sp>
          <p:nvSpPr>
            <p:cNvPr id="176" name="TextBox 175"/>
            <p:cNvSpPr txBox="1"/>
            <p:nvPr/>
          </p:nvSpPr>
          <p:spPr>
            <a:xfrm>
              <a:off x="3691901" y="3621203"/>
              <a:ext cx="433132" cy="253917"/>
            </a:xfrm>
            <a:prstGeom prst="rect">
              <a:avLst/>
            </a:prstGeom>
            <a:noFill/>
          </p:spPr>
          <p:txBody>
            <a:bodyPr wrap="none" rtlCol="0">
              <a:spAutoFit/>
            </a:bodyPr>
            <a:lstStyle/>
            <a:p>
              <a:r>
                <a:rPr lang="en-US" sz="1050" dirty="0" smtClean="0"/>
                <a:t>High</a:t>
              </a:r>
              <a:endParaRPr lang="en-US" sz="1050" dirty="0"/>
            </a:p>
          </p:txBody>
        </p:sp>
        <p:sp>
          <p:nvSpPr>
            <p:cNvPr id="177" name="TextBox 176"/>
            <p:cNvSpPr txBox="1"/>
            <p:nvPr/>
          </p:nvSpPr>
          <p:spPr>
            <a:xfrm>
              <a:off x="4119830" y="3618747"/>
              <a:ext cx="433132" cy="253917"/>
            </a:xfrm>
            <a:prstGeom prst="rect">
              <a:avLst/>
            </a:prstGeom>
            <a:noFill/>
          </p:spPr>
          <p:txBody>
            <a:bodyPr wrap="none" rtlCol="0">
              <a:spAutoFit/>
            </a:bodyPr>
            <a:lstStyle/>
            <a:p>
              <a:r>
                <a:rPr lang="en-US" sz="1050" dirty="0" smtClean="0"/>
                <a:t>High</a:t>
              </a:r>
              <a:endParaRPr lang="en-US" sz="1050" dirty="0"/>
            </a:p>
          </p:txBody>
        </p:sp>
        <p:sp>
          <p:nvSpPr>
            <p:cNvPr id="178" name="TextBox 177"/>
            <p:cNvSpPr txBox="1"/>
            <p:nvPr/>
          </p:nvSpPr>
          <p:spPr>
            <a:xfrm>
              <a:off x="4538929" y="3621203"/>
              <a:ext cx="433132" cy="253917"/>
            </a:xfrm>
            <a:prstGeom prst="rect">
              <a:avLst/>
            </a:prstGeom>
            <a:noFill/>
          </p:spPr>
          <p:txBody>
            <a:bodyPr wrap="none" rtlCol="0">
              <a:spAutoFit/>
            </a:bodyPr>
            <a:lstStyle/>
            <a:p>
              <a:r>
                <a:rPr lang="en-US" sz="1050" dirty="0" smtClean="0"/>
                <a:t>High</a:t>
              </a:r>
              <a:endParaRPr lang="en-US" sz="1050" dirty="0"/>
            </a:p>
          </p:txBody>
        </p:sp>
        <p:sp>
          <p:nvSpPr>
            <p:cNvPr id="179" name="TextBox 178"/>
            <p:cNvSpPr txBox="1"/>
            <p:nvPr/>
          </p:nvSpPr>
          <p:spPr>
            <a:xfrm>
              <a:off x="3707141" y="3999747"/>
              <a:ext cx="433132" cy="253917"/>
            </a:xfrm>
            <a:prstGeom prst="rect">
              <a:avLst/>
            </a:prstGeom>
            <a:noFill/>
          </p:spPr>
          <p:txBody>
            <a:bodyPr wrap="none" rtlCol="0">
              <a:spAutoFit/>
            </a:bodyPr>
            <a:lstStyle/>
            <a:p>
              <a:r>
                <a:rPr lang="en-US" sz="1050" dirty="0" smtClean="0"/>
                <a:t>High</a:t>
              </a:r>
              <a:endParaRPr lang="en-US" sz="1050" dirty="0"/>
            </a:p>
          </p:txBody>
        </p:sp>
        <p:sp>
          <p:nvSpPr>
            <p:cNvPr id="180" name="TextBox 179"/>
            <p:cNvSpPr txBox="1"/>
            <p:nvPr/>
          </p:nvSpPr>
          <p:spPr>
            <a:xfrm>
              <a:off x="3722381" y="4385911"/>
              <a:ext cx="433132" cy="253917"/>
            </a:xfrm>
            <a:prstGeom prst="rect">
              <a:avLst/>
            </a:prstGeom>
            <a:noFill/>
          </p:spPr>
          <p:txBody>
            <a:bodyPr wrap="none" rtlCol="0">
              <a:spAutoFit/>
            </a:bodyPr>
            <a:lstStyle/>
            <a:p>
              <a:r>
                <a:rPr lang="en-US" sz="1050" dirty="0" smtClean="0"/>
                <a:t>High</a:t>
              </a:r>
              <a:endParaRPr lang="en-US" sz="1050" dirty="0"/>
            </a:p>
          </p:txBody>
        </p:sp>
        <p:sp>
          <p:nvSpPr>
            <p:cNvPr id="181" name="TextBox 180"/>
            <p:cNvSpPr txBox="1"/>
            <p:nvPr/>
          </p:nvSpPr>
          <p:spPr>
            <a:xfrm>
              <a:off x="3705237" y="4767459"/>
              <a:ext cx="433132" cy="253916"/>
            </a:xfrm>
            <a:prstGeom prst="rect">
              <a:avLst/>
            </a:prstGeom>
            <a:noFill/>
          </p:spPr>
          <p:txBody>
            <a:bodyPr wrap="none" rtlCol="0">
              <a:spAutoFit/>
            </a:bodyPr>
            <a:lstStyle/>
            <a:p>
              <a:r>
                <a:rPr lang="en-US" sz="1050" dirty="0" smtClean="0"/>
                <a:t>High</a:t>
              </a:r>
              <a:endParaRPr lang="en-US" sz="1050" dirty="0"/>
            </a:p>
          </p:txBody>
        </p:sp>
        <p:sp>
          <p:nvSpPr>
            <p:cNvPr id="182" name="TextBox 181"/>
            <p:cNvSpPr txBox="1"/>
            <p:nvPr/>
          </p:nvSpPr>
          <p:spPr>
            <a:xfrm>
              <a:off x="4119830" y="3992126"/>
              <a:ext cx="433132" cy="253917"/>
            </a:xfrm>
            <a:prstGeom prst="rect">
              <a:avLst/>
            </a:prstGeom>
            <a:noFill/>
          </p:spPr>
          <p:txBody>
            <a:bodyPr wrap="none" rtlCol="0">
              <a:spAutoFit/>
            </a:bodyPr>
            <a:lstStyle/>
            <a:p>
              <a:r>
                <a:rPr lang="en-US" sz="1050" dirty="0" smtClean="0"/>
                <a:t>High</a:t>
              </a:r>
              <a:endParaRPr lang="en-US" sz="1050" dirty="0"/>
            </a:p>
          </p:txBody>
        </p:sp>
        <p:sp>
          <p:nvSpPr>
            <p:cNvPr id="183" name="TextBox 182"/>
            <p:cNvSpPr txBox="1"/>
            <p:nvPr/>
          </p:nvSpPr>
          <p:spPr>
            <a:xfrm>
              <a:off x="4555377" y="3999747"/>
              <a:ext cx="433132" cy="253917"/>
            </a:xfrm>
            <a:prstGeom prst="rect">
              <a:avLst/>
            </a:prstGeom>
            <a:noFill/>
          </p:spPr>
          <p:txBody>
            <a:bodyPr wrap="none" rtlCol="0">
              <a:spAutoFit/>
            </a:bodyPr>
            <a:lstStyle/>
            <a:p>
              <a:r>
                <a:rPr lang="en-US" sz="1050" dirty="0" smtClean="0"/>
                <a:t>High</a:t>
              </a:r>
              <a:endParaRPr lang="en-US" sz="1050" dirty="0"/>
            </a:p>
          </p:txBody>
        </p:sp>
        <p:sp>
          <p:nvSpPr>
            <p:cNvPr id="184" name="TextBox 183"/>
            <p:cNvSpPr txBox="1"/>
            <p:nvPr/>
          </p:nvSpPr>
          <p:spPr>
            <a:xfrm>
              <a:off x="4990924" y="4007366"/>
              <a:ext cx="433132" cy="253917"/>
            </a:xfrm>
            <a:prstGeom prst="rect">
              <a:avLst/>
            </a:prstGeom>
            <a:noFill/>
          </p:spPr>
          <p:txBody>
            <a:bodyPr wrap="none" rtlCol="0">
              <a:spAutoFit/>
            </a:bodyPr>
            <a:lstStyle/>
            <a:p>
              <a:r>
                <a:rPr lang="en-US" sz="1050" dirty="0" smtClean="0"/>
                <a:t>High</a:t>
              </a:r>
              <a:endParaRPr lang="en-US" sz="1050" dirty="0"/>
            </a:p>
          </p:txBody>
        </p:sp>
        <p:sp>
          <p:nvSpPr>
            <p:cNvPr id="185" name="TextBox 184"/>
            <p:cNvSpPr txBox="1"/>
            <p:nvPr/>
          </p:nvSpPr>
          <p:spPr>
            <a:xfrm>
              <a:off x="4135069" y="4380747"/>
              <a:ext cx="433132" cy="253917"/>
            </a:xfrm>
            <a:prstGeom prst="rect">
              <a:avLst/>
            </a:prstGeom>
            <a:noFill/>
          </p:spPr>
          <p:txBody>
            <a:bodyPr wrap="none" rtlCol="0">
              <a:spAutoFit/>
            </a:bodyPr>
            <a:lstStyle/>
            <a:p>
              <a:r>
                <a:rPr lang="en-US" sz="1050" dirty="0" smtClean="0"/>
                <a:t>High</a:t>
              </a:r>
              <a:endParaRPr lang="en-US" sz="1050" dirty="0"/>
            </a:p>
          </p:txBody>
        </p:sp>
        <p:sp>
          <p:nvSpPr>
            <p:cNvPr id="186" name="TextBox 185"/>
            <p:cNvSpPr txBox="1"/>
            <p:nvPr/>
          </p:nvSpPr>
          <p:spPr>
            <a:xfrm>
              <a:off x="4545341" y="4373126"/>
              <a:ext cx="433132" cy="253917"/>
            </a:xfrm>
            <a:prstGeom prst="rect">
              <a:avLst/>
            </a:prstGeom>
            <a:noFill/>
          </p:spPr>
          <p:txBody>
            <a:bodyPr wrap="none" rtlCol="0">
              <a:spAutoFit/>
            </a:bodyPr>
            <a:lstStyle/>
            <a:p>
              <a:r>
                <a:rPr lang="en-US" sz="1050" dirty="0" smtClean="0"/>
                <a:t>High</a:t>
              </a:r>
              <a:endParaRPr lang="en-US" sz="1050" dirty="0"/>
            </a:p>
          </p:txBody>
        </p:sp>
        <p:sp>
          <p:nvSpPr>
            <p:cNvPr id="187" name="TextBox 186"/>
            <p:cNvSpPr txBox="1"/>
            <p:nvPr/>
          </p:nvSpPr>
          <p:spPr>
            <a:xfrm>
              <a:off x="4955613" y="4373126"/>
              <a:ext cx="433132" cy="253917"/>
            </a:xfrm>
            <a:prstGeom prst="rect">
              <a:avLst/>
            </a:prstGeom>
            <a:noFill/>
          </p:spPr>
          <p:txBody>
            <a:bodyPr wrap="none" rtlCol="0">
              <a:spAutoFit/>
            </a:bodyPr>
            <a:lstStyle/>
            <a:p>
              <a:r>
                <a:rPr lang="en-US" sz="1050" dirty="0" smtClean="0"/>
                <a:t>High</a:t>
              </a:r>
              <a:endParaRPr lang="en-US" sz="1050" dirty="0"/>
            </a:p>
          </p:txBody>
        </p:sp>
        <p:sp>
          <p:nvSpPr>
            <p:cNvPr id="188" name="TextBox 187"/>
            <p:cNvSpPr txBox="1"/>
            <p:nvPr/>
          </p:nvSpPr>
          <p:spPr>
            <a:xfrm>
              <a:off x="5388744" y="4365507"/>
              <a:ext cx="433132" cy="253917"/>
            </a:xfrm>
            <a:prstGeom prst="rect">
              <a:avLst/>
            </a:prstGeom>
            <a:noFill/>
          </p:spPr>
          <p:txBody>
            <a:bodyPr wrap="none" rtlCol="0">
              <a:spAutoFit/>
            </a:bodyPr>
            <a:lstStyle/>
            <a:p>
              <a:r>
                <a:rPr lang="en-US" sz="1050" dirty="0" smtClean="0"/>
                <a:t>High</a:t>
              </a:r>
              <a:endParaRPr lang="en-US" sz="1050" dirty="0"/>
            </a:p>
          </p:txBody>
        </p:sp>
        <p:sp>
          <p:nvSpPr>
            <p:cNvPr id="189" name="TextBox 188"/>
            <p:cNvSpPr txBox="1"/>
            <p:nvPr/>
          </p:nvSpPr>
          <p:spPr>
            <a:xfrm>
              <a:off x="4133166" y="4749511"/>
              <a:ext cx="433132" cy="253916"/>
            </a:xfrm>
            <a:prstGeom prst="rect">
              <a:avLst/>
            </a:prstGeom>
            <a:noFill/>
          </p:spPr>
          <p:txBody>
            <a:bodyPr wrap="none" rtlCol="0">
              <a:spAutoFit/>
            </a:bodyPr>
            <a:lstStyle/>
            <a:p>
              <a:r>
                <a:rPr lang="en-US" sz="1050" dirty="0" smtClean="0"/>
                <a:t>High</a:t>
              </a:r>
              <a:endParaRPr lang="en-US" sz="1050" dirty="0"/>
            </a:p>
          </p:txBody>
        </p:sp>
        <p:sp>
          <p:nvSpPr>
            <p:cNvPr id="190" name="TextBox 189"/>
            <p:cNvSpPr txBox="1"/>
            <p:nvPr/>
          </p:nvSpPr>
          <p:spPr>
            <a:xfrm>
              <a:off x="4555120" y="4749511"/>
              <a:ext cx="433132" cy="253916"/>
            </a:xfrm>
            <a:prstGeom prst="rect">
              <a:avLst/>
            </a:prstGeom>
            <a:noFill/>
          </p:spPr>
          <p:txBody>
            <a:bodyPr wrap="none" rtlCol="0">
              <a:spAutoFit/>
            </a:bodyPr>
            <a:lstStyle/>
            <a:p>
              <a:r>
                <a:rPr lang="en-US" sz="1050" dirty="0" smtClean="0"/>
                <a:t>High</a:t>
              </a:r>
              <a:endParaRPr lang="en-US" sz="1050" dirty="0"/>
            </a:p>
          </p:txBody>
        </p:sp>
        <p:sp>
          <p:nvSpPr>
            <p:cNvPr id="191" name="TextBox 190"/>
            <p:cNvSpPr txBox="1"/>
            <p:nvPr/>
          </p:nvSpPr>
          <p:spPr>
            <a:xfrm>
              <a:off x="4989461" y="4757132"/>
              <a:ext cx="433132" cy="253916"/>
            </a:xfrm>
            <a:prstGeom prst="rect">
              <a:avLst/>
            </a:prstGeom>
            <a:noFill/>
          </p:spPr>
          <p:txBody>
            <a:bodyPr wrap="none" rtlCol="0">
              <a:spAutoFit/>
            </a:bodyPr>
            <a:lstStyle/>
            <a:p>
              <a:r>
                <a:rPr lang="en-US" sz="1050" dirty="0" smtClean="0"/>
                <a:t>High</a:t>
              </a:r>
              <a:endParaRPr lang="en-US" sz="1050" dirty="0"/>
            </a:p>
          </p:txBody>
        </p:sp>
        <p:sp>
          <p:nvSpPr>
            <p:cNvPr id="192" name="TextBox 191"/>
            <p:cNvSpPr txBox="1"/>
            <p:nvPr/>
          </p:nvSpPr>
          <p:spPr>
            <a:xfrm>
              <a:off x="5423800" y="4757132"/>
              <a:ext cx="433132" cy="253916"/>
            </a:xfrm>
            <a:prstGeom prst="rect">
              <a:avLst/>
            </a:prstGeom>
            <a:noFill/>
          </p:spPr>
          <p:txBody>
            <a:bodyPr wrap="none" rtlCol="0">
              <a:spAutoFit/>
            </a:bodyPr>
            <a:lstStyle/>
            <a:p>
              <a:r>
                <a:rPr lang="en-US" sz="1050" dirty="0" smtClean="0"/>
                <a:t>High</a:t>
              </a:r>
              <a:endParaRPr lang="en-US" sz="1050" dirty="0"/>
            </a:p>
          </p:txBody>
        </p:sp>
        <p:sp>
          <p:nvSpPr>
            <p:cNvPr id="193" name="TextBox 192"/>
            <p:cNvSpPr txBox="1"/>
            <p:nvPr/>
          </p:nvSpPr>
          <p:spPr>
            <a:xfrm>
              <a:off x="4614393" y="3251816"/>
              <a:ext cx="407484" cy="253917"/>
            </a:xfrm>
            <a:prstGeom prst="rect">
              <a:avLst/>
            </a:prstGeom>
            <a:noFill/>
          </p:spPr>
          <p:txBody>
            <a:bodyPr wrap="none" rtlCol="0">
              <a:spAutoFit/>
            </a:bodyPr>
            <a:lstStyle/>
            <a:p>
              <a:r>
                <a:rPr lang="en-US" sz="1050" dirty="0" smtClean="0"/>
                <a:t>Low</a:t>
              </a:r>
              <a:endParaRPr lang="en-US" sz="1050" dirty="0"/>
            </a:p>
          </p:txBody>
        </p:sp>
        <p:sp>
          <p:nvSpPr>
            <p:cNvPr id="194" name="TextBox 193"/>
            <p:cNvSpPr txBox="1"/>
            <p:nvPr/>
          </p:nvSpPr>
          <p:spPr>
            <a:xfrm>
              <a:off x="4960817" y="3636144"/>
              <a:ext cx="407484" cy="253917"/>
            </a:xfrm>
            <a:prstGeom prst="rect">
              <a:avLst/>
            </a:prstGeom>
            <a:noFill/>
          </p:spPr>
          <p:txBody>
            <a:bodyPr wrap="none" rtlCol="0">
              <a:spAutoFit/>
            </a:bodyPr>
            <a:lstStyle/>
            <a:p>
              <a:r>
                <a:rPr lang="en-US" sz="1050" dirty="0" smtClean="0"/>
                <a:t>Low</a:t>
              </a:r>
              <a:endParaRPr lang="en-US" sz="1050" dirty="0"/>
            </a:p>
          </p:txBody>
        </p:sp>
        <p:sp>
          <p:nvSpPr>
            <p:cNvPr id="195" name="TextBox 194"/>
            <p:cNvSpPr txBox="1"/>
            <p:nvPr/>
          </p:nvSpPr>
          <p:spPr>
            <a:xfrm>
              <a:off x="5027486" y="3246652"/>
              <a:ext cx="407484" cy="253917"/>
            </a:xfrm>
            <a:prstGeom prst="rect">
              <a:avLst/>
            </a:prstGeom>
            <a:noFill/>
          </p:spPr>
          <p:txBody>
            <a:bodyPr wrap="none" rtlCol="0">
              <a:spAutoFit/>
            </a:bodyPr>
            <a:lstStyle/>
            <a:p>
              <a:r>
                <a:rPr lang="en-US" sz="1050" dirty="0" smtClean="0"/>
                <a:t>Low</a:t>
              </a:r>
              <a:endParaRPr lang="en-US" sz="1050" dirty="0"/>
            </a:p>
          </p:txBody>
        </p:sp>
        <p:sp>
          <p:nvSpPr>
            <p:cNvPr id="196" name="TextBox 195"/>
            <p:cNvSpPr txBox="1"/>
            <p:nvPr/>
          </p:nvSpPr>
          <p:spPr>
            <a:xfrm>
              <a:off x="5511171" y="3239032"/>
              <a:ext cx="407484" cy="253917"/>
            </a:xfrm>
            <a:prstGeom prst="rect">
              <a:avLst/>
            </a:prstGeom>
            <a:noFill/>
          </p:spPr>
          <p:txBody>
            <a:bodyPr wrap="none" rtlCol="0">
              <a:spAutoFit/>
            </a:bodyPr>
            <a:lstStyle/>
            <a:p>
              <a:r>
                <a:rPr lang="en-US" sz="1050" dirty="0" smtClean="0"/>
                <a:t>Low</a:t>
              </a:r>
              <a:endParaRPr lang="en-US" sz="1050" dirty="0"/>
            </a:p>
          </p:txBody>
        </p:sp>
        <p:sp>
          <p:nvSpPr>
            <p:cNvPr id="197" name="TextBox 196"/>
            <p:cNvSpPr txBox="1"/>
            <p:nvPr/>
          </p:nvSpPr>
          <p:spPr>
            <a:xfrm>
              <a:off x="6086295" y="3254272"/>
              <a:ext cx="407484" cy="253917"/>
            </a:xfrm>
            <a:prstGeom prst="rect">
              <a:avLst/>
            </a:prstGeom>
            <a:noFill/>
          </p:spPr>
          <p:txBody>
            <a:bodyPr wrap="none" rtlCol="0">
              <a:spAutoFit/>
            </a:bodyPr>
            <a:lstStyle/>
            <a:p>
              <a:r>
                <a:rPr lang="en-US" sz="1050" dirty="0" smtClean="0"/>
                <a:t>Low</a:t>
              </a:r>
              <a:endParaRPr lang="en-US" sz="1050" dirty="0"/>
            </a:p>
          </p:txBody>
        </p:sp>
        <p:sp>
          <p:nvSpPr>
            <p:cNvPr id="198" name="TextBox 197"/>
            <p:cNvSpPr txBox="1"/>
            <p:nvPr/>
          </p:nvSpPr>
          <p:spPr>
            <a:xfrm>
              <a:off x="6042857" y="3641606"/>
              <a:ext cx="407484" cy="253917"/>
            </a:xfrm>
            <a:prstGeom prst="rect">
              <a:avLst/>
            </a:prstGeom>
            <a:noFill/>
          </p:spPr>
          <p:txBody>
            <a:bodyPr wrap="none" rtlCol="0">
              <a:spAutoFit/>
            </a:bodyPr>
            <a:lstStyle/>
            <a:p>
              <a:r>
                <a:rPr lang="en-US" sz="1050" dirty="0" smtClean="0"/>
                <a:t>Low</a:t>
              </a:r>
              <a:endParaRPr lang="en-US" sz="1050" dirty="0"/>
            </a:p>
          </p:txBody>
        </p:sp>
        <p:sp>
          <p:nvSpPr>
            <p:cNvPr id="199" name="TextBox 198"/>
            <p:cNvSpPr txBox="1"/>
            <p:nvPr/>
          </p:nvSpPr>
          <p:spPr>
            <a:xfrm>
              <a:off x="6050849" y="4027771"/>
              <a:ext cx="407484" cy="253917"/>
            </a:xfrm>
            <a:prstGeom prst="rect">
              <a:avLst/>
            </a:prstGeom>
            <a:noFill/>
          </p:spPr>
          <p:txBody>
            <a:bodyPr wrap="none" rtlCol="0">
              <a:spAutoFit/>
            </a:bodyPr>
            <a:lstStyle/>
            <a:p>
              <a:r>
                <a:rPr lang="en-US" sz="1050" dirty="0" smtClean="0"/>
                <a:t>Low</a:t>
              </a:r>
              <a:endParaRPr lang="en-US" sz="1050" dirty="0"/>
            </a:p>
          </p:txBody>
        </p:sp>
        <p:sp>
          <p:nvSpPr>
            <p:cNvPr id="200" name="TextBox 199"/>
            <p:cNvSpPr txBox="1"/>
            <p:nvPr/>
          </p:nvSpPr>
          <p:spPr>
            <a:xfrm>
              <a:off x="5459742" y="3621203"/>
              <a:ext cx="407484" cy="253917"/>
            </a:xfrm>
            <a:prstGeom prst="rect">
              <a:avLst/>
            </a:prstGeom>
            <a:noFill/>
          </p:spPr>
          <p:txBody>
            <a:bodyPr wrap="none" rtlCol="0">
              <a:spAutoFit/>
            </a:bodyPr>
            <a:lstStyle/>
            <a:p>
              <a:r>
                <a:rPr lang="en-US" sz="1050" dirty="0" smtClean="0"/>
                <a:t>Low</a:t>
              </a:r>
              <a:endParaRPr lang="en-US" sz="1050" dirty="0"/>
            </a:p>
          </p:txBody>
        </p:sp>
        <p:sp>
          <p:nvSpPr>
            <p:cNvPr id="201" name="TextBox 200"/>
            <p:cNvSpPr txBox="1"/>
            <p:nvPr/>
          </p:nvSpPr>
          <p:spPr>
            <a:xfrm>
              <a:off x="5463737" y="4014987"/>
              <a:ext cx="407484" cy="253917"/>
            </a:xfrm>
            <a:prstGeom prst="rect">
              <a:avLst/>
            </a:prstGeom>
            <a:noFill/>
          </p:spPr>
          <p:txBody>
            <a:bodyPr wrap="none" rtlCol="0">
              <a:spAutoFit/>
            </a:bodyPr>
            <a:lstStyle/>
            <a:p>
              <a:r>
                <a:rPr lang="en-US" sz="1050" dirty="0" smtClean="0"/>
                <a:t>Low</a:t>
              </a:r>
              <a:endParaRPr lang="en-US" sz="1050" dirty="0"/>
            </a:p>
          </p:txBody>
        </p:sp>
        <p:sp>
          <p:nvSpPr>
            <p:cNvPr id="202" name="TextBox 201"/>
            <p:cNvSpPr txBox="1"/>
            <p:nvPr/>
          </p:nvSpPr>
          <p:spPr>
            <a:xfrm>
              <a:off x="6050476" y="4401150"/>
              <a:ext cx="407484" cy="253917"/>
            </a:xfrm>
            <a:prstGeom prst="rect">
              <a:avLst/>
            </a:prstGeom>
            <a:noFill/>
          </p:spPr>
          <p:txBody>
            <a:bodyPr wrap="none" rtlCol="0">
              <a:spAutoFit/>
            </a:bodyPr>
            <a:lstStyle/>
            <a:p>
              <a:r>
                <a:rPr lang="en-US" sz="1050" dirty="0" smtClean="0"/>
                <a:t>Low</a:t>
              </a:r>
              <a:endParaRPr lang="en-US" sz="1050" dirty="0"/>
            </a:p>
          </p:txBody>
        </p:sp>
        <p:sp>
          <p:nvSpPr>
            <p:cNvPr id="203" name="TextBox 202"/>
            <p:cNvSpPr txBox="1"/>
            <p:nvPr/>
          </p:nvSpPr>
          <p:spPr>
            <a:xfrm>
              <a:off x="6048645" y="4751321"/>
              <a:ext cx="433132" cy="253916"/>
            </a:xfrm>
            <a:prstGeom prst="rect">
              <a:avLst/>
            </a:prstGeom>
            <a:noFill/>
          </p:spPr>
          <p:txBody>
            <a:bodyPr wrap="none" rtlCol="0">
              <a:spAutoFit/>
            </a:bodyPr>
            <a:lstStyle/>
            <a:p>
              <a:r>
                <a:rPr lang="en-US" sz="1050" dirty="0" smtClean="0"/>
                <a:t>High</a:t>
              </a:r>
              <a:endParaRPr lang="en-US" sz="1050" dirty="0"/>
            </a:p>
          </p:txBody>
        </p:sp>
        <p:graphicFrame>
          <p:nvGraphicFramePr>
            <p:cNvPr id="204" name="Object 203"/>
            <p:cNvGraphicFramePr>
              <a:graphicFrameLocks noChangeAspect="1"/>
            </p:cNvGraphicFramePr>
            <p:nvPr/>
          </p:nvGraphicFramePr>
          <p:xfrm>
            <a:off x="2505075" y="2162175"/>
            <a:ext cx="508000" cy="177800"/>
          </p:xfrm>
          <a:graphic>
            <a:graphicData uri="http://schemas.openxmlformats.org/presentationml/2006/ole">
              <mc:AlternateContent xmlns:mc="http://schemas.openxmlformats.org/markup-compatibility/2006">
                <mc:Choice xmlns:v="urn:schemas-microsoft-com:vml" Requires="v">
                  <p:oleObj spid="_x0000_s73950" name="Equation" r:id="rId56" imgW="507960" imgH="177480" progId="Equation.3">
                    <p:embed/>
                  </p:oleObj>
                </mc:Choice>
                <mc:Fallback>
                  <p:oleObj name="Equation" r:id="rId56" imgW="507960" imgH="177480" progId="Equation.3">
                    <p:embed/>
                    <p:pic>
                      <p:nvPicPr>
                        <p:cNvPr id="0" name="Picture 32"/>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505075" y="2162175"/>
                          <a:ext cx="5080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 name="Object 204"/>
            <p:cNvGraphicFramePr>
              <a:graphicFrameLocks noChangeAspect="1"/>
            </p:cNvGraphicFramePr>
            <p:nvPr/>
          </p:nvGraphicFramePr>
          <p:xfrm>
            <a:off x="2425700" y="2552700"/>
            <a:ext cx="660400" cy="177800"/>
          </p:xfrm>
          <a:graphic>
            <a:graphicData uri="http://schemas.openxmlformats.org/presentationml/2006/ole">
              <mc:AlternateContent xmlns:mc="http://schemas.openxmlformats.org/markup-compatibility/2006">
                <mc:Choice xmlns:v="urn:schemas-microsoft-com:vml" Requires="v">
                  <p:oleObj spid="_x0000_s73951" name="Equation" r:id="rId58" imgW="660240" imgH="177480" progId="Equation.3">
                    <p:embed/>
                  </p:oleObj>
                </mc:Choice>
                <mc:Fallback>
                  <p:oleObj name="Equation" r:id="rId58" imgW="660240" imgH="177480" progId="Equation.3">
                    <p:embed/>
                    <p:pic>
                      <p:nvPicPr>
                        <p:cNvPr id="0" name="Object 53"/>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425700" y="2552700"/>
                          <a:ext cx="6604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 name="Object 205"/>
            <p:cNvGraphicFramePr>
              <a:graphicFrameLocks noChangeAspect="1"/>
            </p:cNvGraphicFramePr>
            <p:nvPr/>
          </p:nvGraphicFramePr>
          <p:xfrm>
            <a:off x="2371725" y="2959100"/>
            <a:ext cx="736600" cy="177800"/>
          </p:xfrm>
          <a:graphic>
            <a:graphicData uri="http://schemas.openxmlformats.org/presentationml/2006/ole">
              <mc:AlternateContent xmlns:mc="http://schemas.openxmlformats.org/markup-compatibility/2006">
                <mc:Choice xmlns:v="urn:schemas-microsoft-com:vml" Requires="v">
                  <p:oleObj spid="_x0000_s73952" name="Equation" r:id="rId60" imgW="736560" imgH="177480" progId="Equation.3">
                    <p:embed/>
                  </p:oleObj>
                </mc:Choice>
                <mc:Fallback>
                  <p:oleObj name="Equation" r:id="rId60" imgW="736560" imgH="177480" progId="Equation.3">
                    <p:embed/>
                    <p:pic>
                      <p:nvPicPr>
                        <p:cNvPr id="0" name="Picture 3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71725" y="2959100"/>
                          <a:ext cx="7366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 name="Object 206"/>
            <p:cNvGraphicFramePr>
              <a:graphicFrameLocks noChangeAspect="1"/>
            </p:cNvGraphicFramePr>
            <p:nvPr/>
          </p:nvGraphicFramePr>
          <p:xfrm>
            <a:off x="2362200" y="3327400"/>
            <a:ext cx="736600" cy="177800"/>
          </p:xfrm>
          <a:graphic>
            <a:graphicData uri="http://schemas.openxmlformats.org/presentationml/2006/ole">
              <mc:AlternateContent xmlns:mc="http://schemas.openxmlformats.org/markup-compatibility/2006">
                <mc:Choice xmlns:v="urn:schemas-microsoft-com:vml" Requires="v">
                  <p:oleObj spid="_x0000_s73953" name="Equation" r:id="rId62" imgW="736560" imgH="177480" progId="Equation.3">
                    <p:embed/>
                  </p:oleObj>
                </mc:Choice>
                <mc:Fallback>
                  <p:oleObj name="Equation" r:id="rId62" imgW="736560" imgH="177480" progId="Equation.3">
                    <p:embed/>
                    <p:pic>
                      <p:nvPicPr>
                        <p:cNvPr id="0" name="Picture 35"/>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62200" y="3327400"/>
                          <a:ext cx="7366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 name="Object 207"/>
            <p:cNvGraphicFramePr>
              <a:graphicFrameLocks noChangeAspect="1"/>
            </p:cNvGraphicFramePr>
            <p:nvPr/>
          </p:nvGraphicFramePr>
          <p:xfrm>
            <a:off x="2286000" y="3632200"/>
            <a:ext cx="736600" cy="177800"/>
          </p:xfrm>
          <a:graphic>
            <a:graphicData uri="http://schemas.openxmlformats.org/presentationml/2006/ole">
              <mc:AlternateContent xmlns:mc="http://schemas.openxmlformats.org/markup-compatibility/2006">
                <mc:Choice xmlns:v="urn:schemas-microsoft-com:vml" Requires="v">
                  <p:oleObj spid="_x0000_s73954" name="Equation" r:id="rId64" imgW="736560" imgH="177480" progId="Equation.3">
                    <p:embed/>
                  </p:oleObj>
                </mc:Choice>
                <mc:Fallback>
                  <p:oleObj name="Equation" r:id="rId64" imgW="736560" imgH="177480" progId="Equation.3">
                    <p:embed/>
                    <p:pic>
                      <p:nvPicPr>
                        <p:cNvPr id="0" name="Picture 36"/>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286000" y="3632200"/>
                          <a:ext cx="7366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 name="Object 208"/>
            <p:cNvGraphicFramePr>
              <a:graphicFrameLocks noChangeAspect="1"/>
            </p:cNvGraphicFramePr>
            <p:nvPr/>
          </p:nvGraphicFramePr>
          <p:xfrm>
            <a:off x="2249170" y="4089400"/>
            <a:ext cx="800100" cy="177800"/>
          </p:xfrm>
          <a:graphic>
            <a:graphicData uri="http://schemas.openxmlformats.org/presentationml/2006/ole">
              <mc:AlternateContent xmlns:mc="http://schemas.openxmlformats.org/markup-compatibility/2006">
                <mc:Choice xmlns:v="urn:schemas-microsoft-com:vml" Requires="v">
                  <p:oleObj spid="_x0000_s73955" name="Equation" r:id="rId66" imgW="799920" imgH="177480" progId="Equation.3">
                    <p:embed/>
                  </p:oleObj>
                </mc:Choice>
                <mc:Fallback>
                  <p:oleObj name="Equation" r:id="rId66" imgW="799920" imgH="177480" progId="Equation.3">
                    <p:embed/>
                    <p:pic>
                      <p:nvPicPr>
                        <p:cNvPr id="0" name="Picture 37"/>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2249170" y="4089400"/>
                          <a:ext cx="800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0" name="Object 209"/>
            <p:cNvGraphicFramePr>
              <a:graphicFrameLocks noChangeAspect="1"/>
            </p:cNvGraphicFramePr>
            <p:nvPr/>
          </p:nvGraphicFramePr>
          <p:xfrm>
            <a:off x="2203450" y="4470400"/>
            <a:ext cx="812800" cy="177800"/>
          </p:xfrm>
          <a:graphic>
            <a:graphicData uri="http://schemas.openxmlformats.org/presentationml/2006/ole">
              <mc:AlternateContent xmlns:mc="http://schemas.openxmlformats.org/markup-compatibility/2006">
                <mc:Choice xmlns:v="urn:schemas-microsoft-com:vml" Requires="v">
                  <p:oleObj spid="_x0000_s73956" name="Equation" r:id="rId68" imgW="812520" imgH="177480" progId="Equation.3">
                    <p:embed/>
                  </p:oleObj>
                </mc:Choice>
                <mc:Fallback>
                  <p:oleObj name="Equation" r:id="rId68" imgW="812520" imgH="177480" progId="Equation.3">
                    <p:embed/>
                    <p:pic>
                      <p:nvPicPr>
                        <p:cNvPr id="0" name="Picture 38"/>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2203450" y="4470400"/>
                          <a:ext cx="8128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1" name="Object 210"/>
            <p:cNvGraphicFramePr>
              <a:graphicFrameLocks noChangeAspect="1"/>
            </p:cNvGraphicFramePr>
            <p:nvPr/>
          </p:nvGraphicFramePr>
          <p:xfrm>
            <a:off x="2381250" y="4851400"/>
            <a:ext cx="622300" cy="177800"/>
          </p:xfrm>
          <a:graphic>
            <a:graphicData uri="http://schemas.openxmlformats.org/presentationml/2006/ole">
              <mc:AlternateContent xmlns:mc="http://schemas.openxmlformats.org/markup-compatibility/2006">
                <mc:Choice xmlns:v="urn:schemas-microsoft-com:vml" Requires="v">
                  <p:oleObj spid="_x0000_s73957" name="Equation" r:id="rId70" imgW="622080" imgH="177480" progId="Equation.3">
                    <p:embed/>
                  </p:oleObj>
                </mc:Choice>
                <mc:Fallback>
                  <p:oleObj name="Equation" r:id="rId70" imgW="622080" imgH="177480" progId="Equation.3">
                    <p:embed/>
                    <p:pic>
                      <p:nvPicPr>
                        <p:cNvPr id="0" name="Picture 39"/>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2381250" y="4851400"/>
                          <a:ext cx="622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Slide Number Placeholder 3"/>
          <p:cNvSpPr>
            <a:spLocks noGrp="1"/>
          </p:cNvSpPr>
          <p:nvPr>
            <p:ph type="sldNum" sz="quarter" idx="12"/>
          </p:nvPr>
        </p:nvSpPr>
        <p:spPr/>
        <p:txBody>
          <a:bodyPr/>
          <a:lstStyle/>
          <a:p>
            <a:pPr>
              <a:defRPr/>
            </a:pPr>
            <a:fld id="{04EC03C3-B5E0-4B4A-92E7-01174F9D642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51"/>
          <p:cNvSpPr>
            <a:spLocks noChangeArrowheads="1"/>
          </p:cNvSpPr>
          <p:nvPr/>
        </p:nvSpPr>
        <p:spPr bwMode="auto">
          <a:xfrm>
            <a:off x="914400" y="4432300"/>
            <a:ext cx="3124200" cy="19939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27653" name="Title 1"/>
          <p:cNvSpPr>
            <a:spLocks noGrp="1"/>
          </p:cNvSpPr>
          <p:nvPr>
            <p:ph type="title"/>
          </p:nvPr>
        </p:nvSpPr>
        <p:spPr/>
        <p:txBody>
          <a:bodyPr/>
          <a:lstStyle/>
          <a:p>
            <a:r>
              <a:rPr lang="en-US" smtClean="0"/>
              <a:t>Negative feedback</a:t>
            </a:r>
          </a:p>
        </p:txBody>
      </p:sp>
      <p:sp>
        <p:nvSpPr>
          <p:cNvPr id="27654" name="Content Placeholder 2"/>
          <p:cNvSpPr>
            <a:spLocks noGrp="1"/>
          </p:cNvSpPr>
          <p:nvPr>
            <p:ph idx="1"/>
          </p:nvPr>
        </p:nvSpPr>
        <p:spPr>
          <a:xfrm>
            <a:off x="609600" y="2017713"/>
            <a:ext cx="8229600" cy="3011487"/>
          </a:xfrm>
        </p:spPr>
        <p:txBody>
          <a:bodyPr/>
          <a:lstStyle/>
          <a:p>
            <a:r>
              <a:rPr lang="en-US" sz="1600" dirty="0" smtClean="0"/>
              <a:t>Connecting the output of an op-amp to its inverting (-) input is called </a:t>
            </a:r>
            <a:r>
              <a:rPr lang="en-US" sz="1600" i="1" dirty="0" smtClean="0"/>
              <a:t>negative feedback</a:t>
            </a:r>
            <a:r>
              <a:rPr lang="en-US" sz="1600" dirty="0" smtClean="0"/>
              <a:t>. </a:t>
            </a:r>
          </a:p>
          <a:p>
            <a:r>
              <a:rPr lang="en-US" sz="1600" dirty="0" smtClean="0"/>
              <a:t>When the output of an op-amp is </a:t>
            </a:r>
            <a:r>
              <a:rPr lang="en-US" sz="1600" i="1" dirty="0" smtClean="0"/>
              <a:t>directly</a:t>
            </a:r>
            <a:r>
              <a:rPr lang="en-US" sz="1600" dirty="0" smtClean="0"/>
              <a:t> connected to its inverting (-) input, a </a:t>
            </a:r>
            <a:r>
              <a:rPr lang="en-US" sz="1600" i="1" dirty="0" smtClean="0"/>
              <a:t>voltage follower</a:t>
            </a:r>
            <a:r>
              <a:rPr lang="en-US" sz="1600" dirty="0" smtClean="0"/>
              <a:t> will be created. Whatever signal voltage is impressed upon the </a:t>
            </a:r>
            <a:r>
              <a:rPr lang="en-US" sz="1600" dirty="0" err="1" smtClean="0"/>
              <a:t>noninverting</a:t>
            </a:r>
            <a:r>
              <a:rPr lang="en-US" sz="1600" dirty="0" smtClean="0"/>
              <a:t> (+) input will be seen on the output. </a:t>
            </a:r>
          </a:p>
          <a:p>
            <a:r>
              <a:rPr lang="en-US" sz="1600" dirty="0" smtClean="0"/>
              <a:t>An op-amp with negative feedback will try to drive its output voltage to whatever level necessary so that the differential voltage between the two inputs is practically zero. The higher the op-amp differential gain, the closer that differential voltage will be to zero. </a:t>
            </a:r>
          </a:p>
          <a:p>
            <a:endParaRPr lang="en-US" dirty="0" smtClean="0"/>
          </a:p>
        </p:txBody>
      </p:sp>
      <p:grpSp>
        <p:nvGrpSpPr>
          <p:cNvPr id="27655" name="Group 5"/>
          <p:cNvGrpSpPr>
            <a:grpSpLocks/>
          </p:cNvGrpSpPr>
          <p:nvPr/>
        </p:nvGrpSpPr>
        <p:grpSpPr bwMode="auto">
          <a:xfrm>
            <a:off x="1066800" y="4648200"/>
            <a:ext cx="2971800" cy="1676400"/>
            <a:chOff x="3071950" y="1523999"/>
            <a:chExt cx="3990701" cy="2285721"/>
          </a:xfrm>
        </p:grpSpPr>
        <p:sp>
          <p:nvSpPr>
            <p:cNvPr id="7" name="Isosceles Triangle 6"/>
            <p:cNvSpPr/>
            <p:nvPr/>
          </p:nvSpPr>
          <p:spPr>
            <a:xfrm rot="5400000">
              <a:off x="4217811" y="2312168"/>
              <a:ext cx="1547623" cy="1447481"/>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94" name="TextBox 7"/>
            <p:cNvSpPr txBox="1">
              <a:spLocks noChangeArrowheads="1"/>
            </p:cNvSpPr>
            <p:nvPr/>
          </p:nvSpPr>
          <p:spPr bwMode="auto">
            <a:xfrm>
              <a:off x="4294732" y="2473523"/>
              <a:ext cx="239168" cy="307777"/>
            </a:xfrm>
            <a:prstGeom prst="rect">
              <a:avLst/>
            </a:prstGeom>
            <a:noFill/>
            <a:ln w="9525">
              <a:noFill/>
              <a:miter lim="800000"/>
              <a:headEnd/>
              <a:tailEnd/>
            </a:ln>
          </p:spPr>
          <p:txBody>
            <a:bodyPr wrap="none">
              <a:spAutoFit/>
            </a:bodyPr>
            <a:lstStyle/>
            <a:p>
              <a:r>
                <a:rPr lang="en-US" sz="1400"/>
                <a:t>-</a:t>
              </a:r>
            </a:p>
          </p:txBody>
        </p:sp>
        <p:sp>
          <p:nvSpPr>
            <p:cNvPr id="27695" name="TextBox 8"/>
            <p:cNvSpPr txBox="1">
              <a:spLocks noChangeArrowheads="1"/>
            </p:cNvSpPr>
            <p:nvPr/>
          </p:nvSpPr>
          <p:spPr bwMode="auto">
            <a:xfrm>
              <a:off x="4297566" y="3273623"/>
              <a:ext cx="274434" cy="307777"/>
            </a:xfrm>
            <a:prstGeom prst="rect">
              <a:avLst/>
            </a:prstGeom>
            <a:noFill/>
            <a:ln w="9525">
              <a:noFill/>
              <a:miter lim="800000"/>
              <a:headEnd/>
              <a:tailEnd/>
            </a:ln>
          </p:spPr>
          <p:txBody>
            <a:bodyPr wrap="none">
              <a:spAutoFit/>
            </a:bodyPr>
            <a:lstStyle/>
            <a:p>
              <a:r>
                <a:rPr lang="en-US" sz="1400"/>
                <a:t>+</a:t>
              </a:r>
            </a:p>
          </p:txBody>
        </p:sp>
        <p:cxnSp>
          <p:nvCxnSpPr>
            <p:cNvPr id="10" name="Elbow Connector 9"/>
            <p:cNvCxnSpPr>
              <a:stCxn id="27694" idx="1"/>
            </p:cNvCxnSpPr>
            <p:nvPr/>
          </p:nvCxnSpPr>
          <p:spPr>
            <a:xfrm rot="10800000" flipH="1">
              <a:off x="4295594" y="1523999"/>
              <a:ext cx="1571126" cy="1103899"/>
            </a:xfrm>
            <a:prstGeom prst="bentConnector3">
              <a:avLst>
                <a:gd name="adj1" fmla="val -33917"/>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3732803" y="3428766"/>
              <a:ext cx="535079" cy="21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650" name="Object 6"/>
            <p:cNvGraphicFramePr>
              <a:graphicFrameLocks noChangeAspect="1"/>
            </p:cNvGraphicFramePr>
            <p:nvPr/>
          </p:nvGraphicFramePr>
          <p:xfrm>
            <a:off x="3071950" y="3082445"/>
            <a:ext cx="511627" cy="639535"/>
          </p:xfrm>
          <a:graphic>
            <a:graphicData uri="http://schemas.openxmlformats.org/presentationml/2006/ole">
              <mc:AlternateContent xmlns:mc="http://schemas.openxmlformats.org/markup-compatibility/2006">
                <mc:Choice xmlns:v="urn:schemas-microsoft-com:vml" Requires="v">
                  <p:oleObj spid="_x0000_s27660" name="Equation" r:id="rId3" imgW="190417" imgH="241195" progId="Equation.3">
                    <p:embed/>
                  </p:oleObj>
                </mc:Choice>
                <mc:Fallback>
                  <p:oleObj name="Equation" r:id="rId3" imgW="190417"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950" y="3082445"/>
                          <a:ext cx="511627" cy="639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7"/>
            <p:cNvGraphicFramePr>
              <a:graphicFrameLocks noChangeAspect="1"/>
            </p:cNvGraphicFramePr>
            <p:nvPr/>
          </p:nvGraphicFramePr>
          <p:xfrm>
            <a:off x="6324599" y="2770909"/>
            <a:ext cx="738052" cy="610800"/>
          </p:xfrm>
          <a:graphic>
            <a:graphicData uri="http://schemas.openxmlformats.org/presentationml/2006/ole">
              <mc:AlternateContent xmlns:mc="http://schemas.openxmlformats.org/markup-compatibility/2006">
                <mc:Choice xmlns:v="urn:schemas-microsoft-com:vml" Requires="v">
                  <p:oleObj spid="_x0000_s27661" name="Equation" r:id="rId5" imgW="279400" imgH="228600" progId="Equation.3">
                    <p:embed/>
                  </p:oleObj>
                </mc:Choice>
                <mc:Fallback>
                  <p:oleObj name="Equation" r:id="rId5" imgW="2794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599" y="2770909"/>
                          <a:ext cx="738052" cy="61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traight Connector 13"/>
            <p:cNvCxnSpPr/>
            <p:nvPr/>
          </p:nvCxnSpPr>
          <p:spPr>
            <a:xfrm rot="10800000">
              <a:off x="5715363" y="3041320"/>
              <a:ext cx="532946" cy="21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105880" y="2284840"/>
              <a:ext cx="1523814" cy="213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841139" y="3006688"/>
              <a:ext cx="76744" cy="7575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7656" name="Group 52"/>
          <p:cNvGrpSpPr>
            <a:grpSpLocks/>
          </p:cNvGrpSpPr>
          <p:nvPr/>
        </p:nvGrpSpPr>
        <p:grpSpPr bwMode="auto">
          <a:xfrm>
            <a:off x="4203700" y="4356100"/>
            <a:ext cx="4711700" cy="2044700"/>
            <a:chOff x="4127500" y="4203700"/>
            <a:chExt cx="5066062" cy="2311402"/>
          </a:xfrm>
        </p:grpSpPr>
        <p:sp>
          <p:nvSpPr>
            <p:cNvPr id="27657" name="Rectangle 52"/>
            <p:cNvSpPr>
              <a:spLocks noChangeArrowheads="1"/>
            </p:cNvSpPr>
            <p:nvPr/>
          </p:nvSpPr>
          <p:spPr bwMode="auto">
            <a:xfrm>
              <a:off x="4127500" y="4203701"/>
              <a:ext cx="5066062" cy="2311401"/>
            </a:xfrm>
            <a:prstGeom prst="rect">
              <a:avLst/>
            </a:prstGeom>
            <a:solidFill>
              <a:schemeClr val="bg1"/>
            </a:solidFill>
            <a:ln w="6350"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pSp>
          <p:nvGrpSpPr>
            <p:cNvPr id="27658" name="Group 16"/>
            <p:cNvGrpSpPr>
              <a:grpSpLocks/>
            </p:cNvGrpSpPr>
            <p:nvPr/>
          </p:nvGrpSpPr>
          <p:grpSpPr bwMode="auto">
            <a:xfrm>
              <a:off x="4191000" y="4203700"/>
              <a:ext cx="4920630" cy="2266545"/>
              <a:chOff x="1073300" y="676916"/>
              <a:chExt cx="8154055" cy="4262856"/>
            </a:xfrm>
          </p:grpSpPr>
          <p:sp>
            <p:nvSpPr>
              <p:cNvPr id="18" name="Isosceles Triangle 17"/>
              <p:cNvSpPr/>
              <p:nvPr/>
            </p:nvSpPr>
            <p:spPr>
              <a:xfrm rot="5400000">
                <a:off x="3986197" y="2095682"/>
                <a:ext cx="1134058" cy="1077666"/>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60" name="TextBox 18"/>
              <p:cNvSpPr txBox="1">
                <a:spLocks noChangeArrowheads="1"/>
              </p:cNvSpPr>
              <p:nvPr/>
            </p:nvSpPr>
            <p:spPr bwMode="auto">
              <a:xfrm>
                <a:off x="4034783" y="2026986"/>
                <a:ext cx="178103" cy="225704"/>
              </a:xfrm>
              <a:prstGeom prst="rect">
                <a:avLst/>
              </a:prstGeom>
              <a:noFill/>
              <a:ln w="9525">
                <a:noFill/>
                <a:miter lim="800000"/>
                <a:headEnd/>
                <a:tailEnd/>
              </a:ln>
            </p:spPr>
            <p:txBody>
              <a:bodyPr wrap="none">
                <a:spAutoFit/>
              </a:bodyPr>
              <a:lstStyle/>
              <a:p>
                <a:r>
                  <a:rPr lang="en-US" sz="1400"/>
                  <a:t>-</a:t>
                </a:r>
              </a:p>
            </p:txBody>
          </p:sp>
          <p:sp>
            <p:nvSpPr>
              <p:cNvPr id="27661" name="TextBox 19"/>
              <p:cNvSpPr txBox="1">
                <a:spLocks noChangeArrowheads="1"/>
              </p:cNvSpPr>
              <p:nvPr/>
            </p:nvSpPr>
            <p:spPr bwMode="auto">
              <a:xfrm>
                <a:off x="4028071" y="2546519"/>
                <a:ext cx="204368" cy="225702"/>
              </a:xfrm>
              <a:prstGeom prst="rect">
                <a:avLst/>
              </a:prstGeom>
              <a:noFill/>
              <a:ln w="9525">
                <a:noFill/>
                <a:miter lim="800000"/>
                <a:headEnd/>
                <a:tailEnd/>
              </a:ln>
            </p:spPr>
            <p:txBody>
              <a:bodyPr wrap="none">
                <a:spAutoFit/>
              </a:bodyPr>
              <a:lstStyle/>
              <a:p>
                <a:r>
                  <a:rPr lang="en-US" sz="1400"/>
                  <a:t>+</a:t>
                </a:r>
              </a:p>
            </p:txBody>
          </p:sp>
          <p:cxnSp>
            <p:nvCxnSpPr>
              <p:cNvPr id="21" name="Elbow Connector 20"/>
              <p:cNvCxnSpPr/>
              <p:nvPr/>
            </p:nvCxnSpPr>
            <p:spPr>
              <a:xfrm rot="10800000" flipH="1">
                <a:off x="4056819" y="1513959"/>
                <a:ext cx="1142723" cy="779666"/>
              </a:xfrm>
              <a:prstGeom prst="bentConnector3">
                <a:avLst>
                  <a:gd name="adj1" fmla="val -33679"/>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5092058" y="2631142"/>
                <a:ext cx="398822" cy="33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4" idx="4"/>
              </p:cNvCxnSpPr>
              <p:nvPr/>
            </p:nvCxnSpPr>
            <p:spPr>
              <a:xfrm rot="16200000" flipH="1">
                <a:off x="4630326" y="2075331"/>
                <a:ext cx="1161059" cy="113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188228" y="2604141"/>
                <a:ext cx="56570" cy="573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hape 249"/>
              <p:cNvCxnSpPr/>
              <p:nvPr/>
            </p:nvCxnSpPr>
            <p:spPr>
              <a:xfrm rot="5400000">
                <a:off x="3367997" y="3148537"/>
                <a:ext cx="874169" cy="446906"/>
              </a:xfrm>
              <a:prstGeom prst="bentConnector3">
                <a:avLst>
                  <a:gd name="adj1" fmla="val 35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667" name="TextBox 25"/>
              <p:cNvSpPr txBox="1">
                <a:spLocks noChangeArrowheads="1"/>
              </p:cNvSpPr>
              <p:nvPr/>
            </p:nvSpPr>
            <p:spPr bwMode="auto">
              <a:xfrm>
                <a:off x="2277095" y="676916"/>
                <a:ext cx="3979088" cy="442715"/>
              </a:xfrm>
              <a:prstGeom prst="rect">
                <a:avLst/>
              </a:prstGeom>
              <a:noFill/>
              <a:ln w="9525">
                <a:noFill/>
                <a:miter lim="800000"/>
                <a:headEnd/>
                <a:tailEnd/>
              </a:ln>
            </p:spPr>
            <p:txBody>
              <a:bodyPr wrap="none">
                <a:spAutoFit/>
              </a:bodyPr>
              <a:lstStyle/>
              <a:p>
                <a:r>
                  <a:rPr lang="en-US" sz="1400"/>
                  <a:t>The effects of negative feedback</a:t>
                </a:r>
              </a:p>
            </p:txBody>
          </p:sp>
          <p:grpSp>
            <p:nvGrpSpPr>
              <p:cNvPr id="27668" name="Group 313"/>
              <p:cNvGrpSpPr>
                <a:grpSpLocks/>
              </p:cNvGrpSpPr>
              <p:nvPr/>
            </p:nvGrpSpPr>
            <p:grpSpPr bwMode="auto">
              <a:xfrm>
                <a:off x="3434545" y="3812453"/>
                <a:ext cx="305481" cy="70877"/>
                <a:chOff x="4647395" y="3275886"/>
                <a:chExt cx="305481" cy="70877"/>
              </a:xfrm>
            </p:grpSpPr>
            <p:cxnSp>
              <p:nvCxnSpPr>
                <p:cNvPr id="50" name="Straight Connector 49"/>
                <p:cNvCxnSpPr/>
                <p:nvPr/>
              </p:nvCxnSpPr>
              <p:spPr>
                <a:xfrm>
                  <a:off x="4647395" y="3275886"/>
                  <a:ext cx="30548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723766" y="3346763"/>
                  <a:ext cx="1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669" name="Group 314"/>
              <p:cNvGrpSpPr>
                <a:grpSpLocks/>
              </p:cNvGrpSpPr>
              <p:nvPr/>
            </p:nvGrpSpPr>
            <p:grpSpPr bwMode="auto">
              <a:xfrm>
                <a:off x="3414745" y="3971084"/>
                <a:ext cx="330936" cy="74254"/>
                <a:chOff x="4632358" y="3282117"/>
                <a:chExt cx="330936" cy="74254"/>
              </a:xfrm>
            </p:grpSpPr>
            <p:cxnSp>
              <p:nvCxnSpPr>
                <p:cNvPr id="48" name="Straight Connector 47"/>
                <p:cNvCxnSpPr/>
                <p:nvPr/>
              </p:nvCxnSpPr>
              <p:spPr>
                <a:xfrm>
                  <a:off x="4632358" y="3282117"/>
                  <a:ext cx="33093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701655" y="3356371"/>
                  <a:ext cx="1781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670" name="Group 386"/>
              <p:cNvGrpSpPr>
                <a:grpSpLocks/>
              </p:cNvGrpSpPr>
              <p:nvPr/>
            </p:nvGrpSpPr>
            <p:grpSpPr bwMode="auto">
              <a:xfrm>
                <a:off x="3287464" y="4041963"/>
                <a:ext cx="537416" cy="617657"/>
                <a:chOff x="3196750" y="5870763"/>
                <a:chExt cx="537416" cy="617657"/>
              </a:xfrm>
            </p:grpSpPr>
            <p:cxnSp>
              <p:nvCxnSpPr>
                <p:cNvPr id="43" name="Straight Connector 42"/>
                <p:cNvCxnSpPr/>
                <p:nvPr/>
              </p:nvCxnSpPr>
              <p:spPr bwMode="auto">
                <a:xfrm rot="16200000">
                  <a:off x="3269842" y="6091836"/>
                  <a:ext cx="44214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685" name="Group 790"/>
                <p:cNvGrpSpPr>
                  <a:grpSpLocks/>
                </p:cNvGrpSpPr>
                <p:nvPr/>
              </p:nvGrpSpPr>
              <p:grpSpPr bwMode="auto">
                <a:xfrm>
                  <a:off x="3196750" y="6314598"/>
                  <a:ext cx="537416" cy="173822"/>
                  <a:chOff x="3730683" y="3938399"/>
                  <a:chExt cx="765251" cy="271509"/>
                </a:xfrm>
              </p:grpSpPr>
              <p:cxnSp>
                <p:nvCxnSpPr>
                  <p:cNvPr id="45" name="Straight Connector 44"/>
                  <p:cNvCxnSpPr/>
                  <p:nvPr/>
                </p:nvCxnSpPr>
                <p:spPr>
                  <a:xfrm>
                    <a:off x="3730683" y="3938399"/>
                    <a:ext cx="76525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48870" y="4209908"/>
                    <a:ext cx="15305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903872" y="4091288"/>
                    <a:ext cx="45915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671" name="TextBox 29"/>
              <p:cNvSpPr txBox="1">
                <a:spLocks noChangeArrowheads="1"/>
              </p:cNvSpPr>
              <p:nvPr/>
            </p:nvSpPr>
            <p:spPr bwMode="auto">
              <a:xfrm>
                <a:off x="1073300" y="2438402"/>
                <a:ext cx="2050901" cy="575643"/>
              </a:xfrm>
              <a:prstGeom prst="rect">
                <a:avLst/>
              </a:prstGeom>
              <a:noFill/>
              <a:ln w="6350">
                <a:solidFill>
                  <a:schemeClr val="tx1"/>
                </a:solidFill>
                <a:miter lim="800000"/>
                <a:headEnd/>
                <a:tailEnd/>
              </a:ln>
            </p:spPr>
            <p:txBody>
              <a:bodyPr>
                <a:spAutoFit/>
              </a:bodyPr>
              <a:lstStyle/>
              <a:p>
                <a:r>
                  <a:rPr lang="en-US" sz="1400"/>
                  <a:t>29.99985µV</a:t>
                </a:r>
              </a:p>
            </p:txBody>
          </p:sp>
          <p:cxnSp>
            <p:nvCxnSpPr>
              <p:cNvPr id="31" name="Straight Arrow Connector 30"/>
              <p:cNvCxnSpPr>
                <a:stCxn id="27671" idx="3"/>
              </p:cNvCxnSpPr>
              <p:nvPr/>
            </p:nvCxnSpPr>
            <p:spPr>
              <a:xfrm flipV="1">
                <a:off x="3123407" y="2364502"/>
                <a:ext cx="458221" cy="36114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671" idx="3"/>
              </p:cNvCxnSpPr>
              <p:nvPr/>
            </p:nvCxnSpPr>
            <p:spPr>
              <a:xfrm>
                <a:off x="3123407" y="2725647"/>
                <a:ext cx="458221" cy="16875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674" name="TextBox 32"/>
              <p:cNvSpPr txBox="1">
                <a:spLocks noChangeArrowheads="1"/>
              </p:cNvSpPr>
              <p:nvPr/>
            </p:nvSpPr>
            <p:spPr bwMode="auto">
              <a:xfrm>
                <a:off x="5831071" y="3080036"/>
                <a:ext cx="3396284" cy="654262"/>
              </a:xfrm>
              <a:prstGeom prst="rect">
                <a:avLst/>
              </a:prstGeom>
              <a:noFill/>
              <a:ln w="6350">
                <a:solidFill>
                  <a:schemeClr val="tx1"/>
                </a:solidFill>
                <a:miter lim="800000"/>
                <a:headEnd/>
                <a:tailEnd/>
              </a:ln>
            </p:spPr>
            <p:txBody>
              <a:bodyPr>
                <a:spAutoFit/>
              </a:bodyPr>
              <a:lstStyle/>
              <a:p>
                <a:r>
                  <a:rPr lang="en-US" sz="1400"/>
                  <a:t>5.999970000149999V</a:t>
                </a:r>
              </a:p>
            </p:txBody>
          </p:sp>
          <p:cxnSp>
            <p:nvCxnSpPr>
              <p:cNvPr id="34" name="Straight Arrow Connector 33"/>
              <p:cNvCxnSpPr/>
              <p:nvPr/>
            </p:nvCxnSpPr>
            <p:spPr>
              <a:xfrm rot="10800000">
                <a:off x="5488051" y="2560262"/>
                <a:ext cx="989983" cy="45564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5714333" y="3714571"/>
                <a:ext cx="766530" cy="52652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77" name="Group 404"/>
              <p:cNvGrpSpPr>
                <a:grpSpLocks/>
              </p:cNvGrpSpPr>
              <p:nvPr/>
            </p:nvGrpSpPr>
            <p:grpSpPr bwMode="auto">
              <a:xfrm>
                <a:off x="5408853" y="4376106"/>
                <a:ext cx="534591" cy="563666"/>
                <a:chOff x="3199053" y="5901466"/>
                <a:chExt cx="534591" cy="563666"/>
              </a:xfrm>
            </p:grpSpPr>
            <p:cxnSp>
              <p:nvCxnSpPr>
                <p:cNvPr id="38" name="Straight Connector 37"/>
                <p:cNvCxnSpPr/>
                <p:nvPr/>
              </p:nvCxnSpPr>
              <p:spPr bwMode="auto">
                <a:xfrm rot="16200000">
                  <a:off x="3284505" y="6107352"/>
                  <a:ext cx="4117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680" name="Group 790"/>
                <p:cNvGrpSpPr>
                  <a:grpSpLocks/>
                </p:cNvGrpSpPr>
                <p:nvPr/>
              </p:nvGrpSpPr>
              <p:grpSpPr bwMode="auto">
                <a:xfrm>
                  <a:off x="3199053" y="6314929"/>
                  <a:ext cx="534591" cy="150203"/>
                  <a:chOff x="3733963" y="3938845"/>
                  <a:chExt cx="761228" cy="234612"/>
                </a:xfrm>
              </p:grpSpPr>
              <p:cxnSp>
                <p:nvCxnSpPr>
                  <p:cNvPr id="40" name="Straight Connector 39"/>
                  <p:cNvCxnSpPr/>
                  <p:nvPr/>
                </p:nvCxnSpPr>
                <p:spPr>
                  <a:xfrm>
                    <a:off x="3733963" y="3938845"/>
                    <a:ext cx="7612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064231" y="4173457"/>
                    <a:ext cx="14902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13194" y="4088033"/>
                    <a:ext cx="4551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678" name="TextBox 36"/>
              <p:cNvSpPr txBox="1">
                <a:spLocks noChangeArrowheads="1"/>
              </p:cNvSpPr>
              <p:nvPr/>
            </p:nvSpPr>
            <p:spPr bwMode="auto">
              <a:xfrm>
                <a:off x="2612243" y="3586104"/>
                <a:ext cx="750548" cy="575643"/>
              </a:xfrm>
              <a:prstGeom prst="rect">
                <a:avLst/>
              </a:prstGeom>
              <a:noFill/>
              <a:ln w="9525">
                <a:noFill/>
                <a:miter lim="800000"/>
                <a:headEnd/>
                <a:tailEnd/>
              </a:ln>
            </p:spPr>
            <p:txBody>
              <a:bodyPr wrap="none">
                <a:spAutoFit/>
              </a:bodyPr>
              <a:lstStyle/>
              <a:p>
                <a:r>
                  <a:rPr lang="en-US" sz="1400"/>
                  <a:t>6 V</a:t>
                </a:r>
              </a:p>
            </p:txBody>
          </p:sp>
        </p:grpSp>
      </p:gr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51"/>
          <p:cNvSpPr>
            <a:spLocks noChangeArrowheads="1"/>
          </p:cNvSpPr>
          <p:nvPr/>
        </p:nvSpPr>
        <p:spPr bwMode="auto">
          <a:xfrm>
            <a:off x="2362200" y="4114800"/>
            <a:ext cx="4495800" cy="22733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dirty="0"/>
          </a:p>
        </p:txBody>
      </p:sp>
      <p:sp>
        <p:nvSpPr>
          <p:cNvPr id="28677" name="Title 1"/>
          <p:cNvSpPr>
            <a:spLocks noGrp="1"/>
          </p:cNvSpPr>
          <p:nvPr>
            <p:ph type="title"/>
          </p:nvPr>
        </p:nvSpPr>
        <p:spPr/>
        <p:txBody>
          <a:bodyPr/>
          <a:lstStyle/>
          <a:p>
            <a:r>
              <a:rPr lang="en-US" sz="3600" smtClean="0"/>
              <a:t>Divided feedback</a:t>
            </a:r>
            <a:endParaRPr lang="en-US" smtClean="0"/>
          </a:p>
        </p:txBody>
      </p:sp>
      <p:sp>
        <p:nvSpPr>
          <p:cNvPr id="28678" name="Content Placeholder 2"/>
          <p:cNvSpPr>
            <a:spLocks noGrp="1"/>
          </p:cNvSpPr>
          <p:nvPr>
            <p:ph idx="1"/>
          </p:nvPr>
        </p:nvSpPr>
        <p:spPr>
          <a:xfrm>
            <a:off x="1182688" y="2017713"/>
            <a:ext cx="7772400" cy="4459287"/>
          </a:xfrm>
        </p:spPr>
        <p:txBody>
          <a:bodyPr/>
          <a:lstStyle/>
          <a:p>
            <a:pPr>
              <a:buFont typeface="Wingdings" pitchFamily="2" charset="2"/>
              <a:buNone/>
            </a:pPr>
            <a:r>
              <a:rPr lang="en-US" sz="2400" dirty="0" smtClean="0">
                <a:solidFill>
                  <a:srgbClr val="FF0000"/>
                </a:solidFill>
              </a:rPr>
              <a:t>Non-inverting Amplifier</a:t>
            </a:r>
          </a:p>
          <a:p>
            <a:pPr>
              <a:buFont typeface="Wingdings" pitchFamily="2" charset="2"/>
              <a:buNone/>
            </a:pPr>
            <a:r>
              <a:rPr lang="en-US" sz="1800" dirty="0" smtClean="0"/>
              <a:t>	A negative-feedback op-amp circuit with the input signal going to the </a:t>
            </a:r>
            <a:r>
              <a:rPr lang="en-US" sz="1800" dirty="0" err="1" smtClean="0"/>
              <a:t>noninverting</a:t>
            </a:r>
            <a:r>
              <a:rPr lang="en-US" sz="1800" dirty="0" smtClean="0"/>
              <a:t> (+) input is called a </a:t>
            </a:r>
            <a:r>
              <a:rPr lang="en-US" sz="1800" i="1" dirty="0" err="1" smtClean="0"/>
              <a:t>noninverting</a:t>
            </a:r>
            <a:r>
              <a:rPr lang="en-US" sz="1800" i="1" dirty="0" smtClean="0"/>
              <a:t> amplifier</a:t>
            </a:r>
            <a:r>
              <a:rPr lang="en-US" sz="1800" dirty="0" smtClean="0"/>
              <a:t>. The output voltage will be the same polarity as the input. Voltage gain is given by the following equation: A</a:t>
            </a:r>
            <a:r>
              <a:rPr lang="en-US" sz="1800" baseline="-25000" dirty="0" smtClean="0"/>
              <a:t>V</a:t>
            </a:r>
            <a:r>
              <a:rPr lang="en-US" sz="1800" dirty="0" smtClean="0"/>
              <a:t> = (R</a:t>
            </a:r>
            <a:r>
              <a:rPr lang="en-US" sz="1800" baseline="-25000" dirty="0" smtClean="0"/>
              <a:t>2</a:t>
            </a:r>
            <a:r>
              <a:rPr lang="en-US" sz="1800" dirty="0" smtClean="0"/>
              <a:t>/R</a:t>
            </a:r>
            <a:r>
              <a:rPr lang="en-US" sz="1800" baseline="-25000" dirty="0" smtClean="0"/>
              <a:t>1</a:t>
            </a:r>
            <a:r>
              <a:rPr lang="en-US" sz="1800" dirty="0" smtClean="0"/>
              <a:t>) + 1 </a:t>
            </a:r>
          </a:p>
          <a:p>
            <a:endParaRPr lang="en-US" dirty="0" smtClean="0"/>
          </a:p>
        </p:txBody>
      </p:sp>
      <p:grpSp>
        <p:nvGrpSpPr>
          <p:cNvPr id="28679" name="Group 65"/>
          <p:cNvGrpSpPr>
            <a:grpSpLocks/>
          </p:cNvGrpSpPr>
          <p:nvPr/>
        </p:nvGrpSpPr>
        <p:grpSpPr bwMode="auto">
          <a:xfrm>
            <a:off x="2707851" y="4190963"/>
            <a:ext cx="2865082" cy="2124113"/>
            <a:chOff x="1412877" y="4119526"/>
            <a:chExt cx="2865104" cy="2124115"/>
          </a:xfrm>
        </p:grpSpPr>
        <p:cxnSp>
          <p:nvCxnSpPr>
            <p:cNvPr id="6" name="Straight Connector 5"/>
            <p:cNvCxnSpPr>
              <a:stCxn id="7" idx="6"/>
            </p:cNvCxnSpPr>
            <p:nvPr/>
          </p:nvCxnSpPr>
          <p:spPr bwMode="auto">
            <a:xfrm flipV="1">
              <a:off x="2716225" y="4543426"/>
              <a:ext cx="3841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auto">
            <a:xfrm>
              <a:off x="2655899" y="4514851"/>
              <a:ext cx="60325" cy="5715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682" name="Group 29"/>
            <p:cNvGrpSpPr>
              <a:grpSpLocks/>
            </p:cNvGrpSpPr>
            <p:nvPr/>
          </p:nvGrpSpPr>
          <p:grpSpPr bwMode="auto">
            <a:xfrm flipH="1">
              <a:off x="1912106" y="4492734"/>
              <a:ext cx="385661" cy="110995"/>
              <a:chOff x="3606416" y="3293209"/>
              <a:chExt cx="1000429" cy="329459"/>
            </a:xfrm>
          </p:grpSpPr>
          <p:cxnSp>
            <p:nvCxnSpPr>
              <p:cNvPr id="55" name="Straight Connector 54"/>
              <p:cNvCxnSpPr/>
              <p:nvPr/>
            </p:nvCxnSpPr>
            <p:spPr bwMode="auto">
              <a:xfrm rot="5400000" flipH="1" flipV="1">
                <a:off x="3598883" y="3302092"/>
                <a:ext cx="146073" cy="12766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200000" flipH="1">
                <a:off x="3632601" y="3396039"/>
                <a:ext cx="329845" cy="1235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auto">
              <a:xfrm rot="5400000" flipH="1" flipV="1">
                <a:off x="3789089" y="3363094"/>
                <a:ext cx="329845" cy="18943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auto">
              <a:xfrm rot="16200000" flipH="1">
                <a:off x="3947637" y="3393982"/>
                <a:ext cx="329845" cy="1276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rot="5400000" flipH="1" flipV="1">
                <a:off x="4104125" y="3365154"/>
                <a:ext cx="329845" cy="1853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16"/>
              <p:cNvCxnSpPr/>
              <p:nvPr/>
            </p:nvCxnSpPr>
            <p:spPr bwMode="auto">
              <a:xfrm rot="16200000" flipH="1">
                <a:off x="4262670" y="3396039"/>
                <a:ext cx="329845" cy="1235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rot="5400000" flipH="1" flipV="1">
                <a:off x="4478101" y="3473195"/>
                <a:ext cx="146076" cy="11530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Elbow Connector 354"/>
            <p:cNvCxnSpPr/>
            <p:nvPr/>
          </p:nvCxnSpPr>
          <p:spPr bwMode="auto">
            <a:xfrm rot="10800000">
              <a:off x="2681300" y="4557713"/>
              <a:ext cx="261939" cy="485775"/>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16200000" flipH="1">
              <a:off x="3687785" y="4895851"/>
              <a:ext cx="71120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685" name="Group 440"/>
            <p:cNvGrpSpPr>
              <a:grpSpLocks/>
            </p:cNvGrpSpPr>
            <p:nvPr/>
          </p:nvGrpSpPr>
          <p:grpSpPr bwMode="auto">
            <a:xfrm>
              <a:off x="2925402" y="4837385"/>
              <a:ext cx="1352579" cy="872008"/>
              <a:chOff x="4382908" y="2471394"/>
              <a:chExt cx="1027292" cy="789292"/>
            </a:xfrm>
          </p:grpSpPr>
          <p:sp>
            <p:nvSpPr>
              <p:cNvPr id="50" name="Isosceles Triangle 49"/>
              <p:cNvSpPr/>
              <p:nvPr/>
            </p:nvSpPr>
            <p:spPr>
              <a:xfrm rot="5400000">
                <a:off x="4364342" y="2489998"/>
                <a:ext cx="788867" cy="751167"/>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728" name="TextBox 50"/>
              <p:cNvSpPr txBox="1">
                <a:spLocks noChangeArrowheads="1"/>
              </p:cNvSpPr>
              <p:nvPr/>
            </p:nvSpPr>
            <p:spPr bwMode="auto">
              <a:xfrm>
                <a:off x="4397184" y="2579329"/>
                <a:ext cx="124013" cy="156909"/>
              </a:xfrm>
              <a:prstGeom prst="rect">
                <a:avLst/>
              </a:prstGeom>
              <a:noFill/>
              <a:ln w="9525">
                <a:noFill/>
                <a:miter lim="800000"/>
                <a:headEnd/>
                <a:tailEnd/>
              </a:ln>
            </p:spPr>
            <p:txBody>
              <a:bodyPr wrap="none">
                <a:spAutoFit/>
              </a:bodyPr>
              <a:lstStyle/>
              <a:p>
                <a:r>
                  <a:rPr lang="en-US" sz="1400"/>
                  <a:t>-</a:t>
                </a:r>
              </a:p>
            </p:txBody>
          </p:sp>
          <p:sp>
            <p:nvSpPr>
              <p:cNvPr id="28729" name="TextBox 51"/>
              <p:cNvSpPr txBox="1">
                <a:spLocks noChangeArrowheads="1"/>
              </p:cNvSpPr>
              <p:nvPr/>
            </p:nvSpPr>
            <p:spPr bwMode="auto">
              <a:xfrm>
                <a:off x="4392510" y="2949523"/>
                <a:ext cx="142300" cy="156909"/>
              </a:xfrm>
              <a:prstGeom prst="rect">
                <a:avLst/>
              </a:prstGeom>
              <a:noFill/>
              <a:ln w="9525">
                <a:noFill/>
                <a:miter lim="800000"/>
                <a:headEnd/>
                <a:tailEnd/>
              </a:ln>
            </p:spPr>
            <p:txBody>
              <a:bodyPr wrap="none">
                <a:spAutoFit/>
              </a:bodyPr>
              <a:lstStyle/>
              <a:p>
                <a:r>
                  <a:rPr lang="en-US" sz="1400"/>
                  <a:t>+</a:t>
                </a:r>
              </a:p>
            </p:txBody>
          </p:sp>
          <p:cxnSp>
            <p:nvCxnSpPr>
              <p:cNvPr id="53" name="Straight Connector 52"/>
              <p:cNvCxnSpPr/>
              <p:nvPr/>
            </p:nvCxnSpPr>
            <p:spPr>
              <a:xfrm rot="10800000">
                <a:off x="5134360" y="2864863"/>
                <a:ext cx="27611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212732" y="2846183"/>
                <a:ext cx="39789" cy="3879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12" name="Shape 249"/>
            <p:cNvCxnSpPr/>
            <p:nvPr/>
          </p:nvCxnSpPr>
          <p:spPr bwMode="auto">
            <a:xfrm rot="5400000">
              <a:off x="2566206" y="5422106"/>
              <a:ext cx="477837" cy="257177"/>
            </a:xfrm>
            <a:prstGeom prst="bentConnector3">
              <a:avLst>
                <a:gd name="adj1" fmla="val 35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688" name="Group 313"/>
            <p:cNvGrpSpPr>
              <a:grpSpLocks/>
            </p:cNvGrpSpPr>
            <p:nvPr/>
          </p:nvGrpSpPr>
          <p:grpSpPr bwMode="auto">
            <a:xfrm>
              <a:off x="2592398" y="5792785"/>
              <a:ext cx="174626" cy="39704"/>
              <a:chOff x="4648355" y="3277799"/>
              <a:chExt cx="303507" cy="72698"/>
            </a:xfrm>
          </p:grpSpPr>
          <p:cxnSp>
            <p:nvCxnSpPr>
              <p:cNvPr id="48" name="Straight Connector 47"/>
              <p:cNvCxnSpPr/>
              <p:nvPr/>
            </p:nvCxnSpPr>
            <p:spPr>
              <a:xfrm>
                <a:off x="4648355" y="3277799"/>
                <a:ext cx="30350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725613" y="3350497"/>
                <a:ext cx="15175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689" name="Group 314"/>
            <p:cNvGrpSpPr>
              <a:grpSpLocks/>
            </p:cNvGrpSpPr>
            <p:nvPr/>
          </p:nvGrpSpPr>
          <p:grpSpPr bwMode="auto">
            <a:xfrm>
              <a:off x="2589226" y="5875343"/>
              <a:ext cx="176213" cy="41276"/>
              <a:chOff x="4647599" y="3276551"/>
              <a:chExt cx="306265" cy="75576"/>
            </a:xfrm>
          </p:grpSpPr>
          <p:cxnSp>
            <p:nvCxnSpPr>
              <p:cNvPr id="46" name="Straight Connector 45"/>
              <p:cNvCxnSpPr/>
              <p:nvPr/>
            </p:nvCxnSpPr>
            <p:spPr>
              <a:xfrm>
                <a:off x="4647599" y="3276551"/>
                <a:ext cx="30626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724852" y="3352127"/>
                <a:ext cx="15175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690" name="Group 386"/>
            <p:cNvGrpSpPr>
              <a:grpSpLocks/>
            </p:cNvGrpSpPr>
            <p:nvPr/>
          </p:nvGrpSpPr>
          <p:grpSpPr bwMode="auto">
            <a:xfrm>
              <a:off x="2446348" y="5919797"/>
              <a:ext cx="441328" cy="323844"/>
              <a:chOff x="3199000" y="5867418"/>
              <a:chExt cx="534096" cy="592965"/>
            </a:xfrm>
          </p:grpSpPr>
          <p:cxnSp>
            <p:nvCxnSpPr>
              <p:cNvPr id="41" name="Straight Connector 40"/>
              <p:cNvCxnSpPr/>
              <p:nvPr/>
            </p:nvCxnSpPr>
            <p:spPr bwMode="auto">
              <a:xfrm rot="16200000">
                <a:off x="3254742" y="6088331"/>
                <a:ext cx="44182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719" name="Group 790"/>
              <p:cNvGrpSpPr>
                <a:grpSpLocks/>
              </p:cNvGrpSpPr>
              <p:nvPr/>
            </p:nvGrpSpPr>
            <p:grpSpPr bwMode="auto">
              <a:xfrm>
                <a:off x="3199000" y="6315047"/>
                <a:ext cx="534096" cy="145336"/>
                <a:chOff x="3733892" y="3939081"/>
                <a:chExt cx="760524" cy="227013"/>
              </a:xfrm>
            </p:grpSpPr>
            <p:cxnSp>
              <p:nvCxnSpPr>
                <p:cNvPr id="43" name="Straight Connector 42"/>
                <p:cNvCxnSpPr/>
                <p:nvPr/>
              </p:nvCxnSpPr>
              <p:spPr>
                <a:xfrm>
                  <a:off x="3733892" y="3939081"/>
                  <a:ext cx="7605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048496" y="4166094"/>
                  <a:ext cx="15593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03505" y="4052585"/>
                  <a:ext cx="45686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8" name="Straight Connector 17"/>
            <p:cNvCxnSpPr>
              <a:endCxn id="7" idx="2"/>
            </p:cNvCxnSpPr>
            <p:nvPr/>
          </p:nvCxnSpPr>
          <p:spPr bwMode="auto">
            <a:xfrm>
              <a:off x="2298709" y="4543426"/>
              <a:ext cx="35719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693" name="Group 29"/>
            <p:cNvGrpSpPr>
              <a:grpSpLocks/>
            </p:cNvGrpSpPr>
            <p:nvPr/>
          </p:nvGrpSpPr>
          <p:grpSpPr bwMode="auto">
            <a:xfrm flipH="1">
              <a:off x="3096914" y="4486236"/>
              <a:ext cx="385661" cy="110995"/>
              <a:chOff x="3606416" y="3293209"/>
              <a:chExt cx="1000429" cy="329459"/>
            </a:xfrm>
          </p:grpSpPr>
          <p:cxnSp>
            <p:nvCxnSpPr>
              <p:cNvPr id="34" name="Straight Connector 33"/>
              <p:cNvCxnSpPr/>
              <p:nvPr/>
            </p:nvCxnSpPr>
            <p:spPr bwMode="auto">
              <a:xfrm rot="5400000" flipH="1" flipV="1">
                <a:off x="3596125" y="3302534"/>
                <a:ext cx="146073" cy="1276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auto">
              <a:xfrm rot="16200000" flipH="1">
                <a:off x="3629841" y="3396479"/>
                <a:ext cx="329845" cy="1235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rot="5400000" flipH="1" flipV="1">
                <a:off x="3786329" y="3363534"/>
                <a:ext cx="329845" cy="18943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rot="16200000" flipH="1">
                <a:off x="3944877" y="3394419"/>
                <a:ext cx="329845" cy="12766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rot="5400000" flipH="1" flipV="1">
                <a:off x="4101365" y="3365593"/>
                <a:ext cx="329845" cy="1853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16"/>
              <p:cNvCxnSpPr/>
              <p:nvPr/>
            </p:nvCxnSpPr>
            <p:spPr bwMode="auto">
              <a:xfrm rot="16200000" flipH="1">
                <a:off x="4259913" y="3396479"/>
                <a:ext cx="329845" cy="1235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auto">
              <a:xfrm rot="5400000" flipH="1" flipV="1">
                <a:off x="4475340" y="3473634"/>
                <a:ext cx="146076" cy="11530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bwMode="auto">
            <a:xfrm>
              <a:off x="3478231" y="4540251"/>
              <a:ext cx="566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bwMode="auto">
            <a:xfrm rot="5400000">
              <a:off x="1580361" y="4602956"/>
              <a:ext cx="381000" cy="274639"/>
            </a:xfrm>
            <a:prstGeom prst="bentConnector3">
              <a:avLst>
                <a:gd name="adj1" fmla="val -98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696" name="Group 829"/>
            <p:cNvGrpSpPr>
              <a:grpSpLocks/>
            </p:cNvGrpSpPr>
            <p:nvPr/>
          </p:nvGrpSpPr>
          <p:grpSpPr bwMode="auto">
            <a:xfrm>
              <a:off x="1412877" y="4932349"/>
              <a:ext cx="442916" cy="100022"/>
              <a:chOff x="3733648" y="3932929"/>
              <a:chExt cx="763260" cy="198873"/>
            </a:xfrm>
          </p:grpSpPr>
          <p:cxnSp>
            <p:nvCxnSpPr>
              <p:cNvPr id="31" name="Straight Connector 30"/>
              <p:cNvCxnSpPr/>
              <p:nvPr/>
            </p:nvCxnSpPr>
            <p:spPr>
              <a:xfrm>
                <a:off x="3733648" y="3932929"/>
                <a:ext cx="7632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50989" y="4131802"/>
                <a:ext cx="15319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03261" y="4037099"/>
                <a:ext cx="45959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697" name="TextBox 22"/>
            <p:cNvSpPr txBox="1">
              <a:spLocks noChangeArrowheads="1"/>
            </p:cNvSpPr>
            <p:nvPr/>
          </p:nvSpPr>
          <p:spPr bwMode="auto">
            <a:xfrm>
              <a:off x="2209808" y="5643564"/>
              <a:ext cx="433135" cy="307777"/>
            </a:xfrm>
            <a:prstGeom prst="rect">
              <a:avLst/>
            </a:prstGeom>
            <a:noFill/>
            <a:ln w="9525">
              <a:noFill/>
              <a:miter lim="800000"/>
              <a:headEnd/>
              <a:tailEnd/>
            </a:ln>
          </p:spPr>
          <p:txBody>
            <a:bodyPr wrap="square">
              <a:spAutoFit/>
            </a:bodyPr>
            <a:lstStyle/>
            <a:p>
              <a:r>
                <a:rPr lang="en-US" sz="1400" dirty="0" smtClean="0"/>
                <a:t>V</a:t>
              </a:r>
              <a:r>
                <a:rPr lang="en-US" sz="1400" baseline="-25000" dirty="0" smtClean="0"/>
                <a:t>in</a:t>
              </a:r>
              <a:endParaRPr lang="en-US" sz="1400" baseline="-25000" dirty="0"/>
            </a:p>
          </p:txBody>
        </p:sp>
        <p:graphicFrame>
          <p:nvGraphicFramePr>
            <p:cNvPr id="28674" name="Object 15"/>
            <p:cNvGraphicFramePr>
              <a:graphicFrameLocks noChangeAspect="1"/>
            </p:cNvGraphicFramePr>
            <p:nvPr/>
          </p:nvGraphicFramePr>
          <p:xfrm>
            <a:off x="1981307" y="4129051"/>
            <a:ext cx="315558" cy="366749"/>
          </p:xfrm>
          <a:graphic>
            <a:graphicData uri="http://schemas.openxmlformats.org/presentationml/2006/ole">
              <mc:AlternateContent xmlns:mc="http://schemas.openxmlformats.org/markup-compatibility/2006">
                <mc:Choice xmlns:v="urn:schemas-microsoft-com:vml" Requires="v">
                  <p:oleObj spid="_x0000_s28684" name="Equation" r:id="rId3" imgW="177569" imgH="215619" progId="Equation.3">
                    <p:embed/>
                  </p:oleObj>
                </mc:Choice>
                <mc:Fallback>
                  <p:oleObj name="Equation" r:id="rId3" imgW="177569" imgH="215619"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307" y="4129051"/>
                          <a:ext cx="315558" cy="366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18"/>
            <p:cNvGraphicFramePr>
              <a:graphicFrameLocks noChangeAspect="1"/>
            </p:cNvGraphicFramePr>
            <p:nvPr/>
          </p:nvGraphicFramePr>
          <p:xfrm>
            <a:off x="3153928" y="4119526"/>
            <a:ext cx="351272" cy="376274"/>
          </p:xfrm>
          <a:graphic>
            <a:graphicData uri="http://schemas.openxmlformats.org/presentationml/2006/ole">
              <mc:AlternateContent xmlns:mc="http://schemas.openxmlformats.org/markup-compatibility/2006">
                <mc:Choice xmlns:v="urn:schemas-microsoft-com:vml" Requires="v">
                  <p:oleObj spid="_x0000_s28685" name="Equation" r:id="rId5" imgW="190335" imgH="215713" progId="Equation.3">
                    <p:embed/>
                  </p:oleObj>
                </mc:Choice>
                <mc:Fallback>
                  <p:oleObj name="Equation" r:id="rId5" imgW="190335" imgH="215713"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3928" y="4119526"/>
                          <a:ext cx="351272" cy="376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5" name="TextBox 65"/>
            <p:cNvSpPr txBox="1">
              <a:spLocks noChangeArrowheads="1"/>
            </p:cNvSpPr>
            <p:nvPr/>
          </p:nvSpPr>
          <p:spPr bwMode="auto">
            <a:xfrm>
              <a:off x="1828885" y="4583579"/>
              <a:ext cx="514885" cy="307777"/>
            </a:xfrm>
            <a:prstGeom prst="rect">
              <a:avLst/>
            </a:prstGeom>
            <a:noFill/>
            <a:ln w="9525">
              <a:noFill/>
              <a:miter lim="800000"/>
              <a:headEnd/>
              <a:tailEnd/>
            </a:ln>
          </p:spPr>
          <p:txBody>
            <a:bodyPr wrap="none">
              <a:spAutoFit/>
            </a:bodyPr>
            <a:lstStyle/>
            <a:p>
              <a:r>
                <a:rPr lang="en-US" sz="1400" dirty="0"/>
                <a:t>1K</a:t>
              </a:r>
              <a:r>
                <a:rPr lang="el-GR" sz="1400" dirty="0"/>
                <a:t>Ω</a:t>
              </a:r>
              <a:endParaRPr lang="en-US" sz="1400" dirty="0"/>
            </a:p>
          </p:txBody>
        </p:sp>
        <p:sp>
          <p:nvSpPr>
            <p:cNvPr id="28706" name="TextBox 66"/>
            <p:cNvSpPr txBox="1">
              <a:spLocks noChangeArrowheads="1"/>
            </p:cNvSpPr>
            <p:nvPr/>
          </p:nvSpPr>
          <p:spPr bwMode="auto">
            <a:xfrm>
              <a:off x="3081597" y="4569293"/>
              <a:ext cx="514885" cy="307777"/>
            </a:xfrm>
            <a:prstGeom prst="rect">
              <a:avLst/>
            </a:prstGeom>
            <a:noFill/>
            <a:ln w="9525">
              <a:noFill/>
              <a:miter lim="800000"/>
              <a:headEnd/>
              <a:tailEnd/>
            </a:ln>
          </p:spPr>
          <p:txBody>
            <a:bodyPr wrap="none">
              <a:spAutoFit/>
            </a:bodyPr>
            <a:lstStyle/>
            <a:p>
              <a:r>
                <a:rPr lang="en-US" sz="1400"/>
                <a:t>1K</a:t>
              </a:r>
              <a:r>
                <a:rPr lang="el-GR" sz="1400"/>
                <a:t>Ω</a:t>
              </a:r>
              <a:endParaRPr lang="en-US" sz="1400"/>
            </a:p>
          </p:txBody>
        </p:sp>
      </p:grpSp>
      <p:sp>
        <p:nvSpPr>
          <p:cNvPr id="67" name="TextBox 22"/>
          <p:cNvSpPr txBox="1">
            <a:spLocks noChangeArrowheads="1"/>
          </p:cNvSpPr>
          <p:nvPr/>
        </p:nvSpPr>
        <p:spPr bwMode="auto">
          <a:xfrm>
            <a:off x="4367468" y="5105400"/>
            <a:ext cx="585532" cy="307777"/>
          </a:xfrm>
          <a:prstGeom prst="rect">
            <a:avLst/>
          </a:prstGeom>
          <a:noFill/>
          <a:ln w="9525">
            <a:noFill/>
            <a:miter lim="800000"/>
            <a:headEnd/>
            <a:tailEnd/>
          </a:ln>
        </p:spPr>
        <p:txBody>
          <a:bodyPr wrap="square">
            <a:spAutoFit/>
          </a:bodyPr>
          <a:lstStyle/>
          <a:p>
            <a:r>
              <a:rPr lang="en-US" sz="1400" dirty="0" err="1" smtClean="0"/>
              <a:t>V</a:t>
            </a:r>
            <a:r>
              <a:rPr lang="en-US" sz="1400" baseline="-25000" dirty="0" err="1" smtClean="0"/>
              <a:t>out</a:t>
            </a:r>
            <a:endParaRPr lang="en-US" sz="1400" baseline="-25000" dirty="0"/>
          </a:p>
        </p:txBody>
      </p:sp>
      <p:sp>
        <p:nvSpPr>
          <p:cNvPr id="68" name="TextBox 22"/>
          <p:cNvSpPr txBox="1">
            <a:spLocks noChangeArrowheads="1"/>
          </p:cNvSpPr>
          <p:nvPr/>
        </p:nvSpPr>
        <p:spPr bwMode="auto">
          <a:xfrm>
            <a:off x="5510468" y="5334000"/>
            <a:ext cx="585532" cy="307777"/>
          </a:xfrm>
          <a:prstGeom prst="rect">
            <a:avLst/>
          </a:prstGeom>
          <a:noFill/>
          <a:ln w="9525">
            <a:noFill/>
            <a:miter lim="800000"/>
            <a:headEnd/>
            <a:tailEnd/>
          </a:ln>
        </p:spPr>
        <p:txBody>
          <a:bodyPr wrap="square">
            <a:spAutoFit/>
          </a:bodyPr>
          <a:lstStyle/>
          <a:p>
            <a:r>
              <a:rPr lang="en-US" sz="1400" dirty="0" err="1" smtClean="0"/>
              <a:t>V</a:t>
            </a:r>
            <a:r>
              <a:rPr lang="en-US" sz="1400" baseline="-25000" dirty="0" err="1" smtClean="0"/>
              <a:t>out</a:t>
            </a:r>
            <a:endParaRPr lang="en-US" sz="1400" baseline="-25000" dirty="0"/>
          </a:p>
        </p:txBody>
      </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a:spLocks noGrp="1"/>
          </p:cNvSpPr>
          <p:nvPr>
            <p:ph type="title"/>
          </p:nvPr>
        </p:nvSpPr>
        <p:spPr/>
        <p:txBody>
          <a:bodyPr/>
          <a:lstStyle/>
          <a:p>
            <a:r>
              <a:rPr lang="en-US" smtClean="0"/>
              <a:t>Contd.</a:t>
            </a:r>
          </a:p>
        </p:txBody>
      </p:sp>
      <p:sp>
        <p:nvSpPr>
          <p:cNvPr id="29702" name="Content Placeholder 2"/>
          <p:cNvSpPr>
            <a:spLocks noGrp="1"/>
          </p:cNvSpPr>
          <p:nvPr>
            <p:ph idx="1"/>
          </p:nvPr>
        </p:nvSpPr>
        <p:spPr>
          <a:xfrm>
            <a:off x="1143000" y="2017713"/>
            <a:ext cx="7812088" cy="4383087"/>
          </a:xfrm>
        </p:spPr>
        <p:txBody>
          <a:bodyPr/>
          <a:lstStyle/>
          <a:p>
            <a:pPr>
              <a:buFont typeface="Wingdings" pitchFamily="2" charset="2"/>
              <a:buNone/>
            </a:pPr>
            <a:r>
              <a:rPr lang="en-US" sz="2000" dirty="0" smtClean="0">
                <a:solidFill>
                  <a:srgbClr val="FF0000"/>
                </a:solidFill>
              </a:rPr>
              <a:t>Inverting Amplifier</a:t>
            </a:r>
          </a:p>
          <a:p>
            <a:pPr>
              <a:buFont typeface="Wingdings" pitchFamily="2" charset="2"/>
              <a:buNone/>
            </a:pPr>
            <a:r>
              <a:rPr lang="en-US" sz="2000" dirty="0" smtClean="0"/>
              <a:t>	A negative-feedback op-amp circuit with the input signal going to the "bottom" of the resistive voltage divider, with the </a:t>
            </a:r>
            <a:r>
              <a:rPr lang="en-US" sz="2000" dirty="0" err="1" smtClean="0"/>
              <a:t>noninverting</a:t>
            </a:r>
            <a:r>
              <a:rPr lang="en-US" sz="2000" dirty="0" smtClean="0"/>
              <a:t> (+) input grounded, is called an </a:t>
            </a:r>
            <a:r>
              <a:rPr lang="en-US" sz="2000" i="1" dirty="0" smtClean="0"/>
              <a:t>inverting amplifier</a:t>
            </a:r>
            <a:r>
              <a:rPr lang="en-US" sz="2000" dirty="0" smtClean="0"/>
              <a:t>. Its output voltage will be the opposite polarity of the input. Voltage gain is given by the following equation: A</a:t>
            </a:r>
            <a:r>
              <a:rPr lang="en-US" sz="2000" baseline="-25000" dirty="0" smtClean="0"/>
              <a:t>V</a:t>
            </a:r>
            <a:r>
              <a:rPr lang="en-US" sz="2000" dirty="0" smtClean="0"/>
              <a:t> = R</a:t>
            </a:r>
            <a:r>
              <a:rPr lang="en-US" sz="2000" baseline="-25000" dirty="0" smtClean="0"/>
              <a:t>2</a:t>
            </a:r>
            <a:r>
              <a:rPr lang="en-US" sz="2000" dirty="0" smtClean="0"/>
              <a:t>/R</a:t>
            </a:r>
            <a:r>
              <a:rPr lang="en-US" sz="2000" baseline="-25000" dirty="0" smtClean="0"/>
              <a:t>1</a:t>
            </a:r>
            <a:r>
              <a:rPr lang="en-US" sz="2000" dirty="0" smtClean="0"/>
              <a:t> </a:t>
            </a:r>
          </a:p>
          <a:p>
            <a:endParaRPr lang="en-US" dirty="0" smtClean="0"/>
          </a:p>
        </p:txBody>
      </p:sp>
      <p:grpSp>
        <p:nvGrpSpPr>
          <p:cNvPr id="66" name="Group 65"/>
          <p:cNvGrpSpPr/>
          <p:nvPr/>
        </p:nvGrpSpPr>
        <p:grpSpPr>
          <a:xfrm>
            <a:off x="1295400" y="4089400"/>
            <a:ext cx="7500938" cy="2133600"/>
            <a:chOff x="1295400" y="4089400"/>
            <a:chExt cx="7500938" cy="2133600"/>
          </a:xfrm>
        </p:grpSpPr>
        <p:sp>
          <p:nvSpPr>
            <p:cNvPr id="29700" name="Rectangle 51"/>
            <p:cNvSpPr>
              <a:spLocks noChangeArrowheads="1"/>
            </p:cNvSpPr>
            <p:nvPr/>
          </p:nvSpPr>
          <p:spPr bwMode="auto">
            <a:xfrm>
              <a:off x="1295400" y="4089400"/>
              <a:ext cx="6324600" cy="21336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cxnSp>
          <p:nvCxnSpPr>
            <p:cNvPr id="7" name="Straight Connector 6"/>
            <p:cNvCxnSpPr>
              <a:stCxn id="8" idx="6"/>
            </p:cNvCxnSpPr>
            <p:nvPr/>
          </p:nvCxnSpPr>
          <p:spPr bwMode="auto">
            <a:xfrm flipV="1">
              <a:off x="3078163" y="4546600"/>
              <a:ext cx="41433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3014663" y="4516438"/>
              <a:ext cx="63500" cy="61912"/>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9705" name="Group 29"/>
            <p:cNvGrpSpPr>
              <a:grpSpLocks/>
            </p:cNvGrpSpPr>
            <p:nvPr/>
          </p:nvGrpSpPr>
          <p:grpSpPr bwMode="auto">
            <a:xfrm flipH="1">
              <a:off x="2212975" y="4492625"/>
              <a:ext cx="415925" cy="119063"/>
              <a:chOff x="3606416" y="3293209"/>
              <a:chExt cx="1000429" cy="329459"/>
            </a:xfrm>
          </p:grpSpPr>
          <p:cxnSp>
            <p:nvCxnSpPr>
              <p:cNvPr id="59" name="Straight Connector 58"/>
              <p:cNvCxnSpPr/>
              <p:nvPr/>
            </p:nvCxnSpPr>
            <p:spPr bwMode="auto">
              <a:xfrm rot="5400000" flipH="1" flipV="1">
                <a:off x="3605722" y="3311471"/>
                <a:ext cx="127392" cy="12600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rot="16200000" flipH="1">
                <a:off x="3639485" y="3403721"/>
                <a:ext cx="311888" cy="1260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rot="5400000" flipH="1" flipV="1">
                <a:off x="3797949" y="3371263"/>
                <a:ext cx="311888" cy="1909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rot="16200000" flipH="1">
                <a:off x="3956414" y="3403721"/>
                <a:ext cx="311888" cy="12600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rot="5400000" flipH="1" flipV="1">
                <a:off x="4111061" y="3375083"/>
                <a:ext cx="311888" cy="1832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16"/>
              <p:cNvCxnSpPr/>
              <p:nvPr/>
            </p:nvCxnSpPr>
            <p:spPr bwMode="auto">
              <a:xfrm rot="16200000" flipH="1">
                <a:off x="4271435" y="3405631"/>
                <a:ext cx="311888" cy="1221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rot="5400000" flipH="1" flipV="1">
                <a:off x="4477086" y="3475338"/>
                <a:ext cx="144963" cy="1145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Elbow Connector 9"/>
            <p:cNvCxnSpPr/>
            <p:nvPr/>
          </p:nvCxnSpPr>
          <p:spPr bwMode="auto">
            <a:xfrm rot="16200000" flipH="1">
              <a:off x="3041650" y="4562475"/>
              <a:ext cx="0" cy="0"/>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16200000" flipH="1">
              <a:off x="4125118" y="4926807"/>
              <a:ext cx="76676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bwMode="auto">
            <a:xfrm rot="5400000">
              <a:off x="3269457" y="4802981"/>
              <a:ext cx="1131888" cy="106362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9" name="TextBox 12"/>
            <p:cNvSpPr txBox="1">
              <a:spLocks noChangeArrowheads="1"/>
            </p:cNvSpPr>
            <p:nvPr/>
          </p:nvSpPr>
          <p:spPr bwMode="auto">
            <a:xfrm>
              <a:off x="3309938" y="4897438"/>
              <a:ext cx="176212" cy="187325"/>
            </a:xfrm>
            <a:prstGeom prst="rect">
              <a:avLst/>
            </a:prstGeom>
            <a:noFill/>
            <a:ln w="9525">
              <a:noFill/>
              <a:miter lim="800000"/>
              <a:headEnd/>
              <a:tailEnd/>
            </a:ln>
          </p:spPr>
          <p:txBody>
            <a:bodyPr wrap="none">
              <a:spAutoFit/>
            </a:bodyPr>
            <a:lstStyle/>
            <a:p>
              <a:r>
                <a:rPr lang="en-US" sz="1400"/>
                <a:t>-</a:t>
              </a:r>
            </a:p>
          </p:txBody>
        </p:sp>
        <p:sp>
          <p:nvSpPr>
            <p:cNvPr id="29710" name="TextBox 13"/>
            <p:cNvSpPr txBox="1">
              <a:spLocks noChangeArrowheads="1"/>
            </p:cNvSpPr>
            <p:nvPr/>
          </p:nvSpPr>
          <p:spPr bwMode="auto">
            <a:xfrm>
              <a:off x="3298825" y="5434013"/>
              <a:ext cx="201613" cy="187325"/>
            </a:xfrm>
            <a:prstGeom prst="rect">
              <a:avLst/>
            </a:prstGeom>
            <a:noFill/>
            <a:ln w="9525">
              <a:noFill/>
              <a:miter lim="800000"/>
              <a:headEnd/>
              <a:tailEnd/>
            </a:ln>
          </p:spPr>
          <p:txBody>
            <a:bodyPr wrap="none">
              <a:spAutoFit/>
            </a:bodyPr>
            <a:lstStyle/>
            <a:p>
              <a:r>
                <a:rPr lang="en-US" sz="1400"/>
                <a:t>+</a:t>
              </a:r>
            </a:p>
          </p:txBody>
        </p:sp>
        <p:cxnSp>
          <p:nvCxnSpPr>
            <p:cNvPr id="15" name="Straight Connector 14"/>
            <p:cNvCxnSpPr/>
            <p:nvPr/>
          </p:nvCxnSpPr>
          <p:spPr bwMode="auto">
            <a:xfrm rot="10800000">
              <a:off x="4367213" y="5332413"/>
              <a:ext cx="392112" cy="15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4479925" y="5310188"/>
              <a:ext cx="57150" cy="476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13" name="TextBox 17"/>
            <p:cNvSpPr txBox="1">
              <a:spLocks noChangeArrowheads="1"/>
            </p:cNvSpPr>
            <p:nvPr/>
          </p:nvSpPr>
          <p:spPr bwMode="auto">
            <a:xfrm>
              <a:off x="1371600" y="4800600"/>
              <a:ext cx="457200" cy="307975"/>
            </a:xfrm>
            <a:prstGeom prst="rect">
              <a:avLst/>
            </a:prstGeom>
            <a:noFill/>
            <a:ln w="9525">
              <a:noFill/>
              <a:miter lim="800000"/>
              <a:headEnd/>
              <a:tailEnd/>
            </a:ln>
          </p:spPr>
          <p:txBody>
            <a:bodyPr wrap="square">
              <a:spAutoFit/>
            </a:bodyPr>
            <a:lstStyle/>
            <a:p>
              <a:r>
                <a:rPr lang="en-US" sz="1400" dirty="0" smtClean="0"/>
                <a:t>V</a:t>
              </a:r>
              <a:r>
                <a:rPr lang="en-US" sz="1400" baseline="-25000" dirty="0" smtClean="0"/>
                <a:t>in</a:t>
              </a:r>
              <a:endParaRPr lang="en-US" sz="1400" baseline="-25000" dirty="0"/>
            </a:p>
          </p:txBody>
        </p:sp>
        <p:cxnSp>
          <p:nvCxnSpPr>
            <p:cNvPr id="19" name="Straight Connector 18"/>
            <p:cNvCxnSpPr>
              <a:endCxn id="8" idx="2"/>
            </p:cNvCxnSpPr>
            <p:nvPr/>
          </p:nvCxnSpPr>
          <p:spPr bwMode="auto">
            <a:xfrm>
              <a:off x="2630488" y="4546600"/>
              <a:ext cx="3841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715" name="Group 29"/>
            <p:cNvGrpSpPr>
              <a:grpSpLocks/>
            </p:cNvGrpSpPr>
            <p:nvPr/>
          </p:nvGrpSpPr>
          <p:grpSpPr bwMode="auto">
            <a:xfrm flipH="1">
              <a:off x="3489325" y="4484688"/>
              <a:ext cx="414338" cy="120650"/>
              <a:chOff x="3606416" y="3293209"/>
              <a:chExt cx="1000429" cy="329459"/>
            </a:xfrm>
          </p:grpSpPr>
          <p:cxnSp>
            <p:nvCxnSpPr>
              <p:cNvPr id="49" name="Straight Connector 48"/>
              <p:cNvCxnSpPr/>
              <p:nvPr/>
            </p:nvCxnSpPr>
            <p:spPr bwMode="auto">
              <a:xfrm rot="5400000" flipH="1" flipV="1">
                <a:off x="3598137" y="3301491"/>
                <a:ext cx="143053" cy="12649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rot="16200000" flipH="1">
                <a:off x="3631422" y="3394692"/>
                <a:ext cx="329459" cy="1264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auto">
              <a:xfrm rot="5400000" flipH="1" flipV="1">
                <a:off x="3788579" y="3364028"/>
                <a:ext cx="329459" cy="18782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rot="16200000" flipH="1">
                <a:off x="3945733" y="3394692"/>
                <a:ext cx="329459" cy="1264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auto">
              <a:xfrm rot="5400000" flipH="1" flipV="1">
                <a:off x="4100972" y="3365945"/>
                <a:ext cx="329459" cy="1839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16"/>
              <p:cNvCxnSpPr/>
              <p:nvPr/>
            </p:nvCxnSpPr>
            <p:spPr bwMode="auto">
              <a:xfrm rot="16200000" flipH="1">
                <a:off x="4261961" y="3396610"/>
                <a:ext cx="329459" cy="1226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auto">
              <a:xfrm rot="5400000" flipH="1" flipV="1">
                <a:off x="4475654" y="3474137"/>
                <a:ext cx="147390" cy="11499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bwMode="auto">
            <a:xfrm>
              <a:off x="3900488" y="4537075"/>
              <a:ext cx="609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9717" name="TextBox 21"/>
            <p:cNvSpPr txBox="1">
              <a:spLocks noChangeArrowheads="1"/>
            </p:cNvSpPr>
            <p:nvPr/>
          </p:nvSpPr>
          <p:spPr bwMode="auto">
            <a:xfrm>
              <a:off x="3429000" y="5791200"/>
              <a:ext cx="5367338" cy="307975"/>
            </a:xfrm>
            <a:prstGeom prst="rect">
              <a:avLst/>
            </a:prstGeom>
            <a:noFill/>
            <a:ln w="9525">
              <a:noFill/>
              <a:miter lim="800000"/>
              <a:headEnd/>
              <a:tailEnd/>
            </a:ln>
          </p:spPr>
          <p:txBody>
            <a:bodyPr>
              <a:spAutoFit/>
            </a:bodyPr>
            <a:lstStyle/>
            <a:p>
              <a:r>
                <a:rPr lang="en-US" sz="1400" dirty="0"/>
                <a:t>All voltage figures shown in reference to ground</a:t>
              </a:r>
            </a:p>
          </p:txBody>
        </p:sp>
        <p:sp>
          <p:nvSpPr>
            <p:cNvPr id="29721" name="TextBox 25"/>
            <p:cNvSpPr txBox="1">
              <a:spLocks noChangeArrowheads="1"/>
            </p:cNvSpPr>
            <p:nvPr/>
          </p:nvSpPr>
          <p:spPr bwMode="auto">
            <a:xfrm>
              <a:off x="2806700" y="4165600"/>
              <a:ext cx="609600" cy="307975"/>
            </a:xfrm>
            <a:prstGeom prst="rect">
              <a:avLst/>
            </a:prstGeom>
            <a:noFill/>
            <a:ln w="9525">
              <a:noFill/>
              <a:miter lim="800000"/>
              <a:headEnd/>
              <a:tailEnd/>
            </a:ln>
          </p:spPr>
          <p:txBody>
            <a:bodyPr>
              <a:spAutoFit/>
            </a:bodyPr>
            <a:lstStyle/>
            <a:p>
              <a:r>
                <a:rPr lang="en-US" sz="1400" dirty="0"/>
                <a:t>0 V</a:t>
              </a:r>
            </a:p>
          </p:txBody>
        </p:sp>
        <p:sp>
          <p:nvSpPr>
            <p:cNvPr id="29722" name="TextBox 26"/>
            <p:cNvSpPr txBox="1">
              <a:spLocks noChangeArrowheads="1"/>
            </p:cNvSpPr>
            <p:nvPr/>
          </p:nvSpPr>
          <p:spPr bwMode="auto">
            <a:xfrm>
              <a:off x="2278063" y="4572000"/>
              <a:ext cx="617537" cy="307975"/>
            </a:xfrm>
            <a:prstGeom prst="rect">
              <a:avLst/>
            </a:prstGeom>
            <a:noFill/>
            <a:ln w="9525">
              <a:noFill/>
              <a:miter lim="800000"/>
              <a:headEnd/>
              <a:tailEnd/>
            </a:ln>
          </p:spPr>
          <p:txBody>
            <a:bodyPr>
              <a:spAutoFit/>
            </a:bodyPr>
            <a:lstStyle/>
            <a:p>
              <a:r>
                <a:rPr lang="en-US" sz="1400" dirty="0"/>
                <a:t>1K</a:t>
              </a:r>
              <a:r>
                <a:rPr lang="el-GR" sz="1400" dirty="0"/>
                <a:t>Ω</a:t>
              </a:r>
              <a:endParaRPr lang="en-US" sz="1400" dirty="0"/>
            </a:p>
          </p:txBody>
        </p:sp>
        <p:sp>
          <p:nvSpPr>
            <p:cNvPr id="29723" name="TextBox 27"/>
            <p:cNvSpPr txBox="1">
              <a:spLocks noChangeArrowheads="1"/>
            </p:cNvSpPr>
            <p:nvPr/>
          </p:nvSpPr>
          <p:spPr bwMode="auto">
            <a:xfrm>
              <a:off x="3549650" y="4572000"/>
              <a:ext cx="717550" cy="307975"/>
            </a:xfrm>
            <a:prstGeom prst="rect">
              <a:avLst/>
            </a:prstGeom>
            <a:noFill/>
            <a:ln w="9525">
              <a:noFill/>
              <a:miter lim="800000"/>
              <a:headEnd/>
              <a:tailEnd/>
            </a:ln>
          </p:spPr>
          <p:txBody>
            <a:bodyPr>
              <a:spAutoFit/>
            </a:bodyPr>
            <a:lstStyle/>
            <a:p>
              <a:r>
                <a:rPr lang="en-US" sz="1400" dirty="0"/>
                <a:t>1K</a:t>
              </a:r>
              <a:r>
                <a:rPr lang="el-GR" sz="1400" dirty="0"/>
                <a:t>Ω</a:t>
              </a:r>
              <a:endParaRPr lang="en-US" sz="1400" dirty="0"/>
            </a:p>
          </p:txBody>
        </p:sp>
        <p:graphicFrame>
          <p:nvGraphicFramePr>
            <p:cNvPr id="29698" name="Object 15"/>
            <p:cNvGraphicFramePr>
              <a:graphicFrameLocks noChangeAspect="1"/>
            </p:cNvGraphicFramePr>
            <p:nvPr/>
          </p:nvGraphicFramePr>
          <p:xfrm>
            <a:off x="2252663" y="4122737"/>
            <a:ext cx="338137" cy="373063"/>
          </p:xfrm>
          <a:graphic>
            <a:graphicData uri="http://schemas.openxmlformats.org/presentationml/2006/ole">
              <mc:AlternateContent xmlns:mc="http://schemas.openxmlformats.org/markup-compatibility/2006">
                <mc:Choice xmlns:v="urn:schemas-microsoft-com:vml" Requires="v">
                  <p:oleObj spid="_x0000_s29708" name="Equation" r:id="rId3" imgW="177569" imgH="215619" progId="Equation.3">
                    <p:embed/>
                  </p:oleObj>
                </mc:Choice>
                <mc:Fallback>
                  <p:oleObj name="Equation" r:id="rId3" imgW="177569" imgH="215619"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663" y="4122737"/>
                          <a:ext cx="338137"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8"/>
            <p:cNvGraphicFramePr>
              <a:graphicFrameLocks noChangeAspect="1"/>
            </p:cNvGraphicFramePr>
            <p:nvPr/>
          </p:nvGraphicFramePr>
          <p:xfrm>
            <a:off x="3505200" y="4122737"/>
            <a:ext cx="365125" cy="373063"/>
          </p:xfrm>
          <a:graphic>
            <a:graphicData uri="http://schemas.openxmlformats.org/presentationml/2006/ole">
              <mc:AlternateContent xmlns:mc="http://schemas.openxmlformats.org/markup-compatibility/2006">
                <mc:Choice xmlns:v="urn:schemas-microsoft-com:vml" Requires="v">
                  <p:oleObj spid="_x0000_s29709" name="Equation" r:id="rId5" imgW="190335" imgH="215713" progId="Equation.3">
                    <p:embed/>
                  </p:oleObj>
                </mc:Choice>
                <mc:Fallback>
                  <p:oleObj name="Equation" r:id="rId5" imgW="190335" imgH="215713"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122737"/>
                          <a:ext cx="365125"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724" name="Group 117"/>
            <p:cNvGrpSpPr>
              <a:grpSpLocks/>
            </p:cNvGrpSpPr>
            <p:nvPr/>
          </p:nvGrpSpPr>
          <p:grpSpPr bwMode="auto">
            <a:xfrm>
              <a:off x="1781175" y="4943478"/>
              <a:ext cx="188913" cy="50805"/>
              <a:chOff x="4648200" y="3255125"/>
              <a:chExt cx="304800" cy="85842"/>
            </a:xfrm>
          </p:grpSpPr>
          <p:cxnSp>
            <p:nvCxnSpPr>
              <p:cNvPr id="47" name="Straight Connector 46"/>
              <p:cNvCxnSpPr/>
              <p:nvPr/>
            </p:nvCxnSpPr>
            <p:spPr>
              <a:xfrm>
                <a:off x="4648200" y="3255125"/>
                <a:ext cx="3048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725040" y="3340967"/>
                <a:ext cx="1511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725" name="Group 120"/>
            <p:cNvGrpSpPr>
              <a:grpSpLocks/>
            </p:cNvGrpSpPr>
            <p:nvPr/>
          </p:nvGrpSpPr>
          <p:grpSpPr bwMode="auto">
            <a:xfrm>
              <a:off x="1778000" y="5046656"/>
              <a:ext cx="188913" cy="60330"/>
              <a:chOff x="4648200" y="3276600"/>
              <a:chExt cx="304800" cy="101939"/>
            </a:xfrm>
          </p:grpSpPr>
          <p:cxnSp>
            <p:nvCxnSpPr>
              <p:cNvPr id="45" name="Straight Connector 44"/>
              <p:cNvCxnSpPr/>
              <p:nvPr/>
            </p:nvCxnSpPr>
            <p:spPr>
              <a:xfrm>
                <a:off x="4648200" y="3276600"/>
                <a:ext cx="3048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725040" y="3378539"/>
                <a:ext cx="1511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Elbow Connector 33"/>
            <p:cNvCxnSpPr/>
            <p:nvPr/>
          </p:nvCxnSpPr>
          <p:spPr bwMode="auto">
            <a:xfrm rot="5400000">
              <a:off x="3025776" y="5583237"/>
              <a:ext cx="323850" cy="244475"/>
            </a:xfrm>
            <a:prstGeom prst="bentConnector3">
              <a:avLst>
                <a:gd name="adj1" fmla="val -2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8" idx="4"/>
            </p:cNvCxnSpPr>
            <p:nvPr/>
          </p:nvCxnSpPr>
          <p:spPr bwMode="auto">
            <a:xfrm rot="16200000" flipV="1">
              <a:off x="3005138" y="4619625"/>
              <a:ext cx="333375" cy="250825"/>
            </a:xfrm>
            <a:prstGeom prst="bentConnector3">
              <a:avLst>
                <a:gd name="adj1" fmla="val -145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bwMode="auto">
            <a:xfrm rot="5400000">
              <a:off x="1854994" y="4574381"/>
              <a:ext cx="387350" cy="338138"/>
            </a:xfrm>
            <a:prstGeom prst="bentConnector3">
              <a:avLst>
                <a:gd name="adj1" fmla="val 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9731" name="TextBox 38"/>
            <p:cNvSpPr txBox="1">
              <a:spLocks noChangeArrowheads="1"/>
            </p:cNvSpPr>
            <p:nvPr/>
          </p:nvSpPr>
          <p:spPr bwMode="auto">
            <a:xfrm>
              <a:off x="2514600" y="5502275"/>
              <a:ext cx="577850" cy="307975"/>
            </a:xfrm>
            <a:prstGeom prst="rect">
              <a:avLst/>
            </a:prstGeom>
            <a:noFill/>
            <a:ln w="9525">
              <a:noFill/>
              <a:miter lim="800000"/>
              <a:headEnd/>
              <a:tailEnd/>
            </a:ln>
          </p:spPr>
          <p:txBody>
            <a:bodyPr>
              <a:spAutoFit/>
            </a:bodyPr>
            <a:lstStyle/>
            <a:p>
              <a:r>
                <a:rPr lang="en-US" sz="1400"/>
                <a:t>0 V</a:t>
              </a:r>
            </a:p>
          </p:txBody>
        </p:sp>
        <p:cxnSp>
          <p:nvCxnSpPr>
            <p:cNvPr id="67" name="Straight Connector 66"/>
            <p:cNvCxnSpPr/>
            <p:nvPr/>
          </p:nvCxnSpPr>
          <p:spPr bwMode="auto">
            <a:xfrm rot="16200000">
              <a:off x="1724025" y="5262563"/>
              <a:ext cx="311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auto">
            <a:xfrm>
              <a:off x="1638300" y="5424805"/>
              <a:ext cx="4413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auto">
            <a:xfrm>
              <a:off x="1820863" y="5561012"/>
              <a:ext cx="9048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auto">
            <a:xfrm>
              <a:off x="1736725" y="5495924"/>
              <a:ext cx="2651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auto">
            <a:xfrm>
              <a:off x="2825115" y="5867400"/>
              <a:ext cx="4413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a:off x="2994660" y="5995988"/>
              <a:ext cx="9048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auto">
            <a:xfrm>
              <a:off x="2915920" y="5938520"/>
              <a:ext cx="2651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17"/>
          <p:cNvSpPr txBox="1">
            <a:spLocks noChangeArrowheads="1"/>
          </p:cNvSpPr>
          <p:nvPr/>
        </p:nvSpPr>
        <p:spPr bwMode="auto">
          <a:xfrm>
            <a:off x="4876800" y="5181600"/>
            <a:ext cx="457200" cy="307777"/>
          </a:xfrm>
          <a:prstGeom prst="rect">
            <a:avLst/>
          </a:prstGeom>
          <a:noFill/>
          <a:ln w="9525">
            <a:noFill/>
            <a:miter lim="800000"/>
            <a:headEnd/>
            <a:tailEnd/>
          </a:ln>
        </p:spPr>
        <p:txBody>
          <a:bodyPr wrap="square">
            <a:spAutoFit/>
          </a:bodyPr>
          <a:lstStyle/>
          <a:p>
            <a:r>
              <a:rPr lang="en-US" sz="1400" dirty="0" err="1" smtClean="0"/>
              <a:t>V</a:t>
            </a:r>
            <a:r>
              <a:rPr lang="en-US" sz="1400" baseline="-25000" dirty="0" err="1" smtClean="0"/>
              <a:t>out</a:t>
            </a:r>
            <a:endParaRPr lang="en-US" sz="1400" baseline="-25000" dirty="0"/>
          </a:p>
        </p:txBody>
      </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4000" smtClean="0"/>
              <a:t>Introduction</a:t>
            </a:r>
          </a:p>
        </p:txBody>
      </p:sp>
      <p:sp>
        <p:nvSpPr>
          <p:cNvPr id="51203" name="Content Placeholder 2"/>
          <p:cNvSpPr>
            <a:spLocks noGrp="1"/>
          </p:cNvSpPr>
          <p:nvPr>
            <p:ph idx="1"/>
          </p:nvPr>
        </p:nvSpPr>
        <p:spPr>
          <a:xfrm>
            <a:off x="1182688" y="2017713"/>
            <a:ext cx="7656512" cy="4114800"/>
          </a:xfrm>
        </p:spPr>
        <p:txBody>
          <a:bodyPr/>
          <a:lstStyle/>
          <a:p>
            <a:r>
              <a:rPr lang="en-US" sz="2400" smtClean="0"/>
              <a:t>The operational amplifier is most useful single device in analog electronic circuitry. </a:t>
            </a:r>
          </a:p>
          <a:p>
            <a:r>
              <a:rPr lang="en-US" sz="2400" smtClean="0"/>
              <a:t>With only few external components, it can perform a wide variety of analog signal processing tasks. </a:t>
            </a:r>
          </a:p>
          <a:p>
            <a:r>
              <a:rPr lang="en-US" sz="2400" smtClean="0"/>
              <a:t>One key to the usefulness of these little circuits is in the engineering principle of feedback, particularly </a:t>
            </a:r>
            <a:r>
              <a:rPr lang="en-US" sz="2400" i="1" smtClean="0"/>
              <a:t>negative</a:t>
            </a:r>
            <a:r>
              <a:rPr lang="en-US" sz="2400" smtClean="0"/>
              <a:t> feedback, which constitutes the foundation of almost all automatic control processes.</a:t>
            </a:r>
          </a:p>
        </p:txBody>
      </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4" name="Title 1"/>
          <p:cNvSpPr>
            <a:spLocks noGrp="1"/>
          </p:cNvSpPr>
          <p:nvPr>
            <p:ph type="title"/>
          </p:nvPr>
        </p:nvSpPr>
        <p:spPr/>
        <p:txBody>
          <a:bodyPr/>
          <a:lstStyle/>
          <a:p>
            <a:r>
              <a:rPr lang="en-US" smtClean="0"/>
              <a:t>Summer circuit</a:t>
            </a:r>
          </a:p>
        </p:txBody>
      </p:sp>
      <p:sp>
        <p:nvSpPr>
          <p:cNvPr id="31765" name="Content Placeholder 2"/>
          <p:cNvSpPr>
            <a:spLocks noGrp="1"/>
          </p:cNvSpPr>
          <p:nvPr>
            <p:ph idx="1"/>
          </p:nvPr>
        </p:nvSpPr>
        <p:spPr>
          <a:xfrm>
            <a:off x="304800" y="1905000"/>
            <a:ext cx="8686800" cy="4764088"/>
          </a:xfrm>
        </p:spPr>
        <p:txBody>
          <a:bodyPr/>
          <a:lstStyle/>
          <a:p>
            <a:endParaRPr lang="en-US" sz="2000" dirty="0" smtClean="0"/>
          </a:p>
          <a:p>
            <a:r>
              <a:rPr lang="en-US" sz="2000" dirty="0" smtClean="0"/>
              <a:t>A summer circuit is one that sums, or adds, multiple analog voltage signals together. </a:t>
            </a:r>
          </a:p>
          <a:p>
            <a:r>
              <a:rPr lang="en-US" sz="2000" dirty="0" smtClean="0"/>
              <a:t>Summer circuits are quite useful in analog computer design.</a:t>
            </a:r>
          </a:p>
          <a:p>
            <a:endParaRPr lang="en-US" dirty="0" smtClean="0"/>
          </a:p>
        </p:txBody>
      </p:sp>
      <p:sp>
        <p:nvSpPr>
          <p:cNvPr id="31766"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67"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1768"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167" name="Group 166"/>
          <p:cNvGrpSpPr/>
          <p:nvPr/>
        </p:nvGrpSpPr>
        <p:grpSpPr>
          <a:xfrm>
            <a:off x="2634098" y="6086310"/>
            <a:ext cx="3581400" cy="444500"/>
            <a:chOff x="4343400" y="5943600"/>
            <a:chExt cx="3581400" cy="444500"/>
          </a:xfrm>
        </p:grpSpPr>
        <p:sp>
          <p:nvSpPr>
            <p:cNvPr id="31761" name="Rectangle 51"/>
            <p:cNvSpPr>
              <a:spLocks noChangeArrowheads="1"/>
            </p:cNvSpPr>
            <p:nvPr/>
          </p:nvSpPr>
          <p:spPr bwMode="auto">
            <a:xfrm>
              <a:off x="4343400" y="5943600"/>
              <a:ext cx="3581400" cy="4445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aphicFrame>
          <p:nvGraphicFramePr>
            <p:cNvPr id="31748" name="Object 24"/>
            <p:cNvGraphicFramePr>
              <a:graphicFrameLocks noChangeAspect="1"/>
            </p:cNvGraphicFramePr>
            <p:nvPr/>
          </p:nvGraphicFramePr>
          <p:xfrm>
            <a:off x="4927600" y="5956300"/>
            <a:ext cx="2235200" cy="419100"/>
          </p:xfrm>
          <a:graphic>
            <a:graphicData uri="http://schemas.openxmlformats.org/presentationml/2006/ole">
              <mc:AlternateContent xmlns:mc="http://schemas.openxmlformats.org/markup-compatibility/2006">
                <mc:Choice xmlns:v="urn:schemas-microsoft-com:vml" Requires="v">
                  <p:oleObj spid="_x0000_s31803" name="Equation" r:id="rId3" imgW="1295400" imgH="241300" progId="Equation.3">
                    <p:embed/>
                  </p:oleObj>
                </mc:Choice>
                <mc:Fallback>
                  <p:oleObj name="Equation" r:id="rId3" imgW="1295400" imgH="2413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5956300"/>
                          <a:ext cx="2235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769" name="Group 154"/>
          <p:cNvGrpSpPr>
            <a:grpSpLocks/>
          </p:cNvGrpSpPr>
          <p:nvPr/>
        </p:nvGrpSpPr>
        <p:grpSpPr bwMode="auto">
          <a:xfrm>
            <a:off x="2343944" y="3441315"/>
            <a:ext cx="4608512" cy="2324101"/>
            <a:chOff x="4269151" y="3318181"/>
            <a:chExt cx="4725380" cy="2536519"/>
          </a:xfrm>
        </p:grpSpPr>
        <p:sp>
          <p:nvSpPr>
            <p:cNvPr id="31838" name="Rectangle 51"/>
            <p:cNvSpPr>
              <a:spLocks noChangeArrowheads="1"/>
            </p:cNvSpPr>
            <p:nvPr/>
          </p:nvSpPr>
          <p:spPr bwMode="auto">
            <a:xfrm>
              <a:off x="4270132" y="3340100"/>
              <a:ext cx="4724399" cy="2514600"/>
            </a:xfrm>
            <a:prstGeom prst="rect">
              <a:avLst/>
            </a:prstGeom>
            <a:solidFill>
              <a:schemeClr val="bg1"/>
            </a:solidFill>
            <a:ln w="6350"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9" name="Oval 8"/>
            <p:cNvSpPr/>
            <p:nvPr/>
          </p:nvSpPr>
          <p:spPr bwMode="auto">
            <a:xfrm>
              <a:off x="5922953" y="4231260"/>
              <a:ext cx="32555" cy="34652"/>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1840" name="Group 29"/>
            <p:cNvGrpSpPr>
              <a:grpSpLocks/>
            </p:cNvGrpSpPr>
            <p:nvPr/>
          </p:nvGrpSpPr>
          <p:grpSpPr bwMode="auto">
            <a:xfrm flipH="1">
              <a:off x="6889842" y="4213939"/>
              <a:ext cx="201841" cy="64107"/>
              <a:chOff x="3604846" y="3296799"/>
              <a:chExt cx="993740" cy="324491"/>
            </a:xfrm>
          </p:grpSpPr>
          <p:cxnSp>
            <p:nvCxnSpPr>
              <p:cNvPr id="73" name="Straight Connector 72"/>
              <p:cNvCxnSpPr/>
              <p:nvPr/>
            </p:nvCxnSpPr>
            <p:spPr bwMode="auto">
              <a:xfrm rot="5400000" flipH="1" flipV="1">
                <a:off x="3598799" y="3337898"/>
                <a:ext cx="140319" cy="1282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auto">
              <a:xfrm rot="16200000" flipH="1">
                <a:off x="3630929" y="3398937"/>
                <a:ext cx="324487" cy="120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auto">
              <a:xfrm rot="5400000" flipH="1" flipV="1">
                <a:off x="3787208" y="3362877"/>
                <a:ext cx="324487" cy="19233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rot="16200000" flipH="1">
                <a:off x="3943481" y="3398942"/>
                <a:ext cx="324487" cy="1202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auto">
              <a:xfrm rot="5400000" flipH="1" flipV="1">
                <a:off x="4095746" y="3366880"/>
                <a:ext cx="324487" cy="18432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16"/>
              <p:cNvCxnSpPr/>
              <p:nvPr/>
            </p:nvCxnSpPr>
            <p:spPr bwMode="auto">
              <a:xfrm rot="16200000" flipH="1">
                <a:off x="4256027" y="3398937"/>
                <a:ext cx="324487" cy="120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auto">
              <a:xfrm rot="5400000" flipH="1" flipV="1">
                <a:off x="4468322" y="3473483"/>
                <a:ext cx="140320" cy="1202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Elbow Connector 354"/>
            <p:cNvCxnSpPr/>
            <p:nvPr/>
          </p:nvCxnSpPr>
          <p:spPr bwMode="auto">
            <a:xfrm rot="10800000">
              <a:off x="5937602" y="4248586"/>
              <a:ext cx="138360" cy="284145"/>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bwMode="auto">
            <a:xfrm rot="5400000">
              <a:off x="5903677" y="4446964"/>
              <a:ext cx="906146" cy="564832"/>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843" name="TextBox 12"/>
            <p:cNvSpPr txBox="1">
              <a:spLocks noChangeArrowheads="1"/>
            </p:cNvSpPr>
            <p:nvPr/>
          </p:nvSpPr>
          <p:spPr bwMode="auto">
            <a:xfrm>
              <a:off x="6075363" y="4357739"/>
              <a:ext cx="85725" cy="101600"/>
            </a:xfrm>
            <a:prstGeom prst="rect">
              <a:avLst/>
            </a:prstGeom>
            <a:noFill/>
            <a:ln w="9525">
              <a:noFill/>
              <a:miter lim="800000"/>
              <a:headEnd/>
              <a:tailEnd/>
            </a:ln>
          </p:spPr>
          <p:txBody>
            <a:bodyPr wrap="none">
              <a:spAutoFit/>
            </a:bodyPr>
            <a:lstStyle/>
            <a:p>
              <a:r>
                <a:rPr lang="en-US" sz="1400" dirty="0"/>
                <a:t>-</a:t>
              </a:r>
            </a:p>
          </p:txBody>
        </p:sp>
        <p:sp>
          <p:nvSpPr>
            <p:cNvPr id="31844" name="TextBox 13"/>
            <p:cNvSpPr txBox="1">
              <a:spLocks noChangeArrowheads="1"/>
            </p:cNvSpPr>
            <p:nvPr/>
          </p:nvSpPr>
          <p:spPr bwMode="auto">
            <a:xfrm>
              <a:off x="6038523" y="4749236"/>
              <a:ext cx="98425" cy="101600"/>
            </a:xfrm>
            <a:prstGeom prst="rect">
              <a:avLst/>
            </a:prstGeom>
            <a:noFill/>
            <a:ln w="9525">
              <a:noFill/>
              <a:miter lim="800000"/>
              <a:headEnd/>
              <a:tailEnd/>
            </a:ln>
          </p:spPr>
          <p:txBody>
            <a:bodyPr wrap="none">
              <a:spAutoFit/>
            </a:bodyPr>
            <a:lstStyle/>
            <a:p>
              <a:r>
                <a:rPr lang="en-US" sz="1400" dirty="0"/>
                <a:t>+</a:t>
              </a:r>
            </a:p>
          </p:txBody>
        </p:sp>
        <p:cxnSp>
          <p:nvCxnSpPr>
            <p:cNvPr id="15" name="Shape 249"/>
            <p:cNvCxnSpPr/>
            <p:nvPr/>
          </p:nvCxnSpPr>
          <p:spPr bwMode="auto">
            <a:xfrm rot="5400000">
              <a:off x="5611147" y="5205810"/>
              <a:ext cx="783133" cy="133476"/>
            </a:xfrm>
            <a:prstGeom prst="bentConnector3">
              <a:avLst>
                <a:gd name="adj1" fmla="val -325"/>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a:off x="5182323" y="4245121"/>
              <a:ext cx="170751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5151396" y="4226062"/>
              <a:ext cx="30927" cy="3292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Elbow Connector 18"/>
            <p:cNvCxnSpPr/>
            <p:nvPr/>
          </p:nvCxnSpPr>
          <p:spPr bwMode="auto">
            <a:xfrm>
              <a:off x="7094938" y="4248586"/>
              <a:ext cx="1001070" cy="481661"/>
            </a:xfrm>
            <a:prstGeom prst="bentConnector3">
              <a:avLst>
                <a:gd name="adj1" fmla="val 100157"/>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8082987" y="4707723"/>
              <a:ext cx="30928" cy="3985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Elbow Connector 21"/>
            <p:cNvCxnSpPr/>
            <p:nvPr/>
          </p:nvCxnSpPr>
          <p:spPr bwMode="auto">
            <a:xfrm rot="16200000" flipH="1">
              <a:off x="4391144" y="4223899"/>
              <a:ext cx="1347958" cy="201842"/>
            </a:xfrm>
            <a:prstGeom prst="bentConnector3">
              <a:avLst>
                <a:gd name="adj1" fmla="val 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4964203" y="4998799"/>
              <a:ext cx="20184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852" name="Group 29"/>
            <p:cNvGrpSpPr>
              <a:grpSpLocks/>
            </p:cNvGrpSpPr>
            <p:nvPr/>
          </p:nvGrpSpPr>
          <p:grpSpPr bwMode="auto">
            <a:xfrm flipH="1">
              <a:off x="4762500" y="3625850"/>
              <a:ext cx="203200" cy="65088"/>
              <a:chOff x="3606416" y="3293209"/>
              <a:chExt cx="1000429" cy="329459"/>
            </a:xfrm>
          </p:grpSpPr>
          <p:cxnSp>
            <p:nvCxnSpPr>
              <p:cNvPr id="63" name="Straight Connector 62"/>
              <p:cNvCxnSpPr/>
              <p:nvPr/>
            </p:nvCxnSpPr>
            <p:spPr bwMode="auto">
              <a:xfrm rot="5400000" flipH="1" flipV="1">
                <a:off x="3591711" y="3302974"/>
                <a:ext cx="140320" cy="1282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rot="16200000" flipH="1">
                <a:off x="3623841" y="3399069"/>
                <a:ext cx="324493" cy="1202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rot="5400000" flipH="1" flipV="1">
                <a:off x="3784123" y="3358996"/>
                <a:ext cx="324493" cy="20035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bwMode="auto">
              <a:xfrm rot="16200000" flipH="1">
                <a:off x="3944404" y="3399069"/>
                <a:ext cx="324493" cy="1202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auto">
              <a:xfrm rot="5400000" flipH="1" flipV="1">
                <a:off x="4096669" y="3367007"/>
                <a:ext cx="324493" cy="18432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16"/>
              <p:cNvCxnSpPr/>
              <p:nvPr/>
            </p:nvCxnSpPr>
            <p:spPr bwMode="auto">
              <a:xfrm rot="16200000" flipH="1">
                <a:off x="4256951" y="3399064"/>
                <a:ext cx="324493" cy="120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auto">
              <a:xfrm rot="5400000" flipH="1" flipV="1">
                <a:off x="4469251" y="3473615"/>
                <a:ext cx="140320" cy="1202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853" name="Group 29"/>
            <p:cNvGrpSpPr>
              <a:grpSpLocks/>
            </p:cNvGrpSpPr>
            <p:nvPr/>
          </p:nvGrpSpPr>
          <p:grpSpPr bwMode="auto">
            <a:xfrm flipH="1">
              <a:off x="4765675" y="4975225"/>
              <a:ext cx="203200" cy="65088"/>
              <a:chOff x="3606416" y="3293209"/>
              <a:chExt cx="1000429" cy="329459"/>
            </a:xfrm>
          </p:grpSpPr>
          <p:cxnSp>
            <p:nvCxnSpPr>
              <p:cNvPr id="56" name="Straight Connector 55"/>
              <p:cNvCxnSpPr/>
              <p:nvPr/>
            </p:nvCxnSpPr>
            <p:spPr bwMode="auto">
              <a:xfrm rot="5400000" flipH="1" flipV="1">
                <a:off x="3630017" y="3335264"/>
                <a:ext cx="78933" cy="1282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auto">
              <a:xfrm rot="16200000" flipH="1">
                <a:off x="3662153" y="3431354"/>
                <a:ext cx="263100" cy="120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auto">
              <a:xfrm rot="5400000" flipH="1" flipV="1">
                <a:off x="3822435" y="3391286"/>
                <a:ext cx="263100" cy="2003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rot="16200000" flipH="1">
                <a:off x="3982716" y="3431354"/>
                <a:ext cx="263100" cy="120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rot="5400000" flipH="1" flipV="1">
                <a:off x="4134986" y="3399303"/>
                <a:ext cx="263100" cy="18432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16"/>
              <p:cNvCxnSpPr/>
              <p:nvPr/>
            </p:nvCxnSpPr>
            <p:spPr bwMode="auto">
              <a:xfrm rot="16200000" flipH="1">
                <a:off x="4295267" y="3431359"/>
                <a:ext cx="263100" cy="1202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rot="5400000" flipH="1" flipV="1">
                <a:off x="4476863" y="3475201"/>
                <a:ext cx="140320" cy="120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bwMode="auto">
            <a:xfrm>
              <a:off x="4962577" y="4238190"/>
              <a:ext cx="20021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855" name="Group 29"/>
            <p:cNvGrpSpPr>
              <a:grpSpLocks/>
            </p:cNvGrpSpPr>
            <p:nvPr/>
          </p:nvGrpSpPr>
          <p:grpSpPr bwMode="auto">
            <a:xfrm flipH="1">
              <a:off x="4746625" y="4208463"/>
              <a:ext cx="203200" cy="65087"/>
              <a:chOff x="3606416" y="3293209"/>
              <a:chExt cx="1000429" cy="329459"/>
            </a:xfrm>
          </p:grpSpPr>
          <p:cxnSp>
            <p:nvCxnSpPr>
              <p:cNvPr id="49" name="Straight Connector 48"/>
              <p:cNvCxnSpPr/>
              <p:nvPr/>
            </p:nvCxnSpPr>
            <p:spPr bwMode="auto">
              <a:xfrm rot="5400000" flipH="1" flipV="1">
                <a:off x="3517173" y="3305025"/>
                <a:ext cx="149095" cy="1282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rot="16200000" flipH="1">
                <a:off x="3509840" y="3440583"/>
                <a:ext cx="412199" cy="120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auto">
              <a:xfrm rot="5400000" flipH="1" flipV="1">
                <a:off x="3674130" y="3396507"/>
                <a:ext cx="412199" cy="20836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rot="16200000" flipH="1">
                <a:off x="3838420" y="3440588"/>
                <a:ext cx="412199" cy="1202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auto">
              <a:xfrm rot="5400000" flipH="1" flipV="1">
                <a:off x="3990685" y="3408527"/>
                <a:ext cx="412199" cy="18432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16"/>
              <p:cNvCxnSpPr/>
              <p:nvPr/>
            </p:nvCxnSpPr>
            <p:spPr bwMode="auto">
              <a:xfrm rot="16200000" flipH="1">
                <a:off x="4150966" y="3440583"/>
                <a:ext cx="412199" cy="120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auto">
              <a:xfrm rot="5400000" flipH="1" flipV="1">
                <a:off x="4363268" y="3515136"/>
                <a:ext cx="228024" cy="12020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bwMode="auto">
            <a:xfrm>
              <a:off x="4560519" y="3656039"/>
              <a:ext cx="200215" cy="17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4557264" y="4246853"/>
              <a:ext cx="20184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4565403" y="5009194"/>
              <a:ext cx="20021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bwMode="auto">
            <a:xfrm flipH="1">
              <a:off x="4982109" y="3534757"/>
              <a:ext cx="703191"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bwMode="auto">
            <a:xfrm flipH="1">
              <a:off x="4970714" y="4449566"/>
              <a:ext cx="703191"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bwMode="auto">
            <a:xfrm flipH="1">
              <a:off x="4960947" y="5198047"/>
              <a:ext cx="703191"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862" name="TextBox 33"/>
            <p:cNvSpPr txBox="1">
              <a:spLocks noChangeArrowheads="1"/>
            </p:cNvSpPr>
            <p:nvPr/>
          </p:nvSpPr>
          <p:spPr bwMode="auto">
            <a:xfrm>
              <a:off x="4732338" y="3349625"/>
              <a:ext cx="296862" cy="307975"/>
            </a:xfrm>
            <a:prstGeom prst="rect">
              <a:avLst/>
            </a:prstGeom>
            <a:noFill/>
            <a:ln w="9525">
              <a:noFill/>
              <a:miter lim="800000"/>
              <a:headEnd/>
              <a:tailEnd/>
            </a:ln>
          </p:spPr>
          <p:txBody>
            <a:bodyPr wrap="none">
              <a:spAutoFit/>
            </a:bodyPr>
            <a:lstStyle/>
            <a:p>
              <a:r>
                <a:rPr lang="en-US" sz="1400"/>
                <a:t>R</a:t>
              </a:r>
            </a:p>
          </p:txBody>
        </p:sp>
        <p:sp>
          <p:nvSpPr>
            <p:cNvPr id="31863" name="TextBox 34"/>
            <p:cNvSpPr txBox="1">
              <a:spLocks noChangeArrowheads="1"/>
            </p:cNvSpPr>
            <p:nvPr/>
          </p:nvSpPr>
          <p:spPr bwMode="auto">
            <a:xfrm>
              <a:off x="6858000" y="3886200"/>
              <a:ext cx="296863" cy="307975"/>
            </a:xfrm>
            <a:prstGeom prst="rect">
              <a:avLst/>
            </a:prstGeom>
            <a:noFill/>
            <a:ln w="9525">
              <a:noFill/>
              <a:miter lim="800000"/>
              <a:headEnd/>
              <a:tailEnd/>
            </a:ln>
          </p:spPr>
          <p:txBody>
            <a:bodyPr wrap="none">
              <a:spAutoFit/>
            </a:bodyPr>
            <a:lstStyle/>
            <a:p>
              <a:r>
                <a:rPr lang="en-US" sz="1400"/>
                <a:t>R</a:t>
              </a:r>
            </a:p>
          </p:txBody>
        </p:sp>
        <p:sp>
          <p:nvSpPr>
            <p:cNvPr id="31864" name="TextBox 35"/>
            <p:cNvSpPr txBox="1">
              <a:spLocks noChangeArrowheads="1"/>
            </p:cNvSpPr>
            <p:nvPr/>
          </p:nvSpPr>
          <p:spPr bwMode="auto">
            <a:xfrm>
              <a:off x="4689475" y="3886200"/>
              <a:ext cx="296863" cy="307975"/>
            </a:xfrm>
            <a:prstGeom prst="rect">
              <a:avLst/>
            </a:prstGeom>
            <a:noFill/>
            <a:ln w="9525">
              <a:noFill/>
              <a:miter lim="800000"/>
              <a:headEnd/>
              <a:tailEnd/>
            </a:ln>
          </p:spPr>
          <p:txBody>
            <a:bodyPr wrap="none">
              <a:spAutoFit/>
            </a:bodyPr>
            <a:lstStyle/>
            <a:p>
              <a:r>
                <a:rPr lang="en-US" sz="1400"/>
                <a:t>R</a:t>
              </a:r>
            </a:p>
          </p:txBody>
        </p:sp>
        <p:sp>
          <p:nvSpPr>
            <p:cNvPr id="31865" name="TextBox 36"/>
            <p:cNvSpPr txBox="1">
              <a:spLocks noChangeArrowheads="1"/>
            </p:cNvSpPr>
            <p:nvPr/>
          </p:nvSpPr>
          <p:spPr bwMode="auto">
            <a:xfrm>
              <a:off x="4724400" y="4724400"/>
              <a:ext cx="185738" cy="209550"/>
            </a:xfrm>
            <a:prstGeom prst="rect">
              <a:avLst/>
            </a:prstGeom>
            <a:noFill/>
            <a:ln w="9525">
              <a:noFill/>
              <a:miter lim="800000"/>
              <a:headEnd/>
              <a:tailEnd/>
            </a:ln>
          </p:spPr>
          <p:txBody>
            <a:bodyPr wrap="none">
              <a:spAutoFit/>
            </a:bodyPr>
            <a:lstStyle/>
            <a:p>
              <a:r>
                <a:rPr lang="en-US" sz="1400"/>
                <a:t>R</a:t>
              </a:r>
            </a:p>
          </p:txBody>
        </p:sp>
        <p:sp>
          <p:nvSpPr>
            <p:cNvPr id="31866" name="TextBox 37"/>
            <p:cNvSpPr txBox="1">
              <a:spLocks noChangeArrowheads="1"/>
            </p:cNvSpPr>
            <p:nvPr/>
          </p:nvSpPr>
          <p:spPr bwMode="auto">
            <a:xfrm>
              <a:off x="5775325" y="3902075"/>
              <a:ext cx="319088" cy="223838"/>
            </a:xfrm>
            <a:prstGeom prst="rect">
              <a:avLst/>
            </a:prstGeom>
            <a:noFill/>
            <a:ln w="9525">
              <a:noFill/>
              <a:miter lim="800000"/>
              <a:headEnd/>
              <a:tailEnd/>
            </a:ln>
          </p:spPr>
          <p:txBody>
            <a:bodyPr wrap="none">
              <a:spAutoFit/>
            </a:bodyPr>
            <a:lstStyle/>
            <a:p>
              <a:r>
                <a:rPr lang="en-US" sz="1400" dirty="0"/>
                <a:t>0 V</a:t>
              </a:r>
            </a:p>
          </p:txBody>
        </p:sp>
        <p:sp>
          <p:nvSpPr>
            <p:cNvPr id="31867" name="TextBox 38"/>
            <p:cNvSpPr txBox="1">
              <a:spLocks noChangeArrowheads="1"/>
            </p:cNvSpPr>
            <p:nvPr/>
          </p:nvSpPr>
          <p:spPr bwMode="auto">
            <a:xfrm>
              <a:off x="5422900" y="5334000"/>
              <a:ext cx="446088" cy="307975"/>
            </a:xfrm>
            <a:prstGeom prst="rect">
              <a:avLst/>
            </a:prstGeom>
            <a:noFill/>
            <a:ln w="9525">
              <a:noFill/>
              <a:miter lim="800000"/>
              <a:headEnd/>
              <a:tailEnd/>
            </a:ln>
          </p:spPr>
          <p:txBody>
            <a:bodyPr wrap="none">
              <a:spAutoFit/>
            </a:bodyPr>
            <a:lstStyle/>
            <a:p>
              <a:r>
                <a:rPr lang="en-US" sz="1400"/>
                <a:t>0 V</a:t>
              </a:r>
            </a:p>
          </p:txBody>
        </p:sp>
        <p:graphicFrame>
          <p:nvGraphicFramePr>
            <p:cNvPr id="31753" name="Object 8"/>
            <p:cNvGraphicFramePr>
              <a:graphicFrameLocks noChangeAspect="1"/>
            </p:cNvGraphicFramePr>
            <p:nvPr/>
          </p:nvGraphicFramePr>
          <p:xfrm>
            <a:off x="4309712" y="3429000"/>
            <a:ext cx="233946" cy="346588"/>
          </p:xfrm>
          <a:graphic>
            <a:graphicData uri="http://schemas.openxmlformats.org/presentationml/2006/ole">
              <mc:AlternateContent xmlns:mc="http://schemas.openxmlformats.org/markup-compatibility/2006">
                <mc:Choice xmlns:v="urn:schemas-microsoft-com:vml" Requires="v">
                  <p:oleObj spid="_x0000_s31804" name="Equation" r:id="rId5" imgW="152268" imgH="215713" progId="Equation.3">
                    <p:embed/>
                  </p:oleObj>
                </mc:Choice>
                <mc:Fallback>
                  <p:oleObj name="Equation" r:id="rId5" imgW="152268" imgH="2157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712" y="3429000"/>
                          <a:ext cx="233946" cy="34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4" name="Object 9"/>
            <p:cNvGraphicFramePr>
              <a:graphicFrameLocks noChangeAspect="1"/>
            </p:cNvGraphicFramePr>
            <p:nvPr/>
          </p:nvGraphicFramePr>
          <p:xfrm>
            <a:off x="4269151" y="4046538"/>
            <a:ext cx="274507" cy="381710"/>
          </p:xfrm>
          <a:graphic>
            <a:graphicData uri="http://schemas.openxmlformats.org/presentationml/2006/ole">
              <mc:AlternateContent xmlns:mc="http://schemas.openxmlformats.org/markup-compatibility/2006">
                <mc:Choice xmlns:v="urn:schemas-microsoft-com:vml" Requires="v">
                  <p:oleObj spid="_x0000_s31805" name="Equation" r:id="rId7" imgW="164885" imgH="215619" progId="Equation.3">
                    <p:embed/>
                  </p:oleObj>
                </mc:Choice>
                <mc:Fallback>
                  <p:oleObj name="Equation" r:id="rId7" imgW="164885" imgH="215619"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9151" y="4046538"/>
                          <a:ext cx="274507" cy="381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5" name="Object 10"/>
            <p:cNvGraphicFramePr>
              <a:graphicFrameLocks noChangeAspect="1"/>
            </p:cNvGraphicFramePr>
            <p:nvPr/>
          </p:nvGraphicFramePr>
          <p:xfrm>
            <a:off x="4276812" y="4800600"/>
            <a:ext cx="266847" cy="388784"/>
          </p:xfrm>
          <a:graphic>
            <a:graphicData uri="http://schemas.openxmlformats.org/presentationml/2006/ole">
              <mc:AlternateContent xmlns:mc="http://schemas.openxmlformats.org/markup-compatibility/2006">
                <mc:Choice xmlns:v="urn:schemas-microsoft-com:vml" Requires="v">
                  <p:oleObj spid="_x0000_s31806" name="Equation" r:id="rId9" imgW="165028" imgH="228501" progId="Equation.3">
                    <p:embed/>
                  </p:oleObj>
                </mc:Choice>
                <mc:Fallback>
                  <p:oleObj name="Equation" r:id="rId9" imgW="165028" imgH="22850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6812" y="4800600"/>
                          <a:ext cx="266847" cy="388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3" name="Straight Arrow Connector 42"/>
            <p:cNvCxnSpPr/>
            <p:nvPr/>
          </p:nvCxnSpPr>
          <p:spPr bwMode="auto">
            <a:xfrm rot="10800000">
              <a:off x="7343985" y="4038941"/>
              <a:ext cx="34996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1756" name="Object 149"/>
            <p:cNvGraphicFramePr>
              <a:graphicFrameLocks noChangeAspect="1"/>
            </p:cNvGraphicFramePr>
            <p:nvPr/>
          </p:nvGraphicFramePr>
          <p:xfrm>
            <a:off x="5674726" y="3318181"/>
            <a:ext cx="257175" cy="415925"/>
          </p:xfrm>
          <a:graphic>
            <a:graphicData uri="http://schemas.openxmlformats.org/presentationml/2006/ole">
              <mc:AlternateContent xmlns:mc="http://schemas.openxmlformats.org/markup-compatibility/2006">
                <mc:Choice xmlns:v="urn:schemas-microsoft-com:vml" Requires="v">
                  <p:oleObj spid="_x0000_s31807" name="Equation" r:id="rId11" imgW="139680" imgH="215640" progId="Equation.3">
                    <p:embed/>
                  </p:oleObj>
                </mc:Choice>
                <mc:Fallback>
                  <p:oleObj name="Equation" r:id="rId11" imgW="139680" imgH="215640" progId="Equation.3">
                    <p:embed/>
                    <p:pic>
                      <p:nvPicPr>
                        <p:cNvPr id="0" name="Object 1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74726" y="3318181"/>
                          <a:ext cx="25717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7" name="Object 151"/>
            <p:cNvGraphicFramePr>
              <a:graphicFrameLocks noChangeAspect="1"/>
            </p:cNvGraphicFramePr>
            <p:nvPr/>
          </p:nvGraphicFramePr>
          <p:xfrm>
            <a:off x="5646014" y="4273550"/>
            <a:ext cx="268287" cy="374650"/>
          </p:xfrm>
          <a:graphic>
            <a:graphicData uri="http://schemas.openxmlformats.org/presentationml/2006/ole">
              <mc:AlternateContent xmlns:mc="http://schemas.openxmlformats.org/markup-compatibility/2006">
                <mc:Choice xmlns:v="urn:schemas-microsoft-com:vml" Requires="v">
                  <p:oleObj spid="_x0000_s31808" name="Equation" r:id="rId13" imgW="164880" imgH="215640" progId="Equation.3">
                    <p:embed/>
                  </p:oleObj>
                </mc:Choice>
                <mc:Fallback>
                  <p:oleObj name="Equation" r:id="rId13" imgW="164880" imgH="215640" progId="Equation.3">
                    <p:embed/>
                    <p:pic>
                      <p:nvPicPr>
                        <p:cNvPr id="0" name="Object 1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46014" y="4273550"/>
                          <a:ext cx="268287"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8" name="Object 153"/>
            <p:cNvGraphicFramePr>
              <a:graphicFrameLocks noChangeAspect="1"/>
            </p:cNvGraphicFramePr>
            <p:nvPr/>
          </p:nvGraphicFramePr>
          <p:xfrm>
            <a:off x="5633934" y="5029200"/>
            <a:ext cx="241300" cy="381000"/>
          </p:xfrm>
          <a:graphic>
            <a:graphicData uri="http://schemas.openxmlformats.org/presentationml/2006/ole">
              <mc:AlternateContent xmlns:mc="http://schemas.openxmlformats.org/markup-compatibility/2006">
                <mc:Choice xmlns:v="urn:schemas-microsoft-com:vml" Requires="v">
                  <p:oleObj spid="_x0000_s31809" name="Equation" r:id="rId15" imgW="152280" imgH="228600" progId="Equation.3">
                    <p:embed/>
                  </p:oleObj>
                </mc:Choice>
                <mc:Fallback>
                  <p:oleObj name="Equation" r:id="rId15" imgW="152280" imgH="228600" progId="Equation.3">
                    <p:embed/>
                    <p:pic>
                      <p:nvPicPr>
                        <p:cNvPr id="0" name="Object 1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3934" y="5029200"/>
                          <a:ext cx="2413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9" name="Object 14"/>
            <p:cNvGraphicFramePr>
              <a:graphicFrameLocks noChangeAspect="1"/>
            </p:cNvGraphicFramePr>
            <p:nvPr/>
          </p:nvGraphicFramePr>
          <p:xfrm>
            <a:off x="7761288" y="3810000"/>
            <a:ext cx="1154112" cy="414338"/>
          </p:xfrm>
          <a:graphic>
            <a:graphicData uri="http://schemas.openxmlformats.org/presentationml/2006/ole">
              <mc:AlternateContent xmlns:mc="http://schemas.openxmlformats.org/markup-compatibility/2006">
                <mc:Choice xmlns:v="urn:schemas-microsoft-com:vml" Requires="v">
                  <p:oleObj spid="_x0000_s31810" name="Equation" r:id="rId17" imgW="660400" imgH="228600" progId="Equation.3">
                    <p:embed/>
                  </p:oleObj>
                </mc:Choice>
                <mc:Fallback>
                  <p:oleObj name="Equation" r:id="rId17" imgW="660400" imgH="22860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61288" y="3810000"/>
                          <a:ext cx="1154112"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0" name="Object 15"/>
            <p:cNvGraphicFramePr>
              <a:graphicFrameLocks noChangeAspect="1"/>
            </p:cNvGraphicFramePr>
            <p:nvPr/>
          </p:nvGraphicFramePr>
          <p:xfrm>
            <a:off x="8528992" y="4524068"/>
            <a:ext cx="383831" cy="379873"/>
          </p:xfrm>
          <a:graphic>
            <a:graphicData uri="http://schemas.openxmlformats.org/presentationml/2006/ole">
              <mc:AlternateContent xmlns:mc="http://schemas.openxmlformats.org/markup-compatibility/2006">
                <mc:Choice xmlns:v="urn:schemas-microsoft-com:vml" Requires="v">
                  <p:oleObj spid="_x0000_s31811" name="Equation" r:id="rId19" imgW="241300" imgH="228600" progId="Equation.3">
                    <p:embed/>
                  </p:oleObj>
                </mc:Choice>
                <mc:Fallback>
                  <p:oleObj name="Equation" r:id="rId19" imgW="241300" imgH="22860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28992" y="4524068"/>
                          <a:ext cx="383831" cy="379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7" name="Straight Connector 156"/>
            <p:cNvCxnSpPr/>
            <p:nvPr/>
          </p:nvCxnSpPr>
          <p:spPr>
            <a:xfrm>
              <a:off x="6629400" y="4730246"/>
              <a:ext cx="187517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870" name="Group 790"/>
            <p:cNvGrpSpPr>
              <a:grpSpLocks/>
            </p:cNvGrpSpPr>
            <p:nvPr/>
          </p:nvGrpSpPr>
          <p:grpSpPr bwMode="auto">
            <a:xfrm>
              <a:off x="5719484" y="5667576"/>
              <a:ext cx="428101" cy="128209"/>
              <a:chOff x="3758013" y="3962256"/>
              <a:chExt cx="737730" cy="283598"/>
            </a:xfrm>
          </p:grpSpPr>
          <p:cxnSp>
            <p:nvCxnSpPr>
              <p:cNvPr id="158" name="Straight Connector 157"/>
              <p:cNvCxnSpPr/>
              <p:nvPr/>
            </p:nvCxnSpPr>
            <p:spPr>
              <a:xfrm>
                <a:off x="3758013" y="3962256"/>
                <a:ext cx="73773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4072177" y="4245854"/>
                <a:ext cx="15708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3926314" y="4104054"/>
                <a:ext cx="45441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51"/>
          <p:cNvSpPr>
            <a:spLocks noChangeArrowheads="1"/>
          </p:cNvSpPr>
          <p:nvPr/>
        </p:nvSpPr>
        <p:spPr bwMode="auto">
          <a:xfrm>
            <a:off x="6858000" y="4648200"/>
            <a:ext cx="1981200" cy="6858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2775" name="Rectangle 51"/>
          <p:cNvSpPr>
            <a:spLocks noChangeArrowheads="1"/>
          </p:cNvSpPr>
          <p:nvPr/>
        </p:nvSpPr>
        <p:spPr bwMode="auto">
          <a:xfrm>
            <a:off x="3000375" y="3590925"/>
            <a:ext cx="3581400" cy="27432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2776" name="Rectangle 51"/>
          <p:cNvSpPr>
            <a:spLocks noChangeArrowheads="1"/>
          </p:cNvSpPr>
          <p:nvPr/>
        </p:nvSpPr>
        <p:spPr bwMode="auto">
          <a:xfrm>
            <a:off x="444500" y="4038600"/>
            <a:ext cx="2451100" cy="19812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2777" name="Title 1"/>
          <p:cNvSpPr>
            <a:spLocks noGrp="1"/>
          </p:cNvSpPr>
          <p:nvPr>
            <p:ph type="title"/>
          </p:nvPr>
        </p:nvSpPr>
        <p:spPr/>
        <p:txBody>
          <a:bodyPr/>
          <a:lstStyle/>
          <a:p>
            <a:r>
              <a:rPr lang="en-US" sz="4000" smtClean="0"/>
              <a:t>Differentiator circuits</a:t>
            </a:r>
          </a:p>
        </p:txBody>
      </p:sp>
      <p:sp>
        <p:nvSpPr>
          <p:cNvPr id="32778" name="Content Placeholder 2"/>
          <p:cNvSpPr>
            <a:spLocks noGrp="1"/>
          </p:cNvSpPr>
          <p:nvPr>
            <p:ph idx="1"/>
          </p:nvPr>
        </p:nvSpPr>
        <p:spPr>
          <a:xfrm>
            <a:off x="381000" y="1905000"/>
            <a:ext cx="8534400" cy="4495800"/>
          </a:xfrm>
        </p:spPr>
        <p:txBody>
          <a:bodyPr/>
          <a:lstStyle/>
          <a:p>
            <a:pPr>
              <a:buFont typeface="Wingdings" pitchFamily="2" charset="2"/>
              <a:buNone/>
            </a:pPr>
            <a:r>
              <a:rPr lang="en-US" i="1" smtClean="0"/>
              <a:t>	</a:t>
            </a:r>
            <a:r>
              <a:rPr lang="en-US" sz="2400" i="1" smtClean="0"/>
              <a:t>Differentiator</a:t>
            </a:r>
            <a:r>
              <a:rPr lang="en-US" sz="2400" smtClean="0"/>
              <a:t> produces a voltage output proportional to the input voltage's rate of change. </a:t>
            </a:r>
          </a:p>
          <a:p>
            <a:pPr>
              <a:buFont typeface="Wingdings" pitchFamily="2" charset="2"/>
              <a:buNone/>
            </a:pPr>
            <a:r>
              <a:rPr lang="en-US" sz="2400" smtClean="0"/>
              <a:t>	</a:t>
            </a:r>
            <a:r>
              <a:rPr lang="en-US" sz="2400" smtClean="0">
                <a:solidFill>
                  <a:srgbClr val="FF0000"/>
                </a:solidFill>
              </a:rPr>
              <a:t>Applications: </a:t>
            </a:r>
            <a:r>
              <a:rPr lang="en-US" sz="2400" smtClean="0"/>
              <a:t>analog computation, process control </a:t>
            </a:r>
          </a:p>
        </p:txBody>
      </p:sp>
      <p:cxnSp>
        <p:nvCxnSpPr>
          <p:cNvPr id="8" name="Straight Connector 7"/>
          <p:cNvCxnSpPr>
            <a:stCxn id="9" idx="6"/>
          </p:cNvCxnSpPr>
          <p:nvPr/>
        </p:nvCxnSpPr>
        <p:spPr bwMode="auto">
          <a:xfrm flipV="1">
            <a:off x="4360863" y="4448175"/>
            <a:ext cx="42703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auto">
          <a:xfrm>
            <a:off x="4295775" y="4414838"/>
            <a:ext cx="65088" cy="68262"/>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Elbow Connector 9"/>
          <p:cNvCxnSpPr/>
          <p:nvPr/>
        </p:nvCxnSpPr>
        <p:spPr bwMode="auto">
          <a:xfrm rot="16200000" flipH="1">
            <a:off x="4314825" y="4465638"/>
            <a:ext cx="0" cy="0"/>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16200000" flipH="1">
            <a:off x="5403850" y="4872038"/>
            <a:ext cx="8540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bwMode="auto">
          <a:xfrm rot="5400000">
            <a:off x="4506119" y="4775994"/>
            <a:ext cx="1260475" cy="1100137"/>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84" name="TextBox 12"/>
          <p:cNvSpPr txBox="1">
            <a:spLocks noChangeArrowheads="1"/>
          </p:cNvSpPr>
          <p:nvPr/>
        </p:nvSpPr>
        <p:spPr bwMode="auto">
          <a:xfrm>
            <a:off x="4594225" y="4840288"/>
            <a:ext cx="180975" cy="207962"/>
          </a:xfrm>
          <a:prstGeom prst="rect">
            <a:avLst/>
          </a:prstGeom>
          <a:noFill/>
          <a:ln w="9525">
            <a:noFill/>
            <a:miter lim="800000"/>
            <a:headEnd/>
            <a:tailEnd/>
          </a:ln>
        </p:spPr>
        <p:txBody>
          <a:bodyPr wrap="none">
            <a:spAutoFit/>
          </a:bodyPr>
          <a:lstStyle/>
          <a:p>
            <a:r>
              <a:rPr lang="en-US" sz="1400"/>
              <a:t>-</a:t>
            </a:r>
          </a:p>
        </p:txBody>
      </p:sp>
      <p:sp>
        <p:nvSpPr>
          <p:cNvPr id="32785" name="TextBox 13"/>
          <p:cNvSpPr txBox="1">
            <a:spLocks noChangeArrowheads="1"/>
          </p:cNvSpPr>
          <p:nvPr/>
        </p:nvSpPr>
        <p:spPr bwMode="auto">
          <a:xfrm>
            <a:off x="4579938" y="5435600"/>
            <a:ext cx="209550" cy="207963"/>
          </a:xfrm>
          <a:prstGeom prst="rect">
            <a:avLst/>
          </a:prstGeom>
          <a:noFill/>
          <a:ln w="9525">
            <a:noFill/>
            <a:miter lim="800000"/>
            <a:headEnd/>
            <a:tailEnd/>
          </a:ln>
        </p:spPr>
        <p:txBody>
          <a:bodyPr wrap="none">
            <a:spAutoFit/>
          </a:bodyPr>
          <a:lstStyle/>
          <a:p>
            <a:r>
              <a:rPr lang="en-US" sz="1400"/>
              <a:t>+</a:t>
            </a:r>
          </a:p>
        </p:txBody>
      </p:sp>
      <p:cxnSp>
        <p:nvCxnSpPr>
          <p:cNvPr id="15" name="Straight Connector 14"/>
          <p:cNvCxnSpPr/>
          <p:nvPr/>
        </p:nvCxnSpPr>
        <p:spPr bwMode="auto">
          <a:xfrm rot="10800000">
            <a:off x="5686425" y="5324475"/>
            <a:ext cx="404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5802313" y="5299075"/>
            <a:ext cx="57150" cy="523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2788" name="Group 790"/>
          <p:cNvGrpSpPr>
            <a:grpSpLocks/>
          </p:cNvGrpSpPr>
          <p:nvPr/>
        </p:nvGrpSpPr>
        <p:grpSpPr bwMode="auto">
          <a:xfrm>
            <a:off x="4152900" y="6151563"/>
            <a:ext cx="341313" cy="96837"/>
            <a:chOff x="3733623" y="3962634"/>
            <a:chExt cx="761794" cy="230726"/>
          </a:xfrm>
        </p:grpSpPr>
        <p:cxnSp>
          <p:nvCxnSpPr>
            <p:cNvPr id="42" name="Straight Connector 41"/>
            <p:cNvCxnSpPr/>
            <p:nvPr/>
          </p:nvCxnSpPr>
          <p:spPr>
            <a:xfrm>
              <a:off x="3733623" y="3962634"/>
              <a:ext cx="761794" cy="378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048971" y="4189579"/>
              <a:ext cx="155902" cy="378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03698" y="4076106"/>
              <a:ext cx="457077" cy="378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a:endCxn id="9" idx="2"/>
          </p:cNvCxnSpPr>
          <p:nvPr/>
        </p:nvCxnSpPr>
        <p:spPr bwMode="auto">
          <a:xfrm>
            <a:off x="3897313" y="4448175"/>
            <a:ext cx="3984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790" name="Group 29"/>
          <p:cNvGrpSpPr>
            <a:grpSpLocks/>
          </p:cNvGrpSpPr>
          <p:nvPr/>
        </p:nvGrpSpPr>
        <p:grpSpPr bwMode="auto">
          <a:xfrm flipH="1">
            <a:off x="4776788" y="4379913"/>
            <a:ext cx="428625" cy="133350"/>
            <a:chOff x="3606416" y="3293209"/>
            <a:chExt cx="1000429" cy="329459"/>
          </a:xfrm>
        </p:grpSpPr>
        <p:cxnSp>
          <p:nvCxnSpPr>
            <p:cNvPr id="35" name="Straight Connector 34"/>
            <p:cNvCxnSpPr/>
            <p:nvPr/>
          </p:nvCxnSpPr>
          <p:spPr bwMode="auto">
            <a:xfrm rot="5400000" flipH="1" flipV="1">
              <a:off x="3593143" y="3302778"/>
              <a:ext cx="145118" cy="12598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rot="16200000" flipH="1">
              <a:off x="3626951" y="3394947"/>
              <a:ext cx="329459" cy="12598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rot="5400000" flipH="1" flipV="1">
              <a:off x="3786280" y="3361601"/>
              <a:ext cx="329459" cy="1926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rot="16200000" flipH="1">
              <a:off x="3945606" y="3394947"/>
              <a:ext cx="329459" cy="12598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rot="5400000" flipH="1" flipV="1">
              <a:off x="4101229" y="3365305"/>
              <a:ext cx="329459" cy="1852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16"/>
            <p:cNvCxnSpPr/>
            <p:nvPr/>
          </p:nvCxnSpPr>
          <p:spPr bwMode="auto">
            <a:xfrm rot="16200000" flipH="1">
              <a:off x="4262408" y="3396801"/>
              <a:ext cx="329459" cy="12227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auto">
            <a:xfrm rot="5400000" flipH="1" flipV="1">
              <a:off x="4476856" y="3473067"/>
              <a:ext cx="145118" cy="11486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bwMode="auto">
          <a:xfrm>
            <a:off x="5202238" y="4445000"/>
            <a:ext cx="630237"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2792" name="TextBox 20"/>
          <p:cNvSpPr txBox="1">
            <a:spLocks noChangeArrowheads="1"/>
          </p:cNvSpPr>
          <p:nvPr/>
        </p:nvSpPr>
        <p:spPr bwMode="auto">
          <a:xfrm>
            <a:off x="4086225" y="4035425"/>
            <a:ext cx="646113" cy="307975"/>
          </a:xfrm>
          <a:prstGeom prst="rect">
            <a:avLst/>
          </a:prstGeom>
          <a:noFill/>
          <a:ln w="9525">
            <a:noFill/>
            <a:miter lim="800000"/>
            <a:headEnd/>
            <a:tailEnd/>
          </a:ln>
        </p:spPr>
        <p:txBody>
          <a:bodyPr>
            <a:spAutoFit/>
          </a:bodyPr>
          <a:lstStyle/>
          <a:p>
            <a:r>
              <a:rPr lang="en-US" sz="1400"/>
              <a:t>0 V</a:t>
            </a:r>
          </a:p>
        </p:txBody>
      </p:sp>
      <p:cxnSp>
        <p:nvCxnSpPr>
          <p:cNvPr id="22" name="Elbow Connector 21"/>
          <p:cNvCxnSpPr/>
          <p:nvPr/>
        </p:nvCxnSpPr>
        <p:spPr bwMode="auto">
          <a:xfrm rot="5400000">
            <a:off x="4179094" y="5720556"/>
            <a:ext cx="574675" cy="252413"/>
          </a:xfrm>
          <a:prstGeom prst="bentConnector3">
            <a:avLst>
              <a:gd name="adj1" fmla="val 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9" idx="4"/>
          </p:cNvCxnSpPr>
          <p:nvPr/>
        </p:nvCxnSpPr>
        <p:spPr bwMode="auto">
          <a:xfrm rot="16200000" flipV="1">
            <a:off x="4297363" y="4513262"/>
            <a:ext cx="319088" cy="258763"/>
          </a:xfrm>
          <a:prstGeom prst="bentConnector3">
            <a:avLst>
              <a:gd name="adj1" fmla="val 546"/>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2795" name="TextBox 23"/>
          <p:cNvSpPr txBox="1">
            <a:spLocks noChangeArrowheads="1"/>
          </p:cNvSpPr>
          <p:nvPr/>
        </p:nvSpPr>
        <p:spPr bwMode="auto">
          <a:xfrm>
            <a:off x="3886200" y="5511800"/>
            <a:ext cx="600075" cy="307975"/>
          </a:xfrm>
          <a:prstGeom prst="rect">
            <a:avLst/>
          </a:prstGeom>
          <a:noFill/>
          <a:ln w="9525">
            <a:noFill/>
            <a:miter lim="800000"/>
            <a:headEnd/>
            <a:tailEnd/>
          </a:ln>
        </p:spPr>
        <p:txBody>
          <a:bodyPr>
            <a:spAutoFit/>
          </a:bodyPr>
          <a:lstStyle/>
          <a:p>
            <a:r>
              <a:rPr lang="en-US" sz="1400"/>
              <a:t>0 V</a:t>
            </a:r>
          </a:p>
        </p:txBody>
      </p:sp>
      <p:sp>
        <p:nvSpPr>
          <p:cNvPr id="32796" name="TextBox 24"/>
          <p:cNvSpPr txBox="1">
            <a:spLocks noChangeArrowheads="1"/>
          </p:cNvSpPr>
          <p:nvPr/>
        </p:nvSpPr>
        <p:spPr bwMode="auto">
          <a:xfrm>
            <a:off x="3581400" y="3581400"/>
            <a:ext cx="1228725" cy="307975"/>
          </a:xfrm>
          <a:prstGeom prst="rect">
            <a:avLst/>
          </a:prstGeom>
          <a:noFill/>
          <a:ln w="9525">
            <a:noFill/>
            <a:miter lim="800000"/>
            <a:headEnd/>
            <a:tailEnd/>
          </a:ln>
        </p:spPr>
        <p:txBody>
          <a:bodyPr wrap="none">
            <a:spAutoFit/>
          </a:bodyPr>
          <a:lstStyle/>
          <a:p>
            <a:r>
              <a:rPr lang="en-US" sz="1400"/>
              <a:t>Differentiator</a:t>
            </a:r>
          </a:p>
        </p:txBody>
      </p:sp>
      <p:sp>
        <p:nvSpPr>
          <p:cNvPr id="32797" name="TextBox 25"/>
          <p:cNvSpPr txBox="1">
            <a:spLocks noChangeArrowheads="1"/>
          </p:cNvSpPr>
          <p:nvPr/>
        </p:nvSpPr>
        <p:spPr bwMode="auto">
          <a:xfrm>
            <a:off x="3921125" y="4648200"/>
            <a:ext cx="601663" cy="307975"/>
          </a:xfrm>
          <a:prstGeom prst="rect">
            <a:avLst/>
          </a:prstGeom>
          <a:noFill/>
          <a:ln w="9525">
            <a:noFill/>
            <a:miter lim="800000"/>
            <a:headEnd/>
            <a:tailEnd/>
          </a:ln>
        </p:spPr>
        <p:txBody>
          <a:bodyPr>
            <a:spAutoFit/>
          </a:bodyPr>
          <a:lstStyle/>
          <a:p>
            <a:r>
              <a:rPr lang="en-US" sz="1400"/>
              <a:t>0 V</a:t>
            </a:r>
          </a:p>
        </p:txBody>
      </p:sp>
      <p:grpSp>
        <p:nvGrpSpPr>
          <p:cNvPr id="32798" name="Group 211"/>
          <p:cNvGrpSpPr>
            <a:grpSpLocks/>
          </p:cNvGrpSpPr>
          <p:nvPr/>
        </p:nvGrpSpPr>
        <p:grpSpPr bwMode="auto">
          <a:xfrm>
            <a:off x="3822700" y="4264025"/>
            <a:ext cx="69850" cy="360363"/>
            <a:chOff x="4876006" y="4191000"/>
            <a:chExt cx="93028" cy="610394"/>
          </a:xfrm>
        </p:grpSpPr>
        <p:cxnSp>
          <p:nvCxnSpPr>
            <p:cNvPr id="33" name="Straight Connector 32"/>
            <p:cNvCxnSpPr/>
            <p:nvPr/>
          </p:nvCxnSpPr>
          <p:spPr>
            <a:xfrm rot="5400000">
              <a:off x="4569752" y="4495140"/>
              <a:ext cx="610394" cy="21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662780" y="4495140"/>
              <a:ext cx="610394" cy="21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bwMode="auto">
          <a:xfrm>
            <a:off x="3416300" y="4451350"/>
            <a:ext cx="39846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2800" name="TextBox 28"/>
          <p:cNvSpPr txBox="1">
            <a:spLocks noChangeArrowheads="1"/>
          </p:cNvSpPr>
          <p:nvPr/>
        </p:nvSpPr>
        <p:spPr bwMode="auto">
          <a:xfrm>
            <a:off x="4830763" y="4038600"/>
            <a:ext cx="296862" cy="307975"/>
          </a:xfrm>
          <a:prstGeom prst="rect">
            <a:avLst/>
          </a:prstGeom>
          <a:noFill/>
          <a:ln w="9525">
            <a:noFill/>
            <a:miter lim="800000"/>
            <a:headEnd/>
            <a:tailEnd/>
          </a:ln>
        </p:spPr>
        <p:txBody>
          <a:bodyPr wrap="none">
            <a:spAutoFit/>
          </a:bodyPr>
          <a:lstStyle/>
          <a:p>
            <a:r>
              <a:rPr lang="en-US" sz="1400"/>
              <a:t>R</a:t>
            </a:r>
          </a:p>
        </p:txBody>
      </p:sp>
      <p:sp>
        <p:nvSpPr>
          <p:cNvPr id="32801" name="TextBox 29"/>
          <p:cNvSpPr txBox="1">
            <a:spLocks noChangeArrowheads="1"/>
          </p:cNvSpPr>
          <p:nvPr/>
        </p:nvSpPr>
        <p:spPr bwMode="auto">
          <a:xfrm>
            <a:off x="3721100" y="3962400"/>
            <a:ext cx="292100" cy="307975"/>
          </a:xfrm>
          <a:prstGeom prst="rect">
            <a:avLst/>
          </a:prstGeom>
          <a:noFill/>
          <a:ln w="9525">
            <a:noFill/>
            <a:miter lim="800000"/>
            <a:headEnd/>
            <a:tailEnd/>
          </a:ln>
        </p:spPr>
        <p:txBody>
          <a:bodyPr wrap="none">
            <a:spAutoFit/>
          </a:bodyPr>
          <a:lstStyle/>
          <a:p>
            <a:r>
              <a:rPr lang="en-US" sz="1400"/>
              <a:t>C</a:t>
            </a:r>
          </a:p>
        </p:txBody>
      </p:sp>
      <p:graphicFrame>
        <p:nvGraphicFramePr>
          <p:cNvPr id="32770" name="Object 7"/>
          <p:cNvGraphicFramePr>
            <a:graphicFrameLocks noChangeAspect="1"/>
          </p:cNvGraphicFramePr>
          <p:nvPr/>
        </p:nvGraphicFramePr>
        <p:xfrm>
          <a:off x="3048000" y="4102100"/>
          <a:ext cx="381000" cy="469900"/>
        </p:xfrm>
        <a:graphic>
          <a:graphicData uri="http://schemas.openxmlformats.org/presentationml/2006/ole">
            <mc:AlternateContent xmlns:mc="http://schemas.openxmlformats.org/markup-compatibility/2006">
              <mc:Choice xmlns:v="urn:schemas-microsoft-com:vml" Requires="v">
                <p:oleObj spid="_x0000_s32790" name="Equation" r:id="rId3" imgW="190500" imgH="228600" progId="Equation.3">
                  <p:embed/>
                </p:oleObj>
              </mc:Choice>
              <mc:Fallback>
                <p:oleObj name="Equation" r:id="rId3" imgW="1905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102100"/>
                        <a:ext cx="3810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8"/>
          <p:cNvGraphicFramePr>
            <a:graphicFrameLocks noChangeAspect="1"/>
          </p:cNvGraphicFramePr>
          <p:nvPr/>
        </p:nvGraphicFramePr>
        <p:xfrm>
          <a:off x="6108700" y="5124450"/>
          <a:ext cx="444500" cy="438150"/>
        </p:xfrm>
        <a:graphic>
          <a:graphicData uri="http://schemas.openxmlformats.org/presentationml/2006/ole">
            <mc:AlternateContent xmlns:mc="http://schemas.openxmlformats.org/markup-compatibility/2006">
              <mc:Choice xmlns:v="urn:schemas-microsoft-com:vml" Requires="v">
                <p:oleObj spid="_x0000_s32791" name="Equation" r:id="rId5" imgW="241300" imgH="228600" progId="Equation.3">
                  <p:embed/>
                </p:oleObj>
              </mc:Choice>
              <mc:Fallback>
                <p:oleObj name="Equation" r:id="rId5" imgW="2413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8700" y="5124450"/>
                        <a:ext cx="4445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02" name="Group 66"/>
          <p:cNvGrpSpPr>
            <a:grpSpLocks/>
          </p:cNvGrpSpPr>
          <p:nvPr/>
        </p:nvGrpSpPr>
        <p:grpSpPr bwMode="auto">
          <a:xfrm>
            <a:off x="400050" y="4114800"/>
            <a:ext cx="2343150" cy="1752600"/>
            <a:chOff x="174521" y="4648200"/>
            <a:chExt cx="2644879" cy="2071256"/>
          </a:xfrm>
        </p:grpSpPr>
        <p:grpSp>
          <p:nvGrpSpPr>
            <p:cNvPr id="32803" name="Group 337"/>
            <p:cNvGrpSpPr>
              <a:grpSpLocks/>
            </p:cNvGrpSpPr>
            <p:nvPr/>
          </p:nvGrpSpPr>
          <p:grpSpPr bwMode="auto">
            <a:xfrm>
              <a:off x="1314183" y="4648200"/>
              <a:ext cx="1377990" cy="476540"/>
              <a:chOff x="4344334" y="1905000"/>
              <a:chExt cx="2972636" cy="685337"/>
            </a:xfrm>
          </p:grpSpPr>
          <p:cxnSp>
            <p:nvCxnSpPr>
              <p:cNvPr id="63" name="Straight Connector 62"/>
              <p:cNvCxnSpPr/>
              <p:nvPr/>
            </p:nvCxnSpPr>
            <p:spPr>
              <a:xfrm>
                <a:off x="4344335" y="1905000"/>
                <a:ext cx="2972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4001666" y="2247669"/>
                <a:ext cx="68533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rot="5400000">
              <a:off x="2426700" y="4913674"/>
              <a:ext cx="53094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805" name="Group 336"/>
            <p:cNvGrpSpPr>
              <a:grpSpLocks/>
            </p:cNvGrpSpPr>
            <p:nvPr/>
          </p:nvGrpSpPr>
          <p:grpSpPr bwMode="auto">
            <a:xfrm>
              <a:off x="1160079" y="5124743"/>
              <a:ext cx="317171" cy="262656"/>
              <a:chOff x="2364486" y="3886821"/>
              <a:chExt cx="836257" cy="472320"/>
            </a:xfrm>
          </p:grpSpPr>
          <p:cxnSp>
            <p:nvCxnSpPr>
              <p:cNvPr id="59" name="Straight Connector 58"/>
              <p:cNvCxnSpPr/>
              <p:nvPr/>
            </p:nvCxnSpPr>
            <p:spPr>
              <a:xfrm>
                <a:off x="2364486" y="3886821"/>
                <a:ext cx="83625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562920" y="4038635"/>
                <a:ext cx="3968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364486" y="4200575"/>
                <a:ext cx="83625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562920" y="4359141"/>
                <a:ext cx="3968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06" name="Group 338"/>
            <p:cNvGrpSpPr>
              <a:grpSpLocks/>
            </p:cNvGrpSpPr>
            <p:nvPr/>
          </p:nvGrpSpPr>
          <p:grpSpPr bwMode="auto">
            <a:xfrm flipV="1">
              <a:off x="1314184" y="5389275"/>
              <a:ext cx="1377990" cy="478415"/>
              <a:chOff x="4343541" y="1903790"/>
              <a:chExt cx="2972635" cy="688034"/>
            </a:xfrm>
          </p:grpSpPr>
          <p:cxnSp>
            <p:nvCxnSpPr>
              <p:cNvPr id="57" name="Straight Connector 56"/>
              <p:cNvCxnSpPr/>
              <p:nvPr/>
            </p:nvCxnSpPr>
            <p:spPr>
              <a:xfrm>
                <a:off x="4343541" y="1906487"/>
                <a:ext cx="2972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3999524" y="2247807"/>
                <a:ext cx="68803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07" name="Group 344"/>
            <p:cNvGrpSpPr>
              <a:grpSpLocks/>
            </p:cNvGrpSpPr>
            <p:nvPr/>
          </p:nvGrpSpPr>
          <p:grpSpPr bwMode="auto">
            <a:xfrm>
              <a:off x="2572138" y="5177973"/>
              <a:ext cx="247262" cy="52975"/>
              <a:chOff x="4876800" y="762000"/>
              <a:chExt cx="838200" cy="123831"/>
            </a:xfrm>
          </p:grpSpPr>
          <p:cxnSp>
            <p:nvCxnSpPr>
              <p:cNvPr id="55" name="Straight Connector 54"/>
              <p:cNvCxnSpPr/>
              <p:nvPr/>
            </p:nvCxnSpPr>
            <p:spPr>
              <a:xfrm>
                <a:off x="4876720" y="760359"/>
                <a:ext cx="8382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876720" y="887541"/>
                <a:ext cx="8382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p:cNvCxnSpPr/>
            <p:nvPr/>
          </p:nvCxnSpPr>
          <p:spPr>
            <a:xfrm rot="5400000">
              <a:off x="2372376" y="5549684"/>
              <a:ext cx="6360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079443" y="4912736"/>
              <a:ext cx="458732" cy="63601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10" name="TextBox 52"/>
            <p:cNvSpPr txBox="1">
              <a:spLocks noChangeArrowheads="1"/>
            </p:cNvSpPr>
            <p:nvPr/>
          </p:nvSpPr>
          <p:spPr bwMode="auto">
            <a:xfrm>
              <a:off x="2286000" y="5029200"/>
              <a:ext cx="329754" cy="363736"/>
            </a:xfrm>
            <a:prstGeom prst="rect">
              <a:avLst/>
            </a:prstGeom>
            <a:noFill/>
            <a:ln w="9525">
              <a:noFill/>
              <a:miter lim="800000"/>
              <a:headEnd/>
              <a:tailEnd/>
            </a:ln>
          </p:spPr>
          <p:txBody>
            <a:bodyPr wrap="none">
              <a:spAutoFit/>
            </a:bodyPr>
            <a:lstStyle/>
            <a:p>
              <a:r>
                <a:rPr lang="en-US" sz="1400"/>
                <a:t>C</a:t>
              </a:r>
            </a:p>
          </p:txBody>
        </p:sp>
        <p:sp>
          <p:nvSpPr>
            <p:cNvPr id="32811" name="TextBox 53"/>
            <p:cNvSpPr txBox="1">
              <a:spLocks noChangeArrowheads="1"/>
            </p:cNvSpPr>
            <p:nvPr/>
          </p:nvSpPr>
          <p:spPr bwMode="auto">
            <a:xfrm>
              <a:off x="174521" y="5035997"/>
              <a:ext cx="1096298" cy="872967"/>
            </a:xfrm>
            <a:prstGeom prst="rect">
              <a:avLst/>
            </a:prstGeom>
            <a:noFill/>
            <a:ln w="9525">
              <a:noFill/>
              <a:miter lim="800000"/>
              <a:headEnd/>
              <a:tailEnd/>
            </a:ln>
          </p:spPr>
          <p:txBody>
            <a:bodyPr>
              <a:spAutoFit/>
            </a:bodyPr>
            <a:lstStyle/>
            <a:p>
              <a:r>
                <a:rPr lang="en-US" sz="1400"/>
                <a:t>Changing DC Voltage</a:t>
              </a:r>
            </a:p>
          </p:txBody>
        </p:sp>
        <p:graphicFrame>
          <p:nvGraphicFramePr>
            <p:cNvPr id="32773" name="Object 44"/>
            <p:cNvGraphicFramePr>
              <a:graphicFrameLocks noChangeAspect="1"/>
            </p:cNvGraphicFramePr>
            <p:nvPr/>
          </p:nvGraphicFramePr>
          <p:xfrm>
            <a:off x="1443203" y="6031589"/>
            <a:ext cx="990600" cy="687867"/>
          </p:xfrm>
          <a:graphic>
            <a:graphicData uri="http://schemas.openxmlformats.org/presentationml/2006/ole">
              <mc:AlternateContent xmlns:mc="http://schemas.openxmlformats.org/markup-compatibility/2006">
                <mc:Choice xmlns:v="urn:schemas-microsoft-com:vml" Requires="v">
                  <p:oleObj spid="_x0000_s32792" name="Equation" r:id="rId7" imgW="558558" imgH="393529" progId="Equation.3">
                    <p:embed/>
                  </p:oleObj>
                </mc:Choice>
                <mc:Fallback>
                  <p:oleObj name="Equation" r:id="rId7" imgW="558558" imgH="393529"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3203" y="6031589"/>
                          <a:ext cx="990600" cy="6878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2772" name="Object 45"/>
          <p:cNvGraphicFramePr>
            <a:graphicFrameLocks noChangeAspect="1"/>
          </p:cNvGraphicFramePr>
          <p:nvPr/>
        </p:nvGraphicFramePr>
        <p:xfrm>
          <a:off x="6967538" y="4648200"/>
          <a:ext cx="1643062" cy="644525"/>
        </p:xfrm>
        <a:graphic>
          <a:graphicData uri="http://schemas.openxmlformats.org/presentationml/2006/ole">
            <mc:AlternateContent xmlns:mc="http://schemas.openxmlformats.org/markup-compatibility/2006">
              <mc:Choice xmlns:v="urn:schemas-microsoft-com:vml" Requires="v">
                <p:oleObj spid="_x0000_s32793" name="Equation" r:id="rId9" imgW="1002865" imgH="393529" progId="Equation.3">
                  <p:embed/>
                </p:oleObj>
              </mc:Choice>
              <mc:Fallback>
                <p:oleObj name="Equation" r:id="rId9" imgW="1002865" imgH="393529" progId="Equation.3">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7538" y="4648200"/>
                        <a:ext cx="1643062"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51"/>
          <p:cNvSpPr>
            <a:spLocks noChangeArrowheads="1"/>
          </p:cNvSpPr>
          <p:nvPr/>
        </p:nvSpPr>
        <p:spPr bwMode="auto">
          <a:xfrm>
            <a:off x="5638800" y="3581400"/>
            <a:ext cx="2819400" cy="27432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3799" name="Title 1"/>
          <p:cNvSpPr>
            <a:spLocks noGrp="1"/>
          </p:cNvSpPr>
          <p:nvPr>
            <p:ph type="title"/>
          </p:nvPr>
        </p:nvSpPr>
        <p:spPr/>
        <p:txBody>
          <a:bodyPr/>
          <a:lstStyle/>
          <a:p>
            <a:r>
              <a:rPr lang="en-US" smtClean="0"/>
              <a:t>Integrator circuits</a:t>
            </a:r>
          </a:p>
        </p:txBody>
      </p:sp>
      <p:sp>
        <p:nvSpPr>
          <p:cNvPr id="33800" name="Content Placeholder 2"/>
          <p:cNvSpPr>
            <a:spLocks noGrp="1"/>
          </p:cNvSpPr>
          <p:nvPr>
            <p:ph idx="1"/>
          </p:nvPr>
        </p:nvSpPr>
        <p:spPr>
          <a:xfrm>
            <a:off x="304800" y="2017713"/>
            <a:ext cx="8229600" cy="4306887"/>
          </a:xfrm>
        </p:spPr>
        <p:txBody>
          <a:bodyPr/>
          <a:lstStyle/>
          <a:p>
            <a:pPr>
              <a:buFont typeface="Wingdings" pitchFamily="2" charset="2"/>
              <a:buNone/>
            </a:pPr>
            <a:r>
              <a:rPr lang="en-US" i="1" smtClean="0"/>
              <a:t>	</a:t>
            </a:r>
            <a:r>
              <a:rPr lang="en-US" sz="2400" i="1" smtClean="0"/>
              <a:t>integrator</a:t>
            </a:r>
            <a:r>
              <a:rPr lang="en-US" sz="2400" smtClean="0"/>
              <a:t> produces a voltage output proportional to the product (multiplication) of the input voltage and time</a:t>
            </a:r>
          </a:p>
          <a:p>
            <a:pPr>
              <a:buFont typeface="Wingdings" pitchFamily="2" charset="2"/>
              <a:buNone/>
            </a:pPr>
            <a:r>
              <a:rPr lang="en-US" sz="2400" smtClean="0">
                <a:solidFill>
                  <a:srgbClr val="FF0000"/>
                </a:solidFill>
              </a:rPr>
              <a:t>	Applications: </a:t>
            </a:r>
            <a:r>
              <a:rPr lang="en-US" sz="2400" smtClean="0"/>
              <a:t>analog computation, process control</a:t>
            </a:r>
          </a:p>
        </p:txBody>
      </p:sp>
      <p:grpSp>
        <p:nvGrpSpPr>
          <p:cNvPr id="33801" name="Group 45"/>
          <p:cNvGrpSpPr>
            <a:grpSpLocks/>
          </p:cNvGrpSpPr>
          <p:nvPr/>
        </p:nvGrpSpPr>
        <p:grpSpPr bwMode="auto">
          <a:xfrm>
            <a:off x="558800" y="3624263"/>
            <a:ext cx="4495800" cy="2751137"/>
            <a:chOff x="457200" y="3700463"/>
            <a:chExt cx="4495800" cy="2751137"/>
          </a:xfrm>
        </p:grpSpPr>
        <p:sp>
          <p:nvSpPr>
            <p:cNvPr id="33804" name="Rectangle 51"/>
            <p:cNvSpPr>
              <a:spLocks noChangeArrowheads="1"/>
            </p:cNvSpPr>
            <p:nvPr/>
          </p:nvSpPr>
          <p:spPr bwMode="auto">
            <a:xfrm>
              <a:off x="457200" y="3708400"/>
              <a:ext cx="4495800" cy="27432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cxnSp>
          <p:nvCxnSpPr>
            <p:cNvPr id="7" name="Straight Connector 6"/>
            <p:cNvCxnSpPr>
              <a:stCxn id="8" idx="6"/>
            </p:cNvCxnSpPr>
            <p:nvPr/>
          </p:nvCxnSpPr>
          <p:spPr bwMode="auto">
            <a:xfrm flipV="1">
              <a:off x="2376488" y="4494213"/>
              <a:ext cx="46513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2305050" y="4457700"/>
              <a:ext cx="71438" cy="7302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Elbow Connector 8"/>
            <p:cNvCxnSpPr/>
            <p:nvPr/>
          </p:nvCxnSpPr>
          <p:spPr bwMode="auto">
            <a:xfrm rot="16200000" flipH="1">
              <a:off x="2335213" y="4511675"/>
              <a:ext cx="0" cy="0"/>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bwMode="auto">
            <a:xfrm rot="5400000">
              <a:off x="2560638" y="4826000"/>
              <a:ext cx="1335088" cy="1195387"/>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809" name="TextBox 10"/>
            <p:cNvSpPr txBox="1">
              <a:spLocks noChangeArrowheads="1"/>
            </p:cNvSpPr>
            <p:nvPr/>
          </p:nvSpPr>
          <p:spPr bwMode="auto">
            <a:xfrm>
              <a:off x="2638425" y="4908550"/>
              <a:ext cx="196850" cy="220663"/>
            </a:xfrm>
            <a:prstGeom prst="rect">
              <a:avLst/>
            </a:prstGeom>
            <a:noFill/>
            <a:ln w="9525">
              <a:noFill/>
              <a:miter lim="800000"/>
              <a:headEnd/>
              <a:tailEnd/>
            </a:ln>
          </p:spPr>
          <p:txBody>
            <a:bodyPr wrap="none">
              <a:spAutoFit/>
            </a:bodyPr>
            <a:lstStyle/>
            <a:p>
              <a:r>
                <a:rPr lang="en-US" sz="1400"/>
                <a:t>-</a:t>
              </a:r>
            </a:p>
          </p:txBody>
        </p:sp>
        <p:sp>
          <p:nvSpPr>
            <p:cNvPr id="33810" name="TextBox 11"/>
            <p:cNvSpPr txBox="1">
              <a:spLocks noChangeArrowheads="1"/>
            </p:cNvSpPr>
            <p:nvPr/>
          </p:nvSpPr>
          <p:spPr bwMode="auto">
            <a:xfrm>
              <a:off x="2624138" y="5540375"/>
              <a:ext cx="227012" cy="220663"/>
            </a:xfrm>
            <a:prstGeom prst="rect">
              <a:avLst/>
            </a:prstGeom>
            <a:noFill/>
            <a:ln w="9525">
              <a:noFill/>
              <a:miter lim="800000"/>
              <a:headEnd/>
              <a:tailEnd/>
            </a:ln>
          </p:spPr>
          <p:txBody>
            <a:bodyPr wrap="none">
              <a:spAutoFit/>
            </a:bodyPr>
            <a:lstStyle/>
            <a:p>
              <a:r>
                <a:rPr lang="en-US" sz="1400"/>
                <a:t>+</a:t>
              </a:r>
            </a:p>
          </p:txBody>
        </p:sp>
        <p:cxnSp>
          <p:nvCxnSpPr>
            <p:cNvPr id="13" name="Straight Connector 12"/>
            <p:cNvCxnSpPr/>
            <p:nvPr/>
          </p:nvCxnSpPr>
          <p:spPr bwMode="auto">
            <a:xfrm rot="10800000">
              <a:off x="3825875" y="5421313"/>
              <a:ext cx="4413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3952875" y="5394325"/>
              <a:ext cx="61913" cy="555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3813" name="Group 790"/>
            <p:cNvGrpSpPr>
              <a:grpSpLocks/>
            </p:cNvGrpSpPr>
            <p:nvPr/>
          </p:nvGrpSpPr>
          <p:grpSpPr bwMode="auto">
            <a:xfrm>
              <a:off x="2157413" y="6297613"/>
              <a:ext cx="373062" cy="103187"/>
              <a:chOff x="3733623" y="3962634"/>
              <a:chExt cx="761794" cy="230726"/>
            </a:xfrm>
          </p:grpSpPr>
          <p:cxnSp>
            <p:nvCxnSpPr>
              <p:cNvPr id="40" name="Straight Connector 39"/>
              <p:cNvCxnSpPr/>
              <p:nvPr/>
            </p:nvCxnSpPr>
            <p:spPr>
              <a:xfrm>
                <a:off x="3733623" y="3962634"/>
                <a:ext cx="761794" cy="35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051308" y="4189811"/>
                <a:ext cx="152358" cy="35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02190" y="4076223"/>
                <a:ext cx="460319" cy="35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a:endCxn id="8" idx="2"/>
            </p:cNvCxnSpPr>
            <p:nvPr/>
          </p:nvCxnSpPr>
          <p:spPr bwMode="auto">
            <a:xfrm>
              <a:off x="1871663" y="4494213"/>
              <a:ext cx="43338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815" name="Group 29"/>
            <p:cNvGrpSpPr>
              <a:grpSpLocks/>
            </p:cNvGrpSpPr>
            <p:nvPr/>
          </p:nvGrpSpPr>
          <p:grpSpPr bwMode="auto">
            <a:xfrm flipH="1">
              <a:off x="1392238" y="4432300"/>
              <a:ext cx="474662" cy="141288"/>
              <a:chOff x="3606415" y="3293207"/>
              <a:chExt cx="1016764" cy="329461"/>
            </a:xfrm>
          </p:grpSpPr>
          <p:cxnSp>
            <p:nvCxnSpPr>
              <p:cNvPr id="33" name="Straight Connector 32"/>
              <p:cNvCxnSpPr/>
              <p:nvPr/>
            </p:nvCxnSpPr>
            <p:spPr bwMode="auto">
              <a:xfrm rot="5400000" flipH="1" flipV="1">
                <a:off x="3597139" y="3302483"/>
                <a:ext cx="144371" cy="1258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auto">
              <a:xfrm rot="16200000" flipH="1">
                <a:off x="3630415" y="3395027"/>
                <a:ext cx="329461" cy="12582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auto">
              <a:xfrm rot="5400000" flipH="1" flipV="1">
                <a:off x="3788541" y="3362722"/>
                <a:ext cx="329461" cy="19043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rot="16200000" flipH="1">
                <a:off x="3946665" y="3395027"/>
                <a:ext cx="329461" cy="1258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rot="5400000" flipH="1" flipV="1">
                <a:off x="4101389" y="3366121"/>
                <a:ext cx="329461" cy="18363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16"/>
              <p:cNvCxnSpPr/>
              <p:nvPr/>
            </p:nvCxnSpPr>
            <p:spPr bwMode="auto">
              <a:xfrm rot="16200000" flipH="1">
                <a:off x="4261216" y="3396728"/>
                <a:ext cx="329461" cy="12242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rot="5400000" flipH="1" flipV="1">
                <a:off x="4493184" y="3492673"/>
                <a:ext cx="144371" cy="1156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816" name="TextBox 17"/>
            <p:cNvSpPr txBox="1">
              <a:spLocks noChangeArrowheads="1"/>
            </p:cNvSpPr>
            <p:nvPr/>
          </p:nvSpPr>
          <p:spPr bwMode="auto">
            <a:xfrm>
              <a:off x="2084388" y="4111625"/>
              <a:ext cx="582612" cy="307975"/>
            </a:xfrm>
            <a:prstGeom prst="rect">
              <a:avLst/>
            </a:prstGeom>
            <a:noFill/>
            <a:ln w="9525">
              <a:noFill/>
              <a:miter lim="800000"/>
              <a:headEnd/>
              <a:tailEnd/>
            </a:ln>
          </p:spPr>
          <p:txBody>
            <a:bodyPr>
              <a:spAutoFit/>
            </a:bodyPr>
            <a:lstStyle/>
            <a:p>
              <a:r>
                <a:rPr lang="en-US" sz="1400"/>
                <a:t>0 V</a:t>
              </a:r>
            </a:p>
          </p:txBody>
        </p:sp>
        <p:cxnSp>
          <p:nvCxnSpPr>
            <p:cNvPr id="19" name="Elbow Connector 18"/>
            <p:cNvCxnSpPr/>
            <p:nvPr/>
          </p:nvCxnSpPr>
          <p:spPr bwMode="auto">
            <a:xfrm rot="5400000">
              <a:off x="2194719" y="5838031"/>
              <a:ext cx="609600" cy="274638"/>
            </a:xfrm>
            <a:prstGeom prst="bentConnector3">
              <a:avLst>
                <a:gd name="adj1" fmla="val 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bwMode="auto">
            <a:xfrm rot="16200000" flipV="1">
              <a:off x="2295524" y="4586288"/>
              <a:ext cx="392113" cy="280988"/>
            </a:xfrm>
            <a:prstGeom prst="bentConnector3">
              <a:avLst>
                <a:gd name="adj1" fmla="val 1519"/>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3819" name="TextBox 20"/>
            <p:cNvSpPr txBox="1">
              <a:spLocks noChangeArrowheads="1"/>
            </p:cNvSpPr>
            <p:nvPr/>
          </p:nvSpPr>
          <p:spPr bwMode="auto">
            <a:xfrm>
              <a:off x="1798638" y="5486400"/>
              <a:ext cx="715962" cy="307975"/>
            </a:xfrm>
            <a:prstGeom prst="rect">
              <a:avLst/>
            </a:prstGeom>
            <a:noFill/>
            <a:ln w="9525">
              <a:noFill/>
              <a:miter lim="800000"/>
              <a:headEnd/>
              <a:tailEnd/>
            </a:ln>
          </p:spPr>
          <p:txBody>
            <a:bodyPr>
              <a:spAutoFit/>
            </a:bodyPr>
            <a:lstStyle/>
            <a:p>
              <a:r>
                <a:rPr lang="en-US" sz="1400"/>
                <a:t>0 V</a:t>
              </a:r>
            </a:p>
          </p:txBody>
        </p:sp>
        <p:sp>
          <p:nvSpPr>
            <p:cNvPr id="33820" name="TextBox 21"/>
            <p:cNvSpPr txBox="1">
              <a:spLocks noChangeArrowheads="1"/>
            </p:cNvSpPr>
            <p:nvPr/>
          </p:nvSpPr>
          <p:spPr bwMode="auto">
            <a:xfrm>
              <a:off x="2003425" y="3700463"/>
              <a:ext cx="981075" cy="307975"/>
            </a:xfrm>
            <a:prstGeom prst="rect">
              <a:avLst/>
            </a:prstGeom>
            <a:noFill/>
            <a:ln w="9525">
              <a:noFill/>
              <a:miter lim="800000"/>
              <a:headEnd/>
              <a:tailEnd/>
            </a:ln>
          </p:spPr>
          <p:txBody>
            <a:bodyPr wrap="none">
              <a:spAutoFit/>
            </a:bodyPr>
            <a:lstStyle/>
            <a:p>
              <a:r>
                <a:rPr lang="en-US" sz="1400"/>
                <a:t>Integrator</a:t>
              </a:r>
            </a:p>
          </p:txBody>
        </p:sp>
        <p:sp>
          <p:nvSpPr>
            <p:cNvPr id="33821" name="TextBox 22"/>
            <p:cNvSpPr txBox="1">
              <a:spLocks noChangeArrowheads="1"/>
            </p:cNvSpPr>
            <p:nvPr/>
          </p:nvSpPr>
          <p:spPr bwMode="auto">
            <a:xfrm>
              <a:off x="1752600" y="4724400"/>
              <a:ext cx="638175" cy="307975"/>
            </a:xfrm>
            <a:prstGeom prst="rect">
              <a:avLst/>
            </a:prstGeom>
            <a:noFill/>
            <a:ln w="9525">
              <a:noFill/>
              <a:miter lim="800000"/>
              <a:headEnd/>
              <a:tailEnd/>
            </a:ln>
          </p:spPr>
          <p:txBody>
            <a:bodyPr>
              <a:spAutoFit/>
            </a:bodyPr>
            <a:lstStyle/>
            <a:p>
              <a:r>
                <a:rPr lang="en-US" sz="1400"/>
                <a:t>0 V</a:t>
              </a:r>
            </a:p>
          </p:txBody>
        </p:sp>
        <p:grpSp>
          <p:nvGrpSpPr>
            <p:cNvPr id="33822" name="Group 211"/>
            <p:cNvGrpSpPr>
              <a:grpSpLocks/>
            </p:cNvGrpSpPr>
            <p:nvPr/>
          </p:nvGrpSpPr>
          <p:grpSpPr bwMode="auto">
            <a:xfrm>
              <a:off x="2847975" y="4298950"/>
              <a:ext cx="100013" cy="381000"/>
              <a:chOff x="4876006" y="4191000"/>
              <a:chExt cx="119602" cy="610394"/>
            </a:xfrm>
          </p:grpSpPr>
          <p:cxnSp>
            <p:nvCxnSpPr>
              <p:cNvPr id="31" name="Straight Connector 30"/>
              <p:cNvCxnSpPr/>
              <p:nvPr/>
            </p:nvCxnSpPr>
            <p:spPr>
              <a:xfrm rot="5400000">
                <a:off x="4571759" y="4495247"/>
                <a:ext cx="610394" cy="189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689461" y="4495247"/>
                <a:ext cx="610394" cy="189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823" name="TextBox 24"/>
            <p:cNvSpPr txBox="1">
              <a:spLocks noChangeArrowheads="1"/>
            </p:cNvSpPr>
            <p:nvPr/>
          </p:nvSpPr>
          <p:spPr bwMode="auto">
            <a:xfrm>
              <a:off x="1524000" y="4081463"/>
              <a:ext cx="296863" cy="307975"/>
            </a:xfrm>
            <a:prstGeom prst="rect">
              <a:avLst/>
            </a:prstGeom>
            <a:noFill/>
            <a:ln w="9525">
              <a:noFill/>
              <a:miter lim="800000"/>
              <a:headEnd/>
              <a:tailEnd/>
            </a:ln>
          </p:spPr>
          <p:txBody>
            <a:bodyPr wrap="none">
              <a:spAutoFit/>
            </a:bodyPr>
            <a:lstStyle/>
            <a:p>
              <a:r>
                <a:rPr lang="en-US" sz="1400"/>
                <a:t>R</a:t>
              </a:r>
            </a:p>
          </p:txBody>
        </p:sp>
        <p:sp>
          <p:nvSpPr>
            <p:cNvPr id="33824" name="TextBox 25"/>
            <p:cNvSpPr txBox="1">
              <a:spLocks noChangeArrowheads="1"/>
            </p:cNvSpPr>
            <p:nvPr/>
          </p:nvSpPr>
          <p:spPr bwMode="auto">
            <a:xfrm>
              <a:off x="2954338" y="4111625"/>
              <a:ext cx="292100" cy="307975"/>
            </a:xfrm>
            <a:prstGeom prst="rect">
              <a:avLst/>
            </a:prstGeom>
            <a:noFill/>
            <a:ln w="9525">
              <a:noFill/>
              <a:miter lim="800000"/>
              <a:headEnd/>
              <a:tailEnd/>
            </a:ln>
          </p:spPr>
          <p:txBody>
            <a:bodyPr wrap="none">
              <a:spAutoFit/>
            </a:bodyPr>
            <a:lstStyle/>
            <a:p>
              <a:r>
                <a:rPr lang="en-US" sz="1400"/>
                <a:t>C</a:t>
              </a:r>
            </a:p>
          </p:txBody>
        </p:sp>
        <p:graphicFrame>
          <p:nvGraphicFramePr>
            <p:cNvPr id="33796" name="Object 6"/>
            <p:cNvGraphicFramePr>
              <a:graphicFrameLocks noChangeAspect="1"/>
            </p:cNvGraphicFramePr>
            <p:nvPr/>
          </p:nvGraphicFramePr>
          <p:xfrm>
            <a:off x="544513" y="4279900"/>
            <a:ext cx="369887" cy="444500"/>
          </p:xfrm>
          <a:graphic>
            <a:graphicData uri="http://schemas.openxmlformats.org/presentationml/2006/ole">
              <mc:AlternateContent xmlns:mc="http://schemas.openxmlformats.org/markup-compatibility/2006">
                <mc:Choice xmlns:v="urn:schemas-microsoft-com:vml" Requires="v">
                  <p:oleObj spid="_x0000_s33814" name="Equation" r:id="rId3" imgW="190500" imgH="228600" progId="Equation.3">
                    <p:embed/>
                  </p:oleObj>
                </mc:Choice>
                <mc:Fallback>
                  <p:oleObj name="Equation" r:id="rId3" imgW="1905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3" y="4279900"/>
                          <a:ext cx="36988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7"/>
            <p:cNvGraphicFramePr>
              <a:graphicFrameLocks noChangeAspect="1"/>
            </p:cNvGraphicFramePr>
            <p:nvPr/>
          </p:nvGraphicFramePr>
          <p:xfrm>
            <a:off x="4313238" y="5243513"/>
            <a:ext cx="411162" cy="395287"/>
          </p:xfrm>
          <a:graphic>
            <a:graphicData uri="http://schemas.openxmlformats.org/presentationml/2006/ole">
              <mc:AlternateContent xmlns:mc="http://schemas.openxmlformats.org/markup-compatibility/2006">
                <mc:Choice xmlns:v="urn:schemas-microsoft-com:vml" Requires="v">
                  <p:oleObj spid="_x0000_s33815" name="Equation" r:id="rId5" imgW="241300" imgH="228600" progId="Equation.3">
                    <p:embed/>
                  </p:oleObj>
                </mc:Choice>
                <mc:Fallback>
                  <p:oleObj name="Equation" r:id="rId5" imgW="2413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238" y="5243513"/>
                          <a:ext cx="411162"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Shape 28"/>
            <p:cNvCxnSpPr/>
            <p:nvPr/>
          </p:nvCxnSpPr>
          <p:spPr bwMode="auto">
            <a:xfrm>
              <a:off x="2952750" y="4495800"/>
              <a:ext cx="1012825" cy="898525"/>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flipV="1">
              <a:off x="931863" y="4513263"/>
              <a:ext cx="46513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33794" name="Object 42"/>
          <p:cNvGraphicFramePr>
            <a:graphicFrameLocks noChangeAspect="1"/>
          </p:cNvGraphicFramePr>
          <p:nvPr/>
        </p:nvGraphicFramePr>
        <p:xfrm>
          <a:off x="5878513" y="3733800"/>
          <a:ext cx="1577975" cy="649288"/>
        </p:xfrm>
        <a:graphic>
          <a:graphicData uri="http://schemas.openxmlformats.org/presentationml/2006/ole">
            <mc:AlternateContent xmlns:mc="http://schemas.openxmlformats.org/markup-compatibility/2006">
              <mc:Choice xmlns:v="urn:schemas-microsoft-com:vml" Requires="v">
                <p:oleObj spid="_x0000_s33816" name="Equation" r:id="rId7" imgW="888840" imgH="393480" progId="Equation.3">
                  <p:embed/>
                </p:oleObj>
              </mc:Choice>
              <mc:Fallback>
                <p:oleObj name="Equation" r:id="rId7" imgW="888840" imgH="39348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8513" y="3733800"/>
                        <a:ext cx="1577975"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2" name="TextBox 42"/>
          <p:cNvSpPr txBox="1">
            <a:spLocks noChangeArrowheads="1"/>
          </p:cNvSpPr>
          <p:nvPr/>
        </p:nvSpPr>
        <p:spPr bwMode="auto">
          <a:xfrm>
            <a:off x="6291263" y="4568825"/>
            <a:ext cx="423862" cy="307975"/>
          </a:xfrm>
          <a:prstGeom prst="rect">
            <a:avLst/>
          </a:prstGeom>
          <a:noFill/>
          <a:ln w="9525">
            <a:noFill/>
            <a:miter lim="800000"/>
            <a:headEnd/>
            <a:tailEnd/>
          </a:ln>
        </p:spPr>
        <p:txBody>
          <a:bodyPr wrap="none">
            <a:spAutoFit/>
          </a:bodyPr>
          <a:lstStyle/>
          <a:p>
            <a:r>
              <a:rPr lang="en-US" sz="1400"/>
              <a:t>OR</a:t>
            </a:r>
          </a:p>
        </p:txBody>
      </p:sp>
      <p:graphicFrame>
        <p:nvGraphicFramePr>
          <p:cNvPr id="33795" name="Object 44"/>
          <p:cNvGraphicFramePr>
            <a:graphicFrameLocks noChangeAspect="1"/>
          </p:cNvGraphicFramePr>
          <p:nvPr/>
        </p:nvGraphicFramePr>
        <p:xfrm>
          <a:off x="5932488" y="4953000"/>
          <a:ext cx="2068512" cy="620713"/>
        </p:xfrm>
        <a:graphic>
          <a:graphicData uri="http://schemas.openxmlformats.org/presentationml/2006/ole">
            <mc:AlternateContent xmlns:mc="http://schemas.openxmlformats.org/markup-compatibility/2006">
              <mc:Choice xmlns:v="urn:schemas-microsoft-com:vml" Requires="v">
                <p:oleObj spid="_x0000_s33817" name="Equation" r:id="rId9" imgW="1206360" imgH="393480" progId="Equation.3">
                  <p:embed/>
                </p:oleObj>
              </mc:Choice>
              <mc:Fallback>
                <p:oleObj name="Equation" r:id="rId9" imgW="1206360" imgH="393480"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2488" y="4953000"/>
                        <a:ext cx="2068512"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3" name="TextBox 45"/>
          <p:cNvSpPr txBox="1">
            <a:spLocks noChangeArrowheads="1"/>
          </p:cNvSpPr>
          <p:nvPr/>
        </p:nvSpPr>
        <p:spPr bwMode="auto">
          <a:xfrm>
            <a:off x="5659438" y="5715000"/>
            <a:ext cx="2798762" cy="523875"/>
          </a:xfrm>
          <a:prstGeom prst="rect">
            <a:avLst/>
          </a:prstGeom>
          <a:noFill/>
          <a:ln w="9525">
            <a:noFill/>
            <a:miter lim="800000"/>
            <a:headEnd/>
            <a:tailEnd/>
          </a:ln>
        </p:spPr>
        <p:txBody>
          <a:bodyPr wrap="none">
            <a:spAutoFit/>
          </a:bodyPr>
          <a:lstStyle/>
          <a:p>
            <a:r>
              <a:rPr lang="en-US" sz="1400" dirty="0">
                <a:latin typeface="Calibri" pitchFamily="34" charset="0"/>
              </a:rPr>
              <a:t>Where,</a:t>
            </a:r>
          </a:p>
          <a:p>
            <a:r>
              <a:rPr lang="en-US" sz="1400" dirty="0">
                <a:latin typeface="Calibri" pitchFamily="34" charset="0"/>
              </a:rPr>
              <a:t>C=Output voltage at start time (t=0)</a:t>
            </a:r>
          </a:p>
        </p:txBody>
      </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101"/>
          <p:cNvSpPr>
            <a:spLocks noChangeArrowheads="1"/>
          </p:cNvSpPr>
          <p:nvPr/>
        </p:nvSpPr>
        <p:spPr bwMode="auto">
          <a:xfrm>
            <a:off x="4114800" y="1905000"/>
            <a:ext cx="4724400" cy="44958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03106" name="Title 1"/>
          <p:cNvSpPr>
            <a:spLocks noGrp="1"/>
          </p:cNvSpPr>
          <p:nvPr>
            <p:ph type="title"/>
          </p:nvPr>
        </p:nvSpPr>
        <p:spPr/>
        <p:txBody>
          <a:bodyPr/>
          <a:lstStyle/>
          <a:p>
            <a:r>
              <a:rPr lang="en-US" sz="4000" dirty="0" smtClean="0"/>
              <a:t>Frequency response of Op-amp</a:t>
            </a:r>
          </a:p>
        </p:txBody>
      </p:sp>
      <p:grpSp>
        <p:nvGrpSpPr>
          <p:cNvPr id="2" name="Group 4"/>
          <p:cNvGrpSpPr/>
          <p:nvPr/>
        </p:nvGrpSpPr>
        <p:grpSpPr>
          <a:xfrm>
            <a:off x="4188022" y="2133600"/>
            <a:ext cx="4270178" cy="4201597"/>
            <a:chOff x="1292422" y="982980"/>
            <a:chExt cx="4270178" cy="4201597"/>
          </a:xfrm>
        </p:grpSpPr>
        <p:cxnSp>
          <p:nvCxnSpPr>
            <p:cNvPr id="6" name="Straight Connector 5"/>
            <p:cNvCxnSpPr/>
            <p:nvPr/>
          </p:nvCxnSpPr>
          <p:spPr>
            <a:xfrm rot="16200000" flipH="1">
              <a:off x="1028699" y="2468881"/>
              <a:ext cx="29718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1562099" y="2468881"/>
              <a:ext cx="29718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1943100" y="2481581"/>
              <a:ext cx="29718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2400299" y="2468881"/>
              <a:ext cx="29718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2781299" y="2468882"/>
              <a:ext cx="29718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162300" y="2468883"/>
              <a:ext cx="29718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3632200" y="2468880"/>
              <a:ext cx="29718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514600" y="990600"/>
              <a:ext cx="260604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514600" y="1485900"/>
              <a:ext cx="260604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514600" y="1981200"/>
              <a:ext cx="260604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514600" y="2476500"/>
              <a:ext cx="260604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514600" y="2971800"/>
              <a:ext cx="260604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514600" y="3467100"/>
              <a:ext cx="260604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514600" y="3962400"/>
              <a:ext cx="260604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14600" y="1485900"/>
              <a:ext cx="381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2743200" y="1485904"/>
              <a:ext cx="304800" cy="304800"/>
            </a:xfrm>
            <a:prstGeom prst="arc">
              <a:avLst>
                <a:gd name="adj1" fmla="val 16200000"/>
                <a:gd name="adj2" fmla="val 1995554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p:cNvCxnSpPr>
              <a:stCxn id="21" idx="2"/>
            </p:cNvCxnSpPr>
            <p:nvPr/>
          </p:nvCxnSpPr>
          <p:spPr>
            <a:xfrm rot="16200000" flipH="1">
              <a:off x="2871023" y="1728023"/>
              <a:ext cx="2394248" cy="20745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41514" y="3948668"/>
              <a:ext cx="301686" cy="36933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2260600" y="3657600"/>
              <a:ext cx="301686" cy="369332"/>
            </a:xfrm>
            <a:prstGeom prst="rect">
              <a:avLst/>
            </a:prstGeom>
            <a:noFill/>
          </p:spPr>
          <p:txBody>
            <a:bodyPr wrap="none" rtlCol="0">
              <a:spAutoFit/>
            </a:bodyPr>
            <a:lstStyle/>
            <a:p>
              <a:r>
                <a:rPr lang="en-US" dirty="0" smtClean="0"/>
                <a:t>1</a:t>
              </a:r>
              <a:endParaRPr lang="en-US" dirty="0"/>
            </a:p>
          </p:txBody>
        </p:sp>
        <p:sp>
          <p:nvSpPr>
            <p:cNvPr id="25" name="TextBox 24"/>
            <p:cNvSpPr txBox="1"/>
            <p:nvPr/>
          </p:nvSpPr>
          <p:spPr>
            <a:xfrm>
              <a:off x="2835214" y="3962400"/>
              <a:ext cx="418704" cy="369332"/>
            </a:xfrm>
            <a:prstGeom prst="rect">
              <a:avLst/>
            </a:prstGeom>
            <a:noFill/>
          </p:spPr>
          <p:txBody>
            <a:bodyPr wrap="none" rtlCol="0">
              <a:spAutoFit/>
            </a:bodyPr>
            <a:lstStyle/>
            <a:p>
              <a:r>
                <a:rPr lang="en-US" dirty="0" smtClean="0"/>
                <a:t>10</a:t>
              </a:r>
              <a:endParaRPr lang="en-US" dirty="0"/>
            </a:p>
          </p:txBody>
        </p:sp>
        <p:sp>
          <p:nvSpPr>
            <p:cNvPr id="26" name="TextBox 25"/>
            <p:cNvSpPr txBox="1"/>
            <p:nvPr/>
          </p:nvSpPr>
          <p:spPr>
            <a:xfrm>
              <a:off x="3162696" y="3962400"/>
              <a:ext cx="535724" cy="369332"/>
            </a:xfrm>
            <a:prstGeom prst="rect">
              <a:avLst/>
            </a:prstGeom>
            <a:noFill/>
          </p:spPr>
          <p:txBody>
            <a:bodyPr wrap="none" rtlCol="0">
              <a:spAutoFit/>
            </a:bodyPr>
            <a:lstStyle/>
            <a:p>
              <a:r>
                <a:rPr lang="en-US" dirty="0" smtClean="0"/>
                <a:t>100</a:t>
              </a:r>
              <a:endParaRPr lang="en-US" dirty="0"/>
            </a:p>
          </p:txBody>
        </p:sp>
        <p:sp>
          <p:nvSpPr>
            <p:cNvPr id="27" name="TextBox 26"/>
            <p:cNvSpPr txBox="1"/>
            <p:nvPr/>
          </p:nvSpPr>
          <p:spPr>
            <a:xfrm>
              <a:off x="3762314" y="3935968"/>
              <a:ext cx="301686" cy="369332"/>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4038600" y="3937000"/>
              <a:ext cx="418704" cy="369332"/>
            </a:xfrm>
            <a:prstGeom prst="rect">
              <a:avLst/>
            </a:prstGeom>
            <a:noFill/>
          </p:spPr>
          <p:txBody>
            <a:bodyPr wrap="none" rtlCol="0">
              <a:spAutoFit/>
            </a:bodyPr>
            <a:lstStyle/>
            <a:p>
              <a:r>
                <a:rPr lang="en-US" dirty="0" smtClean="0"/>
                <a:t>10</a:t>
              </a:r>
              <a:endParaRPr lang="en-US" dirty="0"/>
            </a:p>
          </p:txBody>
        </p:sp>
        <p:sp>
          <p:nvSpPr>
            <p:cNvPr id="29" name="TextBox 28"/>
            <p:cNvSpPr txBox="1"/>
            <p:nvPr/>
          </p:nvSpPr>
          <p:spPr>
            <a:xfrm>
              <a:off x="4404576" y="3937000"/>
              <a:ext cx="535724" cy="369332"/>
            </a:xfrm>
            <a:prstGeom prst="rect">
              <a:avLst/>
            </a:prstGeom>
            <a:noFill/>
          </p:spPr>
          <p:txBody>
            <a:bodyPr wrap="none" rtlCol="0">
              <a:spAutoFit/>
            </a:bodyPr>
            <a:lstStyle/>
            <a:p>
              <a:r>
                <a:rPr lang="en-US" dirty="0" smtClean="0"/>
                <a:t>100</a:t>
              </a:r>
              <a:endParaRPr lang="en-US" dirty="0"/>
            </a:p>
          </p:txBody>
        </p:sp>
        <p:sp>
          <p:nvSpPr>
            <p:cNvPr id="30" name="TextBox 29"/>
            <p:cNvSpPr txBox="1"/>
            <p:nvPr/>
          </p:nvSpPr>
          <p:spPr>
            <a:xfrm>
              <a:off x="4981514" y="3937000"/>
              <a:ext cx="301686" cy="369332"/>
            </a:xfrm>
            <a:prstGeom prst="rect">
              <a:avLst/>
            </a:prstGeom>
            <a:noFill/>
          </p:spPr>
          <p:txBody>
            <a:bodyPr wrap="none" rtlCol="0">
              <a:spAutoFit/>
            </a:bodyPr>
            <a:lstStyle/>
            <a:p>
              <a:r>
                <a:rPr lang="en-US" dirty="0" smtClean="0"/>
                <a:t>1</a:t>
              </a:r>
              <a:endParaRPr lang="en-US" dirty="0"/>
            </a:p>
          </p:txBody>
        </p:sp>
        <p:sp>
          <p:nvSpPr>
            <p:cNvPr id="31" name="Left Brace 30"/>
            <p:cNvSpPr/>
            <p:nvPr/>
          </p:nvSpPr>
          <p:spPr>
            <a:xfrm rot="16200000">
              <a:off x="2895600" y="3962400"/>
              <a:ext cx="304800" cy="914400"/>
            </a:xfrm>
            <a:prstGeom prst="leftBrace">
              <a:avLst>
                <a:gd name="adj1" fmla="val 8333"/>
                <a:gd name="adj2" fmla="val 5104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2111771" y="3288268"/>
              <a:ext cx="418704" cy="369332"/>
            </a:xfrm>
            <a:prstGeom prst="rect">
              <a:avLst/>
            </a:prstGeom>
            <a:noFill/>
          </p:spPr>
          <p:txBody>
            <a:bodyPr wrap="none" rtlCol="0">
              <a:spAutoFit/>
            </a:bodyPr>
            <a:lstStyle/>
            <a:p>
              <a:r>
                <a:rPr lang="en-US" dirty="0" smtClean="0"/>
                <a:t>10</a:t>
              </a:r>
              <a:endParaRPr lang="en-US" dirty="0"/>
            </a:p>
          </p:txBody>
        </p:sp>
        <p:sp>
          <p:nvSpPr>
            <p:cNvPr id="33" name="TextBox 32"/>
            <p:cNvSpPr txBox="1"/>
            <p:nvPr/>
          </p:nvSpPr>
          <p:spPr>
            <a:xfrm>
              <a:off x="2003425" y="2783443"/>
              <a:ext cx="535724" cy="369332"/>
            </a:xfrm>
            <a:prstGeom prst="rect">
              <a:avLst/>
            </a:prstGeom>
            <a:noFill/>
          </p:spPr>
          <p:txBody>
            <a:bodyPr wrap="none" rtlCol="0">
              <a:spAutoFit/>
            </a:bodyPr>
            <a:lstStyle/>
            <a:p>
              <a:r>
                <a:rPr lang="en-US" dirty="0" smtClean="0"/>
                <a:t>100</a:t>
              </a:r>
              <a:endParaRPr lang="en-US" dirty="0"/>
            </a:p>
          </p:txBody>
        </p:sp>
        <p:sp>
          <p:nvSpPr>
            <p:cNvPr id="34" name="TextBox 33"/>
            <p:cNvSpPr txBox="1"/>
            <p:nvPr/>
          </p:nvSpPr>
          <p:spPr>
            <a:xfrm>
              <a:off x="1895475" y="2326243"/>
              <a:ext cx="652743" cy="369332"/>
            </a:xfrm>
            <a:prstGeom prst="rect">
              <a:avLst/>
            </a:prstGeom>
            <a:noFill/>
          </p:spPr>
          <p:txBody>
            <a:bodyPr wrap="none" rtlCol="0">
              <a:spAutoFit/>
            </a:bodyPr>
            <a:lstStyle/>
            <a:p>
              <a:r>
                <a:rPr lang="en-US" dirty="0" smtClean="0"/>
                <a:t>1000</a:t>
              </a:r>
              <a:endParaRPr lang="en-US" dirty="0"/>
            </a:p>
          </p:txBody>
        </p:sp>
        <p:sp>
          <p:nvSpPr>
            <p:cNvPr id="35" name="TextBox 34"/>
            <p:cNvSpPr txBox="1"/>
            <p:nvPr/>
          </p:nvSpPr>
          <p:spPr>
            <a:xfrm>
              <a:off x="1701800" y="1840468"/>
              <a:ext cx="827471" cy="369332"/>
            </a:xfrm>
            <a:prstGeom prst="rect">
              <a:avLst/>
            </a:prstGeom>
            <a:noFill/>
          </p:spPr>
          <p:txBody>
            <a:bodyPr wrap="none" rtlCol="0">
              <a:spAutoFit/>
            </a:bodyPr>
            <a:lstStyle/>
            <a:p>
              <a:r>
                <a:rPr lang="en-US" dirty="0" smtClean="0"/>
                <a:t>10,000</a:t>
              </a:r>
              <a:endParaRPr lang="en-US" dirty="0"/>
            </a:p>
          </p:txBody>
        </p:sp>
        <p:cxnSp>
          <p:nvCxnSpPr>
            <p:cNvPr id="36" name="Straight Connector 35"/>
            <p:cNvCxnSpPr>
              <a:endCxn id="21" idx="2"/>
            </p:cNvCxnSpPr>
            <p:nvPr/>
          </p:nvCxnSpPr>
          <p:spPr>
            <a:xfrm flipV="1">
              <a:off x="2514600" y="1568152"/>
              <a:ext cx="516294"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3009902" y="1400176"/>
              <a:ext cx="219075" cy="161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714500" y="1459468"/>
              <a:ext cx="827471" cy="369332"/>
            </a:xfrm>
            <a:prstGeom prst="rect">
              <a:avLst/>
            </a:prstGeom>
            <a:noFill/>
          </p:spPr>
          <p:txBody>
            <a:bodyPr wrap="none" rtlCol="0">
              <a:spAutoFit/>
            </a:bodyPr>
            <a:lstStyle/>
            <a:p>
              <a:r>
                <a:rPr lang="en-US" dirty="0" smtClean="0"/>
                <a:t>70,700</a:t>
              </a:r>
              <a:endParaRPr lang="en-US" dirty="0"/>
            </a:p>
          </p:txBody>
        </p:sp>
        <p:sp>
          <p:nvSpPr>
            <p:cNvPr id="39" name="TextBox 38"/>
            <p:cNvSpPr txBox="1"/>
            <p:nvPr/>
          </p:nvSpPr>
          <p:spPr>
            <a:xfrm>
              <a:off x="1557411" y="1206500"/>
              <a:ext cx="944489" cy="369332"/>
            </a:xfrm>
            <a:prstGeom prst="rect">
              <a:avLst/>
            </a:prstGeom>
            <a:noFill/>
          </p:spPr>
          <p:txBody>
            <a:bodyPr wrap="none" rtlCol="0">
              <a:spAutoFit/>
            </a:bodyPr>
            <a:lstStyle/>
            <a:p>
              <a:r>
                <a:rPr lang="en-US" dirty="0" smtClean="0"/>
                <a:t>100,000</a:t>
              </a:r>
              <a:endParaRPr lang="en-US" dirty="0"/>
            </a:p>
          </p:txBody>
        </p:sp>
        <p:cxnSp>
          <p:nvCxnSpPr>
            <p:cNvPr id="40" name="Straight Arrow Connector 39"/>
            <p:cNvCxnSpPr/>
            <p:nvPr/>
          </p:nvCxnSpPr>
          <p:spPr>
            <a:xfrm rot="5400000">
              <a:off x="5143501" y="3771901"/>
              <a:ext cx="219075" cy="161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1" name="Object 40"/>
            <p:cNvGraphicFramePr>
              <a:graphicFrameLocks noChangeAspect="1"/>
            </p:cNvGraphicFramePr>
            <p:nvPr/>
          </p:nvGraphicFramePr>
          <p:xfrm>
            <a:off x="5257800" y="3492500"/>
            <a:ext cx="304800" cy="241300"/>
          </p:xfrm>
          <a:graphic>
            <a:graphicData uri="http://schemas.openxmlformats.org/presentationml/2006/ole">
              <mc:AlternateContent xmlns:mc="http://schemas.openxmlformats.org/markup-compatibility/2006">
                <mc:Choice xmlns:v="urn:schemas-microsoft-com:vml" Requires="v">
                  <p:oleObj spid="_x0000_s64539" name="Equation" r:id="rId3" imgW="304560" imgH="241200" progId="Equation.3">
                    <p:embed/>
                  </p:oleObj>
                </mc:Choice>
                <mc:Fallback>
                  <p:oleObj name="Equation" r:id="rId3" imgW="30456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492500"/>
                          <a:ext cx="304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41"/>
            <p:cNvGraphicFramePr>
              <a:graphicFrameLocks noChangeAspect="1"/>
            </p:cNvGraphicFramePr>
            <p:nvPr/>
          </p:nvGraphicFramePr>
          <p:xfrm>
            <a:off x="5010150" y="4572000"/>
            <a:ext cx="355600" cy="215900"/>
          </p:xfrm>
          <a:graphic>
            <a:graphicData uri="http://schemas.openxmlformats.org/presentationml/2006/ole">
              <mc:AlternateContent xmlns:mc="http://schemas.openxmlformats.org/markup-compatibility/2006">
                <mc:Choice xmlns:v="urn:schemas-microsoft-com:vml" Requires="v">
                  <p:oleObj spid="_x0000_s64540" name="Equation" r:id="rId5" imgW="355320" imgH="215640" progId="Equation.3">
                    <p:embed/>
                  </p:oleObj>
                </mc:Choice>
                <mc:Fallback>
                  <p:oleObj name="Equation" r:id="rId5" imgW="355320" imgH="215640" progId="Equation.3">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0150" y="4572000"/>
                          <a:ext cx="3556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Left Brace 42"/>
            <p:cNvSpPr/>
            <p:nvPr/>
          </p:nvSpPr>
          <p:spPr>
            <a:xfrm rot="16200000">
              <a:off x="4191000" y="3962401"/>
              <a:ext cx="304800" cy="914400"/>
            </a:xfrm>
            <a:prstGeom prst="leftBrace">
              <a:avLst>
                <a:gd name="adj1" fmla="val 8333"/>
                <a:gd name="adj2" fmla="val 5104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4" name="Object 43"/>
            <p:cNvGraphicFramePr>
              <a:graphicFrameLocks noChangeAspect="1"/>
            </p:cNvGraphicFramePr>
            <p:nvPr/>
          </p:nvGraphicFramePr>
          <p:xfrm>
            <a:off x="4213225" y="4648200"/>
            <a:ext cx="304800" cy="215900"/>
          </p:xfrm>
          <a:graphic>
            <a:graphicData uri="http://schemas.openxmlformats.org/presentationml/2006/ole">
              <mc:AlternateContent xmlns:mc="http://schemas.openxmlformats.org/markup-compatibility/2006">
                <mc:Choice xmlns:v="urn:schemas-microsoft-com:vml" Requires="v">
                  <p:oleObj spid="_x0000_s64541" name="Equation" r:id="rId7" imgW="304560" imgH="215640" progId="Equation.3">
                    <p:embed/>
                  </p:oleObj>
                </mc:Choice>
                <mc:Fallback>
                  <p:oleObj name="Equation" r:id="rId7" imgW="304560" imgH="215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3225" y="4648200"/>
                          <a:ext cx="3048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44"/>
            <p:cNvGraphicFramePr>
              <a:graphicFrameLocks noChangeAspect="1"/>
            </p:cNvGraphicFramePr>
            <p:nvPr/>
          </p:nvGraphicFramePr>
          <p:xfrm>
            <a:off x="2971800" y="4657725"/>
            <a:ext cx="228600" cy="215900"/>
          </p:xfrm>
          <a:graphic>
            <a:graphicData uri="http://schemas.openxmlformats.org/presentationml/2006/ole">
              <mc:AlternateContent xmlns:mc="http://schemas.openxmlformats.org/markup-compatibility/2006">
                <mc:Choice xmlns:v="urn:schemas-microsoft-com:vml" Requires="v">
                  <p:oleObj spid="_x0000_s64542" name="Equation" r:id="rId9" imgW="228600" imgH="215640" progId="Equation.3">
                    <p:embed/>
                  </p:oleObj>
                </mc:Choice>
                <mc:Fallback>
                  <p:oleObj name="Equation" r:id="rId9" imgW="228600" imgH="215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657725"/>
                          <a:ext cx="2286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5"/>
            <p:cNvGraphicFramePr>
              <a:graphicFrameLocks noChangeAspect="1"/>
            </p:cNvGraphicFramePr>
            <p:nvPr/>
          </p:nvGraphicFramePr>
          <p:xfrm>
            <a:off x="3111500" y="1143000"/>
            <a:ext cx="241300" cy="228600"/>
          </p:xfrm>
          <a:graphic>
            <a:graphicData uri="http://schemas.openxmlformats.org/presentationml/2006/ole">
              <mc:AlternateContent xmlns:mc="http://schemas.openxmlformats.org/markup-compatibility/2006">
                <mc:Choice xmlns:v="urn:schemas-microsoft-com:vml" Requires="v">
                  <p:oleObj spid="_x0000_s64543" name="Equation" r:id="rId11" imgW="241200" imgH="228600" progId="Equation.3">
                    <p:embed/>
                  </p:oleObj>
                </mc:Choice>
                <mc:Fallback>
                  <p:oleObj name="Equation" r:id="rId11" imgW="24120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1500" y="1143000"/>
                          <a:ext cx="2413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Box 46"/>
            <p:cNvSpPr txBox="1"/>
            <p:nvPr/>
          </p:nvSpPr>
          <p:spPr>
            <a:xfrm rot="16200000">
              <a:off x="359122" y="2568922"/>
              <a:ext cx="2174378" cy="307777"/>
            </a:xfrm>
            <a:prstGeom prst="rect">
              <a:avLst/>
            </a:prstGeom>
            <a:noFill/>
          </p:spPr>
          <p:txBody>
            <a:bodyPr wrap="none" rtlCol="0">
              <a:spAutoFit/>
            </a:bodyPr>
            <a:lstStyle/>
            <a:p>
              <a:r>
                <a:rPr lang="en-US" sz="1400" dirty="0" smtClean="0"/>
                <a:t>OPEN-LOOP VOLTAGE GAIN</a:t>
              </a:r>
              <a:endParaRPr lang="en-US" sz="1400" dirty="0"/>
            </a:p>
          </p:txBody>
        </p:sp>
        <p:sp>
          <p:nvSpPr>
            <p:cNvPr id="48" name="TextBox 47"/>
            <p:cNvSpPr txBox="1"/>
            <p:nvPr/>
          </p:nvSpPr>
          <p:spPr>
            <a:xfrm>
              <a:off x="3194086" y="4876800"/>
              <a:ext cx="1073114" cy="307777"/>
            </a:xfrm>
            <a:prstGeom prst="rect">
              <a:avLst/>
            </a:prstGeom>
            <a:noFill/>
          </p:spPr>
          <p:txBody>
            <a:bodyPr wrap="none" rtlCol="0">
              <a:spAutoFit/>
            </a:bodyPr>
            <a:lstStyle/>
            <a:p>
              <a:r>
                <a:rPr lang="en-US" sz="1400" dirty="0" smtClean="0"/>
                <a:t>FREQUENCY</a:t>
              </a:r>
              <a:endParaRPr lang="en-US" sz="1400" dirty="0"/>
            </a:p>
          </p:txBody>
        </p:sp>
      </p:grpSp>
      <p:sp>
        <p:nvSpPr>
          <p:cNvPr id="50" name="Rectangle 49"/>
          <p:cNvSpPr/>
          <p:nvPr/>
        </p:nvSpPr>
        <p:spPr>
          <a:xfrm>
            <a:off x="152400" y="2514600"/>
            <a:ext cx="3886200" cy="451406"/>
          </a:xfrm>
          <a:prstGeom prst="rect">
            <a:avLst/>
          </a:prstGeom>
        </p:spPr>
        <p:txBody>
          <a:bodyPr wrap="square">
            <a:spAutoFit/>
          </a:bodyPr>
          <a:lstStyle/>
          <a:p>
            <a:pPr>
              <a:lnSpc>
                <a:spcPct val="150000"/>
              </a:lnSpc>
              <a:buFont typeface="Arial" pitchFamily="34" charset="0"/>
              <a:buChar char="•"/>
            </a:pPr>
            <a:r>
              <a:rPr lang="en-US" dirty="0" smtClean="0"/>
              <a:t> Gain bandwidth product constant</a:t>
            </a:r>
          </a:p>
        </p:txBody>
      </p:sp>
      <p:sp>
        <p:nvSpPr>
          <p:cNvPr id="3" name="Slide Number Placeholder 2"/>
          <p:cNvSpPr>
            <a:spLocks noGrp="1"/>
          </p:cNvSpPr>
          <p:nvPr>
            <p:ph type="sldNum" sz="quarter" idx="12"/>
          </p:nvPr>
        </p:nvSpPr>
        <p:spPr/>
        <p:txBody>
          <a:bodyPr/>
          <a:lstStyle/>
          <a:p>
            <a:pPr>
              <a:defRPr/>
            </a:pPr>
            <a:fld id="{04EC03C3-B5E0-4B4A-92E7-01174F9D642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51"/>
          <p:cNvSpPr>
            <a:spLocks noChangeArrowheads="1"/>
          </p:cNvSpPr>
          <p:nvPr/>
        </p:nvSpPr>
        <p:spPr bwMode="auto">
          <a:xfrm>
            <a:off x="5181600" y="2247900"/>
            <a:ext cx="3733800" cy="3276600"/>
          </a:xfrm>
          <a:prstGeom prst="rect">
            <a:avLst/>
          </a:prstGeom>
          <a:solidFill>
            <a:schemeClr val="bg1"/>
          </a:solidFill>
          <a:ln w="952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5849" name="Title 1"/>
          <p:cNvSpPr>
            <a:spLocks noGrp="1"/>
          </p:cNvSpPr>
          <p:nvPr>
            <p:ph type="title"/>
          </p:nvPr>
        </p:nvSpPr>
        <p:spPr/>
        <p:txBody>
          <a:bodyPr/>
          <a:lstStyle/>
          <a:p>
            <a:r>
              <a:rPr lang="en-US" smtClean="0"/>
              <a:t>Op-amp Models and circuits</a:t>
            </a:r>
          </a:p>
        </p:txBody>
      </p:sp>
      <p:pic>
        <p:nvPicPr>
          <p:cNvPr id="35850" name="Picture 4" descr="capture13.bmp"/>
          <p:cNvPicPr>
            <a:picLocks noChangeAspect="1"/>
          </p:cNvPicPr>
          <p:nvPr/>
        </p:nvPicPr>
        <p:blipFill>
          <a:blip r:embed="rId3" cstate="print"/>
          <a:srcRect/>
          <a:stretch>
            <a:fillRect/>
          </a:stretch>
        </p:blipFill>
        <p:spPr bwMode="auto">
          <a:xfrm>
            <a:off x="381000" y="2362200"/>
            <a:ext cx="4572000" cy="3060700"/>
          </a:xfrm>
          <a:prstGeom prst="rect">
            <a:avLst/>
          </a:prstGeom>
          <a:noFill/>
          <a:ln w="3175">
            <a:solidFill>
              <a:srgbClr val="0070C0"/>
            </a:solidFill>
            <a:miter lim="800000"/>
            <a:headEnd/>
            <a:tailEnd/>
          </a:ln>
        </p:spPr>
      </p:pic>
      <p:grpSp>
        <p:nvGrpSpPr>
          <p:cNvPr id="35851" name="Group 5"/>
          <p:cNvGrpSpPr>
            <a:grpSpLocks/>
          </p:cNvGrpSpPr>
          <p:nvPr/>
        </p:nvGrpSpPr>
        <p:grpSpPr bwMode="auto">
          <a:xfrm>
            <a:off x="5181600" y="2209800"/>
            <a:ext cx="3657600" cy="3389313"/>
            <a:chOff x="2563028" y="1135419"/>
            <a:chExt cx="5285576" cy="3778562"/>
          </a:xfrm>
        </p:grpSpPr>
        <p:grpSp>
          <p:nvGrpSpPr>
            <p:cNvPr id="35852" name="Group 580"/>
            <p:cNvGrpSpPr>
              <a:grpSpLocks/>
            </p:cNvGrpSpPr>
            <p:nvPr/>
          </p:nvGrpSpPr>
          <p:grpSpPr bwMode="auto">
            <a:xfrm>
              <a:off x="2563028" y="1135419"/>
              <a:ext cx="5285576" cy="3778562"/>
              <a:chOff x="2636705" y="1231374"/>
              <a:chExt cx="6354895" cy="4676811"/>
            </a:xfrm>
          </p:grpSpPr>
          <p:cxnSp>
            <p:nvCxnSpPr>
              <p:cNvPr id="10" name="Straight Connector 9"/>
              <p:cNvCxnSpPr/>
              <p:nvPr/>
            </p:nvCxnSpPr>
            <p:spPr>
              <a:xfrm>
                <a:off x="4037871" y="1974406"/>
                <a:ext cx="289611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812814" y="2210548"/>
                <a:ext cx="4556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855" name="TextBox 11"/>
              <p:cNvSpPr txBox="1">
                <a:spLocks noChangeArrowheads="1"/>
              </p:cNvSpPr>
              <p:nvPr/>
            </p:nvSpPr>
            <p:spPr bwMode="auto">
              <a:xfrm>
                <a:off x="6248400" y="4721422"/>
                <a:ext cx="2743200" cy="840688"/>
              </a:xfrm>
              <a:prstGeom prst="rect">
                <a:avLst/>
              </a:prstGeom>
              <a:noFill/>
              <a:ln w="9525">
                <a:noFill/>
                <a:miter lim="800000"/>
                <a:headEnd/>
                <a:tailEnd/>
              </a:ln>
            </p:spPr>
            <p:txBody>
              <a:bodyPr>
                <a:spAutoFit/>
              </a:bodyPr>
              <a:lstStyle/>
              <a:p>
                <a:r>
                  <a:rPr lang="en-US" sz="1200"/>
                  <a:t>A simple operational amplifier made from discrete components</a:t>
                </a:r>
              </a:p>
            </p:txBody>
          </p:sp>
          <p:sp>
            <p:nvSpPr>
              <p:cNvPr id="13" name="Oval 12"/>
              <p:cNvSpPr/>
              <p:nvPr/>
            </p:nvSpPr>
            <p:spPr>
              <a:xfrm>
                <a:off x="5193558" y="1952063"/>
                <a:ext cx="46889" cy="4600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 name="Straight Connector 13"/>
              <p:cNvCxnSpPr/>
              <p:nvPr/>
            </p:nvCxnSpPr>
            <p:spPr>
              <a:xfrm rot="5400000">
                <a:off x="4953608" y="1943017"/>
                <a:ext cx="532303" cy="275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215624" y="2210548"/>
                <a:ext cx="303402" cy="15333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288450" y="2438364"/>
                <a:ext cx="4556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flipV="1">
                <a:off x="5204591" y="2552272"/>
                <a:ext cx="306159" cy="7666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16267" y="2438364"/>
                <a:ext cx="114189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797603" y="2412078"/>
                <a:ext cx="46890" cy="4600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 name="Straight Connector 19"/>
              <p:cNvCxnSpPr/>
              <p:nvPr/>
            </p:nvCxnSpPr>
            <p:spPr>
              <a:xfrm rot="5400000">
                <a:off x="6429250" y="2452603"/>
                <a:ext cx="45782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820074" y="2096639"/>
                <a:ext cx="22781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6638855" y="2210548"/>
                <a:ext cx="303402" cy="15333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6666437" y="2543510"/>
                <a:ext cx="303402" cy="7666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659837" y="2924665"/>
                <a:ext cx="6089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182525" y="2858948"/>
                <a:ext cx="46889" cy="4381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6" name="Shape 25"/>
              <p:cNvCxnSpPr>
                <a:stCxn id="25" idx="6"/>
                <a:endCxn id="19" idx="4"/>
              </p:cNvCxnSpPr>
              <p:nvPr/>
            </p:nvCxnSpPr>
            <p:spPr>
              <a:xfrm flipV="1">
                <a:off x="5229414" y="2458078"/>
                <a:ext cx="590255" cy="422776"/>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870" name="TextBox 26"/>
              <p:cNvSpPr txBox="1">
                <a:spLocks noChangeArrowheads="1"/>
              </p:cNvSpPr>
              <p:nvPr/>
            </p:nvSpPr>
            <p:spPr bwMode="auto">
              <a:xfrm>
                <a:off x="4858069" y="1231374"/>
                <a:ext cx="646908" cy="400302"/>
              </a:xfrm>
              <a:prstGeom prst="rect">
                <a:avLst/>
              </a:prstGeom>
              <a:noFill/>
              <a:ln w="9525">
                <a:noFill/>
                <a:miter lim="800000"/>
                <a:headEnd/>
                <a:tailEnd/>
              </a:ln>
            </p:spPr>
            <p:txBody>
              <a:bodyPr wrap="none">
                <a:spAutoFit/>
              </a:bodyPr>
              <a:lstStyle/>
              <a:p>
                <a:r>
                  <a:rPr lang="en-US" sz="1400">
                    <a:solidFill>
                      <a:srgbClr val="FF0000"/>
                    </a:solidFill>
                  </a:rPr>
                  <a:t>+V</a:t>
                </a:r>
              </a:p>
            </p:txBody>
          </p:sp>
          <p:cxnSp>
            <p:nvCxnSpPr>
              <p:cNvPr id="28" name="Straight Connector 27"/>
              <p:cNvCxnSpPr/>
              <p:nvPr/>
            </p:nvCxnSpPr>
            <p:spPr>
              <a:xfrm rot="5400000">
                <a:off x="4900105" y="2933427"/>
                <a:ext cx="6089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4895672" y="3235722"/>
                <a:ext cx="303402" cy="7666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665097" y="3413155"/>
                <a:ext cx="4556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892913" y="3505158"/>
                <a:ext cx="303402" cy="15333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5182525" y="3658496"/>
                <a:ext cx="2209318" cy="304486"/>
              </a:xfrm>
              <a:prstGeom prst="bentConnector3">
                <a:avLst>
                  <a:gd name="adj1" fmla="val 107"/>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876" name="Group 29"/>
              <p:cNvGrpSpPr>
                <a:grpSpLocks/>
              </p:cNvGrpSpPr>
              <p:nvPr/>
            </p:nvGrpSpPr>
            <p:grpSpPr bwMode="auto">
              <a:xfrm rot="5400000" flipV="1">
                <a:off x="3910757" y="2531526"/>
                <a:ext cx="274915" cy="95157"/>
                <a:chOff x="3645578" y="3269975"/>
                <a:chExt cx="993067" cy="367412"/>
              </a:xfrm>
            </p:grpSpPr>
            <p:cxnSp>
              <p:nvCxnSpPr>
                <p:cNvPr id="70" name="Straight Connector 69"/>
                <p:cNvCxnSpPr/>
                <p:nvPr/>
              </p:nvCxnSpPr>
              <p:spPr bwMode="auto">
                <a:xfrm rot="5400000" flipH="1" flipV="1">
                  <a:off x="3639659" y="3275894"/>
                  <a:ext cx="138443" cy="12660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auto">
                <a:xfrm rot="16200000" flipH="1">
                  <a:off x="3665092" y="3403691"/>
                  <a:ext cx="340787" cy="12660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auto">
                <a:xfrm rot="5400000" flipH="1" flipV="1">
                  <a:off x="3819394" y="3375995"/>
                  <a:ext cx="340787" cy="18199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auto">
                <a:xfrm rot="16200000" flipH="1">
                  <a:off x="3977651" y="3399736"/>
                  <a:ext cx="340787" cy="1345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auto">
                <a:xfrm rot="5400000" flipH="1" flipV="1">
                  <a:off x="4135907" y="3375995"/>
                  <a:ext cx="340787" cy="18199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16"/>
                <p:cNvCxnSpPr/>
                <p:nvPr/>
              </p:nvCxnSpPr>
              <p:spPr bwMode="auto">
                <a:xfrm rot="16200000" flipH="1">
                  <a:off x="4298119" y="3403691"/>
                  <a:ext cx="340787" cy="12660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rot="5400000" flipH="1" flipV="1">
                  <a:off x="4519356" y="3480836"/>
                  <a:ext cx="127797" cy="11078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rot="16200000" flipH="1">
                <a:off x="3747744" y="3024334"/>
                <a:ext cx="61335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rot="5400000">
                <a:off x="3976089" y="3326069"/>
                <a:ext cx="151147" cy="154459"/>
              </a:xfrm>
              <a:prstGeom prst="arc">
                <a:avLst>
                  <a:gd name="adj1" fmla="val 11142636"/>
                  <a:gd name="adj2" fmla="val 0"/>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Oval 35"/>
              <p:cNvSpPr/>
              <p:nvPr/>
            </p:nvSpPr>
            <p:spPr>
              <a:xfrm>
                <a:off x="4026838" y="3704498"/>
                <a:ext cx="41374" cy="4600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 name="Straight Connector 36"/>
              <p:cNvCxnSpPr>
                <a:stCxn id="35" idx="2"/>
              </p:cNvCxnSpPr>
              <p:nvPr/>
            </p:nvCxnSpPr>
            <p:spPr>
              <a:xfrm rot="10800000" flipV="1">
                <a:off x="4046147" y="3478872"/>
                <a:ext cx="2757" cy="6089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4026838" y="4341946"/>
                <a:ext cx="317194" cy="16429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116216" y="4276229"/>
                <a:ext cx="4556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4037871" y="4087843"/>
                <a:ext cx="306161" cy="744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4054420" y="4495284"/>
                <a:ext cx="2118298" cy="685641"/>
              </a:xfrm>
              <a:prstGeom prst="bentConnector3">
                <a:avLst>
                  <a:gd name="adj1" fmla="val 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a:off x="3055952" y="3393441"/>
                <a:ext cx="183144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4344032" y="4267467"/>
                <a:ext cx="152528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6" idx="6"/>
              </p:cNvCxnSpPr>
              <p:nvPr/>
            </p:nvCxnSpPr>
            <p:spPr>
              <a:xfrm>
                <a:off x="4068212" y="3728594"/>
                <a:ext cx="808152" cy="538874"/>
              </a:xfrm>
              <a:prstGeom prst="bentConnector3">
                <a:avLst>
                  <a:gd name="adj1" fmla="val 100059"/>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851541" y="4238991"/>
                <a:ext cx="44131" cy="48192"/>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p:cNvCxnSpPr/>
              <p:nvPr/>
            </p:nvCxnSpPr>
            <p:spPr>
              <a:xfrm rot="10800000" flipV="1">
                <a:off x="5869317" y="4105367"/>
                <a:ext cx="303402" cy="7667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5637647" y="4281706"/>
                <a:ext cx="4578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863800" y="4374805"/>
                <a:ext cx="308919" cy="12047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5828802" y="4841391"/>
                <a:ext cx="68783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6096049" y="4039652"/>
                <a:ext cx="15333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150653" y="3936696"/>
                <a:ext cx="44131" cy="4600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6939498" y="3226960"/>
                <a:ext cx="46890" cy="4381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3" name="Straight Connector 52"/>
              <p:cNvCxnSpPr>
                <a:endCxn id="52" idx="6"/>
              </p:cNvCxnSpPr>
              <p:nvPr/>
            </p:nvCxnSpPr>
            <p:spPr>
              <a:xfrm rot="10800000" flipV="1">
                <a:off x="6986389" y="3248865"/>
                <a:ext cx="78608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2" idx="4"/>
              </p:cNvCxnSpPr>
              <p:nvPr/>
            </p:nvCxnSpPr>
            <p:spPr>
              <a:xfrm rot="16200000" flipH="1">
                <a:off x="6884084" y="3348251"/>
                <a:ext cx="157719" cy="275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flipV="1">
                <a:off x="6933982" y="3686974"/>
                <a:ext cx="342017" cy="12267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7042666" y="3619066"/>
                <a:ext cx="4556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6967080" y="3428490"/>
                <a:ext cx="303402" cy="7666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6868345" y="3886314"/>
                <a:ext cx="15333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270483" y="3597161"/>
                <a:ext cx="2261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903" name="TextBox 59"/>
              <p:cNvSpPr txBox="1">
                <a:spLocks noChangeArrowheads="1"/>
              </p:cNvSpPr>
              <p:nvPr/>
            </p:nvSpPr>
            <p:spPr bwMode="auto">
              <a:xfrm>
                <a:off x="4741221" y="5483421"/>
                <a:ext cx="614513" cy="424764"/>
              </a:xfrm>
              <a:prstGeom prst="rect">
                <a:avLst/>
              </a:prstGeom>
              <a:noFill/>
              <a:ln w="9525">
                <a:noFill/>
                <a:miter lim="800000"/>
                <a:headEnd/>
                <a:tailEnd/>
              </a:ln>
            </p:spPr>
            <p:txBody>
              <a:bodyPr wrap="none">
                <a:spAutoFit/>
              </a:bodyPr>
              <a:lstStyle/>
              <a:p>
                <a:r>
                  <a:rPr lang="en-US" sz="1400">
                    <a:solidFill>
                      <a:srgbClr val="FF0000"/>
                    </a:solidFill>
                  </a:rPr>
                  <a:t>-V</a:t>
                </a:r>
              </a:p>
            </p:txBody>
          </p:sp>
          <p:sp>
            <p:nvSpPr>
              <p:cNvPr id="61" name="Oval 60"/>
              <p:cNvSpPr/>
              <p:nvPr/>
            </p:nvSpPr>
            <p:spPr>
              <a:xfrm>
                <a:off x="5097020" y="5163400"/>
                <a:ext cx="44131" cy="4381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2" name="Straight Connector 61"/>
              <p:cNvCxnSpPr>
                <a:stCxn id="61" idx="4"/>
              </p:cNvCxnSpPr>
              <p:nvPr/>
            </p:nvCxnSpPr>
            <p:spPr>
              <a:xfrm rot="16200000" flipH="1">
                <a:off x="4975607" y="5350690"/>
                <a:ext cx="28696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906" name="TextBox 62"/>
              <p:cNvSpPr txBox="1">
                <a:spLocks noChangeArrowheads="1"/>
              </p:cNvSpPr>
              <p:nvPr/>
            </p:nvSpPr>
            <p:spPr bwMode="auto">
              <a:xfrm>
                <a:off x="2636705" y="2978041"/>
                <a:ext cx="1343566" cy="400302"/>
              </a:xfrm>
              <a:prstGeom prst="rect">
                <a:avLst/>
              </a:prstGeom>
              <a:noFill/>
              <a:ln w="9525">
                <a:noFill/>
                <a:miter lim="800000"/>
                <a:headEnd/>
                <a:tailEnd/>
              </a:ln>
            </p:spPr>
            <p:txBody>
              <a:bodyPr wrap="none">
                <a:spAutoFit/>
              </a:bodyPr>
              <a:lstStyle/>
              <a:p>
                <a:r>
                  <a:rPr lang="en-US" sz="1400">
                    <a:solidFill>
                      <a:srgbClr val="FF0000"/>
                    </a:solidFill>
                  </a:rPr>
                  <a:t>Input(+)</a:t>
                </a:r>
              </a:p>
            </p:txBody>
          </p:sp>
          <p:sp>
            <p:nvSpPr>
              <p:cNvPr id="35907" name="TextBox 63"/>
              <p:cNvSpPr txBox="1">
                <a:spLocks noChangeArrowheads="1"/>
              </p:cNvSpPr>
              <p:nvPr/>
            </p:nvSpPr>
            <p:spPr bwMode="auto">
              <a:xfrm>
                <a:off x="7535270" y="3435548"/>
                <a:ext cx="1245249" cy="400302"/>
              </a:xfrm>
              <a:prstGeom prst="rect">
                <a:avLst/>
              </a:prstGeom>
              <a:noFill/>
              <a:ln w="9525">
                <a:noFill/>
                <a:miter lim="800000"/>
                <a:headEnd/>
                <a:tailEnd/>
              </a:ln>
            </p:spPr>
            <p:txBody>
              <a:bodyPr wrap="none">
                <a:spAutoFit/>
              </a:bodyPr>
              <a:lstStyle/>
              <a:p>
                <a:r>
                  <a:rPr lang="en-US" sz="1400">
                    <a:solidFill>
                      <a:srgbClr val="FF0000"/>
                    </a:solidFill>
                  </a:rPr>
                  <a:t>(-)Input</a:t>
                </a:r>
              </a:p>
            </p:txBody>
          </p:sp>
          <p:sp>
            <p:nvSpPr>
              <p:cNvPr id="35908" name="TextBox 64"/>
              <p:cNvSpPr txBox="1">
                <a:spLocks noChangeArrowheads="1"/>
              </p:cNvSpPr>
              <p:nvPr/>
            </p:nvSpPr>
            <p:spPr bwMode="auto">
              <a:xfrm>
                <a:off x="7667664" y="2916097"/>
                <a:ext cx="1116360" cy="400302"/>
              </a:xfrm>
              <a:prstGeom prst="rect">
                <a:avLst/>
              </a:prstGeom>
              <a:noFill/>
              <a:ln w="9525">
                <a:noFill/>
                <a:miter lim="800000"/>
                <a:headEnd/>
                <a:tailEnd/>
              </a:ln>
            </p:spPr>
            <p:txBody>
              <a:bodyPr wrap="none">
                <a:spAutoFit/>
              </a:bodyPr>
              <a:lstStyle/>
              <a:p>
                <a:r>
                  <a:rPr lang="en-US" sz="1400">
                    <a:solidFill>
                      <a:srgbClr val="FF0000"/>
                    </a:solidFill>
                  </a:rPr>
                  <a:t>Output</a:t>
                </a:r>
              </a:p>
            </p:txBody>
          </p:sp>
          <p:graphicFrame>
            <p:nvGraphicFramePr>
              <p:cNvPr id="35844" name="Object 5"/>
              <p:cNvGraphicFramePr>
                <a:graphicFrameLocks noChangeAspect="1"/>
              </p:cNvGraphicFramePr>
              <p:nvPr/>
            </p:nvGraphicFramePr>
            <p:xfrm>
              <a:off x="4741766" y="2148845"/>
              <a:ext cx="513826" cy="495537"/>
            </p:xfrm>
            <a:graphic>
              <a:graphicData uri="http://schemas.openxmlformats.org/presentationml/2006/ole">
                <mc:AlternateContent xmlns:mc="http://schemas.openxmlformats.org/markup-compatibility/2006">
                  <mc:Choice xmlns:v="urn:schemas-microsoft-com:vml" Requires="v">
                    <p:oleObj spid="_x0000_s35872" name="Equation" r:id="rId4" imgW="177569" imgH="215619" progId="Equation.3">
                      <p:embed/>
                    </p:oleObj>
                  </mc:Choice>
                  <mc:Fallback>
                    <p:oleObj name="Equation" r:id="rId4" imgW="177569"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1766" y="2148845"/>
                            <a:ext cx="513826" cy="495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6"/>
              <p:cNvGraphicFramePr>
                <a:graphicFrameLocks noChangeAspect="1"/>
              </p:cNvGraphicFramePr>
              <p:nvPr/>
            </p:nvGraphicFramePr>
            <p:xfrm>
              <a:off x="6873248" y="2123293"/>
              <a:ext cx="529628" cy="495584"/>
            </p:xfrm>
            <a:graphic>
              <a:graphicData uri="http://schemas.openxmlformats.org/presentationml/2006/ole">
                <mc:AlternateContent xmlns:mc="http://schemas.openxmlformats.org/markup-compatibility/2006">
                  <mc:Choice xmlns:v="urn:schemas-microsoft-com:vml" Requires="v">
                    <p:oleObj spid="_x0000_s35873" name="Equation" r:id="rId6" imgW="190335" imgH="215713" progId="Equation.3">
                      <p:embed/>
                    </p:oleObj>
                  </mc:Choice>
                  <mc:Fallback>
                    <p:oleObj name="Equation" r:id="rId6" imgW="190335" imgH="2157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3248" y="2123293"/>
                            <a:ext cx="529628" cy="495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7"/>
              <p:cNvGraphicFramePr>
                <a:graphicFrameLocks noChangeAspect="1"/>
              </p:cNvGraphicFramePr>
              <p:nvPr/>
            </p:nvGraphicFramePr>
            <p:xfrm>
              <a:off x="5102622" y="3181979"/>
              <a:ext cx="512939" cy="495537"/>
            </p:xfrm>
            <a:graphic>
              <a:graphicData uri="http://schemas.openxmlformats.org/presentationml/2006/ole">
                <mc:AlternateContent xmlns:mc="http://schemas.openxmlformats.org/markup-compatibility/2006">
                  <mc:Choice xmlns:v="urn:schemas-microsoft-com:vml" Requires="v">
                    <p:oleObj spid="_x0000_s35874" name="Equation" r:id="rId8" imgW="190500" imgH="228600" progId="Equation.3">
                      <p:embed/>
                    </p:oleObj>
                  </mc:Choice>
                  <mc:Fallback>
                    <p:oleObj name="Equation" r:id="rId8" imgW="1905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2622" y="3181979"/>
                            <a:ext cx="512939" cy="495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7" name="Object 8"/>
              <p:cNvGraphicFramePr>
                <a:graphicFrameLocks noChangeAspect="1"/>
              </p:cNvGraphicFramePr>
              <p:nvPr/>
            </p:nvGraphicFramePr>
            <p:xfrm>
              <a:off x="6568796" y="3327877"/>
              <a:ext cx="500304" cy="469775"/>
            </p:xfrm>
            <a:graphic>
              <a:graphicData uri="http://schemas.openxmlformats.org/presentationml/2006/ole">
                <mc:AlternateContent xmlns:mc="http://schemas.openxmlformats.org/markup-compatibility/2006">
                  <mc:Choice xmlns:v="urn:schemas-microsoft-com:vml" Requires="v">
                    <p:oleObj spid="_x0000_s35875" name="Equation" r:id="rId10" imgW="190335" imgH="215713" progId="Equation.3">
                      <p:embed/>
                    </p:oleObj>
                  </mc:Choice>
                  <mc:Fallback>
                    <p:oleObj name="Equation" r:id="rId10" imgW="190335" imgH="215713"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68796" y="3327877"/>
                            <a:ext cx="500304" cy="46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5842" name="Object 9"/>
            <p:cNvGraphicFramePr>
              <a:graphicFrameLocks noChangeAspect="1"/>
            </p:cNvGraphicFramePr>
            <p:nvPr/>
          </p:nvGraphicFramePr>
          <p:xfrm>
            <a:off x="3488099" y="3377359"/>
            <a:ext cx="396323" cy="357569"/>
          </p:xfrm>
          <a:graphic>
            <a:graphicData uri="http://schemas.openxmlformats.org/presentationml/2006/ole">
              <mc:AlternateContent xmlns:mc="http://schemas.openxmlformats.org/markup-compatibility/2006">
                <mc:Choice xmlns:v="urn:schemas-microsoft-com:vml" Requires="v">
                  <p:oleObj spid="_x0000_s35876" name="Equation" r:id="rId12" imgW="190500" imgH="228600" progId="Equation.3">
                    <p:embed/>
                  </p:oleObj>
                </mc:Choice>
                <mc:Fallback>
                  <p:oleObj name="Equation" r:id="rId12" imgW="190500" imgH="2286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88099" y="3377359"/>
                          <a:ext cx="396323" cy="357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10"/>
            <p:cNvGraphicFramePr>
              <a:graphicFrameLocks noChangeAspect="1"/>
            </p:cNvGraphicFramePr>
            <p:nvPr/>
          </p:nvGraphicFramePr>
          <p:xfrm>
            <a:off x="5435294" y="3389558"/>
            <a:ext cx="387171" cy="383818"/>
          </p:xfrm>
          <a:graphic>
            <a:graphicData uri="http://schemas.openxmlformats.org/presentationml/2006/ole">
              <mc:AlternateContent xmlns:mc="http://schemas.openxmlformats.org/markup-compatibility/2006">
                <mc:Choice xmlns:v="urn:schemas-microsoft-com:vml" Requires="v">
                  <p:oleObj spid="_x0000_s35877" name="Equation" r:id="rId14" imgW="190500" imgH="228600" progId="Equation.3">
                    <p:embed/>
                  </p:oleObj>
                </mc:Choice>
                <mc:Fallback>
                  <p:oleObj name="Equation" r:id="rId14" imgW="190500" imgH="2286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35294" y="3389558"/>
                          <a:ext cx="387171" cy="383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Title 1"/>
          <p:cNvSpPr>
            <a:spLocks noGrp="1"/>
          </p:cNvSpPr>
          <p:nvPr>
            <p:ph type="title"/>
          </p:nvPr>
        </p:nvSpPr>
        <p:spPr/>
        <p:txBody>
          <a:bodyPr/>
          <a:lstStyle/>
          <a:p>
            <a:r>
              <a:rPr lang="en-US" sz="3600" smtClean="0"/>
              <a:t>Single-ended</a:t>
            </a:r>
          </a:p>
        </p:txBody>
      </p:sp>
      <p:sp>
        <p:nvSpPr>
          <p:cNvPr id="21512" name="Content Placeholder 2"/>
          <p:cNvSpPr>
            <a:spLocks noGrp="1"/>
          </p:cNvSpPr>
          <p:nvPr>
            <p:ph idx="1"/>
          </p:nvPr>
        </p:nvSpPr>
        <p:spPr>
          <a:xfrm>
            <a:off x="152400" y="2017713"/>
            <a:ext cx="4572000" cy="4114800"/>
          </a:xfrm>
        </p:spPr>
        <p:txBody>
          <a:bodyPr/>
          <a:lstStyle/>
          <a:p>
            <a:r>
              <a:rPr lang="en-US" sz="2000" dirty="0" smtClean="0"/>
              <a:t>A "shorthand" symbol for an electronic amplifier is a triangle, the wide end signifying the input side and the narrow end signifying the output. </a:t>
            </a:r>
          </a:p>
          <a:p>
            <a:endParaRPr lang="en-US" sz="2000" dirty="0" smtClean="0"/>
          </a:p>
          <a:p>
            <a:r>
              <a:rPr lang="en-US" sz="2000" dirty="0" smtClean="0"/>
              <a:t>To facilitate true AC output from an amplifier, we use a </a:t>
            </a:r>
            <a:r>
              <a:rPr lang="en-US" sz="2000" i="1" dirty="0" smtClean="0"/>
              <a:t>split</a:t>
            </a:r>
            <a:r>
              <a:rPr lang="en-US" sz="2000" dirty="0" smtClean="0"/>
              <a:t> or </a:t>
            </a:r>
            <a:r>
              <a:rPr lang="en-US" sz="2000" i="1" dirty="0" smtClean="0"/>
              <a:t>dual</a:t>
            </a:r>
            <a:r>
              <a:rPr lang="en-US" sz="2000" dirty="0" smtClean="0"/>
              <a:t> power supply, with two DC voltage sources connected in series with the middle point grounded, giving a positive voltage to ground (+V) and a negative voltage to ground (-V). </a:t>
            </a:r>
          </a:p>
          <a:p>
            <a:endParaRPr lang="en-US" dirty="0" smtClean="0"/>
          </a:p>
        </p:txBody>
      </p:sp>
      <p:grpSp>
        <p:nvGrpSpPr>
          <p:cNvPr id="76" name="Group 75"/>
          <p:cNvGrpSpPr/>
          <p:nvPr/>
        </p:nvGrpSpPr>
        <p:grpSpPr>
          <a:xfrm>
            <a:off x="5334000" y="2155825"/>
            <a:ext cx="3276600" cy="1806575"/>
            <a:chOff x="5334000" y="2155825"/>
            <a:chExt cx="3276600" cy="1806575"/>
          </a:xfrm>
        </p:grpSpPr>
        <p:sp>
          <p:nvSpPr>
            <p:cNvPr id="21510" name="Rectangle 73"/>
            <p:cNvSpPr>
              <a:spLocks noChangeArrowheads="1"/>
            </p:cNvSpPr>
            <p:nvPr/>
          </p:nvSpPr>
          <p:spPr bwMode="auto">
            <a:xfrm>
              <a:off x="5334000" y="2169160"/>
              <a:ext cx="3276600" cy="17780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pSp>
          <p:nvGrpSpPr>
            <p:cNvPr id="21513" name="Group 5"/>
            <p:cNvGrpSpPr>
              <a:grpSpLocks/>
            </p:cNvGrpSpPr>
            <p:nvPr/>
          </p:nvGrpSpPr>
          <p:grpSpPr bwMode="auto">
            <a:xfrm>
              <a:off x="5648325" y="2155825"/>
              <a:ext cx="2581275" cy="1806575"/>
              <a:chOff x="1217626" y="79103"/>
              <a:chExt cx="6545556" cy="5453519"/>
            </a:xfrm>
          </p:grpSpPr>
          <p:sp>
            <p:nvSpPr>
              <p:cNvPr id="21571" name="TextBox 6"/>
              <p:cNvSpPr txBox="1">
                <a:spLocks noChangeArrowheads="1"/>
              </p:cNvSpPr>
              <p:nvPr/>
            </p:nvSpPr>
            <p:spPr bwMode="auto">
              <a:xfrm>
                <a:off x="1393980" y="79103"/>
                <a:ext cx="6189036" cy="776358"/>
              </a:xfrm>
              <a:prstGeom prst="rect">
                <a:avLst/>
              </a:prstGeom>
              <a:noFill/>
              <a:ln w="9525">
                <a:noFill/>
                <a:miter lim="800000"/>
                <a:headEnd/>
                <a:tailEnd/>
              </a:ln>
            </p:spPr>
            <p:txBody>
              <a:bodyPr wrap="none">
                <a:spAutoFit/>
              </a:bodyPr>
              <a:lstStyle/>
              <a:p>
                <a:r>
                  <a:rPr lang="en-US" sz="1400" dirty="0"/>
                  <a:t>General amplifier circuit symbol </a:t>
                </a:r>
              </a:p>
            </p:txBody>
          </p:sp>
          <p:sp>
            <p:nvSpPr>
              <p:cNvPr id="8" name="Isosceles Triangle 7"/>
              <p:cNvSpPr/>
              <p:nvPr/>
            </p:nvSpPr>
            <p:spPr>
              <a:xfrm rot="5400000">
                <a:off x="3732755" y="2437709"/>
                <a:ext cx="1293893" cy="1292203"/>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p:cNvCxnSpPr/>
              <p:nvPr/>
            </p:nvCxnSpPr>
            <p:spPr>
              <a:xfrm>
                <a:off x="2513855" y="3083811"/>
                <a:ext cx="121974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0"/>
              </p:cNvCxnSpPr>
              <p:nvPr/>
            </p:nvCxnSpPr>
            <p:spPr>
              <a:xfrm>
                <a:off x="5025803" y="3083811"/>
                <a:ext cx="126805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969497" y="2247572"/>
                <a:ext cx="12028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969497" y="3910463"/>
                <a:ext cx="12028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1577" name="TextBox 12"/>
              <p:cNvSpPr txBox="1">
                <a:spLocks noChangeArrowheads="1"/>
              </p:cNvSpPr>
              <p:nvPr/>
            </p:nvSpPr>
            <p:spPr bwMode="auto">
              <a:xfrm>
                <a:off x="1217626" y="2609382"/>
                <a:ext cx="1321836" cy="776357"/>
              </a:xfrm>
              <a:prstGeom prst="rect">
                <a:avLst/>
              </a:prstGeom>
              <a:noFill/>
              <a:ln w="9525">
                <a:noFill/>
                <a:miter lim="800000"/>
                <a:headEnd/>
                <a:tailEnd/>
              </a:ln>
            </p:spPr>
            <p:txBody>
              <a:bodyPr wrap="none">
                <a:spAutoFit/>
              </a:bodyPr>
              <a:lstStyle/>
              <a:p>
                <a:r>
                  <a:rPr lang="en-US" sz="1400"/>
                  <a:t>input</a:t>
                </a:r>
              </a:p>
            </p:txBody>
          </p:sp>
          <p:sp>
            <p:nvSpPr>
              <p:cNvPr id="21578" name="TextBox 13"/>
              <p:cNvSpPr txBox="1">
                <a:spLocks noChangeArrowheads="1"/>
              </p:cNvSpPr>
              <p:nvPr/>
            </p:nvSpPr>
            <p:spPr bwMode="auto">
              <a:xfrm>
                <a:off x="6180028" y="2609896"/>
                <a:ext cx="1583154" cy="776358"/>
              </a:xfrm>
              <a:prstGeom prst="rect">
                <a:avLst/>
              </a:prstGeom>
              <a:noFill/>
              <a:ln w="9525">
                <a:noFill/>
                <a:miter lim="800000"/>
                <a:headEnd/>
                <a:tailEnd/>
              </a:ln>
            </p:spPr>
            <p:txBody>
              <a:bodyPr wrap="none">
                <a:spAutoFit/>
              </a:bodyPr>
              <a:lstStyle/>
              <a:p>
                <a:r>
                  <a:rPr lang="en-US" sz="1400"/>
                  <a:t>output</a:t>
                </a:r>
              </a:p>
            </p:txBody>
          </p:sp>
          <p:graphicFrame>
            <p:nvGraphicFramePr>
              <p:cNvPr id="21508" name="Object 6"/>
              <p:cNvGraphicFramePr>
                <a:graphicFrameLocks noChangeAspect="1"/>
              </p:cNvGraphicFramePr>
              <p:nvPr/>
            </p:nvGraphicFramePr>
            <p:xfrm>
              <a:off x="3222419" y="754712"/>
              <a:ext cx="2488253" cy="995303"/>
            </p:xfrm>
            <a:graphic>
              <a:graphicData uri="http://schemas.openxmlformats.org/presentationml/2006/ole">
                <mc:AlternateContent xmlns:mc="http://schemas.openxmlformats.org/markup-compatibility/2006">
                  <mc:Choice xmlns:v="urn:schemas-microsoft-com:vml" Requires="v">
                    <p:oleObj spid="_x0000_s21526" name="Equation" r:id="rId3" imgW="571252" imgH="228501" progId="Equation.3">
                      <p:embed/>
                    </p:oleObj>
                  </mc:Choice>
                  <mc:Fallback>
                    <p:oleObj name="Equation" r:id="rId3" imgW="571252"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419" y="754712"/>
                            <a:ext cx="2488253" cy="995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7"/>
              <p:cNvGraphicFramePr>
                <a:graphicFrameLocks noChangeAspect="1"/>
              </p:cNvGraphicFramePr>
              <p:nvPr/>
            </p:nvGraphicFramePr>
            <p:xfrm>
              <a:off x="3425868" y="4611510"/>
              <a:ext cx="2264389" cy="921112"/>
            </p:xfrm>
            <a:graphic>
              <a:graphicData uri="http://schemas.openxmlformats.org/presentationml/2006/ole">
                <mc:AlternateContent xmlns:mc="http://schemas.openxmlformats.org/markup-compatibility/2006">
                  <mc:Choice xmlns:v="urn:schemas-microsoft-com:vml" Requires="v">
                    <p:oleObj spid="_x0000_s21527" name="Equation" r:id="rId5" imgW="558800" imgH="228600" progId="Equation.3">
                      <p:embed/>
                    </p:oleObj>
                  </mc:Choice>
                  <mc:Fallback>
                    <p:oleObj name="Equation" r:id="rId5" imgW="5588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5868" y="4611510"/>
                            <a:ext cx="2264389" cy="92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21514" name="Group 73"/>
          <p:cNvGrpSpPr>
            <a:grpSpLocks/>
          </p:cNvGrpSpPr>
          <p:nvPr/>
        </p:nvGrpSpPr>
        <p:grpSpPr bwMode="auto">
          <a:xfrm>
            <a:off x="4800600" y="4114800"/>
            <a:ext cx="4267200" cy="2286000"/>
            <a:chOff x="4724400" y="4188542"/>
            <a:chExt cx="4409440" cy="2212258"/>
          </a:xfrm>
        </p:grpSpPr>
        <p:sp>
          <p:nvSpPr>
            <p:cNvPr id="21515" name="Rectangle 74"/>
            <p:cNvSpPr>
              <a:spLocks noChangeArrowheads="1"/>
            </p:cNvSpPr>
            <p:nvPr/>
          </p:nvSpPr>
          <p:spPr bwMode="auto">
            <a:xfrm>
              <a:off x="4724400" y="4188542"/>
              <a:ext cx="4409440" cy="2212258"/>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pSp>
          <p:nvGrpSpPr>
            <p:cNvPr id="21516" name="Group 16"/>
            <p:cNvGrpSpPr>
              <a:grpSpLocks/>
            </p:cNvGrpSpPr>
            <p:nvPr/>
          </p:nvGrpSpPr>
          <p:grpSpPr bwMode="auto">
            <a:xfrm>
              <a:off x="4724400" y="4264223"/>
              <a:ext cx="4320857" cy="2059762"/>
              <a:chOff x="4283840" y="2307094"/>
              <a:chExt cx="4227389" cy="2118223"/>
            </a:xfrm>
          </p:grpSpPr>
          <p:sp>
            <p:nvSpPr>
              <p:cNvPr id="18" name="Isosceles Triangle 17"/>
              <p:cNvSpPr/>
              <p:nvPr/>
            </p:nvSpPr>
            <p:spPr>
              <a:xfrm rot="5400000">
                <a:off x="5207385" y="2642563"/>
                <a:ext cx="494506" cy="4862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Connector 18"/>
              <p:cNvCxnSpPr>
                <a:stCxn id="33" idx="6"/>
              </p:cNvCxnSpPr>
              <p:nvPr/>
            </p:nvCxnSpPr>
            <p:spPr>
              <a:xfrm flipV="1">
                <a:off x="4746060" y="2886500"/>
                <a:ext cx="46543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7785" y="2881760"/>
                <a:ext cx="4718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296182" y="2563413"/>
                <a:ext cx="4597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1521" name="TextBox 21"/>
              <p:cNvSpPr txBox="1">
                <a:spLocks noChangeArrowheads="1"/>
              </p:cNvSpPr>
              <p:nvPr/>
            </p:nvSpPr>
            <p:spPr bwMode="auto">
              <a:xfrm>
                <a:off x="4597577" y="2452760"/>
                <a:ext cx="571185" cy="316512"/>
              </a:xfrm>
              <a:prstGeom prst="rect">
                <a:avLst/>
              </a:prstGeom>
              <a:noFill/>
              <a:ln w="9525">
                <a:noFill/>
                <a:miter lim="800000"/>
                <a:headEnd/>
                <a:tailEnd/>
              </a:ln>
            </p:spPr>
            <p:txBody>
              <a:bodyPr wrap="none">
                <a:spAutoFit/>
              </a:bodyPr>
              <a:lstStyle/>
              <a:p>
                <a:r>
                  <a:rPr lang="en-US" sz="1400"/>
                  <a:t>input</a:t>
                </a:r>
              </a:p>
            </p:txBody>
          </p:sp>
          <p:sp>
            <p:nvSpPr>
              <p:cNvPr id="21522" name="TextBox 22"/>
              <p:cNvSpPr txBox="1">
                <a:spLocks noChangeArrowheads="1"/>
              </p:cNvSpPr>
              <p:nvPr/>
            </p:nvSpPr>
            <p:spPr bwMode="auto">
              <a:xfrm>
                <a:off x="5638800" y="2498563"/>
                <a:ext cx="684104" cy="316512"/>
              </a:xfrm>
              <a:prstGeom prst="rect">
                <a:avLst/>
              </a:prstGeom>
              <a:noFill/>
              <a:ln w="9525">
                <a:noFill/>
                <a:miter lim="800000"/>
                <a:headEnd/>
                <a:tailEnd/>
              </a:ln>
            </p:spPr>
            <p:txBody>
              <a:bodyPr wrap="none">
                <a:spAutoFit/>
              </a:bodyPr>
              <a:lstStyle/>
              <a:p>
                <a:r>
                  <a:rPr lang="en-US" sz="1400"/>
                  <a:t>output</a:t>
                </a:r>
              </a:p>
            </p:txBody>
          </p:sp>
          <p:cxnSp>
            <p:nvCxnSpPr>
              <p:cNvPr id="24" name="Elbow Connector 23"/>
              <p:cNvCxnSpPr/>
              <p:nvPr/>
            </p:nvCxnSpPr>
            <p:spPr>
              <a:xfrm>
                <a:off x="5524453" y="2338278"/>
                <a:ext cx="2017398" cy="404453"/>
              </a:xfrm>
              <a:prstGeom prst="bentConnector3">
                <a:avLst>
                  <a:gd name="adj1" fmla="val 10031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5524453" y="2978134"/>
                <a:ext cx="2017398" cy="1447183"/>
              </a:xfrm>
              <a:prstGeom prst="bentConnector3">
                <a:avLst>
                  <a:gd name="adj1" fmla="val 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059882" y="2997883"/>
                <a:ext cx="2259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1526" name="TextBox 26"/>
              <p:cNvSpPr txBox="1">
                <a:spLocks noChangeArrowheads="1"/>
              </p:cNvSpPr>
              <p:nvPr/>
            </p:nvSpPr>
            <p:spPr bwMode="auto">
              <a:xfrm>
                <a:off x="5054872" y="2307094"/>
                <a:ext cx="412783" cy="316512"/>
              </a:xfrm>
              <a:prstGeom prst="rect">
                <a:avLst/>
              </a:prstGeom>
              <a:noFill/>
              <a:ln w="9525">
                <a:noFill/>
                <a:miter lim="800000"/>
                <a:headEnd/>
                <a:tailEnd/>
              </a:ln>
            </p:spPr>
            <p:txBody>
              <a:bodyPr wrap="none">
                <a:spAutoFit/>
              </a:bodyPr>
              <a:lstStyle/>
              <a:p>
                <a:r>
                  <a:rPr lang="en-US" sz="1400"/>
                  <a:t>+V</a:t>
                </a:r>
              </a:p>
            </p:txBody>
          </p:sp>
          <p:sp>
            <p:nvSpPr>
              <p:cNvPr id="21527" name="TextBox 27"/>
              <p:cNvSpPr txBox="1">
                <a:spLocks noChangeArrowheads="1"/>
              </p:cNvSpPr>
              <p:nvPr/>
            </p:nvSpPr>
            <p:spPr bwMode="auto">
              <a:xfrm>
                <a:off x="5067300" y="3199367"/>
                <a:ext cx="346036" cy="316512"/>
              </a:xfrm>
              <a:prstGeom prst="rect">
                <a:avLst/>
              </a:prstGeom>
              <a:noFill/>
              <a:ln w="6350">
                <a:noFill/>
                <a:miter lim="800000"/>
                <a:headEnd/>
                <a:tailEnd/>
              </a:ln>
            </p:spPr>
            <p:txBody>
              <a:bodyPr wrap="none">
                <a:spAutoFit/>
              </a:bodyPr>
              <a:lstStyle/>
              <a:p>
                <a:r>
                  <a:rPr lang="en-US" sz="1400"/>
                  <a:t>-V</a:t>
                </a:r>
              </a:p>
            </p:txBody>
          </p:sp>
          <p:graphicFrame>
            <p:nvGraphicFramePr>
              <p:cNvPr id="21506" name="Object 8"/>
              <p:cNvGraphicFramePr>
                <a:graphicFrameLocks noChangeAspect="1"/>
              </p:cNvGraphicFramePr>
              <p:nvPr/>
            </p:nvGraphicFramePr>
            <p:xfrm>
              <a:off x="4283840" y="2731358"/>
              <a:ext cx="539256" cy="464794"/>
            </p:xfrm>
            <a:graphic>
              <a:graphicData uri="http://schemas.openxmlformats.org/presentationml/2006/ole">
                <mc:AlternateContent xmlns:mc="http://schemas.openxmlformats.org/markup-compatibility/2006">
                  <mc:Choice xmlns:v="urn:schemas-microsoft-com:vml" Requires="v">
                    <p:oleObj spid="_x0000_s21528" name="Equation" r:id="rId7" imgW="317160" imgH="241200" progId="Equation.3">
                      <p:embed/>
                    </p:oleObj>
                  </mc:Choice>
                  <mc:Fallback>
                    <p:oleObj name="Equation" r:id="rId7" imgW="31716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840" y="2731358"/>
                            <a:ext cx="539256" cy="464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0" name="Straight Connector 29"/>
              <p:cNvCxnSpPr>
                <a:endCxn id="32" idx="4"/>
              </p:cNvCxnSpPr>
              <p:nvPr/>
            </p:nvCxnSpPr>
            <p:spPr>
              <a:xfrm rot="5400000" flipH="1" flipV="1">
                <a:off x="4498884" y="3638921"/>
                <a:ext cx="453428" cy="80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29" name="Group 790"/>
              <p:cNvGrpSpPr>
                <a:grpSpLocks/>
              </p:cNvGrpSpPr>
              <p:nvPr/>
            </p:nvGrpSpPr>
            <p:grpSpPr bwMode="auto">
              <a:xfrm>
                <a:off x="4444335" y="3875517"/>
                <a:ext cx="518394" cy="151669"/>
                <a:chOff x="3732846" y="4177896"/>
                <a:chExt cx="740562" cy="229163"/>
              </a:xfrm>
            </p:grpSpPr>
            <p:cxnSp>
              <p:nvCxnSpPr>
                <p:cNvPr id="71" name="Straight Connector 70"/>
                <p:cNvCxnSpPr/>
                <p:nvPr/>
              </p:nvCxnSpPr>
              <p:spPr>
                <a:xfrm>
                  <a:off x="3732846" y="4177896"/>
                  <a:ext cx="7405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049243" y="4407059"/>
                  <a:ext cx="15361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902507" y="4292477"/>
                  <a:ext cx="43791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4689888" y="3336773"/>
                <a:ext cx="72222" cy="7583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677049" y="2847004"/>
                <a:ext cx="70617" cy="7583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4" name="Straight Connector 33"/>
              <p:cNvCxnSpPr/>
              <p:nvPr/>
            </p:nvCxnSpPr>
            <p:spPr>
              <a:xfrm>
                <a:off x="7289877" y="2752210"/>
                <a:ext cx="45740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27901" y="2831205"/>
                <a:ext cx="23111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328396" y="2932318"/>
                <a:ext cx="45580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440741" y="3019212"/>
                <a:ext cx="22950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9" idx="0"/>
              </p:cNvCxnSpPr>
              <p:nvPr/>
            </p:nvCxnSpPr>
            <p:spPr>
              <a:xfrm rot="5400000">
                <a:off x="7329368" y="3239595"/>
                <a:ext cx="426571" cy="160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504938" y="3453683"/>
                <a:ext cx="70617" cy="77414"/>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p:cNvCxnSpPr>
                <a:stCxn id="39" idx="4"/>
              </p:cNvCxnSpPr>
              <p:nvPr/>
            </p:nvCxnSpPr>
            <p:spPr>
              <a:xfrm rot="5400000">
                <a:off x="7378320" y="3693024"/>
                <a:ext cx="325458" cy="16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291482" y="3856555"/>
                <a:ext cx="45740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431111" y="3938710"/>
                <a:ext cx="22950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330000" y="4024024"/>
                <a:ext cx="45740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443951" y="4114078"/>
                <a:ext cx="2279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390996" y="4268118"/>
                <a:ext cx="3049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9" idx="6"/>
              </p:cNvCxnSpPr>
              <p:nvPr/>
            </p:nvCxnSpPr>
            <p:spPr>
              <a:xfrm>
                <a:off x="7575555" y="3493180"/>
                <a:ext cx="654812" cy="315979"/>
              </a:xfrm>
              <a:prstGeom prst="bentConnector3">
                <a:avLst>
                  <a:gd name="adj1" fmla="val 101333"/>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45" name="Group 829"/>
              <p:cNvGrpSpPr>
                <a:grpSpLocks/>
              </p:cNvGrpSpPr>
              <p:nvPr/>
            </p:nvGrpSpPr>
            <p:grpSpPr bwMode="auto">
              <a:xfrm>
                <a:off x="7978392" y="3809153"/>
                <a:ext cx="532837" cy="148508"/>
                <a:chOff x="3734161" y="3962507"/>
                <a:chExt cx="761196" cy="224388"/>
              </a:xfrm>
            </p:grpSpPr>
            <p:cxnSp>
              <p:nvCxnSpPr>
                <p:cNvPr id="68" name="Straight Connector 67"/>
                <p:cNvCxnSpPr/>
                <p:nvPr/>
              </p:nvCxnSpPr>
              <p:spPr>
                <a:xfrm>
                  <a:off x="3734161" y="3962507"/>
                  <a:ext cx="7611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52855" y="4186895"/>
                  <a:ext cx="15132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03825" y="4074700"/>
                  <a:ext cx="45855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546" name="TextBox 47"/>
              <p:cNvSpPr txBox="1">
                <a:spLocks noChangeArrowheads="1"/>
              </p:cNvSpPr>
              <p:nvPr/>
            </p:nvSpPr>
            <p:spPr bwMode="auto">
              <a:xfrm>
                <a:off x="6833332" y="2678668"/>
                <a:ext cx="531977" cy="316512"/>
              </a:xfrm>
              <a:prstGeom prst="rect">
                <a:avLst/>
              </a:prstGeom>
              <a:noFill/>
              <a:ln w="9525">
                <a:noFill/>
                <a:miter lim="800000"/>
                <a:headEnd/>
                <a:tailEnd/>
              </a:ln>
            </p:spPr>
            <p:txBody>
              <a:bodyPr wrap="none">
                <a:spAutoFit/>
              </a:bodyPr>
              <a:lstStyle/>
              <a:p>
                <a:r>
                  <a:rPr lang="en-US" sz="1400"/>
                  <a:t>15 V</a:t>
                </a:r>
              </a:p>
            </p:txBody>
          </p:sp>
          <p:sp>
            <p:nvSpPr>
              <p:cNvPr id="21547" name="TextBox 48"/>
              <p:cNvSpPr txBox="1">
                <a:spLocks noChangeArrowheads="1"/>
              </p:cNvSpPr>
              <p:nvPr/>
            </p:nvSpPr>
            <p:spPr bwMode="auto">
              <a:xfrm>
                <a:off x="6833332" y="3745468"/>
                <a:ext cx="531977" cy="316512"/>
              </a:xfrm>
              <a:prstGeom prst="rect">
                <a:avLst/>
              </a:prstGeom>
              <a:noFill/>
              <a:ln w="9525">
                <a:noFill/>
                <a:miter lim="800000"/>
                <a:headEnd/>
                <a:tailEnd/>
              </a:ln>
            </p:spPr>
            <p:txBody>
              <a:bodyPr wrap="none">
                <a:spAutoFit/>
              </a:bodyPr>
              <a:lstStyle/>
              <a:p>
                <a:r>
                  <a:rPr lang="en-US" sz="1400"/>
                  <a:t>15 V</a:t>
                </a:r>
              </a:p>
            </p:txBody>
          </p:sp>
          <p:graphicFrame>
            <p:nvGraphicFramePr>
              <p:cNvPr id="21507" name="Object 9"/>
              <p:cNvGraphicFramePr>
                <a:graphicFrameLocks noChangeAspect="1"/>
              </p:cNvGraphicFramePr>
              <p:nvPr/>
            </p:nvGraphicFramePr>
            <p:xfrm>
              <a:off x="6324354" y="3138879"/>
              <a:ext cx="584485" cy="425081"/>
            </p:xfrm>
            <a:graphic>
              <a:graphicData uri="http://schemas.openxmlformats.org/presentationml/2006/ole">
                <mc:AlternateContent xmlns:mc="http://schemas.openxmlformats.org/markup-compatibility/2006">
                  <mc:Choice xmlns:v="urn:schemas-microsoft-com:vml" Requires="v">
                    <p:oleObj spid="_x0000_s21529" name="Equation" r:id="rId9" imgW="317362" imgH="228501" progId="Equation.3">
                      <p:embed/>
                    </p:oleObj>
                  </mc:Choice>
                  <mc:Fallback>
                    <p:oleObj name="Equation" r:id="rId9" imgW="317362" imgH="22850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354" y="3138879"/>
                            <a:ext cx="584485" cy="425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548" name="Group 29"/>
              <p:cNvGrpSpPr>
                <a:grpSpLocks/>
              </p:cNvGrpSpPr>
              <p:nvPr/>
            </p:nvGrpSpPr>
            <p:grpSpPr bwMode="auto">
              <a:xfrm rot="5400000">
                <a:off x="5923897" y="3282754"/>
                <a:ext cx="483448" cy="139629"/>
                <a:chOff x="3606633" y="3294776"/>
                <a:chExt cx="1001904" cy="326650"/>
              </a:xfrm>
            </p:grpSpPr>
            <p:cxnSp>
              <p:nvCxnSpPr>
                <p:cNvPr id="61" name="Straight Connector 60"/>
                <p:cNvCxnSpPr/>
                <p:nvPr/>
              </p:nvCxnSpPr>
              <p:spPr bwMode="auto">
                <a:xfrm rot="5400000" flipH="1" flipV="1">
                  <a:off x="3599383" y="3317045"/>
                  <a:ext cx="138919" cy="1244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rot="16200000" flipH="1">
                  <a:off x="3631575" y="3394254"/>
                  <a:ext cx="326649" cy="12769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rot="5400000" flipH="1" flipV="1">
                  <a:off x="3790374" y="3363149"/>
                  <a:ext cx="326649" cy="18990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rot="16200000" flipH="1">
                  <a:off x="3947535" y="3395891"/>
                  <a:ext cx="326649" cy="1244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rot="5400000" flipH="1" flipV="1">
                  <a:off x="4101422" y="3366424"/>
                  <a:ext cx="326649" cy="18335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16"/>
                <p:cNvCxnSpPr/>
                <p:nvPr/>
              </p:nvCxnSpPr>
              <p:spPr bwMode="auto">
                <a:xfrm rot="16200000" flipH="1">
                  <a:off x="4260220" y="3397529"/>
                  <a:ext cx="326649" cy="12114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auto">
                <a:xfrm rot="5400000" flipH="1" flipV="1">
                  <a:off x="4476627" y="3470745"/>
                  <a:ext cx="142675" cy="12114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rot="5400000">
                <a:off x="6052697" y="3708045"/>
                <a:ext cx="23066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50" name="Group 844"/>
              <p:cNvGrpSpPr>
                <a:grpSpLocks/>
              </p:cNvGrpSpPr>
              <p:nvPr/>
            </p:nvGrpSpPr>
            <p:grpSpPr bwMode="auto">
              <a:xfrm>
                <a:off x="5904823" y="3821792"/>
                <a:ext cx="534443" cy="150094"/>
                <a:chOff x="3732832" y="3962410"/>
                <a:chExt cx="763490" cy="226784"/>
              </a:xfrm>
            </p:grpSpPr>
            <p:cxnSp>
              <p:nvCxnSpPr>
                <p:cNvPr id="58" name="Straight Connector 57"/>
                <p:cNvCxnSpPr/>
                <p:nvPr/>
              </p:nvCxnSpPr>
              <p:spPr>
                <a:xfrm>
                  <a:off x="3732832" y="3962410"/>
                  <a:ext cx="76349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051523" y="4189194"/>
                  <a:ext cx="15132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02496" y="4074606"/>
                  <a:ext cx="46084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551" name="TextBox 53"/>
              <p:cNvSpPr txBox="1">
                <a:spLocks noChangeArrowheads="1"/>
              </p:cNvSpPr>
              <p:nvPr/>
            </p:nvSpPr>
            <p:spPr bwMode="auto">
              <a:xfrm>
                <a:off x="7523366" y="3553023"/>
                <a:ext cx="274434" cy="307777"/>
              </a:xfrm>
              <a:prstGeom prst="rect">
                <a:avLst/>
              </a:prstGeom>
              <a:noFill/>
              <a:ln w="9525">
                <a:noFill/>
                <a:miter lim="800000"/>
                <a:headEnd/>
                <a:tailEnd/>
              </a:ln>
            </p:spPr>
            <p:txBody>
              <a:bodyPr wrap="none">
                <a:spAutoFit/>
              </a:bodyPr>
              <a:lstStyle/>
              <a:p>
                <a:r>
                  <a:rPr lang="en-US" sz="1400"/>
                  <a:t>+</a:t>
                </a:r>
              </a:p>
            </p:txBody>
          </p:sp>
          <p:sp>
            <p:nvSpPr>
              <p:cNvPr id="21552" name="TextBox 54"/>
              <p:cNvSpPr txBox="1">
                <a:spLocks noChangeArrowheads="1"/>
              </p:cNvSpPr>
              <p:nvPr/>
            </p:nvSpPr>
            <p:spPr bwMode="auto">
              <a:xfrm>
                <a:off x="7518400" y="2435423"/>
                <a:ext cx="274434" cy="307777"/>
              </a:xfrm>
              <a:prstGeom prst="rect">
                <a:avLst/>
              </a:prstGeom>
              <a:noFill/>
              <a:ln w="9525">
                <a:noFill/>
                <a:miter lim="800000"/>
                <a:headEnd/>
                <a:tailEnd/>
              </a:ln>
            </p:spPr>
            <p:txBody>
              <a:bodyPr wrap="none">
                <a:spAutoFit/>
              </a:bodyPr>
              <a:lstStyle/>
              <a:p>
                <a:r>
                  <a:rPr lang="en-US" sz="1400"/>
                  <a:t>+</a:t>
                </a:r>
              </a:p>
            </p:txBody>
          </p:sp>
          <p:sp>
            <p:nvSpPr>
              <p:cNvPr id="21553" name="TextBox 55"/>
              <p:cNvSpPr txBox="1">
                <a:spLocks noChangeArrowheads="1"/>
              </p:cNvSpPr>
              <p:nvPr/>
            </p:nvSpPr>
            <p:spPr bwMode="auto">
              <a:xfrm>
                <a:off x="7505700" y="2968823"/>
                <a:ext cx="239168" cy="307777"/>
              </a:xfrm>
              <a:prstGeom prst="rect">
                <a:avLst/>
              </a:prstGeom>
              <a:noFill/>
              <a:ln w="9525">
                <a:noFill/>
                <a:miter lim="800000"/>
                <a:headEnd/>
                <a:tailEnd/>
              </a:ln>
            </p:spPr>
            <p:txBody>
              <a:bodyPr wrap="none">
                <a:spAutoFit/>
              </a:bodyPr>
              <a:lstStyle/>
              <a:p>
                <a:r>
                  <a:rPr lang="en-US" sz="1400"/>
                  <a:t>-</a:t>
                </a:r>
              </a:p>
            </p:txBody>
          </p:sp>
          <p:sp>
            <p:nvSpPr>
              <p:cNvPr id="21554" name="TextBox 56"/>
              <p:cNvSpPr txBox="1">
                <a:spLocks noChangeArrowheads="1"/>
              </p:cNvSpPr>
              <p:nvPr/>
            </p:nvSpPr>
            <p:spPr bwMode="auto">
              <a:xfrm>
                <a:off x="7545932" y="4048323"/>
                <a:ext cx="239168" cy="307777"/>
              </a:xfrm>
              <a:prstGeom prst="rect">
                <a:avLst/>
              </a:prstGeom>
              <a:noFill/>
              <a:ln w="9525">
                <a:noFill/>
                <a:miter lim="800000"/>
                <a:headEnd/>
                <a:tailEnd/>
              </a:ln>
            </p:spPr>
            <p:txBody>
              <a:bodyPr wrap="none">
                <a:spAutoFit/>
              </a:bodyPr>
              <a:lstStyle/>
              <a:p>
                <a:r>
                  <a:rPr lang="en-US" sz="1400"/>
                  <a:t>-</a:t>
                </a:r>
              </a:p>
            </p:txBody>
          </p:sp>
        </p:grpSp>
      </p:gr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Title 1"/>
          <p:cNvSpPr>
            <a:spLocks noGrp="1"/>
          </p:cNvSpPr>
          <p:nvPr>
            <p:ph type="title"/>
          </p:nvPr>
        </p:nvSpPr>
        <p:spPr/>
        <p:txBody>
          <a:bodyPr/>
          <a:lstStyle/>
          <a:p>
            <a:r>
              <a:rPr lang="en-US" smtClean="0"/>
              <a:t>Differential amplifiers</a:t>
            </a:r>
          </a:p>
        </p:txBody>
      </p:sp>
      <p:sp>
        <p:nvSpPr>
          <p:cNvPr id="22540" name="Content Placeholder 2"/>
          <p:cNvSpPr>
            <a:spLocks noGrp="1"/>
          </p:cNvSpPr>
          <p:nvPr>
            <p:ph idx="1"/>
          </p:nvPr>
        </p:nvSpPr>
        <p:spPr>
          <a:xfrm>
            <a:off x="762000" y="2017713"/>
            <a:ext cx="8077200" cy="2249487"/>
          </a:xfrm>
        </p:spPr>
        <p:txBody>
          <a:bodyPr/>
          <a:lstStyle/>
          <a:p>
            <a:r>
              <a:rPr lang="en-US" sz="2000" smtClean="0"/>
              <a:t>Most amplifiers have one input and one output. </a:t>
            </a:r>
            <a:r>
              <a:rPr lang="en-US" sz="2000" i="1" smtClean="0"/>
              <a:t>Differential amplifiers</a:t>
            </a:r>
            <a:r>
              <a:rPr lang="en-US" sz="2000" smtClean="0"/>
              <a:t> have two inputs and one output, the output signal being proportional to the difference in signals between the two inputs. </a:t>
            </a:r>
          </a:p>
          <a:p>
            <a:r>
              <a:rPr lang="en-US" sz="2000" smtClean="0"/>
              <a:t>The voltage output of a differential amplifier is determined by the following equation: V</a:t>
            </a:r>
            <a:r>
              <a:rPr lang="en-US" sz="2000" baseline="-25000" smtClean="0"/>
              <a:t>out</a:t>
            </a:r>
            <a:r>
              <a:rPr lang="en-US" sz="2000" smtClean="0"/>
              <a:t> = A</a:t>
            </a:r>
            <a:r>
              <a:rPr lang="en-US" sz="2000" baseline="-25000" smtClean="0"/>
              <a:t>V</a:t>
            </a:r>
            <a:r>
              <a:rPr lang="en-US" sz="2000" smtClean="0"/>
              <a:t>(V</a:t>
            </a:r>
            <a:r>
              <a:rPr lang="en-US" sz="2000" baseline="-25000" smtClean="0"/>
              <a:t>noninv</a:t>
            </a:r>
            <a:r>
              <a:rPr lang="en-US" sz="2000" smtClean="0"/>
              <a:t> - V</a:t>
            </a:r>
            <a:r>
              <a:rPr lang="en-US" sz="2000" baseline="-25000" smtClean="0"/>
              <a:t>inv</a:t>
            </a:r>
            <a:r>
              <a:rPr lang="en-US" sz="2000" smtClean="0"/>
              <a:t>) </a:t>
            </a:r>
          </a:p>
          <a:p>
            <a:endParaRPr lang="en-US" smtClean="0"/>
          </a:p>
        </p:txBody>
      </p:sp>
      <p:grpSp>
        <p:nvGrpSpPr>
          <p:cNvPr id="22541" name="Group 26"/>
          <p:cNvGrpSpPr>
            <a:grpSpLocks/>
          </p:cNvGrpSpPr>
          <p:nvPr/>
        </p:nvGrpSpPr>
        <p:grpSpPr bwMode="auto">
          <a:xfrm>
            <a:off x="228600" y="4025900"/>
            <a:ext cx="2374900" cy="2324705"/>
            <a:chOff x="15587" y="4000295"/>
            <a:chExt cx="2590800" cy="2362200"/>
          </a:xfrm>
        </p:grpSpPr>
        <p:sp>
          <p:nvSpPr>
            <p:cNvPr id="22595" name="Rectangle 25"/>
            <p:cNvSpPr>
              <a:spLocks noChangeArrowheads="1"/>
            </p:cNvSpPr>
            <p:nvPr/>
          </p:nvSpPr>
          <p:spPr bwMode="auto">
            <a:xfrm>
              <a:off x="15587" y="4000295"/>
              <a:ext cx="2590800" cy="23622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pSp>
          <p:nvGrpSpPr>
            <p:cNvPr id="22596" name="Group 5"/>
            <p:cNvGrpSpPr>
              <a:grpSpLocks/>
            </p:cNvGrpSpPr>
            <p:nvPr/>
          </p:nvGrpSpPr>
          <p:grpSpPr bwMode="auto">
            <a:xfrm>
              <a:off x="103187" y="4013200"/>
              <a:ext cx="2497436" cy="2311400"/>
              <a:chOff x="4648200" y="3200400"/>
              <a:chExt cx="2196147" cy="2122800"/>
            </a:xfrm>
          </p:grpSpPr>
          <p:sp>
            <p:nvSpPr>
              <p:cNvPr id="22597" name="TextBox 6"/>
              <p:cNvSpPr txBox="1">
                <a:spLocks noChangeArrowheads="1"/>
              </p:cNvSpPr>
              <p:nvPr/>
            </p:nvSpPr>
            <p:spPr bwMode="auto">
              <a:xfrm>
                <a:off x="5009678" y="3200400"/>
                <a:ext cx="1698863" cy="307777"/>
              </a:xfrm>
              <a:prstGeom prst="rect">
                <a:avLst/>
              </a:prstGeom>
              <a:noFill/>
              <a:ln w="9525">
                <a:noFill/>
                <a:miter lim="800000"/>
                <a:headEnd/>
                <a:tailEnd/>
              </a:ln>
            </p:spPr>
            <p:txBody>
              <a:bodyPr wrap="none">
                <a:spAutoFit/>
              </a:bodyPr>
              <a:lstStyle/>
              <a:p>
                <a:r>
                  <a:rPr lang="en-US" sz="1400"/>
                  <a:t>Differential amplifier</a:t>
                </a:r>
              </a:p>
            </p:txBody>
          </p:sp>
          <p:sp>
            <p:nvSpPr>
              <p:cNvPr id="8" name="Isosceles Triangle 7"/>
              <p:cNvSpPr/>
              <p:nvPr/>
            </p:nvSpPr>
            <p:spPr>
              <a:xfrm rot="5400000">
                <a:off x="5699694" y="4154537"/>
                <a:ext cx="494815" cy="485803"/>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p:cNvCxnSpPr/>
              <p:nvPr/>
            </p:nvCxnSpPr>
            <p:spPr>
              <a:xfrm>
                <a:off x="5248855" y="4227068"/>
                <a:ext cx="45534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0"/>
              </p:cNvCxnSpPr>
              <p:nvPr/>
            </p:nvCxnSpPr>
            <p:spPr>
              <a:xfrm>
                <a:off x="6190003" y="4397438"/>
                <a:ext cx="47361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786804" y="4075957"/>
                <a:ext cx="46222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787545" y="4718179"/>
                <a:ext cx="460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603" name="TextBox 12"/>
              <p:cNvSpPr txBox="1">
                <a:spLocks noChangeArrowheads="1"/>
              </p:cNvSpPr>
              <p:nvPr/>
            </p:nvSpPr>
            <p:spPr bwMode="auto">
              <a:xfrm>
                <a:off x="6159544" y="4133499"/>
                <a:ext cx="684803" cy="307777"/>
              </a:xfrm>
              <a:prstGeom prst="rect">
                <a:avLst/>
              </a:prstGeom>
              <a:noFill/>
              <a:ln w="9525">
                <a:noFill/>
                <a:miter lim="800000"/>
                <a:headEnd/>
                <a:tailEnd/>
              </a:ln>
            </p:spPr>
            <p:txBody>
              <a:bodyPr wrap="none">
                <a:spAutoFit/>
              </a:bodyPr>
              <a:lstStyle/>
              <a:p>
                <a:r>
                  <a:rPr lang="en-US" sz="1400"/>
                  <a:t>output</a:t>
                </a:r>
              </a:p>
            </p:txBody>
          </p:sp>
          <p:graphicFrame>
            <p:nvGraphicFramePr>
              <p:cNvPr id="22535" name="Object 6"/>
              <p:cNvGraphicFramePr>
                <a:graphicFrameLocks noChangeAspect="1"/>
              </p:cNvGraphicFramePr>
              <p:nvPr/>
            </p:nvGraphicFramePr>
            <p:xfrm>
              <a:off x="5571054" y="3505199"/>
              <a:ext cx="851904" cy="348368"/>
            </p:xfrm>
            <a:graphic>
              <a:graphicData uri="http://schemas.openxmlformats.org/presentationml/2006/ole">
                <mc:AlternateContent xmlns:mc="http://schemas.openxmlformats.org/markup-compatibility/2006">
                  <mc:Choice xmlns:v="urn:schemas-microsoft-com:vml" Requires="v">
                    <p:oleObj spid="_x0000_s22575" name="Equation" r:id="rId3" imgW="571252" imgH="228501" progId="Equation.3">
                      <p:embed/>
                    </p:oleObj>
                  </mc:Choice>
                  <mc:Fallback>
                    <p:oleObj name="Equation" r:id="rId3" imgW="571252"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1054" y="3505199"/>
                            <a:ext cx="851904" cy="348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7"/>
              <p:cNvGraphicFramePr>
                <a:graphicFrameLocks noChangeAspect="1"/>
              </p:cNvGraphicFramePr>
              <p:nvPr/>
            </p:nvGraphicFramePr>
            <p:xfrm>
              <a:off x="5571054" y="4968942"/>
              <a:ext cx="851865" cy="354258"/>
            </p:xfrm>
            <a:graphic>
              <a:graphicData uri="http://schemas.openxmlformats.org/presentationml/2006/ole">
                <mc:AlternateContent xmlns:mc="http://schemas.openxmlformats.org/markup-compatibility/2006">
                  <mc:Choice xmlns:v="urn:schemas-microsoft-com:vml" Requires="v">
                    <p:oleObj spid="_x0000_s22576" name="Equation" r:id="rId5" imgW="558800" imgH="228600" progId="Equation.3">
                      <p:embed/>
                    </p:oleObj>
                  </mc:Choice>
                  <mc:Fallback>
                    <p:oleObj name="Equation" r:id="rId5" imgW="5588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1054" y="4968942"/>
                            <a:ext cx="851865" cy="354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Connector 15"/>
              <p:cNvCxnSpPr/>
              <p:nvPr/>
            </p:nvCxnSpPr>
            <p:spPr>
              <a:xfrm>
                <a:off x="5253423" y="4563364"/>
                <a:ext cx="45534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605" name="TextBox 16"/>
              <p:cNvSpPr txBox="1">
                <a:spLocks noChangeArrowheads="1"/>
              </p:cNvSpPr>
              <p:nvPr/>
            </p:nvSpPr>
            <p:spPr bwMode="auto">
              <a:xfrm>
                <a:off x="5628232" y="4111823"/>
                <a:ext cx="239168" cy="307777"/>
              </a:xfrm>
              <a:prstGeom prst="rect">
                <a:avLst/>
              </a:prstGeom>
              <a:noFill/>
              <a:ln w="9525">
                <a:noFill/>
                <a:miter lim="800000"/>
                <a:headEnd/>
                <a:tailEnd/>
              </a:ln>
            </p:spPr>
            <p:txBody>
              <a:bodyPr wrap="none">
                <a:spAutoFit/>
              </a:bodyPr>
              <a:lstStyle/>
              <a:p>
                <a:r>
                  <a:rPr lang="en-US" sz="1400"/>
                  <a:t>-</a:t>
                </a:r>
              </a:p>
            </p:txBody>
          </p:sp>
          <p:sp>
            <p:nvSpPr>
              <p:cNvPr id="22606" name="TextBox 17"/>
              <p:cNvSpPr txBox="1">
                <a:spLocks noChangeArrowheads="1"/>
              </p:cNvSpPr>
              <p:nvPr/>
            </p:nvSpPr>
            <p:spPr bwMode="auto">
              <a:xfrm>
                <a:off x="5637757" y="4378523"/>
                <a:ext cx="274434" cy="307777"/>
              </a:xfrm>
              <a:prstGeom prst="rect">
                <a:avLst/>
              </a:prstGeom>
              <a:noFill/>
              <a:ln w="9525">
                <a:noFill/>
                <a:miter lim="800000"/>
                <a:headEnd/>
                <a:tailEnd/>
              </a:ln>
            </p:spPr>
            <p:txBody>
              <a:bodyPr wrap="none">
                <a:spAutoFit/>
              </a:bodyPr>
              <a:lstStyle/>
              <a:p>
                <a:r>
                  <a:rPr lang="en-US" sz="1400"/>
                  <a:t>+</a:t>
                </a:r>
              </a:p>
            </p:txBody>
          </p:sp>
          <p:graphicFrame>
            <p:nvGraphicFramePr>
              <p:cNvPr id="22537" name="Object 8"/>
              <p:cNvGraphicFramePr>
                <a:graphicFrameLocks noChangeAspect="1"/>
              </p:cNvGraphicFramePr>
              <p:nvPr/>
            </p:nvGraphicFramePr>
            <p:xfrm>
              <a:off x="4648200" y="4001429"/>
              <a:ext cx="609600" cy="341971"/>
            </p:xfrm>
            <a:graphic>
              <a:graphicData uri="http://schemas.openxmlformats.org/presentationml/2006/ole">
                <mc:AlternateContent xmlns:mc="http://schemas.openxmlformats.org/markup-compatibility/2006">
                  <mc:Choice xmlns:v="urn:schemas-microsoft-com:vml" Requires="v">
                    <p:oleObj spid="_x0000_s22577" name="Equation" r:id="rId7" imgW="393359" imgH="215713" progId="Equation.3">
                      <p:embed/>
                    </p:oleObj>
                  </mc:Choice>
                  <mc:Fallback>
                    <p:oleObj name="Equation" r:id="rId7" imgW="393359" imgH="21571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001429"/>
                            <a:ext cx="609600" cy="341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8" name="Object 9"/>
              <p:cNvGraphicFramePr>
                <a:graphicFrameLocks noChangeAspect="1"/>
              </p:cNvGraphicFramePr>
              <p:nvPr/>
            </p:nvGraphicFramePr>
            <p:xfrm>
              <a:off x="4676775" y="4398335"/>
              <a:ext cx="609600" cy="326065"/>
            </p:xfrm>
            <a:graphic>
              <a:graphicData uri="http://schemas.openxmlformats.org/presentationml/2006/ole">
                <mc:AlternateContent xmlns:mc="http://schemas.openxmlformats.org/markup-compatibility/2006">
                  <mc:Choice xmlns:v="urn:schemas-microsoft-com:vml" Requires="v">
                    <p:oleObj spid="_x0000_s22578" name="Equation" r:id="rId9" imgW="406048" imgH="215713" progId="Equation.3">
                      <p:embed/>
                    </p:oleObj>
                  </mc:Choice>
                  <mc:Fallback>
                    <p:oleObj name="Equation" r:id="rId9" imgW="406048" imgH="21571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6775" y="4398335"/>
                            <a:ext cx="609600" cy="3260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20" name="Table 19"/>
          <p:cNvGraphicFramePr>
            <a:graphicFrameLocks noGrp="1"/>
          </p:cNvGraphicFramePr>
          <p:nvPr/>
        </p:nvGraphicFramePr>
        <p:xfrm>
          <a:off x="3860800" y="3962400"/>
          <a:ext cx="5181600" cy="960120"/>
        </p:xfrm>
        <a:graphic>
          <a:graphicData uri="http://schemas.openxmlformats.org/drawingml/2006/table">
            <a:tbl>
              <a:tblPr firstRow="1" bandRow="1">
                <a:tableStyleId>{5C22544A-7EE6-4342-B048-85BDC9FD1C3A}</a:tableStyleId>
              </a:tblPr>
              <a:tblGrid>
                <a:gridCol w="518160"/>
                <a:gridCol w="518160"/>
                <a:gridCol w="518160"/>
                <a:gridCol w="518160"/>
                <a:gridCol w="518160"/>
                <a:gridCol w="518160"/>
                <a:gridCol w="518160"/>
                <a:gridCol w="518160"/>
                <a:gridCol w="518160"/>
                <a:gridCol w="518160"/>
              </a:tblGrid>
              <a:tr h="203200">
                <a:tc>
                  <a:txBody>
                    <a:bodyPr/>
                    <a:lstStyle/>
                    <a:p>
                      <a:r>
                        <a:rPr lang="en-US" sz="1500" b="0" i="0" baseline="0" dirty="0" smtClean="0">
                          <a:solidFill>
                            <a:schemeClr val="tx1"/>
                          </a:solidFill>
                        </a:rPr>
                        <a:t>0</a:t>
                      </a:r>
                      <a:endParaRPr lang="en-US" sz="1500" b="0" i="0" baseline="0" dirty="0">
                        <a:solidFill>
                          <a:schemeClr val="tx1"/>
                        </a:solidFill>
                      </a:endParaRPr>
                    </a:p>
                  </a:txBody>
                  <a:tcPr>
                    <a:noFill/>
                  </a:tcPr>
                </a:tc>
                <a:tc>
                  <a:txBody>
                    <a:bodyPr/>
                    <a:lstStyle/>
                    <a:p>
                      <a:r>
                        <a:rPr lang="en-US" sz="1500" b="0" i="0" baseline="0" dirty="0" smtClean="0">
                          <a:solidFill>
                            <a:schemeClr val="tx1"/>
                          </a:solidFill>
                        </a:rPr>
                        <a:t>0</a:t>
                      </a:r>
                      <a:endParaRPr lang="en-US" sz="1500" b="0" i="0" baseline="0" dirty="0">
                        <a:solidFill>
                          <a:schemeClr val="tx1"/>
                        </a:solidFill>
                      </a:endParaRPr>
                    </a:p>
                  </a:txBody>
                  <a:tcPr>
                    <a:noFill/>
                  </a:tcPr>
                </a:tc>
                <a:tc>
                  <a:txBody>
                    <a:bodyPr/>
                    <a:lstStyle/>
                    <a:p>
                      <a:r>
                        <a:rPr lang="en-US" sz="1500" b="0" i="0" baseline="0" dirty="0" smtClean="0">
                          <a:solidFill>
                            <a:schemeClr val="tx1"/>
                          </a:solidFill>
                        </a:rPr>
                        <a:t>0</a:t>
                      </a:r>
                      <a:endParaRPr lang="en-US" sz="1500" b="0" i="0" baseline="0" dirty="0">
                        <a:solidFill>
                          <a:schemeClr val="tx1"/>
                        </a:solidFill>
                      </a:endParaRPr>
                    </a:p>
                  </a:txBody>
                  <a:tcPr>
                    <a:noFill/>
                  </a:tcPr>
                </a:tc>
                <a:tc>
                  <a:txBody>
                    <a:bodyPr/>
                    <a:lstStyle/>
                    <a:p>
                      <a:r>
                        <a:rPr lang="en-US" sz="1500" b="0" i="0" baseline="0" dirty="0" smtClean="0">
                          <a:solidFill>
                            <a:schemeClr val="tx1"/>
                          </a:solidFill>
                        </a:rPr>
                        <a:t>0</a:t>
                      </a:r>
                      <a:endParaRPr lang="en-US" sz="1500" b="0" i="0" baseline="0" dirty="0">
                        <a:solidFill>
                          <a:schemeClr val="tx1"/>
                        </a:solidFill>
                      </a:endParaRPr>
                    </a:p>
                  </a:txBody>
                  <a:tcPr>
                    <a:noFill/>
                  </a:tcPr>
                </a:tc>
                <a:tc>
                  <a:txBody>
                    <a:bodyPr/>
                    <a:lstStyle/>
                    <a:p>
                      <a:r>
                        <a:rPr lang="en-US" sz="1500" b="0" i="0" baseline="0" dirty="0" smtClean="0">
                          <a:solidFill>
                            <a:schemeClr val="tx1"/>
                          </a:solidFill>
                        </a:rPr>
                        <a:t>1</a:t>
                      </a:r>
                      <a:endParaRPr lang="en-US" sz="1500" b="0" i="0" baseline="0" dirty="0">
                        <a:solidFill>
                          <a:schemeClr val="tx1"/>
                        </a:solidFill>
                      </a:endParaRPr>
                    </a:p>
                  </a:txBody>
                  <a:tcPr>
                    <a:noFill/>
                  </a:tcPr>
                </a:tc>
                <a:tc>
                  <a:txBody>
                    <a:bodyPr/>
                    <a:lstStyle/>
                    <a:p>
                      <a:r>
                        <a:rPr lang="en-US" sz="1500" b="0" i="0" baseline="0" dirty="0" smtClean="0">
                          <a:solidFill>
                            <a:schemeClr val="tx1"/>
                          </a:solidFill>
                        </a:rPr>
                        <a:t>2.5</a:t>
                      </a:r>
                      <a:endParaRPr lang="en-US" sz="1500" b="0" i="0" baseline="0" dirty="0">
                        <a:solidFill>
                          <a:schemeClr val="tx1"/>
                        </a:solidFill>
                      </a:endParaRPr>
                    </a:p>
                  </a:txBody>
                  <a:tcPr>
                    <a:noFill/>
                  </a:tcPr>
                </a:tc>
                <a:tc>
                  <a:txBody>
                    <a:bodyPr/>
                    <a:lstStyle/>
                    <a:p>
                      <a:r>
                        <a:rPr lang="en-US" sz="1500" b="0" i="0" baseline="0" dirty="0" smtClean="0">
                          <a:solidFill>
                            <a:schemeClr val="tx1"/>
                          </a:solidFill>
                        </a:rPr>
                        <a:t>7</a:t>
                      </a:r>
                      <a:endParaRPr lang="en-US" sz="1500" b="0" i="0" baseline="0" dirty="0">
                        <a:solidFill>
                          <a:schemeClr val="tx1"/>
                        </a:solidFill>
                      </a:endParaRPr>
                    </a:p>
                  </a:txBody>
                  <a:tcPr>
                    <a:noFill/>
                  </a:tcPr>
                </a:tc>
                <a:tc>
                  <a:txBody>
                    <a:bodyPr/>
                    <a:lstStyle/>
                    <a:p>
                      <a:r>
                        <a:rPr lang="en-US" sz="1500" b="0" i="0" baseline="0" dirty="0" smtClean="0">
                          <a:solidFill>
                            <a:schemeClr val="tx1"/>
                          </a:solidFill>
                        </a:rPr>
                        <a:t>3</a:t>
                      </a:r>
                      <a:endParaRPr lang="en-US" sz="1500" b="0" i="0" baseline="0" dirty="0">
                        <a:solidFill>
                          <a:schemeClr val="tx1"/>
                        </a:solidFill>
                      </a:endParaRPr>
                    </a:p>
                  </a:txBody>
                  <a:tcPr>
                    <a:noFill/>
                  </a:tcPr>
                </a:tc>
                <a:tc>
                  <a:txBody>
                    <a:bodyPr/>
                    <a:lstStyle/>
                    <a:p>
                      <a:r>
                        <a:rPr lang="en-US" sz="1500" b="0" i="0" baseline="0" dirty="0" smtClean="0">
                          <a:solidFill>
                            <a:schemeClr val="tx1"/>
                          </a:solidFill>
                        </a:rPr>
                        <a:t>-3</a:t>
                      </a:r>
                      <a:endParaRPr lang="en-US" sz="1500" b="0" i="0" baseline="0" dirty="0">
                        <a:solidFill>
                          <a:schemeClr val="tx1"/>
                        </a:solidFill>
                      </a:endParaRPr>
                    </a:p>
                  </a:txBody>
                  <a:tcPr>
                    <a:noFill/>
                  </a:tcPr>
                </a:tc>
                <a:tc>
                  <a:txBody>
                    <a:bodyPr/>
                    <a:lstStyle/>
                    <a:p>
                      <a:r>
                        <a:rPr lang="en-US" sz="1500" b="0" i="0" baseline="0" dirty="0" smtClean="0">
                          <a:solidFill>
                            <a:schemeClr val="tx1"/>
                          </a:solidFill>
                        </a:rPr>
                        <a:t>-2</a:t>
                      </a:r>
                      <a:endParaRPr lang="en-US" sz="1500" b="0" i="0" baseline="0" dirty="0">
                        <a:solidFill>
                          <a:schemeClr val="tx1"/>
                        </a:solidFill>
                      </a:endParaRPr>
                    </a:p>
                  </a:txBody>
                  <a:tcPr>
                    <a:noFill/>
                  </a:tcPr>
                </a:tc>
              </a:tr>
              <a:tr h="203200">
                <a:tc>
                  <a:txBody>
                    <a:bodyPr/>
                    <a:lstStyle/>
                    <a:p>
                      <a:r>
                        <a:rPr lang="en-US" sz="1500" baseline="0" dirty="0" smtClean="0"/>
                        <a:t>0</a:t>
                      </a:r>
                      <a:endParaRPr lang="en-US" sz="1500" baseline="0" dirty="0"/>
                    </a:p>
                  </a:txBody>
                  <a:tcPr>
                    <a:noFill/>
                  </a:tcPr>
                </a:tc>
                <a:tc>
                  <a:txBody>
                    <a:bodyPr/>
                    <a:lstStyle/>
                    <a:p>
                      <a:r>
                        <a:rPr lang="en-US" sz="1500" baseline="0" dirty="0" smtClean="0"/>
                        <a:t>1</a:t>
                      </a:r>
                      <a:endParaRPr lang="en-US" sz="1500" baseline="0" dirty="0"/>
                    </a:p>
                  </a:txBody>
                  <a:tcPr>
                    <a:noFill/>
                  </a:tcPr>
                </a:tc>
                <a:tc>
                  <a:txBody>
                    <a:bodyPr/>
                    <a:lstStyle/>
                    <a:p>
                      <a:r>
                        <a:rPr lang="en-US" sz="1500" baseline="0" dirty="0" smtClean="0"/>
                        <a:t>2.5</a:t>
                      </a:r>
                      <a:endParaRPr lang="en-US" sz="1500" baseline="0" dirty="0"/>
                    </a:p>
                  </a:txBody>
                  <a:tcPr>
                    <a:noFill/>
                  </a:tcPr>
                </a:tc>
                <a:tc>
                  <a:txBody>
                    <a:bodyPr/>
                    <a:lstStyle/>
                    <a:p>
                      <a:r>
                        <a:rPr lang="en-US" sz="1500" baseline="0" dirty="0" smtClean="0"/>
                        <a:t>7</a:t>
                      </a:r>
                      <a:endParaRPr lang="en-US" sz="1500" baseline="0" dirty="0"/>
                    </a:p>
                  </a:txBody>
                  <a:tcPr>
                    <a:noFill/>
                  </a:tcPr>
                </a:tc>
                <a:tc>
                  <a:txBody>
                    <a:bodyPr/>
                    <a:lstStyle/>
                    <a:p>
                      <a:r>
                        <a:rPr lang="en-US" sz="1500" baseline="0" dirty="0" smtClean="0"/>
                        <a:t>0</a:t>
                      </a:r>
                      <a:endParaRPr lang="en-US" sz="1500" baseline="0" dirty="0"/>
                    </a:p>
                  </a:txBody>
                  <a:tcPr>
                    <a:noFill/>
                  </a:tcPr>
                </a:tc>
                <a:tc>
                  <a:txBody>
                    <a:bodyPr/>
                    <a:lstStyle/>
                    <a:p>
                      <a:r>
                        <a:rPr lang="en-US" sz="1500" baseline="0" dirty="0" smtClean="0"/>
                        <a:t>0</a:t>
                      </a:r>
                      <a:endParaRPr lang="en-US" sz="1500" baseline="0" dirty="0"/>
                    </a:p>
                  </a:txBody>
                  <a:tcPr>
                    <a:noFill/>
                  </a:tcPr>
                </a:tc>
                <a:tc>
                  <a:txBody>
                    <a:bodyPr/>
                    <a:lstStyle/>
                    <a:p>
                      <a:r>
                        <a:rPr lang="en-US" sz="1500" baseline="0" dirty="0" smtClean="0"/>
                        <a:t>0</a:t>
                      </a:r>
                      <a:endParaRPr lang="en-US" sz="1500" baseline="0" dirty="0"/>
                    </a:p>
                  </a:txBody>
                  <a:tcPr>
                    <a:noFill/>
                  </a:tcPr>
                </a:tc>
                <a:tc>
                  <a:txBody>
                    <a:bodyPr/>
                    <a:lstStyle/>
                    <a:p>
                      <a:r>
                        <a:rPr lang="en-US" sz="1500" baseline="0" dirty="0" smtClean="0"/>
                        <a:t>3</a:t>
                      </a:r>
                      <a:endParaRPr lang="en-US" sz="1500" baseline="0" dirty="0"/>
                    </a:p>
                  </a:txBody>
                  <a:tcPr>
                    <a:noFill/>
                  </a:tcPr>
                </a:tc>
                <a:tc>
                  <a:txBody>
                    <a:bodyPr/>
                    <a:lstStyle/>
                    <a:p>
                      <a:r>
                        <a:rPr lang="en-US" sz="1500" baseline="0" dirty="0" smtClean="0"/>
                        <a:t>3</a:t>
                      </a:r>
                      <a:endParaRPr lang="en-US" sz="1500" baseline="0" dirty="0"/>
                    </a:p>
                  </a:txBody>
                  <a:tcPr>
                    <a:noFill/>
                  </a:tcPr>
                </a:tc>
                <a:tc>
                  <a:txBody>
                    <a:bodyPr/>
                    <a:lstStyle/>
                    <a:p>
                      <a:r>
                        <a:rPr lang="en-US" sz="1500" baseline="0" dirty="0" smtClean="0"/>
                        <a:t>-7</a:t>
                      </a:r>
                      <a:endParaRPr lang="en-US" sz="1500" baseline="0" dirty="0"/>
                    </a:p>
                  </a:txBody>
                  <a:tcPr>
                    <a:noFill/>
                  </a:tcPr>
                </a:tc>
              </a:tr>
              <a:tr h="203200">
                <a:tc>
                  <a:txBody>
                    <a:bodyPr/>
                    <a:lstStyle/>
                    <a:p>
                      <a:r>
                        <a:rPr lang="en-US" sz="1500" baseline="0" dirty="0" smtClean="0"/>
                        <a:t>0</a:t>
                      </a:r>
                      <a:endParaRPr lang="en-US" sz="1500" baseline="0" dirty="0"/>
                    </a:p>
                  </a:txBody>
                  <a:tcPr>
                    <a:noFill/>
                  </a:tcPr>
                </a:tc>
                <a:tc>
                  <a:txBody>
                    <a:bodyPr/>
                    <a:lstStyle/>
                    <a:p>
                      <a:r>
                        <a:rPr lang="en-US" sz="1500" baseline="0" dirty="0" smtClean="0"/>
                        <a:t>4</a:t>
                      </a:r>
                      <a:endParaRPr lang="en-US" sz="1500" baseline="0" dirty="0"/>
                    </a:p>
                  </a:txBody>
                  <a:tcPr>
                    <a:noFill/>
                  </a:tcPr>
                </a:tc>
                <a:tc>
                  <a:txBody>
                    <a:bodyPr/>
                    <a:lstStyle/>
                    <a:p>
                      <a:r>
                        <a:rPr lang="en-US" sz="1500" baseline="0" dirty="0" smtClean="0"/>
                        <a:t>10</a:t>
                      </a:r>
                      <a:endParaRPr lang="en-US" sz="1500" baseline="0" dirty="0"/>
                    </a:p>
                  </a:txBody>
                  <a:tcPr>
                    <a:noFill/>
                  </a:tcPr>
                </a:tc>
                <a:tc>
                  <a:txBody>
                    <a:bodyPr/>
                    <a:lstStyle/>
                    <a:p>
                      <a:r>
                        <a:rPr lang="en-US" sz="1500" baseline="0" dirty="0" smtClean="0"/>
                        <a:t>28</a:t>
                      </a:r>
                      <a:endParaRPr lang="en-US" sz="1500" baseline="0" dirty="0"/>
                    </a:p>
                  </a:txBody>
                  <a:tcPr>
                    <a:noFill/>
                  </a:tcPr>
                </a:tc>
                <a:tc>
                  <a:txBody>
                    <a:bodyPr/>
                    <a:lstStyle/>
                    <a:p>
                      <a:r>
                        <a:rPr lang="en-US" sz="1500" baseline="0" dirty="0" smtClean="0"/>
                        <a:t>-4</a:t>
                      </a:r>
                      <a:endParaRPr lang="en-US" sz="1500" baseline="0" dirty="0"/>
                    </a:p>
                  </a:txBody>
                  <a:tcPr>
                    <a:noFill/>
                  </a:tcPr>
                </a:tc>
                <a:tc>
                  <a:txBody>
                    <a:bodyPr/>
                    <a:lstStyle/>
                    <a:p>
                      <a:r>
                        <a:rPr lang="en-US" sz="1500" baseline="0" dirty="0" smtClean="0"/>
                        <a:t>-10</a:t>
                      </a:r>
                      <a:endParaRPr lang="en-US" sz="1500" baseline="0" dirty="0"/>
                    </a:p>
                  </a:txBody>
                  <a:tcPr>
                    <a:noFill/>
                  </a:tcPr>
                </a:tc>
                <a:tc>
                  <a:txBody>
                    <a:bodyPr/>
                    <a:lstStyle/>
                    <a:p>
                      <a:r>
                        <a:rPr lang="en-US" sz="1500" baseline="0" dirty="0" smtClean="0"/>
                        <a:t>-28</a:t>
                      </a:r>
                      <a:endParaRPr lang="en-US" sz="1500" baseline="0" dirty="0"/>
                    </a:p>
                  </a:txBody>
                  <a:tcPr>
                    <a:noFill/>
                  </a:tcPr>
                </a:tc>
                <a:tc>
                  <a:txBody>
                    <a:bodyPr/>
                    <a:lstStyle/>
                    <a:p>
                      <a:r>
                        <a:rPr lang="en-US" sz="1500" baseline="0" dirty="0" smtClean="0"/>
                        <a:t>0</a:t>
                      </a:r>
                      <a:endParaRPr lang="en-US" sz="1500" baseline="0" dirty="0"/>
                    </a:p>
                  </a:txBody>
                  <a:tcPr>
                    <a:noFill/>
                  </a:tcPr>
                </a:tc>
                <a:tc>
                  <a:txBody>
                    <a:bodyPr/>
                    <a:lstStyle/>
                    <a:p>
                      <a:r>
                        <a:rPr lang="en-US" sz="1500" baseline="0" dirty="0" smtClean="0"/>
                        <a:t>24</a:t>
                      </a:r>
                      <a:endParaRPr lang="en-US" sz="1500" baseline="0" dirty="0"/>
                    </a:p>
                  </a:txBody>
                  <a:tcPr>
                    <a:noFill/>
                  </a:tcPr>
                </a:tc>
                <a:tc>
                  <a:txBody>
                    <a:bodyPr/>
                    <a:lstStyle/>
                    <a:p>
                      <a:r>
                        <a:rPr lang="en-US" sz="1500" baseline="0" dirty="0" smtClean="0"/>
                        <a:t>-20</a:t>
                      </a:r>
                      <a:endParaRPr lang="en-US" sz="1500" baseline="0" dirty="0"/>
                    </a:p>
                  </a:txBody>
                  <a:tcPr>
                    <a:noFill/>
                  </a:tcPr>
                </a:tc>
              </a:tr>
            </a:tbl>
          </a:graphicData>
        </a:graphic>
      </p:graphicFrame>
      <p:sp>
        <p:nvSpPr>
          <p:cNvPr id="22588"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0" name="Object 20"/>
          <p:cNvGraphicFramePr>
            <a:graphicFrameLocks noChangeAspect="1"/>
          </p:cNvGraphicFramePr>
          <p:nvPr/>
        </p:nvGraphicFramePr>
        <p:xfrm>
          <a:off x="2717800" y="3895725"/>
          <a:ext cx="1016000" cy="371475"/>
        </p:xfrm>
        <a:graphic>
          <a:graphicData uri="http://schemas.openxmlformats.org/presentationml/2006/ole">
            <mc:AlternateContent xmlns:mc="http://schemas.openxmlformats.org/markup-compatibility/2006">
              <mc:Choice xmlns:v="urn:schemas-microsoft-com:vml" Requires="v">
                <p:oleObj spid="_x0000_s22579" name="Equation" r:id="rId11" imgW="596641" imgH="215806" progId="Equation.3">
                  <p:embed/>
                </p:oleObj>
              </mc:Choice>
              <mc:Fallback>
                <p:oleObj name="Equation" r:id="rId11" imgW="596641" imgH="215806"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7800" y="3895725"/>
                        <a:ext cx="10160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89"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1" name="Object 22"/>
          <p:cNvGraphicFramePr>
            <a:graphicFrameLocks noChangeAspect="1"/>
          </p:cNvGraphicFramePr>
          <p:nvPr/>
        </p:nvGraphicFramePr>
        <p:xfrm>
          <a:off x="2743200" y="4262438"/>
          <a:ext cx="1041400" cy="368300"/>
        </p:xfrm>
        <a:graphic>
          <a:graphicData uri="http://schemas.openxmlformats.org/presentationml/2006/ole">
            <mc:AlternateContent xmlns:mc="http://schemas.openxmlformats.org/markup-compatibility/2006">
              <mc:Choice xmlns:v="urn:schemas-microsoft-com:vml" Requires="v">
                <p:oleObj spid="_x0000_s22580" name="Equation" r:id="rId13" imgW="622030" imgH="215806" progId="Equation.3">
                  <p:embed/>
                </p:oleObj>
              </mc:Choice>
              <mc:Fallback>
                <p:oleObj name="Equation" r:id="rId13" imgW="622030" imgH="215806"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4262438"/>
                        <a:ext cx="10414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90"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2" name="Object 24"/>
          <p:cNvGraphicFramePr>
            <a:graphicFrameLocks noChangeAspect="1"/>
          </p:cNvGraphicFramePr>
          <p:nvPr/>
        </p:nvGraphicFramePr>
        <p:xfrm>
          <a:off x="2921000" y="4618038"/>
          <a:ext cx="812800" cy="347662"/>
        </p:xfrm>
        <a:graphic>
          <a:graphicData uri="http://schemas.openxmlformats.org/presentationml/2006/ole">
            <mc:AlternateContent xmlns:mc="http://schemas.openxmlformats.org/markup-compatibility/2006">
              <mc:Choice xmlns:v="urn:schemas-microsoft-com:vml" Requires="v">
                <p:oleObj spid="_x0000_s22581" name="Equation" r:id="rId15" imgW="469696" imgH="203112" progId="Equation.3">
                  <p:embed/>
                </p:oleObj>
              </mc:Choice>
              <mc:Fallback>
                <p:oleObj name="Equation" r:id="rId15" imgW="469696" imgH="203112"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1000" y="4618038"/>
                        <a:ext cx="812800"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91" name="TextBox 27"/>
          <p:cNvSpPr txBox="1">
            <a:spLocks noChangeArrowheads="1"/>
          </p:cNvSpPr>
          <p:nvPr/>
        </p:nvSpPr>
        <p:spPr bwMode="auto">
          <a:xfrm>
            <a:off x="3190875" y="5283200"/>
            <a:ext cx="2270125" cy="307975"/>
          </a:xfrm>
          <a:prstGeom prst="rect">
            <a:avLst/>
          </a:prstGeom>
          <a:noFill/>
          <a:ln w="9525">
            <a:noFill/>
            <a:miter lim="800000"/>
            <a:headEnd/>
            <a:tailEnd/>
          </a:ln>
        </p:spPr>
        <p:txBody>
          <a:bodyPr wrap="none">
            <a:spAutoFit/>
          </a:bodyPr>
          <a:lstStyle/>
          <a:p>
            <a:r>
              <a:rPr lang="en-US" sz="1400"/>
              <a:t>Voltage output equation =</a:t>
            </a:r>
          </a:p>
        </p:txBody>
      </p:sp>
      <p:sp>
        <p:nvSpPr>
          <p:cNvPr id="22592" name="Rectangle 7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3" name="Object 73"/>
          <p:cNvGraphicFramePr>
            <a:graphicFrameLocks noChangeAspect="1"/>
          </p:cNvGraphicFramePr>
          <p:nvPr/>
        </p:nvGraphicFramePr>
        <p:xfrm>
          <a:off x="5359400" y="5238750"/>
          <a:ext cx="3175000" cy="434975"/>
        </p:xfrm>
        <a:graphic>
          <a:graphicData uri="http://schemas.openxmlformats.org/presentationml/2006/ole">
            <mc:AlternateContent xmlns:mc="http://schemas.openxmlformats.org/markup-compatibility/2006">
              <mc:Choice xmlns:v="urn:schemas-microsoft-com:vml" Requires="v">
                <p:oleObj spid="_x0000_s22582" name="Equation" r:id="rId17" imgW="1663700" imgH="228600" progId="Equation.3">
                  <p:embed/>
                </p:oleObj>
              </mc:Choice>
              <mc:Fallback>
                <p:oleObj name="Equation" r:id="rId17" imgW="1663700" imgH="228600" progId="Equation.3">
                  <p:embed/>
                  <p:pic>
                    <p:nvPicPr>
                      <p:cNvPr id="0"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59400" y="5238750"/>
                        <a:ext cx="31750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93" name="TextBox 30"/>
          <p:cNvSpPr txBox="1">
            <a:spLocks noChangeArrowheads="1"/>
          </p:cNvSpPr>
          <p:nvPr/>
        </p:nvSpPr>
        <p:spPr bwMode="auto">
          <a:xfrm>
            <a:off x="6519863" y="5667375"/>
            <a:ext cx="423862" cy="307975"/>
          </a:xfrm>
          <a:prstGeom prst="rect">
            <a:avLst/>
          </a:prstGeom>
          <a:noFill/>
          <a:ln w="9525">
            <a:noFill/>
            <a:miter lim="800000"/>
            <a:headEnd/>
            <a:tailEnd/>
          </a:ln>
        </p:spPr>
        <p:txBody>
          <a:bodyPr wrap="none">
            <a:spAutoFit/>
          </a:bodyPr>
          <a:lstStyle/>
          <a:p>
            <a:r>
              <a:rPr lang="en-US" sz="1400"/>
              <a:t>OR</a:t>
            </a:r>
          </a:p>
        </p:txBody>
      </p:sp>
      <p:sp>
        <p:nvSpPr>
          <p:cNvPr id="22594" name="Rectangle 7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2534" name="Object 75"/>
          <p:cNvGraphicFramePr>
            <a:graphicFrameLocks noChangeAspect="1"/>
          </p:cNvGraphicFramePr>
          <p:nvPr/>
        </p:nvGraphicFramePr>
        <p:xfrm>
          <a:off x="4953000" y="5983288"/>
          <a:ext cx="3784600" cy="449262"/>
        </p:xfrm>
        <a:graphic>
          <a:graphicData uri="http://schemas.openxmlformats.org/presentationml/2006/ole">
            <mc:AlternateContent xmlns:mc="http://schemas.openxmlformats.org/markup-compatibility/2006">
              <mc:Choice xmlns:v="urn:schemas-microsoft-com:vml" Requires="v">
                <p:oleObj spid="_x0000_s22583" name="Equation" r:id="rId19" imgW="1892160" imgH="215640" progId="Equation.3">
                  <p:embed/>
                </p:oleObj>
              </mc:Choice>
              <mc:Fallback>
                <p:oleObj name="Equation" r:id="rId19" imgW="1892160" imgH="215640" progId="Equation.3">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0" y="5983288"/>
                        <a:ext cx="3784600"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Title 1"/>
          <p:cNvSpPr>
            <a:spLocks noGrp="1"/>
          </p:cNvSpPr>
          <p:nvPr>
            <p:ph type="title"/>
          </p:nvPr>
        </p:nvSpPr>
        <p:spPr/>
        <p:txBody>
          <a:bodyPr/>
          <a:lstStyle/>
          <a:p>
            <a:r>
              <a:rPr lang="en-US" sz="3600" smtClean="0"/>
              <a:t>The "operational" amplifier</a:t>
            </a:r>
          </a:p>
        </p:txBody>
      </p:sp>
      <p:sp>
        <p:nvSpPr>
          <p:cNvPr id="23561" name="Content Placeholder 2"/>
          <p:cNvSpPr>
            <a:spLocks noGrp="1"/>
          </p:cNvSpPr>
          <p:nvPr>
            <p:ph idx="1"/>
          </p:nvPr>
        </p:nvSpPr>
        <p:spPr>
          <a:xfrm>
            <a:off x="990600" y="2057400"/>
            <a:ext cx="7848600" cy="4459288"/>
          </a:xfrm>
        </p:spPr>
        <p:txBody>
          <a:bodyPr/>
          <a:lstStyle/>
          <a:p>
            <a:r>
              <a:rPr lang="en-US" sz="2000" dirty="0" smtClean="0"/>
              <a:t>High-gain differential amplifiers came to be known as </a:t>
            </a:r>
            <a:r>
              <a:rPr lang="en-US" sz="2000" i="1" dirty="0" smtClean="0"/>
              <a:t>operational amplifiers</a:t>
            </a:r>
            <a:r>
              <a:rPr lang="en-US" sz="2000" dirty="0" smtClean="0"/>
              <a:t>, or </a:t>
            </a:r>
            <a:r>
              <a:rPr lang="en-US" sz="2000" i="1" dirty="0" smtClean="0"/>
              <a:t>op-amps</a:t>
            </a:r>
            <a:r>
              <a:rPr lang="en-US" sz="2000" dirty="0" smtClean="0"/>
              <a:t>, because of their application in analog computers' mathematical </a:t>
            </a:r>
            <a:r>
              <a:rPr lang="en-US" sz="2000" i="1" dirty="0" smtClean="0"/>
              <a:t>operations</a:t>
            </a:r>
            <a:r>
              <a:rPr lang="en-US" sz="2000" dirty="0" smtClean="0"/>
              <a:t>. </a:t>
            </a:r>
          </a:p>
          <a:p>
            <a:r>
              <a:rPr lang="en-US" sz="2000" i="1" dirty="0" smtClean="0"/>
              <a:t>Op-amp</a:t>
            </a:r>
            <a:r>
              <a:rPr lang="en-US" sz="2000" dirty="0" smtClean="0"/>
              <a:t> have extremely high voltage gain (A</a:t>
            </a:r>
            <a:r>
              <a:rPr lang="en-US" sz="2000" baseline="-25000" dirty="0" smtClean="0"/>
              <a:t>V</a:t>
            </a:r>
            <a:r>
              <a:rPr lang="en-US" sz="2000" dirty="0" smtClean="0"/>
              <a:t> = 200,000 or more). </a:t>
            </a:r>
          </a:p>
          <a:p>
            <a:r>
              <a:rPr lang="en-US" sz="2000" dirty="0" smtClean="0"/>
              <a:t>Op-amps typically have very high input impedances and fairly low output impedances. </a:t>
            </a:r>
          </a:p>
          <a:p>
            <a:r>
              <a:rPr lang="en-IN" sz="2000" dirty="0"/>
              <a:t>Long before computers were built to electronically perform calculations by employing voltages and currents to represent numerical quantities.</a:t>
            </a:r>
          </a:p>
          <a:p>
            <a:endParaRPr lang="en-US" sz="2000" dirty="0" smtClean="0"/>
          </a:p>
          <a:p>
            <a:endParaRPr lang="en-US" sz="1800" dirty="0" smtClean="0"/>
          </a:p>
        </p:txBody>
      </p:sp>
      <p:sp>
        <p:nvSpPr>
          <p:cNvPr id="23562"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01"/>
          <p:cNvSpPr>
            <a:spLocks noChangeArrowheads="1"/>
          </p:cNvSpPr>
          <p:nvPr/>
        </p:nvSpPr>
        <p:spPr bwMode="auto">
          <a:xfrm>
            <a:off x="1974850" y="2476500"/>
            <a:ext cx="5664200" cy="360045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02082" name="Title 1"/>
          <p:cNvSpPr>
            <a:spLocks noGrp="1"/>
          </p:cNvSpPr>
          <p:nvPr>
            <p:ph type="title"/>
          </p:nvPr>
        </p:nvSpPr>
        <p:spPr/>
        <p:txBody>
          <a:bodyPr/>
          <a:lstStyle/>
          <a:p>
            <a:r>
              <a:rPr lang="en-US" smtClean="0"/>
              <a:t>Op-amp electrical model</a:t>
            </a:r>
          </a:p>
        </p:txBody>
      </p:sp>
      <p:grpSp>
        <p:nvGrpSpPr>
          <p:cNvPr id="2" name="Group 4"/>
          <p:cNvGrpSpPr/>
          <p:nvPr/>
        </p:nvGrpSpPr>
        <p:grpSpPr>
          <a:xfrm>
            <a:off x="2133600" y="2552700"/>
            <a:ext cx="5410200" cy="3429000"/>
            <a:chOff x="3657600" y="1447800"/>
            <a:chExt cx="5410200" cy="3429000"/>
          </a:xfrm>
        </p:grpSpPr>
        <p:sp>
          <p:nvSpPr>
            <p:cNvPr id="6" name="Isosceles Triangle 5"/>
            <p:cNvSpPr/>
            <p:nvPr/>
          </p:nvSpPr>
          <p:spPr>
            <a:xfrm rot="5400000">
              <a:off x="4838700" y="1790700"/>
              <a:ext cx="3429000" cy="2743200"/>
            </a:xfrm>
            <a:prstGeom prst="triangle">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4267200" y="2286000"/>
              <a:ext cx="12801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213298" y="2263140"/>
              <a:ext cx="55172" cy="5081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16200000">
              <a:off x="5227320" y="2606040"/>
              <a:ext cx="6400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10800000" flipH="1" flipV="1">
              <a:off x="5542055" y="2920092"/>
              <a:ext cx="43677" cy="4658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flipH="1">
              <a:off x="5485735" y="2966672"/>
              <a:ext cx="99998" cy="4869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9"/>
            <p:cNvCxnSpPr/>
            <p:nvPr/>
          </p:nvCxnSpPr>
          <p:spPr bwMode="auto">
            <a:xfrm rot="10800000" flipH="1" flipV="1">
              <a:off x="5485735" y="3015369"/>
              <a:ext cx="99998" cy="7198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flipH="1">
              <a:off x="5485735" y="3087357"/>
              <a:ext cx="99998" cy="4763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rot="10800000" flipH="1" flipV="1">
              <a:off x="5485735" y="3134995"/>
              <a:ext cx="99998" cy="7198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6"/>
            <p:cNvCxnSpPr/>
            <p:nvPr/>
          </p:nvCxnSpPr>
          <p:spPr bwMode="auto">
            <a:xfrm flipH="1">
              <a:off x="5485735" y="3208041"/>
              <a:ext cx="99998" cy="4658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auto">
            <a:xfrm rot="5400000" flipV="1">
              <a:off x="5493387" y="3250462"/>
              <a:ext cx="44462" cy="5172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5223510" y="3623310"/>
              <a:ext cx="6400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67200" y="3943350"/>
              <a:ext cx="12801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206875" y="3911585"/>
              <a:ext cx="55172" cy="5081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Object 12"/>
            <p:cNvGraphicFramePr>
              <a:graphicFrameLocks noChangeAspect="1"/>
            </p:cNvGraphicFramePr>
            <p:nvPr/>
          </p:nvGraphicFramePr>
          <p:xfrm>
            <a:off x="3962400" y="2109787"/>
            <a:ext cx="228600" cy="328613"/>
          </p:xfrm>
          <a:graphic>
            <a:graphicData uri="http://schemas.openxmlformats.org/presentationml/2006/ole">
              <mc:AlternateContent xmlns:mc="http://schemas.openxmlformats.org/markup-compatibility/2006">
                <mc:Choice xmlns:v="urn:schemas-microsoft-com:vml" Requires="v">
                  <p:oleObj spid="_x0000_s65568" name="Equation" r:id="rId3" imgW="152268" imgH="215713" progId="Equation.3">
                    <p:embed/>
                  </p:oleObj>
                </mc:Choice>
                <mc:Fallback>
                  <p:oleObj name="Equation" r:id="rId3" imgW="152268" imgH="21571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109787"/>
                          <a:ext cx="22860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nvGraphicFramePr>
          <p:xfrm>
            <a:off x="3952875" y="3709988"/>
            <a:ext cx="247650" cy="328612"/>
          </p:xfrm>
          <a:graphic>
            <a:graphicData uri="http://schemas.openxmlformats.org/presentationml/2006/ole">
              <mc:AlternateContent xmlns:mc="http://schemas.openxmlformats.org/markup-compatibility/2006">
                <mc:Choice xmlns:v="urn:schemas-microsoft-com:vml" Requires="v">
                  <p:oleObj spid="_x0000_s65569" name="Equation" r:id="rId5" imgW="164880" imgH="215640" progId="Equation.3">
                    <p:embed/>
                  </p:oleObj>
                </mc:Choice>
                <mc:Fallback>
                  <p:oleObj name="Equation" r:id="rId5" imgW="164880" imgH="21564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75" y="3709988"/>
                          <a:ext cx="247650"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5186318" y="1840468"/>
              <a:ext cx="300082" cy="369332"/>
            </a:xfrm>
            <a:prstGeom prst="rect">
              <a:avLst/>
            </a:prstGeom>
            <a:noFill/>
          </p:spPr>
          <p:txBody>
            <a:bodyPr wrap="none" rtlCol="0">
              <a:spAutoFit/>
            </a:bodyPr>
            <a:lstStyle/>
            <a:p>
              <a:r>
                <a:rPr lang="en-US" dirty="0" smtClean="0"/>
                <a:t>+</a:t>
              </a:r>
              <a:endParaRPr lang="en-US" dirty="0"/>
            </a:p>
          </p:txBody>
        </p:sp>
        <p:sp>
          <p:nvSpPr>
            <p:cNvPr id="23" name="TextBox 22"/>
            <p:cNvSpPr txBox="1"/>
            <p:nvPr/>
          </p:nvSpPr>
          <p:spPr>
            <a:xfrm>
              <a:off x="5181600" y="3962400"/>
              <a:ext cx="255198" cy="369332"/>
            </a:xfrm>
            <a:prstGeom prst="rect">
              <a:avLst/>
            </a:prstGeom>
            <a:noFill/>
          </p:spPr>
          <p:txBody>
            <a:bodyPr wrap="none" rtlCol="0">
              <a:spAutoFit/>
            </a:bodyPr>
            <a:lstStyle/>
            <a:p>
              <a:r>
                <a:rPr lang="en-US" dirty="0" smtClean="0"/>
                <a:t>-</a:t>
              </a:r>
              <a:endParaRPr lang="en-US" dirty="0"/>
            </a:p>
          </p:txBody>
        </p:sp>
        <p:graphicFrame>
          <p:nvGraphicFramePr>
            <p:cNvPr id="24" name="Object 15"/>
            <p:cNvGraphicFramePr>
              <a:graphicFrameLocks noChangeAspect="1"/>
            </p:cNvGraphicFramePr>
            <p:nvPr/>
          </p:nvGraphicFramePr>
          <p:xfrm>
            <a:off x="5248275" y="2895600"/>
            <a:ext cx="238125" cy="336176"/>
          </p:xfrm>
          <a:graphic>
            <a:graphicData uri="http://schemas.openxmlformats.org/presentationml/2006/ole">
              <mc:AlternateContent xmlns:mc="http://schemas.openxmlformats.org/markup-compatibility/2006">
                <mc:Choice xmlns:v="urn:schemas-microsoft-com:vml" Requires="v">
                  <p:oleObj spid="_x0000_s65570" name="Equation" r:id="rId7" imgW="165028" imgH="228501" progId="Equation.3">
                    <p:embed/>
                  </p:oleObj>
                </mc:Choice>
                <mc:Fallback>
                  <p:oleObj name="Equation" r:id="rId7" imgW="165028" imgH="228501"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8275" y="2895600"/>
                          <a:ext cx="238125" cy="336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3657600" y="1863923"/>
              <a:ext cx="1343509" cy="307777"/>
            </a:xfrm>
            <a:prstGeom prst="rect">
              <a:avLst/>
            </a:prstGeom>
            <a:noFill/>
          </p:spPr>
          <p:txBody>
            <a:bodyPr wrap="none" rtlCol="0">
              <a:spAutoFit/>
            </a:bodyPr>
            <a:lstStyle/>
            <a:p>
              <a:r>
                <a:rPr lang="en-US" sz="1400" dirty="0" smtClean="0"/>
                <a:t>NONINVERTING</a:t>
              </a:r>
              <a:endParaRPr lang="en-US" sz="1400" dirty="0"/>
            </a:p>
          </p:txBody>
        </p:sp>
        <p:sp>
          <p:nvSpPr>
            <p:cNvPr id="26" name="TextBox 25"/>
            <p:cNvSpPr txBox="1"/>
            <p:nvPr/>
          </p:nvSpPr>
          <p:spPr>
            <a:xfrm>
              <a:off x="3806545" y="4019550"/>
              <a:ext cx="994055" cy="307777"/>
            </a:xfrm>
            <a:prstGeom prst="rect">
              <a:avLst/>
            </a:prstGeom>
            <a:noFill/>
          </p:spPr>
          <p:txBody>
            <a:bodyPr wrap="none" rtlCol="0">
              <a:spAutoFit/>
            </a:bodyPr>
            <a:lstStyle/>
            <a:p>
              <a:r>
                <a:rPr lang="en-US" sz="1400" dirty="0" smtClean="0"/>
                <a:t>INVERTING</a:t>
              </a:r>
              <a:endParaRPr lang="en-US" sz="1400" dirty="0"/>
            </a:p>
          </p:txBody>
        </p:sp>
        <p:cxnSp>
          <p:nvCxnSpPr>
            <p:cNvPr id="27" name="Straight Connector 26"/>
            <p:cNvCxnSpPr/>
            <p:nvPr/>
          </p:nvCxnSpPr>
          <p:spPr>
            <a:xfrm>
              <a:off x="7162800" y="3162300"/>
              <a:ext cx="12801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450580" y="3134345"/>
              <a:ext cx="55172" cy="5081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bwMode="auto">
            <a:xfrm rot="16200000" flipH="1" flipV="1">
              <a:off x="7105610" y="3160019"/>
              <a:ext cx="43677" cy="4658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rot="5400000" flipH="1">
              <a:off x="7029811" y="3130801"/>
              <a:ext cx="99998" cy="4869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9"/>
            <p:cNvCxnSpPr/>
            <p:nvPr/>
          </p:nvCxnSpPr>
          <p:spPr bwMode="auto">
            <a:xfrm rot="16200000" flipH="1" flipV="1">
              <a:off x="6969468" y="3119156"/>
              <a:ext cx="99998" cy="7198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rot="5400000" flipH="1">
              <a:off x="6909656" y="3131330"/>
              <a:ext cx="99998" cy="4763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auto">
            <a:xfrm rot="16200000" flipH="1" flipV="1">
              <a:off x="6849843" y="3119156"/>
              <a:ext cx="99998" cy="71987"/>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16"/>
            <p:cNvCxnSpPr/>
            <p:nvPr/>
          </p:nvCxnSpPr>
          <p:spPr bwMode="auto">
            <a:xfrm rot="5400000" flipH="1">
              <a:off x="6789500" y="3131859"/>
              <a:ext cx="99998" cy="4658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auto">
            <a:xfrm rot="10800000" flipV="1">
              <a:off x="6772276" y="3109172"/>
              <a:ext cx="44462" cy="5172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H="1" flipV="1">
              <a:off x="6416040" y="3162300"/>
              <a:ext cx="365760" cy="5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6235700" y="3364230"/>
              <a:ext cx="365125" cy="347661"/>
            </a:xfrm>
            <a:prstGeom prst="ellipse">
              <a:avLst/>
            </a:prstGeom>
            <a:solidFill>
              <a:srgbClr val="FFCC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TextBox 72"/>
            <p:cNvSpPr txBox="1">
              <a:spLocks noChangeArrowheads="1"/>
            </p:cNvSpPr>
            <p:nvPr/>
          </p:nvSpPr>
          <p:spPr bwMode="auto">
            <a:xfrm>
              <a:off x="6244225" y="3402816"/>
              <a:ext cx="289925" cy="385070"/>
            </a:xfrm>
            <a:prstGeom prst="rect">
              <a:avLst/>
            </a:prstGeom>
            <a:noFill/>
            <a:ln w="9525">
              <a:noFill/>
              <a:miter lim="800000"/>
              <a:headEnd/>
              <a:tailEnd/>
            </a:ln>
          </p:spPr>
          <p:txBody>
            <a:bodyPr>
              <a:spAutoFit/>
            </a:bodyPr>
            <a:lstStyle/>
            <a:p>
              <a:r>
                <a:rPr lang="en-US" sz="2500" dirty="0"/>
                <a:t>˜</a:t>
              </a:r>
            </a:p>
          </p:txBody>
        </p:sp>
        <p:cxnSp>
          <p:nvCxnSpPr>
            <p:cNvPr id="39" name="Straight Connector 38"/>
            <p:cNvCxnSpPr>
              <a:endCxn id="37" idx="0"/>
            </p:cNvCxnSpPr>
            <p:nvPr/>
          </p:nvCxnSpPr>
          <p:spPr>
            <a:xfrm rot="16200000" flipH="1">
              <a:off x="6311188" y="3264535"/>
              <a:ext cx="19939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6331585" y="3809365"/>
              <a:ext cx="19939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277246" y="3910361"/>
              <a:ext cx="30135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339099" y="3965929"/>
              <a:ext cx="172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379321" y="4013200"/>
              <a:ext cx="8626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4" name="Object 17"/>
            <p:cNvGraphicFramePr>
              <a:graphicFrameLocks noChangeAspect="1"/>
            </p:cNvGraphicFramePr>
            <p:nvPr/>
          </p:nvGraphicFramePr>
          <p:xfrm>
            <a:off x="6642100" y="3299883"/>
            <a:ext cx="762000" cy="243417"/>
          </p:xfrm>
          <a:graphic>
            <a:graphicData uri="http://schemas.openxmlformats.org/presentationml/2006/ole">
              <mc:AlternateContent xmlns:mc="http://schemas.openxmlformats.org/markup-compatibility/2006">
                <mc:Choice xmlns:v="urn:schemas-microsoft-com:vml" Requires="v">
                  <p:oleObj spid="_x0000_s65571" name="Equation" r:id="rId9" imgW="685502" imgH="215806" progId="Equation.3">
                    <p:embed/>
                  </p:oleObj>
                </mc:Choice>
                <mc:Fallback>
                  <p:oleObj name="Equation" r:id="rId9" imgW="685502" imgH="215806"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2100" y="3299883"/>
                          <a:ext cx="762000" cy="243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12"/>
            <p:cNvGraphicFramePr>
              <a:graphicFrameLocks noChangeAspect="1"/>
            </p:cNvGraphicFramePr>
            <p:nvPr/>
          </p:nvGraphicFramePr>
          <p:xfrm>
            <a:off x="8515350" y="2971800"/>
            <a:ext cx="552450" cy="347662"/>
          </p:xfrm>
          <a:graphic>
            <a:graphicData uri="http://schemas.openxmlformats.org/presentationml/2006/ole">
              <mc:AlternateContent xmlns:mc="http://schemas.openxmlformats.org/markup-compatibility/2006">
                <mc:Choice xmlns:v="urn:schemas-microsoft-com:vml" Requires="v">
                  <p:oleObj spid="_x0000_s65572" name="Equation" r:id="rId11" imgW="368280" imgH="228600" progId="Equation.3">
                    <p:embed/>
                  </p:oleObj>
                </mc:Choice>
                <mc:Fallback>
                  <p:oleObj name="Equation" r:id="rId11" imgW="36828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15350" y="2971800"/>
                          <a:ext cx="552450"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15"/>
            <p:cNvGraphicFramePr>
              <a:graphicFrameLocks noChangeAspect="1"/>
            </p:cNvGraphicFramePr>
            <p:nvPr/>
          </p:nvGraphicFramePr>
          <p:xfrm>
            <a:off x="6777038" y="2781300"/>
            <a:ext cx="330200" cy="336550"/>
          </p:xfrm>
          <a:graphic>
            <a:graphicData uri="http://schemas.openxmlformats.org/presentationml/2006/ole">
              <mc:AlternateContent xmlns:mc="http://schemas.openxmlformats.org/markup-compatibility/2006">
                <mc:Choice xmlns:v="urn:schemas-microsoft-com:vml" Requires="v">
                  <p:oleObj spid="_x0000_s65573" name="Equation" r:id="rId13" imgW="228600" imgH="228600" progId="Equation.3">
                    <p:embed/>
                  </p:oleObj>
                </mc:Choice>
                <mc:Fallback>
                  <p:oleObj name="Equation" r:id="rId13" imgW="22860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77038" y="2781300"/>
                          <a:ext cx="33020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Slide Number Placeholder 2"/>
          <p:cNvSpPr>
            <a:spLocks noGrp="1"/>
          </p:cNvSpPr>
          <p:nvPr>
            <p:ph type="sldNum" sz="quarter" idx="12"/>
          </p:nvPr>
        </p:nvSpPr>
        <p:spPr/>
        <p:txBody>
          <a:bodyPr/>
          <a:lstStyle/>
          <a:p>
            <a:pPr>
              <a:defRPr/>
            </a:pPr>
            <a:fld id="{04EC03C3-B5E0-4B4A-92E7-01174F9D642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6"/>
          <p:cNvSpPr>
            <a:spLocks noChangeArrowheads="1"/>
          </p:cNvSpPr>
          <p:nvPr/>
        </p:nvSpPr>
        <p:spPr bwMode="auto">
          <a:xfrm>
            <a:off x="4876800" y="2667000"/>
            <a:ext cx="4013200" cy="36703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52227" name="Rectangle 75"/>
          <p:cNvSpPr>
            <a:spLocks noChangeArrowheads="1"/>
          </p:cNvSpPr>
          <p:nvPr/>
        </p:nvSpPr>
        <p:spPr bwMode="auto">
          <a:xfrm>
            <a:off x="838200" y="2590800"/>
            <a:ext cx="3873500" cy="38100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52228" name="Title 1"/>
          <p:cNvSpPr>
            <a:spLocks noGrp="1"/>
          </p:cNvSpPr>
          <p:nvPr>
            <p:ph type="title"/>
          </p:nvPr>
        </p:nvSpPr>
        <p:spPr>
          <a:xfrm>
            <a:off x="1143000" y="228600"/>
            <a:ext cx="7793038" cy="1462088"/>
          </a:xfrm>
        </p:spPr>
        <p:txBody>
          <a:bodyPr/>
          <a:lstStyle/>
          <a:p>
            <a:r>
              <a:rPr lang="en-US" smtClean="0"/>
              <a:t>OP-AMP IC’s</a:t>
            </a:r>
          </a:p>
        </p:txBody>
      </p:sp>
      <p:sp>
        <p:nvSpPr>
          <p:cNvPr id="52229" name="Content Placeholder 2"/>
          <p:cNvSpPr>
            <a:spLocks noGrp="1"/>
          </p:cNvSpPr>
          <p:nvPr>
            <p:ph idx="1"/>
          </p:nvPr>
        </p:nvSpPr>
        <p:spPr>
          <a:xfrm>
            <a:off x="990600" y="2057400"/>
            <a:ext cx="7391400" cy="4611688"/>
          </a:xfrm>
        </p:spPr>
        <p:txBody>
          <a:bodyPr/>
          <a:lstStyle/>
          <a:p>
            <a:r>
              <a:rPr lang="en-US" sz="2800" smtClean="0"/>
              <a:t>Most popular 741</a:t>
            </a:r>
          </a:p>
        </p:txBody>
      </p:sp>
      <p:grpSp>
        <p:nvGrpSpPr>
          <p:cNvPr id="52230" name="Group 5"/>
          <p:cNvGrpSpPr>
            <a:grpSpLocks/>
          </p:cNvGrpSpPr>
          <p:nvPr/>
        </p:nvGrpSpPr>
        <p:grpSpPr bwMode="auto">
          <a:xfrm>
            <a:off x="871538" y="2676525"/>
            <a:ext cx="3624262" cy="3495675"/>
            <a:chOff x="1279882" y="244304"/>
            <a:chExt cx="4062544" cy="4551074"/>
          </a:xfrm>
        </p:grpSpPr>
        <p:sp>
          <p:nvSpPr>
            <p:cNvPr id="52269" name="TextBox 6"/>
            <p:cNvSpPr txBox="1">
              <a:spLocks noChangeArrowheads="1"/>
            </p:cNvSpPr>
            <p:nvPr/>
          </p:nvSpPr>
          <p:spPr bwMode="auto">
            <a:xfrm>
              <a:off x="2078301" y="244304"/>
              <a:ext cx="2460655" cy="626665"/>
            </a:xfrm>
            <a:prstGeom prst="rect">
              <a:avLst/>
            </a:prstGeom>
            <a:noFill/>
            <a:ln w="9525">
              <a:noFill/>
              <a:miter lim="800000"/>
              <a:headEnd/>
              <a:tailEnd/>
            </a:ln>
          </p:spPr>
          <p:txBody>
            <a:bodyPr wrap="none">
              <a:spAutoFit/>
            </a:bodyPr>
            <a:lstStyle/>
            <a:p>
              <a:r>
                <a:rPr lang="en-US" sz="1400"/>
                <a:t>Typical 8-pin “DIP” op-amp</a:t>
              </a:r>
            </a:p>
            <a:p>
              <a:r>
                <a:rPr lang="en-US" sz="1400"/>
                <a:t>Integrated circuit</a:t>
              </a:r>
            </a:p>
          </p:txBody>
        </p:sp>
        <p:sp>
          <p:nvSpPr>
            <p:cNvPr id="8" name="Rectangle 7"/>
            <p:cNvSpPr/>
            <p:nvPr/>
          </p:nvSpPr>
          <p:spPr>
            <a:xfrm>
              <a:off x="1676705" y="1678657"/>
              <a:ext cx="3427271" cy="2283805"/>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Arc 8"/>
            <p:cNvSpPr/>
            <p:nvPr/>
          </p:nvSpPr>
          <p:spPr>
            <a:xfrm>
              <a:off x="1372415" y="2513641"/>
              <a:ext cx="608581" cy="535300"/>
            </a:xfrm>
            <a:prstGeom prst="arc">
              <a:avLst>
                <a:gd name="adj1" fmla="val 16200000"/>
                <a:gd name="adj2" fmla="val 5494661"/>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Rectangle 9"/>
            <p:cNvSpPr/>
            <p:nvPr/>
          </p:nvSpPr>
          <p:spPr>
            <a:xfrm>
              <a:off x="1829740" y="1296301"/>
              <a:ext cx="304291" cy="3823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742612" y="1296301"/>
              <a:ext cx="304290" cy="3823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657262" y="1296301"/>
              <a:ext cx="306070" cy="3823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4495395" y="1296301"/>
              <a:ext cx="304291" cy="3823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1829740" y="3962462"/>
              <a:ext cx="304291" cy="38029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2742612" y="3962462"/>
              <a:ext cx="304290" cy="38029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3657262" y="3962462"/>
              <a:ext cx="306070" cy="38029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4509631" y="3962462"/>
              <a:ext cx="306070" cy="38029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Isosceles Triangle 17"/>
            <p:cNvSpPr/>
            <p:nvPr/>
          </p:nvSpPr>
          <p:spPr>
            <a:xfrm>
              <a:off x="2742612" y="1982476"/>
              <a:ext cx="1266987" cy="1140869"/>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Elbow Connector 18"/>
            <p:cNvCxnSpPr>
              <a:stCxn id="18" idx="0"/>
              <a:endCxn id="12" idx="2"/>
            </p:cNvCxnSpPr>
            <p:nvPr/>
          </p:nvCxnSpPr>
          <p:spPr>
            <a:xfrm rot="5400000" flipH="1" flipV="1">
              <a:off x="3441291" y="1613471"/>
              <a:ext cx="303819" cy="434192"/>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5" idx="0"/>
            </p:cNvCxnSpPr>
            <p:nvPr/>
          </p:nvCxnSpPr>
          <p:spPr>
            <a:xfrm rot="5400000">
              <a:off x="2551715" y="3467276"/>
              <a:ext cx="839117" cy="151255"/>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16" idx="0"/>
            </p:cNvCxnSpPr>
            <p:nvPr/>
          </p:nvCxnSpPr>
          <p:spPr>
            <a:xfrm rot="16200000" flipH="1">
              <a:off x="3352480" y="3504644"/>
              <a:ext cx="839117" cy="76518"/>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2711076" y="1905935"/>
              <a:ext cx="684109" cy="229552"/>
            </a:xfrm>
            <a:prstGeom prst="bentConnector3">
              <a:avLst>
                <a:gd name="adj1" fmla="val 98677"/>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17" idx="0"/>
            </p:cNvCxnSpPr>
            <p:nvPr/>
          </p:nvCxnSpPr>
          <p:spPr>
            <a:xfrm rot="16200000" flipH="1">
              <a:off x="3321856" y="2621654"/>
              <a:ext cx="1599696" cy="1081922"/>
            </a:xfrm>
            <a:prstGeom prst="bentConnector3">
              <a:avLst>
                <a:gd name="adj1" fmla="val 113"/>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2286" name="TextBox 23"/>
            <p:cNvSpPr txBox="1">
              <a:spLocks noChangeArrowheads="1"/>
            </p:cNvSpPr>
            <p:nvPr/>
          </p:nvSpPr>
          <p:spPr bwMode="auto">
            <a:xfrm>
              <a:off x="1828800" y="1278040"/>
              <a:ext cx="301686" cy="369332"/>
            </a:xfrm>
            <a:prstGeom prst="rect">
              <a:avLst/>
            </a:prstGeom>
            <a:noFill/>
            <a:ln w="9525">
              <a:noFill/>
              <a:miter lim="800000"/>
              <a:headEnd/>
              <a:tailEnd/>
            </a:ln>
          </p:spPr>
          <p:txBody>
            <a:bodyPr wrap="none">
              <a:spAutoFit/>
            </a:bodyPr>
            <a:lstStyle/>
            <a:p>
              <a:r>
                <a:rPr lang="en-US" sz="1400"/>
                <a:t>8</a:t>
              </a:r>
            </a:p>
          </p:txBody>
        </p:sp>
        <p:sp>
          <p:nvSpPr>
            <p:cNvPr id="52287" name="TextBox 24"/>
            <p:cNvSpPr txBox="1">
              <a:spLocks noChangeArrowheads="1"/>
            </p:cNvSpPr>
            <p:nvPr/>
          </p:nvSpPr>
          <p:spPr bwMode="auto">
            <a:xfrm>
              <a:off x="2746314" y="1295400"/>
              <a:ext cx="301686" cy="369332"/>
            </a:xfrm>
            <a:prstGeom prst="rect">
              <a:avLst/>
            </a:prstGeom>
            <a:noFill/>
            <a:ln w="9525">
              <a:noFill/>
              <a:miter lim="800000"/>
              <a:headEnd/>
              <a:tailEnd/>
            </a:ln>
          </p:spPr>
          <p:txBody>
            <a:bodyPr wrap="none">
              <a:spAutoFit/>
            </a:bodyPr>
            <a:lstStyle/>
            <a:p>
              <a:r>
                <a:rPr lang="en-US" sz="1400"/>
                <a:t>7</a:t>
              </a:r>
            </a:p>
          </p:txBody>
        </p:sp>
        <p:sp>
          <p:nvSpPr>
            <p:cNvPr id="52288" name="TextBox 25"/>
            <p:cNvSpPr txBox="1">
              <a:spLocks noChangeArrowheads="1"/>
            </p:cNvSpPr>
            <p:nvPr/>
          </p:nvSpPr>
          <p:spPr bwMode="auto">
            <a:xfrm>
              <a:off x="3660714" y="1295400"/>
              <a:ext cx="301686" cy="369332"/>
            </a:xfrm>
            <a:prstGeom prst="rect">
              <a:avLst/>
            </a:prstGeom>
            <a:noFill/>
            <a:ln w="9525">
              <a:noFill/>
              <a:miter lim="800000"/>
              <a:headEnd/>
              <a:tailEnd/>
            </a:ln>
          </p:spPr>
          <p:txBody>
            <a:bodyPr wrap="none">
              <a:spAutoFit/>
            </a:bodyPr>
            <a:lstStyle/>
            <a:p>
              <a:r>
                <a:rPr lang="en-US" sz="1400"/>
                <a:t>6</a:t>
              </a:r>
            </a:p>
          </p:txBody>
        </p:sp>
        <p:sp>
          <p:nvSpPr>
            <p:cNvPr id="52289" name="TextBox 26"/>
            <p:cNvSpPr txBox="1">
              <a:spLocks noChangeArrowheads="1"/>
            </p:cNvSpPr>
            <p:nvPr/>
          </p:nvSpPr>
          <p:spPr bwMode="auto">
            <a:xfrm>
              <a:off x="4481286" y="1295400"/>
              <a:ext cx="301686" cy="369332"/>
            </a:xfrm>
            <a:prstGeom prst="rect">
              <a:avLst/>
            </a:prstGeom>
            <a:noFill/>
            <a:ln w="9525">
              <a:noFill/>
              <a:miter lim="800000"/>
              <a:headEnd/>
              <a:tailEnd/>
            </a:ln>
          </p:spPr>
          <p:txBody>
            <a:bodyPr wrap="none">
              <a:spAutoFit/>
            </a:bodyPr>
            <a:lstStyle/>
            <a:p>
              <a:r>
                <a:rPr lang="en-US" sz="1400"/>
                <a:t>5</a:t>
              </a:r>
            </a:p>
          </p:txBody>
        </p:sp>
        <p:sp>
          <p:nvSpPr>
            <p:cNvPr id="52290" name="TextBox 27"/>
            <p:cNvSpPr txBox="1">
              <a:spLocks noChangeArrowheads="1"/>
            </p:cNvSpPr>
            <p:nvPr/>
          </p:nvSpPr>
          <p:spPr bwMode="auto">
            <a:xfrm>
              <a:off x="1828800" y="3974068"/>
              <a:ext cx="301686" cy="369332"/>
            </a:xfrm>
            <a:prstGeom prst="rect">
              <a:avLst/>
            </a:prstGeom>
            <a:noFill/>
            <a:ln w="9525">
              <a:noFill/>
              <a:miter lim="800000"/>
              <a:headEnd/>
              <a:tailEnd/>
            </a:ln>
          </p:spPr>
          <p:txBody>
            <a:bodyPr wrap="none">
              <a:spAutoFit/>
            </a:bodyPr>
            <a:lstStyle/>
            <a:p>
              <a:r>
                <a:rPr lang="en-US" sz="1400"/>
                <a:t>1</a:t>
              </a:r>
            </a:p>
          </p:txBody>
        </p:sp>
        <p:sp>
          <p:nvSpPr>
            <p:cNvPr id="52291" name="TextBox 28"/>
            <p:cNvSpPr txBox="1">
              <a:spLocks noChangeArrowheads="1"/>
            </p:cNvSpPr>
            <p:nvPr/>
          </p:nvSpPr>
          <p:spPr bwMode="auto">
            <a:xfrm>
              <a:off x="2746314" y="3962400"/>
              <a:ext cx="301686" cy="369332"/>
            </a:xfrm>
            <a:prstGeom prst="rect">
              <a:avLst/>
            </a:prstGeom>
            <a:noFill/>
            <a:ln w="9525">
              <a:noFill/>
              <a:miter lim="800000"/>
              <a:headEnd/>
              <a:tailEnd/>
            </a:ln>
          </p:spPr>
          <p:txBody>
            <a:bodyPr wrap="none">
              <a:spAutoFit/>
            </a:bodyPr>
            <a:lstStyle/>
            <a:p>
              <a:r>
                <a:rPr lang="en-US" sz="1400"/>
                <a:t>2</a:t>
              </a:r>
            </a:p>
          </p:txBody>
        </p:sp>
        <p:sp>
          <p:nvSpPr>
            <p:cNvPr id="52292" name="TextBox 29"/>
            <p:cNvSpPr txBox="1">
              <a:spLocks noChangeArrowheads="1"/>
            </p:cNvSpPr>
            <p:nvPr/>
          </p:nvSpPr>
          <p:spPr bwMode="auto">
            <a:xfrm>
              <a:off x="3678342" y="3965246"/>
              <a:ext cx="301686" cy="369332"/>
            </a:xfrm>
            <a:prstGeom prst="rect">
              <a:avLst/>
            </a:prstGeom>
            <a:noFill/>
            <a:ln w="9525">
              <a:noFill/>
              <a:miter lim="800000"/>
              <a:headEnd/>
              <a:tailEnd/>
            </a:ln>
          </p:spPr>
          <p:txBody>
            <a:bodyPr wrap="none">
              <a:spAutoFit/>
            </a:bodyPr>
            <a:lstStyle/>
            <a:p>
              <a:r>
                <a:rPr lang="en-US" sz="1400"/>
                <a:t>3</a:t>
              </a:r>
            </a:p>
          </p:txBody>
        </p:sp>
        <p:sp>
          <p:nvSpPr>
            <p:cNvPr id="52293" name="TextBox 30"/>
            <p:cNvSpPr txBox="1">
              <a:spLocks noChangeArrowheads="1"/>
            </p:cNvSpPr>
            <p:nvPr/>
          </p:nvSpPr>
          <p:spPr bwMode="auto">
            <a:xfrm>
              <a:off x="4524828" y="3962400"/>
              <a:ext cx="301686" cy="369332"/>
            </a:xfrm>
            <a:prstGeom prst="rect">
              <a:avLst/>
            </a:prstGeom>
            <a:noFill/>
            <a:ln w="9525">
              <a:noFill/>
              <a:miter lim="800000"/>
              <a:headEnd/>
              <a:tailEnd/>
            </a:ln>
          </p:spPr>
          <p:txBody>
            <a:bodyPr wrap="none">
              <a:spAutoFit/>
            </a:bodyPr>
            <a:lstStyle/>
            <a:p>
              <a:r>
                <a:rPr lang="en-US" sz="1400"/>
                <a:t>4</a:t>
              </a:r>
            </a:p>
          </p:txBody>
        </p:sp>
        <p:sp>
          <p:nvSpPr>
            <p:cNvPr id="52294" name="TextBox 31"/>
            <p:cNvSpPr txBox="1">
              <a:spLocks noChangeArrowheads="1"/>
            </p:cNvSpPr>
            <p:nvPr/>
          </p:nvSpPr>
          <p:spPr bwMode="auto">
            <a:xfrm>
              <a:off x="2910114" y="2772228"/>
              <a:ext cx="255198" cy="369332"/>
            </a:xfrm>
            <a:prstGeom prst="rect">
              <a:avLst/>
            </a:prstGeom>
            <a:noFill/>
            <a:ln w="9525">
              <a:noFill/>
              <a:miter lim="800000"/>
              <a:headEnd/>
              <a:tailEnd/>
            </a:ln>
          </p:spPr>
          <p:txBody>
            <a:bodyPr wrap="none">
              <a:spAutoFit/>
            </a:bodyPr>
            <a:lstStyle/>
            <a:p>
              <a:r>
                <a:rPr lang="en-US" sz="1400"/>
                <a:t>-</a:t>
              </a:r>
            </a:p>
          </p:txBody>
        </p:sp>
        <p:sp>
          <p:nvSpPr>
            <p:cNvPr id="52295" name="TextBox 32"/>
            <p:cNvSpPr txBox="1">
              <a:spLocks noChangeArrowheads="1"/>
            </p:cNvSpPr>
            <p:nvPr/>
          </p:nvSpPr>
          <p:spPr bwMode="auto">
            <a:xfrm>
              <a:off x="3601974" y="2786742"/>
              <a:ext cx="300082" cy="369332"/>
            </a:xfrm>
            <a:prstGeom prst="rect">
              <a:avLst/>
            </a:prstGeom>
            <a:noFill/>
            <a:ln w="9525">
              <a:noFill/>
              <a:miter lim="800000"/>
              <a:headEnd/>
              <a:tailEnd/>
            </a:ln>
          </p:spPr>
          <p:txBody>
            <a:bodyPr wrap="none">
              <a:spAutoFit/>
            </a:bodyPr>
            <a:lstStyle/>
            <a:p>
              <a:r>
                <a:rPr lang="en-US" sz="1400"/>
                <a:t>+</a:t>
              </a:r>
            </a:p>
          </p:txBody>
        </p:sp>
        <p:sp>
          <p:nvSpPr>
            <p:cNvPr id="52296" name="TextBox 33"/>
            <p:cNvSpPr txBox="1">
              <a:spLocks noChangeArrowheads="1"/>
            </p:cNvSpPr>
            <p:nvPr/>
          </p:nvSpPr>
          <p:spPr bwMode="auto">
            <a:xfrm>
              <a:off x="1481950" y="4355068"/>
              <a:ext cx="1032650" cy="364110"/>
            </a:xfrm>
            <a:prstGeom prst="rect">
              <a:avLst/>
            </a:prstGeom>
            <a:noFill/>
            <a:ln w="9525">
              <a:noFill/>
              <a:miter lim="800000"/>
              <a:headEnd/>
              <a:tailEnd/>
            </a:ln>
          </p:spPr>
          <p:txBody>
            <a:bodyPr>
              <a:spAutoFit/>
            </a:bodyPr>
            <a:lstStyle/>
            <a:p>
              <a:r>
                <a:rPr lang="en-US" sz="1400"/>
                <a:t>Offset null</a:t>
              </a:r>
            </a:p>
          </p:txBody>
        </p:sp>
        <p:sp>
          <p:nvSpPr>
            <p:cNvPr id="52297" name="TextBox 34"/>
            <p:cNvSpPr txBox="1">
              <a:spLocks noChangeArrowheads="1"/>
            </p:cNvSpPr>
            <p:nvPr/>
          </p:nvSpPr>
          <p:spPr bwMode="auto">
            <a:xfrm>
              <a:off x="4330378" y="899886"/>
              <a:ext cx="1012048" cy="364110"/>
            </a:xfrm>
            <a:prstGeom prst="rect">
              <a:avLst/>
            </a:prstGeom>
            <a:noFill/>
            <a:ln w="9525">
              <a:noFill/>
              <a:miter lim="800000"/>
              <a:headEnd/>
              <a:tailEnd/>
            </a:ln>
          </p:spPr>
          <p:txBody>
            <a:bodyPr wrap="none">
              <a:spAutoFit/>
            </a:bodyPr>
            <a:lstStyle/>
            <a:p>
              <a:r>
                <a:rPr lang="en-US" sz="1400"/>
                <a:t>Offset null</a:t>
              </a:r>
            </a:p>
          </p:txBody>
        </p:sp>
        <p:sp>
          <p:nvSpPr>
            <p:cNvPr id="52298" name="TextBox 35"/>
            <p:cNvSpPr txBox="1">
              <a:spLocks noChangeArrowheads="1"/>
            </p:cNvSpPr>
            <p:nvPr/>
          </p:nvSpPr>
          <p:spPr bwMode="auto">
            <a:xfrm>
              <a:off x="4495801" y="4431268"/>
              <a:ext cx="367553" cy="364110"/>
            </a:xfrm>
            <a:prstGeom prst="rect">
              <a:avLst/>
            </a:prstGeom>
            <a:noFill/>
            <a:ln w="9525">
              <a:noFill/>
              <a:miter lim="800000"/>
              <a:headEnd/>
              <a:tailEnd/>
            </a:ln>
          </p:spPr>
          <p:txBody>
            <a:bodyPr wrap="none">
              <a:spAutoFit/>
            </a:bodyPr>
            <a:lstStyle/>
            <a:p>
              <a:r>
                <a:rPr lang="en-US" sz="1400"/>
                <a:t>-V</a:t>
              </a:r>
            </a:p>
          </p:txBody>
        </p:sp>
        <p:sp>
          <p:nvSpPr>
            <p:cNvPr id="52299" name="TextBox 36"/>
            <p:cNvSpPr txBox="1">
              <a:spLocks noChangeArrowheads="1"/>
            </p:cNvSpPr>
            <p:nvPr/>
          </p:nvSpPr>
          <p:spPr bwMode="auto">
            <a:xfrm>
              <a:off x="3429000" y="899886"/>
              <a:ext cx="762346" cy="364110"/>
            </a:xfrm>
            <a:prstGeom prst="rect">
              <a:avLst/>
            </a:prstGeom>
            <a:noFill/>
            <a:ln w="9525">
              <a:noFill/>
              <a:miter lim="800000"/>
              <a:headEnd/>
              <a:tailEnd/>
            </a:ln>
          </p:spPr>
          <p:txBody>
            <a:bodyPr wrap="none">
              <a:spAutoFit/>
            </a:bodyPr>
            <a:lstStyle/>
            <a:p>
              <a:r>
                <a:rPr lang="en-US" sz="1400"/>
                <a:t>Output</a:t>
              </a:r>
            </a:p>
          </p:txBody>
        </p:sp>
        <p:sp>
          <p:nvSpPr>
            <p:cNvPr id="52300" name="TextBox 37"/>
            <p:cNvSpPr txBox="1">
              <a:spLocks noChangeArrowheads="1"/>
            </p:cNvSpPr>
            <p:nvPr/>
          </p:nvSpPr>
          <p:spPr bwMode="auto">
            <a:xfrm>
              <a:off x="2667001" y="903516"/>
              <a:ext cx="405481" cy="364110"/>
            </a:xfrm>
            <a:prstGeom prst="rect">
              <a:avLst/>
            </a:prstGeom>
            <a:noFill/>
            <a:ln w="9525">
              <a:noFill/>
              <a:miter lim="800000"/>
              <a:headEnd/>
              <a:tailEnd/>
            </a:ln>
          </p:spPr>
          <p:txBody>
            <a:bodyPr wrap="none">
              <a:spAutoFit/>
            </a:bodyPr>
            <a:lstStyle/>
            <a:p>
              <a:r>
                <a:rPr lang="en-US" sz="1400"/>
                <a:t>+V</a:t>
              </a:r>
            </a:p>
          </p:txBody>
        </p:sp>
        <p:sp>
          <p:nvSpPr>
            <p:cNvPr id="52301" name="TextBox 38"/>
            <p:cNvSpPr txBox="1">
              <a:spLocks noChangeArrowheads="1"/>
            </p:cNvSpPr>
            <p:nvPr/>
          </p:nvSpPr>
          <p:spPr bwMode="auto">
            <a:xfrm>
              <a:off x="1279882" y="936037"/>
              <a:ext cx="1584088" cy="369332"/>
            </a:xfrm>
            <a:prstGeom prst="rect">
              <a:avLst/>
            </a:prstGeom>
            <a:noFill/>
            <a:ln w="9525">
              <a:noFill/>
              <a:miter lim="800000"/>
              <a:headEnd/>
              <a:tailEnd/>
            </a:ln>
          </p:spPr>
          <p:txBody>
            <a:bodyPr>
              <a:spAutoFit/>
            </a:bodyPr>
            <a:lstStyle/>
            <a:p>
              <a:r>
                <a:rPr lang="en-US" sz="1400"/>
                <a:t>No Connection</a:t>
              </a:r>
            </a:p>
          </p:txBody>
        </p:sp>
      </p:grpSp>
      <p:grpSp>
        <p:nvGrpSpPr>
          <p:cNvPr id="52231" name="Group 39"/>
          <p:cNvGrpSpPr>
            <a:grpSpLocks/>
          </p:cNvGrpSpPr>
          <p:nvPr/>
        </p:nvGrpSpPr>
        <p:grpSpPr bwMode="auto">
          <a:xfrm>
            <a:off x="4724400" y="3076575"/>
            <a:ext cx="4038600" cy="2943225"/>
            <a:chOff x="3154279" y="682823"/>
            <a:chExt cx="5303921" cy="4453049"/>
          </a:xfrm>
        </p:grpSpPr>
        <p:sp>
          <p:nvSpPr>
            <p:cNvPr id="52232" name="TextBox 40"/>
            <p:cNvSpPr txBox="1">
              <a:spLocks noChangeArrowheads="1"/>
            </p:cNvSpPr>
            <p:nvPr/>
          </p:nvSpPr>
          <p:spPr bwMode="auto">
            <a:xfrm>
              <a:off x="4774519" y="682823"/>
              <a:ext cx="2007281" cy="307777"/>
            </a:xfrm>
            <a:prstGeom prst="rect">
              <a:avLst/>
            </a:prstGeom>
            <a:noFill/>
            <a:ln w="9525">
              <a:noFill/>
              <a:miter lim="800000"/>
              <a:headEnd/>
              <a:tailEnd/>
            </a:ln>
          </p:spPr>
          <p:txBody>
            <a:bodyPr wrap="none">
              <a:spAutoFit/>
            </a:bodyPr>
            <a:lstStyle/>
            <a:p>
              <a:r>
                <a:rPr lang="en-US" sz="1400"/>
                <a:t>Dual op-amp in 8-pin DIP</a:t>
              </a:r>
            </a:p>
          </p:txBody>
        </p:sp>
        <p:sp>
          <p:nvSpPr>
            <p:cNvPr id="52233" name="TextBox 41"/>
            <p:cNvSpPr txBox="1">
              <a:spLocks noChangeArrowheads="1"/>
            </p:cNvSpPr>
            <p:nvPr/>
          </p:nvSpPr>
          <p:spPr bwMode="auto">
            <a:xfrm>
              <a:off x="5143248" y="3102706"/>
              <a:ext cx="279024" cy="326294"/>
            </a:xfrm>
            <a:prstGeom prst="rect">
              <a:avLst/>
            </a:prstGeom>
            <a:noFill/>
            <a:ln w="9525">
              <a:noFill/>
              <a:miter lim="800000"/>
              <a:headEnd/>
              <a:tailEnd/>
            </a:ln>
          </p:spPr>
          <p:txBody>
            <a:bodyPr wrap="none">
              <a:spAutoFit/>
            </a:bodyPr>
            <a:lstStyle/>
            <a:p>
              <a:r>
                <a:rPr lang="en-US" sz="1400"/>
                <a:t>+</a:t>
              </a:r>
            </a:p>
          </p:txBody>
        </p:sp>
        <p:sp>
          <p:nvSpPr>
            <p:cNvPr id="43" name="Rectangle 42"/>
            <p:cNvSpPr/>
            <p:nvPr/>
          </p:nvSpPr>
          <p:spPr>
            <a:xfrm>
              <a:off x="3585849" y="1706015"/>
              <a:ext cx="4872351" cy="264444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Arc 43"/>
            <p:cNvSpPr/>
            <p:nvPr/>
          </p:nvSpPr>
          <p:spPr>
            <a:xfrm>
              <a:off x="3154279" y="2683573"/>
              <a:ext cx="865224" cy="617277"/>
            </a:xfrm>
            <a:prstGeom prst="arc">
              <a:avLst>
                <a:gd name="adj1" fmla="val 16200000"/>
                <a:gd name="adj2" fmla="val 5494661"/>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 name="Rectangle 44"/>
            <p:cNvSpPr/>
            <p:nvPr/>
          </p:nvSpPr>
          <p:spPr>
            <a:xfrm>
              <a:off x="3915259" y="1264073"/>
              <a:ext cx="435738" cy="44194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5216221" y="1264073"/>
              <a:ext cx="431568" cy="44194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6515097" y="1264073"/>
              <a:ext cx="433654" cy="44194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7705561" y="1264073"/>
              <a:ext cx="433654" cy="44194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40" name="TextBox 48"/>
            <p:cNvSpPr txBox="1">
              <a:spLocks noChangeArrowheads="1"/>
            </p:cNvSpPr>
            <p:nvPr/>
          </p:nvSpPr>
          <p:spPr bwMode="auto">
            <a:xfrm>
              <a:off x="3916739" y="1262742"/>
              <a:ext cx="428679" cy="427603"/>
            </a:xfrm>
            <a:prstGeom prst="rect">
              <a:avLst/>
            </a:prstGeom>
            <a:noFill/>
            <a:ln w="9525">
              <a:noFill/>
              <a:miter lim="800000"/>
              <a:headEnd/>
              <a:tailEnd/>
            </a:ln>
          </p:spPr>
          <p:txBody>
            <a:bodyPr wrap="none">
              <a:spAutoFit/>
            </a:bodyPr>
            <a:lstStyle/>
            <a:p>
              <a:r>
                <a:rPr lang="en-US" sz="1400"/>
                <a:t>8</a:t>
              </a:r>
            </a:p>
          </p:txBody>
        </p:sp>
        <p:sp>
          <p:nvSpPr>
            <p:cNvPr id="52241" name="TextBox 49"/>
            <p:cNvSpPr txBox="1">
              <a:spLocks noChangeArrowheads="1"/>
            </p:cNvSpPr>
            <p:nvPr/>
          </p:nvSpPr>
          <p:spPr bwMode="auto">
            <a:xfrm>
              <a:off x="5220475" y="1282841"/>
              <a:ext cx="428679" cy="427603"/>
            </a:xfrm>
            <a:prstGeom prst="rect">
              <a:avLst/>
            </a:prstGeom>
            <a:noFill/>
            <a:ln w="9525">
              <a:noFill/>
              <a:miter lim="800000"/>
              <a:headEnd/>
              <a:tailEnd/>
            </a:ln>
          </p:spPr>
          <p:txBody>
            <a:bodyPr wrap="none">
              <a:spAutoFit/>
            </a:bodyPr>
            <a:lstStyle/>
            <a:p>
              <a:r>
                <a:rPr lang="en-US" sz="1400"/>
                <a:t>7</a:t>
              </a:r>
            </a:p>
          </p:txBody>
        </p:sp>
        <p:sp>
          <p:nvSpPr>
            <p:cNvPr id="52242" name="TextBox 50"/>
            <p:cNvSpPr txBox="1">
              <a:spLocks noChangeArrowheads="1"/>
            </p:cNvSpPr>
            <p:nvPr/>
          </p:nvSpPr>
          <p:spPr bwMode="auto">
            <a:xfrm>
              <a:off x="6519787" y="1282841"/>
              <a:ext cx="428679" cy="427603"/>
            </a:xfrm>
            <a:prstGeom prst="rect">
              <a:avLst/>
            </a:prstGeom>
            <a:noFill/>
            <a:ln w="9525">
              <a:noFill/>
              <a:miter lim="800000"/>
              <a:headEnd/>
              <a:tailEnd/>
            </a:ln>
          </p:spPr>
          <p:txBody>
            <a:bodyPr wrap="none">
              <a:spAutoFit/>
            </a:bodyPr>
            <a:lstStyle/>
            <a:p>
              <a:r>
                <a:rPr lang="en-US" sz="1400"/>
                <a:t>6</a:t>
              </a:r>
            </a:p>
          </p:txBody>
        </p:sp>
        <p:sp>
          <p:nvSpPr>
            <p:cNvPr id="52243" name="TextBox 51"/>
            <p:cNvSpPr txBox="1">
              <a:spLocks noChangeArrowheads="1"/>
            </p:cNvSpPr>
            <p:nvPr/>
          </p:nvSpPr>
          <p:spPr bwMode="auto">
            <a:xfrm>
              <a:off x="7685774" y="1282841"/>
              <a:ext cx="428679" cy="427603"/>
            </a:xfrm>
            <a:prstGeom prst="rect">
              <a:avLst/>
            </a:prstGeom>
            <a:noFill/>
            <a:ln w="9525">
              <a:noFill/>
              <a:miter lim="800000"/>
              <a:headEnd/>
              <a:tailEnd/>
            </a:ln>
          </p:spPr>
          <p:txBody>
            <a:bodyPr wrap="none">
              <a:spAutoFit/>
            </a:bodyPr>
            <a:lstStyle/>
            <a:p>
              <a:r>
                <a:rPr lang="en-US" sz="1400"/>
                <a:t>5</a:t>
              </a:r>
            </a:p>
          </p:txBody>
        </p:sp>
        <p:sp>
          <p:nvSpPr>
            <p:cNvPr id="52244" name="TextBox 52"/>
            <p:cNvSpPr txBox="1">
              <a:spLocks noChangeArrowheads="1"/>
            </p:cNvSpPr>
            <p:nvPr/>
          </p:nvSpPr>
          <p:spPr bwMode="auto">
            <a:xfrm>
              <a:off x="4037472" y="4375432"/>
              <a:ext cx="428679" cy="427603"/>
            </a:xfrm>
            <a:prstGeom prst="rect">
              <a:avLst/>
            </a:prstGeom>
            <a:noFill/>
            <a:ln w="9525">
              <a:noFill/>
              <a:miter lim="800000"/>
              <a:headEnd/>
              <a:tailEnd/>
            </a:ln>
          </p:spPr>
          <p:txBody>
            <a:bodyPr wrap="none">
              <a:spAutoFit/>
            </a:bodyPr>
            <a:lstStyle/>
            <a:p>
              <a:r>
                <a:rPr lang="en-US" sz="1400"/>
                <a:t>1</a:t>
              </a:r>
            </a:p>
          </p:txBody>
        </p:sp>
        <p:sp>
          <p:nvSpPr>
            <p:cNvPr id="52245" name="TextBox 53"/>
            <p:cNvSpPr txBox="1">
              <a:spLocks noChangeArrowheads="1"/>
            </p:cNvSpPr>
            <p:nvPr/>
          </p:nvSpPr>
          <p:spPr bwMode="auto">
            <a:xfrm>
              <a:off x="5355722" y="4375432"/>
              <a:ext cx="428679" cy="427603"/>
            </a:xfrm>
            <a:prstGeom prst="rect">
              <a:avLst/>
            </a:prstGeom>
            <a:noFill/>
            <a:ln w="9525">
              <a:noFill/>
              <a:miter lim="800000"/>
              <a:headEnd/>
              <a:tailEnd/>
            </a:ln>
          </p:spPr>
          <p:txBody>
            <a:bodyPr wrap="none">
              <a:spAutoFit/>
            </a:bodyPr>
            <a:lstStyle/>
            <a:p>
              <a:r>
                <a:rPr lang="en-US" sz="1400"/>
                <a:t>2</a:t>
              </a:r>
            </a:p>
          </p:txBody>
        </p:sp>
        <p:sp>
          <p:nvSpPr>
            <p:cNvPr id="52246" name="TextBox 54"/>
            <p:cNvSpPr txBox="1">
              <a:spLocks noChangeArrowheads="1"/>
            </p:cNvSpPr>
            <p:nvPr/>
          </p:nvSpPr>
          <p:spPr bwMode="auto">
            <a:xfrm>
              <a:off x="6636541" y="4375432"/>
              <a:ext cx="428679" cy="427603"/>
            </a:xfrm>
            <a:prstGeom prst="rect">
              <a:avLst/>
            </a:prstGeom>
            <a:noFill/>
            <a:ln w="9525">
              <a:noFill/>
              <a:miter lim="800000"/>
              <a:headEnd/>
              <a:tailEnd/>
            </a:ln>
          </p:spPr>
          <p:txBody>
            <a:bodyPr wrap="none">
              <a:spAutoFit/>
            </a:bodyPr>
            <a:lstStyle/>
            <a:p>
              <a:r>
                <a:rPr lang="en-US" sz="1400"/>
                <a:t>3</a:t>
              </a:r>
            </a:p>
          </p:txBody>
        </p:sp>
        <p:sp>
          <p:nvSpPr>
            <p:cNvPr id="52247" name="TextBox 55"/>
            <p:cNvSpPr txBox="1">
              <a:spLocks noChangeArrowheads="1"/>
            </p:cNvSpPr>
            <p:nvPr/>
          </p:nvSpPr>
          <p:spPr bwMode="auto">
            <a:xfrm>
              <a:off x="7868377" y="4375432"/>
              <a:ext cx="428679" cy="427603"/>
            </a:xfrm>
            <a:prstGeom prst="rect">
              <a:avLst/>
            </a:prstGeom>
            <a:noFill/>
            <a:ln w="9525">
              <a:noFill/>
              <a:miter lim="800000"/>
              <a:headEnd/>
              <a:tailEnd/>
            </a:ln>
          </p:spPr>
          <p:txBody>
            <a:bodyPr wrap="none">
              <a:spAutoFit/>
            </a:bodyPr>
            <a:lstStyle/>
            <a:p>
              <a:r>
                <a:rPr lang="en-US" sz="1400"/>
                <a:t>4</a:t>
              </a:r>
            </a:p>
          </p:txBody>
        </p:sp>
        <p:sp>
          <p:nvSpPr>
            <p:cNvPr id="57" name="Rectangle 56"/>
            <p:cNvSpPr/>
            <p:nvPr/>
          </p:nvSpPr>
          <p:spPr>
            <a:xfrm>
              <a:off x="3959041" y="4340857"/>
              <a:ext cx="433654" cy="4395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p:cNvSpPr/>
            <p:nvPr/>
          </p:nvSpPr>
          <p:spPr>
            <a:xfrm>
              <a:off x="5260002" y="4340857"/>
              <a:ext cx="431570" cy="4395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ectangle 58"/>
            <p:cNvSpPr/>
            <p:nvPr/>
          </p:nvSpPr>
          <p:spPr>
            <a:xfrm>
              <a:off x="6558880" y="4340857"/>
              <a:ext cx="433654" cy="4395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Rectangle 59"/>
            <p:cNvSpPr/>
            <p:nvPr/>
          </p:nvSpPr>
          <p:spPr>
            <a:xfrm>
              <a:off x="7770191" y="4340857"/>
              <a:ext cx="433654" cy="4395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Isosceles Triangle 60"/>
            <p:cNvSpPr/>
            <p:nvPr/>
          </p:nvSpPr>
          <p:spPr>
            <a:xfrm rot="16200000">
              <a:off x="5868118" y="2017120"/>
              <a:ext cx="989566" cy="838120"/>
            </a:xfrm>
            <a:prstGeom prst="triangle">
              <a:avLst>
                <a:gd name="adj" fmla="val 46639"/>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Isosceles Triangle 61"/>
            <p:cNvSpPr/>
            <p:nvPr/>
          </p:nvSpPr>
          <p:spPr>
            <a:xfrm rot="16200000">
              <a:off x="4553446" y="3099159"/>
              <a:ext cx="991969" cy="838120"/>
            </a:xfrm>
            <a:prstGeom prst="triangle">
              <a:avLst>
                <a:gd name="adj" fmla="val 46639"/>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3" name="Shape 62"/>
            <p:cNvCxnSpPr>
              <a:endCxn id="59" idx="0"/>
            </p:cNvCxnSpPr>
            <p:nvPr/>
          </p:nvCxnSpPr>
          <p:spPr>
            <a:xfrm>
              <a:off x="5487254" y="3199973"/>
              <a:ext cx="1288453" cy="1140884"/>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16200000" flipH="1">
              <a:off x="5393252" y="3812593"/>
              <a:ext cx="381897" cy="223082"/>
            </a:xfrm>
            <a:prstGeom prst="bentConnector3">
              <a:avLst>
                <a:gd name="adj1" fmla="val 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hape 64"/>
            <p:cNvCxnSpPr/>
            <p:nvPr/>
          </p:nvCxnSpPr>
          <p:spPr>
            <a:xfrm rot="10800000" flipV="1">
              <a:off x="5462236" y="4115082"/>
              <a:ext cx="239760" cy="225775"/>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hape 686"/>
            <p:cNvCxnSpPr>
              <a:stCxn id="62" idx="0"/>
            </p:cNvCxnSpPr>
            <p:nvPr/>
          </p:nvCxnSpPr>
          <p:spPr>
            <a:xfrm rot="10800000" flipV="1">
              <a:off x="3963210" y="3550644"/>
              <a:ext cx="667160" cy="410719"/>
            </a:xfrm>
            <a:prstGeom prst="bentConnector3">
              <a:avLst>
                <a:gd name="adj1" fmla="val 101359"/>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57" idx="0"/>
            </p:cNvCxnSpPr>
            <p:nvPr/>
          </p:nvCxnSpPr>
          <p:spPr>
            <a:xfrm rot="16200000" flipH="1">
              <a:off x="3885797" y="4050785"/>
              <a:ext cx="367485" cy="212657"/>
            </a:xfrm>
            <a:prstGeom prst="bentConnector3">
              <a:avLst>
                <a:gd name="adj1" fmla="val 1221"/>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1" idx="0"/>
            </p:cNvCxnSpPr>
            <p:nvPr/>
          </p:nvCxnSpPr>
          <p:spPr>
            <a:xfrm rot="10800000">
              <a:off x="5180777" y="1982230"/>
              <a:ext cx="763064" cy="487577"/>
            </a:xfrm>
            <a:prstGeom prst="bentConnector3">
              <a:avLst>
                <a:gd name="adj1" fmla="val 10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hape 715"/>
            <p:cNvCxnSpPr>
              <a:endCxn id="52241" idx="2"/>
            </p:cNvCxnSpPr>
            <p:nvPr/>
          </p:nvCxnSpPr>
          <p:spPr>
            <a:xfrm rot="5400000" flipH="1" flipV="1">
              <a:off x="5172250" y="1719347"/>
              <a:ext cx="271411" cy="254355"/>
            </a:xfrm>
            <a:prstGeom prst="bentConnector3">
              <a:avLst>
                <a:gd name="adj1" fmla="val 309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5400000" flipH="1" flipV="1">
              <a:off x="6781937" y="1830936"/>
              <a:ext cx="379494" cy="379447"/>
            </a:xfrm>
            <a:prstGeom prst="bentConnector3">
              <a:avLst>
                <a:gd name="adj1" fmla="val 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hape 70"/>
            <p:cNvCxnSpPr>
              <a:endCxn id="52242" idx="2"/>
            </p:cNvCxnSpPr>
            <p:nvPr/>
          </p:nvCxnSpPr>
          <p:spPr>
            <a:xfrm rot="10800000">
              <a:off x="6734009" y="1710819"/>
              <a:ext cx="427399" cy="120093"/>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hape 71"/>
            <p:cNvCxnSpPr>
              <a:endCxn id="52243" idx="2"/>
            </p:cNvCxnSpPr>
            <p:nvPr/>
          </p:nvCxnSpPr>
          <p:spPr>
            <a:xfrm flipV="1">
              <a:off x="6781961" y="1710819"/>
              <a:ext cx="1117493" cy="1032800"/>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2264" name="TextBox 72"/>
            <p:cNvSpPr txBox="1">
              <a:spLocks noChangeArrowheads="1"/>
            </p:cNvSpPr>
            <p:nvPr/>
          </p:nvSpPr>
          <p:spPr bwMode="auto">
            <a:xfrm>
              <a:off x="6469228" y="2511128"/>
              <a:ext cx="279024" cy="326294"/>
            </a:xfrm>
            <a:prstGeom prst="rect">
              <a:avLst/>
            </a:prstGeom>
            <a:noFill/>
            <a:ln w="9525">
              <a:noFill/>
              <a:miter lim="800000"/>
              <a:headEnd/>
              <a:tailEnd/>
            </a:ln>
          </p:spPr>
          <p:txBody>
            <a:bodyPr wrap="none">
              <a:spAutoFit/>
            </a:bodyPr>
            <a:lstStyle/>
            <a:p>
              <a:r>
                <a:rPr lang="en-US" sz="1400"/>
                <a:t>+</a:t>
              </a:r>
            </a:p>
          </p:txBody>
        </p:sp>
        <p:sp>
          <p:nvSpPr>
            <p:cNvPr id="52265" name="TextBox 73"/>
            <p:cNvSpPr txBox="1">
              <a:spLocks noChangeArrowheads="1"/>
            </p:cNvSpPr>
            <p:nvPr/>
          </p:nvSpPr>
          <p:spPr bwMode="auto">
            <a:xfrm>
              <a:off x="6477001" y="2020521"/>
              <a:ext cx="237289" cy="326294"/>
            </a:xfrm>
            <a:prstGeom prst="rect">
              <a:avLst/>
            </a:prstGeom>
            <a:noFill/>
            <a:ln w="9525">
              <a:noFill/>
              <a:miter lim="800000"/>
              <a:headEnd/>
              <a:tailEnd/>
            </a:ln>
          </p:spPr>
          <p:txBody>
            <a:bodyPr wrap="none">
              <a:spAutoFit/>
            </a:bodyPr>
            <a:lstStyle/>
            <a:p>
              <a:r>
                <a:rPr lang="en-US" sz="1400"/>
                <a:t>-</a:t>
              </a:r>
            </a:p>
          </p:txBody>
        </p:sp>
        <p:sp>
          <p:nvSpPr>
            <p:cNvPr id="52266" name="TextBox 74"/>
            <p:cNvSpPr txBox="1">
              <a:spLocks noChangeArrowheads="1"/>
            </p:cNvSpPr>
            <p:nvPr/>
          </p:nvSpPr>
          <p:spPr bwMode="auto">
            <a:xfrm>
              <a:off x="5237961" y="3636106"/>
              <a:ext cx="237289" cy="326294"/>
            </a:xfrm>
            <a:prstGeom prst="rect">
              <a:avLst/>
            </a:prstGeom>
            <a:noFill/>
            <a:ln w="9525">
              <a:noFill/>
              <a:miter lim="800000"/>
              <a:headEnd/>
              <a:tailEnd/>
            </a:ln>
          </p:spPr>
          <p:txBody>
            <a:bodyPr wrap="none">
              <a:spAutoFit/>
            </a:bodyPr>
            <a:lstStyle/>
            <a:p>
              <a:r>
                <a:rPr lang="en-US" sz="1400"/>
                <a:t>-</a:t>
              </a:r>
            </a:p>
          </p:txBody>
        </p:sp>
        <p:sp>
          <p:nvSpPr>
            <p:cNvPr id="52267" name="TextBox 75"/>
            <p:cNvSpPr txBox="1">
              <a:spLocks noChangeArrowheads="1"/>
            </p:cNvSpPr>
            <p:nvPr/>
          </p:nvSpPr>
          <p:spPr bwMode="auto">
            <a:xfrm>
              <a:off x="3911872" y="865208"/>
              <a:ext cx="377026" cy="307776"/>
            </a:xfrm>
            <a:prstGeom prst="rect">
              <a:avLst/>
            </a:prstGeom>
            <a:noFill/>
            <a:ln w="9525">
              <a:noFill/>
              <a:miter lim="800000"/>
              <a:headEnd/>
              <a:tailEnd/>
            </a:ln>
          </p:spPr>
          <p:txBody>
            <a:bodyPr wrap="none">
              <a:spAutoFit/>
            </a:bodyPr>
            <a:lstStyle/>
            <a:p>
              <a:r>
                <a:rPr lang="en-US" sz="1400"/>
                <a:t>+V</a:t>
              </a:r>
            </a:p>
          </p:txBody>
        </p:sp>
        <p:sp>
          <p:nvSpPr>
            <p:cNvPr id="52268" name="TextBox 76"/>
            <p:cNvSpPr txBox="1">
              <a:spLocks noChangeArrowheads="1"/>
            </p:cNvSpPr>
            <p:nvPr/>
          </p:nvSpPr>
          <p:spPr bwMode="auto">
            <a:xfrm>
              <a:off x="7798072" y="4828096"/>
              <a:ext cx="341760" cy="307776"/>
            </a:xfrm>
            <a:prstGeom prst="rect">
              <a:avLst/>
            </a:prstGeom>
            <a:noFill/>
            <a:ln w="9525">
              <a:noFill/>
              <a:miter lim="800000"/>
              <a:headEnd/>
              <a:tailEnd/>
            </a:ln>
          </p:spPr>
          <p:txBody>
            <a:bodyPr wrap="none">
              <a:spAutoFit/>
            </a:bodyPr>
            <a:lstStyle/>
            <a:p>
              <a:r>
                <a:rPr lang="en-US" sz="1400"/>
                <a:t>-V</a:t>
              </a:r>
            </a:p>
          </p:txBody>
        </p:sp>
      </p:grpSp>
      <p:sp>
        <p:nvSpPr>
          <p:cNvPr id="2" name="Slide Number Placeholder 1"/>
          <p:cNvSpPr>
            <a:spLocks noGrp="1"/>
          </p:cNvSpPr>
          <p:nvPr>
            <p:ph type="sldNum" sz="quarter" idx="12"/>
          </p:nvPr>
        </p:nvSpPr>
        <p:spPr/>
        <p:txBody>
          <a:bodyPr/>
          <a:lstStyle/>
          <a:p>
            <a:pPr>
              <a:defRPr/>
            </a:pPr>
            <a:fld id="{04EC03C3-B5E0-4B4A-92E7-01174F9D6420}"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01"/>
          <p:cNvSpPr>
            <a:spLocks noChangeArrowheads="1"/>
          </p:cNvSpPr>
          <p:nvPr/>
        </p:nvSpPr>
        <p:spPr bwMode="auto">
          <a:xfrm>
            <a:off x="1219200" y="2836857"/>
            <a:ext cx="3200400" cy="2624143"/>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sp>
        <p:nvSpPr>
          <p:cNvPr id="329730" name="Title 1"/>
          <p:cNvSpPr>
            <a:spLocks noGrp="1"/>
          </p:cNvSpPr>
          <p:nvPr>
            <p:ph type="title"/>
          </p:nvPr>
        </p:nvSpPr>
        <p:spPr/>
        <p:txBody>
          <a:bodyPr/>
          <a:lstStyle/>
          <a:p>
            <a:r>
              <a:rPr lang="en-US" smtClean="0"/>
              <a:t>Comparator</a:t>
            </a:r>
          </a:p>
        </p:txBody>
      </p:sp>
      <p:grpSp>
        <p:nvGrpSpPr>
          <p:cNvPr id="2" name="Group 4"/>
          <p:cNvGrpSpPr/>
          <p:nvPr/>
        </p:nvGrpSpPr>
        <p:grpSpPr>
          <a:xfrm>
            <a:off x="1343666" y="2819400"/>
            <a:ext cx="2999734" cy="2590800"/>
            <a:chOff x="4163066" y="2057400"/>
            <a:chExt cx="3155627" cy="2735263"/>
          </a:xfrm>
        </p:grpSpPr>
        <p:sp>
          <p:nvSpPr>
            <p:cNvPr id="9" name="Isosceles Triangle 8"/>
            <p:cNvSpPr/>
            <p:nvPr/>
          </p:nvSpPr>
          <p:spPr>
            <a:xfrm rot="5400000">
              <a:off x="5017270" y="2828698"/>
              <a:ext cx="1316627" cy="1145632"/>
            </a:xfrm>
            <a:prstGeom prst="triangle">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TextBox 5"/>
            <p:cNvSpPr txBox="1"/>
            <p:nvPr/>
          </p:nvSpPr>
          <p:spPr>
            <a:xfrm>
              <a:off x="5077936" y="2857500"/>
              <a:ext cx="256064" cy="313928"/>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5105400" y="3619500"/>
              <a:ext cx="217764" cy="313928"/>
            </a:xfrm>
            <a:prstGeom prst="rect">
              <a:avLst/>
            </a:prstGeom>
            <a:noFill/>
          </p:spPr>
          <p:txBody>
            <a:bodyPr wrap="none" rtlCol="0">
              <a:spAutoFit/>
            </a:bodyPr>
            <a:lstStyle/>
            <a:p>
              <a:r>
                <a:rPr lang="en-US" dirty="0" smtClean="0"/>
                <a:t>-</a:t>
              </a:r>
              <a:endParaRPr lang="en-US" dirty="0"/>
            </a:p>
          </p:txBody>
        </p:sp>
        <p:graphicFrame>
          <p:nvGraphicFramePr>
            <p:cNvPr id="8" name="Object 12"/>
            <p:cNvGraphicFramePr>
              <a:graphicFrameLocks noChangeAspect="1"/>
            </p:cNvGraphicFramePr>
            <p:nvPr/>
          </p:nvGraphicFramePr>
          <p:xfrm>
            <a:off x="5412244" y="2057400"/>
            <a:ext cx="455156" cy="295509"/>
          </p:xfrm>
          <a:graphic>
            <a:graphicData uri="http://schemas.openxmlformats.org/presentationml/2006/ole">
              <mc:AlternateContent xmlns:mc="http://schemas.openxmlformats.org/markup-compatibility/2006">
                <mc:Choice xmlns:v="urn:schemas-microsoft-com:vml" Requires="v">
                  <p:oleObj spid="_x0000_s66602" name="Equation" r:id="rId3" imgW="355320" imgH="228600" progId="Equation.3">
                    <p:embed/>
                  </p:oleObj>
                </mc:Choice>
                <mc:Fallback>
                  <p:oleObj name="Equation" r:id="rId3" imgW="35532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244" y="2057400"/>
                          <a:ext cx="455156" cy="295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Connector 9"/>
            <p:cNvCxnSpPr/>
            <p:nvPr/>
          </p:nvCxnSpPr>
          <p:spPr>
            <a:xfrm>
              <a:off x="6236602" y="3403600"/>
              <a:ext cx="71283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949198" y="3380739"/>
              <a:ext cx="45720" cy="457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Object 12"/>
            <p:cNvGraphicFramePr>
              <a:graphicFrameLocks noChangeAspect="1"/>
            </p:cNvGraphicFramePr>
            <p:nvPr/>
          </p:nvGraphicFramePr>
          <p:xfrm>
            <a:off x="4163066" y="2901950"/>
            <a:ext cx="243834" cy="295509"/>
          </p:xfrm>
          <a:graphic>
            <a:graphicData uri="http://schemas.openxmlformats.org/presentationml/2006/ole">
              <mc:AlternateContent xmlns:mc="http://schemas.openxmlformats.org/markup-compatibility/2006">
                <mc:Choice xmlns:v="urn:schemas-microsoft-com:vml" Requires="v">
                  <p:oleObj spid="_x0000_s66603" name="Equation" r:id="rId5" imgW="190440" imgH="228600" progId="Equation.3">
                    <p:embed/>
                  </p:oleObj>
                </mc:Choice>
                <mc:Fallback>
                  <p:oleObj name="Equation" r:id="rId5" imgW="19044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3066" y="2901950"/>
                          <a:ext cx="243834" cy="295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Connector 12"/>
            <p:cNvCxnSpPr/>
            <p:nvPr/>
          </p:nvCxnSpPr>
          <p:spPr>
            <a:xfrm rot="5400000">
              <a:off x="5282381" y="2694808"/>
              <a:ext cx="71283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282381" y="4113981"/>
              <a:ext cx="71283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Object 12"/>
            <p:cNvGraphicFramePr>
              <a:graphicFrameLocks noChangeAspect="1"/>
            </p:cNvGraphicFramePr>
            <p:nvPr/>
          </p:nvGraphicFramePr>
          <p:xfrm>
            <a:off x="5410200" y="4513263"/>
            <a:ext cx="455613" cy="279400"/>
          </p:xfrm>
          <a:graphic>
            <a:graphicData uri="http://schemas.openxmlformats.org/presentationml/2006/ole">
              <mc:AlternateContent xmlns:mc="http://schemas.openxmlformats.org/markup-compatibility/2006">
                <mc:Choice xmlns:v="urn:schemas-microsoft-com:vml" Requires="v">
                  <p:oleObj spid="_x0000_s66604" name="Equation" r:id="rId7" imgW="355320" imgH="215640" progId="Equation.3">
                    <p:embed/>
                  </p:oleObj>
                </mc:Choice>
                <mc:Fallback>
                  <p:oleObj name="Equation" r:id="rId7" imgW="355320" imgH="2156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513263"/>
                          <a:ext cx="4556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Connector 15"/>
            <p:cNvCxnSpPr/>
            <p:nvPr/>
          </p:nvCxnSpPr>
          <p:spPr>
            <a:xfrm rot="10800000">
              <a:off x="4386942" y="3029855"/>
              <a:ext cx="71283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13400" y="2292352"/>
              <a:ext cx="45720" cy="457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19748" y="4478658"/>
              <a:ext cx="45720" cy="457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p:nvPr/>
          </p:nvCxnSpPr>
          <p:spPr>
            <a:xfrm rot="10800000" flipV="1">
              <a:off x="4572000" y="3733800"/>
              <a:ext cx="533400" cy="304800"/>
            </a:xfrm>
            <a:prstGeom prst="bentConnector3">
              <a:avLst>
                <a:gd name="adj1" fmla="val 10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390"/>
            <p:cNvGrpSpPr/>
            <p:nvPr/>
          </p:nvGrpSpPr>
          <p:grpSpPr>
            <a:xfrm>
              <a:off x="4434132" y="4038600"/>
              <a:ext cx="271218" cy="81529"/>
              <a:chOff x="-425145" y="4263053"/>
              <a:chExt cx="271218" cy="81529"/>
            </a:xfrm>
          </p:grpSpPr>
          <p:cxnSp>
            <p:nvCxnSpPr>
              <p:cNvPr id="23" name="Straight Connector 22"/>
              <p:cNvCxnSpPr/>
              <p:nvPr/>
            </p:nvCxnSpPr>
            <p:spPr>
              <a:xfrm flipH="1">
                <a:off x="-425145" y="4263053"/>
                <a:ext cx="27121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62065" y="4309513"/>
                <a:ext cx="1552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19801" y="4344582"/>
                <a:ext cx="7763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p:cNvSpPr/>
            <p:nvPr/>
          </p:nvSpPr>
          <p:spPr>
            <a:xfrm>
              <a:off x="4343400" y="3009900"/>
              <a:ext cx="45720" cy="457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Object 12"/>
            <p:cNvGraphicFramePr>
              <a:graphicFrameLocks noChangeAspect="1"/>
            </p:cNvGraphicFramePr>
            <p:nvPr/>
          </p:nvGraphicFramePr>
          <p:xfrm>
            <a:off x="7009130" y="3247390"/>
            <a:ext cx="309563" cy="295275"/>
          </p:xfrm>
          <a:graphic>
            <a:graphicData uri="http://schemas.openxmlformats.org/presentationml/2006/ole">
              <mc:AlternateContent xmlns:mc="http://schemas.openxmlformats.org/markup-compatibility/2006">
                <mc:Choice xmlns:v="urn:schemas-microsoft-com:vml" Requires="v">
                  <p:oleObj spid="_x0000_s66605" name="Equation" r:id="rId9" imgW="241200" imgH="228600" progId="Equation.3">
                    <p:embed/>
                  </p:oleObj>
                </mc:Choice>
                <mc:Fallback>
                  <p:oleObj name="Equation" r:id="rId9" imgW="24120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9130" y="3247390"/>
                          <a:ext cx="309563"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27"/>
          <p:cNvGrpSpPr/>
          <p:nvPr/>
        </p:nvGrpSpPr>
        <p:grpSpPr>
          <a:xfrm>
            <a:off x="5181600" y="2786057"/>
            <a:ext cx="2971800" cy="2624143"/>
            <a:chOff x="4171950" y="1714500"/>
            <a:chExt cx="2971800" cy="2624143"/>
          </a:xfrm>
        </p:grpSpPr>
        <p:sp>
          <p:nvSpPr>
            <p:cNvPr id="29" name="Rectangle 101"/>
            <p:cNvSpPr>
              <a:spLocks noChangeArrowheads="1"/>
            </p:cNvSpPr>
            <p:nvPr/>
          </p:nvSpPr>
          <p:spPr bwMode="auto">
            <a:xfrm>
              <a:off x="4171950" y="1714500"/>
              <a:ext cx="2971800" cy="2624143"/>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cxnSp>
          <p:nvCxnSpPr>
            <p:cNvPr id="30" name="Straight Arrow Connector 29"/>
            <p:cNvCxnSpPr/>
            <p:nvPr/>
          </p:nvCxnSpPr>
          <p:spPr>
            <a:xfrm rot="16200000" flipV="1">
              <a:off x="4343400" y="3149600"/>
              <a:ext cx="2286000" cy="158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0800000" flipV="1">
              <a:off x="4602480" y="2667000"/>
              <a:ext cx="1752600" cy="91440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330700" y="3175000"/>
              <a:ext cx="2286000" cy="158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 name="Object 12"/>
            <p:cNvGraphicFramePr>
              <a:graphicFrameLocks noChangeAspect="1"/>
            </p:cNvGraphicFramePr>
            <p:nvPr/>
          </p:nvGraphicFramePr>
          <p:xfrm>
            <a:off x="5334000" y="1752600"/>
            <a:ext cx="294270" cy="279680"/>
          </p:xfrm>
          <a:graphic>
            <a:graphicData uri="http://schemas.openxmlformats.org/presentationml/2006/ole">
              <mc:AlternateContent xmlns:mc="http://schemas.openxmlformats.org/markup-compatibility/2006">
                <mc:Choice xmlns:v="urn:schemas-microsoft-com:vml" Requires="v">
                  <p:oleObj spid="_x0000_s66606" name="Equation" r:id="rId11" imgW="241200" imgH="228600" progId="Equation.3">
                    <p:embed/>
                  </p:oleObj>
                </mc:Choice>
                <mc:Fallback>
                  <p:oleObj name="Equation" r:id="rId11" imgW="241200" imgH="2286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752600"/>
                          <a:ext cx="294270" cy="279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12"/>
            <p:cNvGraphicFramePr>
              <a:graphicFrameLocks noChangeAspect="1"/>
            </p:cNvGraphicFramePr>
            <p:nvPr/>
          </p:nvGraphicFramePr>
          <p:xfrm>
            <a:off x="6659563" y="3048000"/>
            <a:ext cx="231775" cy="279400"/>
          </p:xfrm>
          <a:graphic>
            <a:graphicData uri="http://schemas.openxmlformats.org/presentationml/2006/ole">
              <mc:AlternateContent xmlns:mc="http://schemas.openxmlformats.org/markup-compatibility/2006">
                <mc:Choice xmlns:v="urn:schemas-microsoft-com:vml" Requires="v">
                  <p:oleObj spid="_x0000_s66607" name="Equation" r:id="rId12" imgW="190440" imgH="228600" progId="Equation.3">
                    <p:embed/>
                  </p:oleObj>
                </mc:Choice>
                <mc:Fallback>
                  <p:oleObj name="Equation" r:id="rId12" imgW="190440" imgH="22860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59563" y="3048000"/>
                          <a:ext cx="231775"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5427556" y="3126343"/>
              <a:ext cx="306494" cy="369332"/>
            </a:xfrm>
            <a:prstGeom prst="rect">
              <a:avLst/>
            </a:prstGeom>
            <a:noFill/>
          </p:spPr>
          <p:txBody>
            <a:bodyPr wrap="none" rtlCol="0">
              <a:spAutoFit/>
            </a:bodyPr>
            <a:lstStyle/>
            <a:p>
              <a:r>
                <a:rPr lang="en-US" dirty="0" smtClean="0"/>
                <a:t>0</a:t>
              </a:r>
              <a:endParaRPr lang="en-US" dirty="0"/>
            </a:p>
          </p:txBody>
        </p:sp>
        <p:graphicFrame>
          <p:nvGraphicFramePr>
            <p:cNvPr id="36" name="Object 12"/>
            <p:cNvGraphicFramePr>
              <a:graphicFrameLocks noChangeAspect="1"/>
            </p:cNvGraphicFramePr>
            <p:nvPr/>
          </p:nvGraphicFramePr>
          <p:xfrm>
            <a:off x="5010150" y="3581400"/>
            <a:ext cx="417513" cy="279400"/>
          </p:xfrm>
          <a:graphic>
            <a:graphicData uri="http://schemas.openxmlformats.org/presentationml/2006/ole">
              <mc:AlternateContent xmlns:mc="http://schemas.openxmlformats.org/markup-compatibility/2006">
                <mc:Choice xmlns:v="urn:schemas-microsoft-com:vml" Requires="v">
                  <p:oleObj spid="_x0000_s66608" name="Equation" r:id="rId14" imgW="342720" imgH="228600" progId="Equation.3">
                    <p:embed/>
                  </p:oleObj>
                </mc:Choice>
                <mc:Fallback>
                  <p:oleObj name="Equation" r:id="rId14" imgW="342720" imgH="22860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10150" y="3581400"/>
                          <a:ext cx="4175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12"/>
            <p:cNvGraphicFramePr>
              <a:graphicFrameLocks noChangeAspect="1"/>
            </p:cNvGraphicFramePr>
            <p:nvPr/>
          </p:nvGraphicFramePr>
          <p:xfrm>
            <a:off x="5715000" y="2362200"/>
            <a:ext cx="417513" cy="279400"/>
          </p:xfrm>
          <a:graphic>
            <a:graphicData uri="http://schemas.openxmlformats.org/presentationml/2006/ole">
              <mc:AlternateContent xmlns:mc="http://schemas.openxmlformats.org/markup-compatibility/2006">
                <mc:Choice xmlns:v="urn:schemas-microsoft-com:vml" Requires="v">
                  <p:oleObj spid="_x0000_s66609" name="Equation" r:id="rId16" imgW="342720" imgH="228600" progId="Equation.3">
                    <p:embed/>
                  </p:oleObj>
                </mc:Choice>
                <mc:Fallback>
                  <p:oleObj name="Equation" r:id="rId16" imgW="342720" imgH="22860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15000" y="2362200"/>
                          <a:ext cx="4175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Slide Number Placeholder 4"/>
          <p:cNvSpPr>
            <a:spLocks noGrp="1"/>
          </p:cNvSpPr>
          <p:nvPr>
            <p:ph type="sldNum" sz="quarter" idx="12"/>
          </p:nvPr>
        </p:nvSpPr>
        <p:spPr/>
        <p:txBody>
          <a:bodyPr/>
          <a:lstStyle/>
          <a:p>
            <a:pPr>
              <a:defRPr/>
            </a:pPr>
            <a:fld id="{04EC03C3-B5E0-4B4A-92E7-01174F9D6420}"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itle 1"/>
          <p:cNvSpPr>
            <a:spLocks noGrp="1"/>
          </p:cNvSpPr>
          <p:nvPr>
            <p:ph type="title"/>
          </p:nvPr>
        </p:nvSpPr>
        <p:spPr/>
        <p:txBody>
          <a:bodyPr/>
          <a:lstStyle/>
          <a:p>
            <a:r>
              <a:rPr lang="en-US" smtClean="0"/>
              <a:t>Moving trip point</a:t>
            </a:r>
          </a:p>
        </p:txBody>
      </p:sp>
      <p:sp>
        <p:nvSpPr>
          <p:cNvPr id="17" name="Rectangle 101"/>
          <p:cNvSpPr>
            <a:spLocks noChangeArrowheads="1"/>
          </p:cNvSpPr>
          <p:nvPr/>
        </p:nvSpPr>
        <p:spPr bwMode="auto">
          <a:xfrm>
            <a:off x="5867400" y="4800600"/>
            <a:ext cx="2514600" cy="16764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pSp>
        <p:nvGrpSpPr>
          <p:cNvPr id="2" name="Group 7"/>
          <p:cNvGrpSpPr/>
          <p:nvPr/>
        </p:nvGrpSpPr>
        <p:grpSpPr>
          <a:xfrm>
            <a:off x="6005624" y="4792980"/>
            <a:ext cx="2374638" cy="1501140"/>
            <a:chOff x="2667000" y="1369815"/>
            <a:chExt cx="3537562" cy="2565548"/>
          </a:xfrm>
        </p:grpSpPr>
        <p:cxnSp>
          <p:nvCxnSpPr>
            <p:cNvPr id="9" name="Elbow Connector 8"/>
            <p:cNvCxnSpPr/>
            <p:nvPr/>
          </p:nvCxnSpPr>
          <p:spPr>
            <a:xfrm rot="10800000" flipV="1">
              <a:off x="2667000" y="2362200"/>
              <a:ext cx="3048000" cy="1066800"/>
            </a:xfrm>
            <a:prstGeom prst="bentConnector3">
              <a:avLst>
                <a:gd name="adj1" fmla="val 6425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67000" y="2895600"/>
              <a:ext cx="3048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3460275" y="2697472"/>
              <a:ext cx="175180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Object 12"/>
            <p:cNvGraphicFramePr>
              <a:graphicFrameLocks noChangeAspect="1"/>
            </p:cNvGraphicFramePr>
            <p:nvPr/>
          </p:nvGraphicFramePr>
          <p:xfrm>
            <a:off x="4039953" y="1369815"/>
            <a:ext cx="523149" cy="497209"/>
          </p:xfrm>
          <a:graphic>
            <a:graphicData uri="http://schemas.openxmlformats.org/presentationml/2006/ole">
              <mc:AlternateContent xmlns:mc="http://schemas.openxmlformats.org/markup-compatibility/2006">
                <mc:Choice xmlns:v="urn:schemas-microsoft-com:vml" Requires="v">
                  <p:oleObj spid="_x0000_s67721" name="Equation" r:id="rId3" imgW="241200" imgH="228600" progId="Equation.3">
                    <p:embed/>
                  </p:oleObj>
                </mc:Choice>
                <mc:Fallback>
                  <p:oleObj name="Equation" r:id="rId3" imgW="2412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953" y="1369815"/>
                          <a:ext cx="523149" cy="497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5132783" y="1773531"/>
            <a:ext cx="841705" cy="563271"/>
          </p:xfrm>
          <a:graphic>
            <a:graphicData uri="http://schemas.openxmlformats.org/presentationml/2006/ole">
              <mc:AlternateContent xmlns:mc="http://schemas.openxmlformats.org/markup-compatibility/2006">
                <mc:Choice xmlns:v="urn:schemas-microsoft-com:vml" Requires="v">
                  <p:oleObj spid="_x0000_s67722" name="Equation" r:id="rId5" imgW="342720" imgH="228600" progId="Equation.3">
                    <p:embed/>
                  </p:oleObj>
                </mc:Choice>
                <mc:Fallback>
                  <p:oleObj name="Equation" r:id="rId5" imgW="3427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2783" y="1773531"/>
                          <a:ext cx="841705" cy="563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2"/>
            <p:cNvGraphicFramePr>
              <a:graphicFrameLocks noChangeAspect="1"/>
            </p:cNvGraphicFramePr>
            <p:nvPr/>
          </p:nvGraphicFramePr>
          <p:xfrm>
            <a:off x="5741747" y="2554916"/>
            <a:ext cx="462815" cy="557918"/>
          </p:xfrm>
          <a:graphic>
            <a:graphicData uri="http://schemas.openxmlformats.org/presentationml/2006/ole">
              <mc:AlternateContent xmlns:mc="http://schemas.openxmlformats.org/markup-compatibility/2006">
                <mc:Choice xmlns:v="urn:schemas-microsoft-com:vml" Requires="v">
                  <p:oleObj spid="_x0000_s67723" name="Equation" r:id="rId7" imgW="190440" imgH="228600" progId="Equation.3">
                    <p:embed/>
                  </p:oleObj>
                </mc:Choice>
                <mc:Fallback>
                  <p:oleObj name="Equation" r:id="rId7" imgW="19044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1747" y="2554916"/>
                          <a:ext cx="462815" cy="5579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nvGraphicFramePr>
          <p:xfrm>
            <a:off x="2827487" y="3427463"/>
            <a:ext cx="758967" cy="507900"/>
          </p:xfrm>
          <a:graphic>
            <a:graphicData uri="http://schemas.openxmlformats.org/presentationml/2006/ole">
              <mc:AlternateContent xmlns:mc="http://schemas.openxmlformats.org/markup-compatibility/2006">
                <mc:Choice xmlns:v="urn:schemas-microsoft-com:vml" Requires="v">
                  <p:oleObj spid="_x0000_s67724" name="Equation" r:id="rId9" imgW="342720" imgH="228600" progId="Equation.3">
                    <p:embed/>
                  </p:oleObj>
                </mc:Choice>
                <mc:Fallback>
                  <p:oleObj name="Equation" r:id="rId9" imgW="342720" imgH="2286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7487" y="3427463"/>
                          <a:ext cx="758967" cy="50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nvGraphicFramePr>
          <p:xfrm>
            <a:off x="3783087" y="2875067"/>
            <a:ext cx="567586" cy="537202"/>
          </p:xfrm>
          <a:graphic>
            <a:graphicData uri="http://schemas.openxmlformats.org/presentationml/2006/ole">
              <mc:AlternateContent xmlns:mc="http://schemas.openxmlformats.org/markup-compatibility/2006">
                <mc:Choice xmlns:v="urn:schemas-microsoft-com:vml" Requires="v">
                  <p:oleObj spid="_x0000_s67725" name="Equation" r:id="rId11" imgW="241200" imgH="228600" progId="Equation.3">
                    <p:embed/>
                  </p:oleObj>
                </mc:Choice>
                <mc:Fallback>
                  <p:oleObj name="Equation" r:id="rId11" imgW="241200" imgH="2286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3087" y="2875067"/>
                          <a:ext cx="567586" cy="537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9"/>
          <p:cNvGrpSpPr/>
          <p:nvPr/>
        </p:nvGrpSpPr>
        <p:grpSpPr>
          <a:xfrm>
            <a:off x="1362075" y="1981200"/>
            <a:ext cx="2219325" cy="2514600"/>
            <a:chOff x="3568262" y="914400"/>
            <a:chExt cx="3061138" cy="3200400"/>
          </a:xfrm>
        </p:grpSpPr>
        <p:sp>
          <p:nvSpPr>
            <p:cNvPr id="31" name="Rectangle 101"/>
            <p:cNvSpPr>
              <a:spLocks noChangeArrowheads="1"/>
            </p:cNvSpPr>
            <p:nvPr/>
          </p:nvSpPr>
          <p:spPr bwMode="auto">
            <a:xfrm>
              <a:off x="3581400" y="914400"/>
              <a:ext cx="3048000" cy="32004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aphicFrame>
          <p:nvGraphicFramePr>
            <p:cNvPr id="32" name="Object 12"/>
            <p:cNvGraphicFramePr>
              <a:graphicFrameLocks noChangeAspect="1"/>
            </p:cNvGraphicFramePr>
            <p:nvPr/>
          </p:nvGraphicFramePr>
          <p:xfrm>
            <a:off x="5277898" y="2795016"/>
            <a:ext cx="411428" cy="281940"/>
          </p:xfrm>
          <a:graphic>
            <a:graphicData uri="http://schemas.openxmlformats.org/presentationml/2006/ole">
              <mc:AlternateContent xmlns:mc="http://schemas.openxmlformats.org/markup-compatibility/2006">
                <mc:Choice xmlns:v="urn:schemas-microsoft-com:vml" Requires="v">
                  <p:oleObj spid="_x0000_s67726" name="Equation" r:id="rId13" imgW="355320" imgH="215640" progId="Equation.3">
                    <p:embed/>
                  </p:oleObj>
                </mc:Choice>
                <mc:Fallback>
                  <p:oleObj name="Equation" r:id="rId13" imgW="355320" imgH="21564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77898" y="2795016"/>
                          <a:ext cx="411428" cy="281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3" name="Elbow Connector 32"/>
            <p:cNvCxnSpPr/>
            <p:nvPr/>
          </p:nvCxnSpPr>
          <p:spPr>
            <a:xfrm rot="5400000">
              <a:off x="4423403" y="2590630"/>
              <a:ext cx="816470" cy="334064"/>
            </a:xfrm>
            <a:prstGeom prst="bentConnector3">
              <a:avLst>
                <a:gd name="adj1" fmla="val -79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flipH="1" flipV="1">
              <a:off x="4533961" y="3179505"/>
              <a:ext cx="11358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410082" y="1616351"/>
              <a:ext cx="55677" cy="5443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638359" y="3149567"/>
              <a:ext cx="55677" cy="5443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89"/>
            <p:cNvGrpSpPr/>
            <p:nvPr/>
          </p:nvGrpSpPr>
          <p:grpSpPr>
            <a:xfrm rot="5400000">
              <a:off x="4382838" y="3060110"/>
              <a:ext cx="53906" cy="239127"/>
              <a:chOff x="7011134" y="3826097"/>
              <a:chExt cx="75466" cy="327267"/>
            </a:xfrm>
          </p:grpSpPr>
          <p:cxnSp>
            <p:nvCxnSpPr>
              <p:cNvPr id="78" name="Straight Connector 77"/>
              <p:cNvCxnSpPr/>
              <p:nvPr/>
            </p:nvCxnSpPr>
            <p:spPr bwMode="auto">
              <a:xfrm flipH="1" flipV="1">
                <a:off x="7011135" y="4113085"/>
                <a:ext cx="32962" cy="4027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auto">
              <a:xfrm rot="10800000" flipH="1">
                <a:off x="7011134" y="4070976"/>
                <a:ext cx="75466" cy="421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9"/>
              <p:cNvCxnSpPr/>
              <p:nvPr/>
            </p:nvCxnSpPr>
            <p:spPr bwMode="auto">
              <a:xfrm flipH="1" flipV="1">
                <a:off x="7011134" y="4008726"/>
                <a:ext cx="75466" cy="6225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auto">
              <a:xfrm rot="10800000" flipH="1">
                <a:off x="7011134" y="3967531"/>
                <a:ext cx="75466" cy="4119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auto">
              <a:xfrm flipH="1" flipV="1">
                <a:off x="7011134" y="3905283"/>
                <a:ext cx="75466" cy="6225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16"/>
              <p:cNvCxnSpPr/>
              <p:nvPr/>
            </p:nvCxnSpPr>
            <p:spPr bwMode="auto">
              <a:xfrm rot="10800000" flipH="1">
                <a:off x="7011134" y="3864086"/>
                <a:ext cx="75466" cy="4027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auto">
              <a:xfrm rot="16200000" flipV="1">
                <a:off x="7044823" y="3825803"/>
                <a:ext cx="38448" cy="3903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rot="10800000" flipH="1" flipV="1">
              <a:off x="4460189" y="1643567"/>
              <a:ext cx="53450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110816" y="3152288"/>
              <a:ext cx="55677" cy="5443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rot="10800000" flipH="1" flipV="1">
              <a:off x="4165099" y="3179505"/>
              <a:ext cx="13362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flipV="1">
              <a:off x="4602272" y="3274759"/>
              <a:ext cx="130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695"/>
            <p:cNvGrpSpPr/>
            <p:nvPr/>
          </p:nvGrpSpPr>
          <p:grpSpPr>
            <a:xfrm rot="10800000">
              <a:off x="4633421" y="3336019"/>
              <a:ext cx="55140" cy="233772"/>
              <a:chOff x="7011134" y="3826097"/>
              <a:chExt cx="75466" cy="327267"/>
            </a:xfrm>
          </p:grpSpPr>
          <p:cxnSp>
            <p:nvCxnSpPr>
              <p:cNvPr id="71" name="Straight Connector 70"/>
              <p:cNvCxnSpPr/>
              <p:nvPr/>
            </p:nvCxnSpPr>
            <p:spPr bwMode="auto">
              <a:xfrm flipH="1" flipV="1">
                <a:off x="7011135" y="4113085"/>
                <a:ext cx="32962" cy="4027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auto">
              <a:xfrm rot="10800000" flipH="1">
                <a:off x="7011134" y="4070976"/>
                <a:ext cx="75466" cy="421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9"/>
              <p:cNvCxnSpPr/>
              <p:nvPr/>
            </p:nvCxnSpPr>
            <p:spPr bwMode="auto">
              <a:xfrm flipH="1" flipV="1">
                <a:off x="7011134" y="4008726"/>
                <a:ext cx="75466" cy="6225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auto">
              <a:xfrm rot="10800000" flipH="1">
                <a:off x="7011134" y="3967531"/>
                <a:ext cx="75466" cy="4119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auto">
              <a:xfrm flipH="1" flipV="1">
                <a:off x="7011134" y="3905283"/>
                <a:ext cx="75466" cy="6225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16"/>
              <p:cNvCxnSpPr/>
              <p:nvPr/>
            </p:nvCxnSpPr>
            <p:spPr bwMode="auto">
              <a:xfrm rot="10800000" flipH="1">
                <a:off x="7011134" y="3864086"/>
                <a:ext cx="75466" cy="4027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auto">
              <a:xfrm rot="16200000" flipV="1">
                <a:off x="7044823" y="3825803"/>
                <a:ext cx="38448" cy="3903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 name="Group 717"/>
            <p:cNvGrpSpPr/>
            <p:nvPr/>
          </p:nvGrpSpPr>
          <p:grpSpPr>
            <a:xfrm>
              <a:off x="4913305" y="1216152"/>
              <a:ext cx="1252305" cy="1578865"/>
              <a:chOff x="5254295" y="914400"/>
              <a:chExt cx="2213305" cy="2611232"/>
            </a:xfrm>
          </p:grpSpPr>
          <p:sp>
            <p:nvSpPr>
              <p:cNvPr id="62" name="Isosceles Triangle 61"/>
              <p:cNvSpPr/>
              <p:nvPr/>
            </p:nvSpPr>
            <p:spPr>
              <a:xfrm rot="5400000">
                <a:off x="5171663" y="1398317"/>
                <a:ext cx="2096341" cy="1643399"/>
              </a:xfrm>
              <a:prstGeom prst="triangle">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rot="5400000" flipH="1" flipV="1">
                <a:off x="5885017" y="1337521"/>
                <a:ext cx="70613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5885885" y="3105928"/>
                <a:ext cx="70613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6201574" y="914400"/>
                <a:ext cx="73040" cy="7355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254295" y="1349310"/>
                <a:ext cx="766704" cy="647846"/>
              </a:xfrm>
              <a:prstGeom prst="rect">
                <a:avLst/>
              </a:prstGeom>
              <a:noFill/>
            </p:spPr>
            <p:txBody>
              <a:bodyPr wrap="none" rtlCol="0">
                <a:spAutoFit/>
              </a:bodyPr>
              <a:lstStyle/>
              <a:p>
                <a:r>
                  <a:rPr lang="en-US" sz="1400" dirty="0" smtClean="0"/>
                  <a:t>+</a:t>
                </a:r>
                <a:endParaRPr lang="en-US" sz="1400" dirty="0"/>
              </a:p>
            </p:txBody>
          </p:sp>
          <p:sp>
            <p:nvSpPr>
              <p:cNvPr id="67" name="TextBox 66"/>
              <p:cNvSpPr txBox="1"/>
              <p:nvPr/>
            </p:nvSpPr>
            <p:spPr>
              <a:xfrm>
                <a:off x="5462471" y="2497151"/>
                <a:ext cx="610393" cy="647846"/>
              </a:xfrm>
              <a:prstGeom prst="rect">
                <a:avLst/>
              </a:prstGeom>
              <a:noFill/>
            </p:spPr>
            <p:txBody>
              <a:bodyPr wrap="none" rtlCol="0">
                <a:spAutoFit/>
              </a:bodyPr>
              <a:lstStyle/>
              <a:p>
                <a:r>
                  <a:rPr lang="en-US" sz="1400" dirty="0" smtClean="0"/>
                  <a:t>-</a:t>
                </a:r>
                <a:endParaRPr lang="en-US" sz="1400" dirty="0"/>
              </a:p>
            </p:txBody>
          </p:sp>
          <p:sp>
            <p:nvSpPr>
              <p:cNvPr id="68" name="Oval 67"/>
              <p:cNvSpPr/>
              <p:nvPr/>
            </p:nvSpPr>
            <p:spPr>
              <a:xfrm>
                <a:off x="6201574" y="3452076"/>
                <a:ext cx="73040" cy="7355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10800000">
                <a:off x="7394560" y="2189368"/>
                <a:ext cx="73040" cy="7355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flipH="1" flipV="1">
                <a:off x="7039708" y="2220016"/>
                <a:ext cx="35059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6200000" flipH="1" flipV="1">
              <a:off x="4602268" y="3638089"/>
              <a:ext cx="130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557140" y="3713693"/>
              <a:ext cx="23340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611425" y="3756910"/>
              <a:ext cx="13362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647797" y="3792226"/>
              <a:ext cx="66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606787" y="3240267"/>
              <a:ext cx="130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79732" y="3312130"/>
              <a:ext cx="200439" cy="0"/>
            </a:xfrm>
            <a:prstGeom prst="line">
              <a:avLst/>
            </a:prstGeom>
            <a:ln w="6350">
              <a:solidFill>
                <a:srgbClr val="0000FF"/>
              </a:solidFill>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a:off x="5568101" y="3384034"/>
              <a:ext cx="213430" cy="130635"/>
            </a:xfrm>
            <a:prstGeom prst="arc">
              <a:avLst>
                <a:gd name="adj1" fmla="val 11085819"/>
                <a:gd name="adj2" fmla="val 0"/>
              </a:avLst>
            </a:prstGeom>
            <a:ln w="63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p:cNvCxnSpPr/>
            <p:nvPr/>
          </p:nvCxnSpPr>
          <p:spPr>
            <a:xfrm rot="16200000" flipH="1" flipV="1">
              <a:off x="5515762" y="3557885"/>
              <a:ext cx="3265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568612" y="3731468"/>
              <a:ext cx="23340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22896" y="3774684"/>
              <a:ext cx="13362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59268" y="3810000"/>
              <a:ext cx="66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5" name="Object 9"/>
            <p:cNvGraphicFramePr>
              <a:graphicFrameLocks noChangeAspect="1"/>
            </p:cNvGraphicFramePr>
            <p:nvPr/>
          </p:nvGraphicFramePr>
          <p:xfrm>
            <a:off x="6164236" y="1810639"/>
            <a:ext cx="438888" cy="364109"/>
          </p:xfrm>
          <a:graphic>
            <a:graphicData uri="http://schemas.openxmlformats.org/presentationml/2006/ole">
              <mc:AlternateContent xmlns:mc="http://schemas.openxmlformats.org/markup-compatibility/2006">
                <mc:Choice xmlns:v="urn:schemas-microsoft-com:vml" Requires="v">
                  <p:oleObj spid="_x0000_s67727" name="Equation" r:id="rId15" imgW="266400" imgH="228600" progId="Equation.3">
                    <p:embed/>
                  </p:oleObj>
                </mc:Choice>
                <mc:Fallback>
                  <p:oleObj name="Equation" r:id="rId15" imgW="266400" imgH="228600" progId="Equation.3">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64236" y="1810639"/>
                          <a:ext cx="438888" cy="364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9"/>
            <p:cNvGraphicFramePr>
              <a:graphicFrameLocks noChangeAspect="1"/>
            </p:cNvGraphicFramePr>
            <p:nvPr/>
          </p:nvGraphicFramePr>
          <p:xfrm>
            <a:off x="5184229" y="917611"/>
            <a:ext cx="451826" cy="281339"/>
          </p:xfrm>
          <a:graphic>
            <a:graphicData uri="http://schemas.openxmlformats.org/presentationml/2006/ole">
              <mc:AlternateContent xmlns:mc="http://schemas.openxmlformats.org/markup-compatibility/2006">
                <mc:Choice xmlns:v="urn:schemas-microsoft-com:vml" Requires="v">
                  <p:oleObj spid="_x0000_s67728" name="Equation" r:id="rId17" imgW="355320" imgH="228600" progId="Equation.3">
                    <p:embed/>
                  </p:oleObj>
                </mc:Choice>
                <mc:Fallback>
                  <p:oleObj name="Equation" r:id="rId17" imgW="355320" imgH="2286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4229" y="917611"/>
                          <a:ext cx="451826" cy="281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9"/>
            <p:cNvGraphicFramePr>
              <a:graphicFrameLocks noChangeAspect="1"/>
            </p:cNvGraphicFramePr>
            <p:nvPr/>
          </p:nvGraphicFramePr>
          <p:xfrm>
            <a:off x="3568262" y="2938895"/>
            <a:ext cx="529989" cy="330009"/>
          </p:xfrm>
          <a:graphic>
            <a:graphicData uri="http://schemas.openxmlformats.org/presentationml/2006/ole">
              <mc:AlternateContent xmlns:mc="http://schemas.openxmlformats.org/markup-compatibility/2006">
                <mc:Choice xmlns:v="urn:schemas-microsoft-com:vml" Requires="v">
                  <p:oleObj spid="_x0000_s67729" name="Equation" r:id="rId19" imgW="355320" imgH="228600" progId="Equation.3">
                    <p:embed/>
                  </p:oleObj>
                </mc:Choice>
                <mc:Fallback>
                  <p:oleObj name="Equation" r:id="rId19" imgW="355320" imgH="228600" progId="Equation.3">
                    <p:embed/>
                    <p:pic>
                      <p:nvPicPr>
                        <p:cNvPr id="0"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8262" y="2938895"/>
                          <a:ext cx="529989" cy="3300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nvGraphicFramePr>
          <p:xfrm>
            <a:off x="4106916" y="1430800"/>
            <a:ext cx="282921" cy="335542"/>
          </p:xfrm>
          <a:graphic>
            <a:graphicData uri="http://schemas.openxmlformats.org/presentationml/2006/ole">
              <mc:AlternateContent xmlns:mc="http://schemas.openxmlformats.org/markup-compatibility/2006">
                <mc:Choice xmlns:v="urn:schemas-microsoft-com:vml" Requires="v">
                  <p:oleObj spid="_x0000_s67730" name="Equation" r:id="rId20" imgW="190440" imgH="228600" progId="Equation.3">
                    <p:embed/>
                  </p:oleObj>
                </mc:Choice>
                <mc:Fallback>
                  <p:oleObj name="Equation" r:id="rId20" imgW="190440" imgH="228600" progId="Equation.3">
                    <p:embed/>
                    <p:pic>
                      <p:nvPicPr>
                        <p:cNvPr id="0" name="Picture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06916" y="1430800"/>
                          <a:ext cx="282921" cy="335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12"/>
            <p:cNvGraphicFramePr>
              <a:graphicFrameLocks noChangeAspect="1"/>
            </p:cNvGraphicFramePr>
            <p:nvPr/>
          </p:nvGraphicFramePr>
          <p:xfrm>
            <a:off x="4212021" y="2826422"/>
            <a:ext cx="327183" cy="302495"/>
          </p:xfrm>
          <a:graphic>
            <a:graphicData uri="http://schemas.openxmlformats.org/presentationml/2006/ole">
              <mc:AlternateContent xmlns:mc="http://schemas.openxmlformats.org/markup-compatibility/2006">
                <mc:Choice xmlns:v="urn:schemas-microsoft-com:vml" Requires="v">
                  <p:oleObj spid="_x0000_s67731" name="Equation" r:id="rId22" imgW="177480" imgH="215640" progId="Equation.3">
                    <p:embed/>
                  </p:oleObj>
                </mc:Choice>
                <mc:Fallback>
                  <p:oleObj name="Equation" r:id="rId22" imgW="177480" imgH="215640" progId="Equation.3">
                    <p:embed/>
                    <p:pic>
                      <p:nvPicPr>
                        <p:cNvPr id="0"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12021" y="2826422"/>
                          <a:ext cx="327183" cy="30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nvGraphicFramePr>
          <p:xfrm>
            <a:off x="4666441" y="3290136"/>
            <a:ext cx="392194" cy="339753"/>
          </p:xfrm>
          <a:graphic>
            <a:graphicData uri="http://schemas.openxmlformats.org/presentationml/2006/ole">
              <mc:AlternateContent xmlns:mc="http://schemas.openxmlformats.org/markup-compatibility/2006">
                <mc:Choice xmlns:v="urn:schemas-microsoft-com:vml" Requires="v">
                  <p:oleObj spid="_x0000_s67732" name="Equation" r:id="rId24" imgW="190440" imgH="215640" progId="Equation.3">
                    <p:embed/>
                  </p:oleObj>
                </mc:Choice>
                <mc:Fallback>
                  <p:oleObj name="Equation" r:id="rId24" imgW="190440" imgH="215640" progId="Equation.3">
                    <p:embed/>
                    <p:pic>
                      <p:nvPicPr>
                        <p:cNvPr id="0" name="Picture 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66441" y="3290136"/>
                          <a:ext cx="392194" cy="3397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12"/>
            <p:cNvGraphicFramePr>
              <a:graphicFrameLocks noChangeAspect="1"/>
            </p:cNvGraphicFramePr>
            <p:nvPr/>
          </p:nvGraphicFramePr>
          <p:xfrm>
            <a:off x="5817615" y="3235380"/>
            <a:ext cx="323104" cy="281940"/>
          </p:xfrm>
          <a:graphic>
            <a:graphicData uri="http://schemas.openxmlformats.org/presentationml/2006/ole">
              <mc:AlternateContent xmlns:mc="http://schemas.openxmlformats.org/markup-compatibility/2006">
                <mc:Choice xmlns:v="urn:schemas-microsoft-com:vml" Requires="v">
                  <p:oleObj spid="_x0000_s67733" name="Equation" r:id="rId26" imgW="266400" imgH="215640" progId="Equation.3">
                    <p:embed/>
                  </p:oleObj>
                </mc:Choice>
                <mc:Fallback>
                  <p:oleObj name="Equation" r:id="rId26" imgW="266400" imgH="215640" progId="Equation.3">
                    <p:embed/>
                    <p:pic>
                      <p:nvPicPr>
                        <p:cNvPr id="0" name="Picture 1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17615" y="3235380"/>
                          <a:ext cx="323104" cy="281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84"/>
          <p:cNvGrpSpPr/>
          <p:nvPr/>
        </p:nvGrpSpPr>
        <p:grpSpPr>
          <a:xfrm>
            <a:off x="5791201" y="1943100"/>
            <a:ext cx="2590801" cy="2476500"/>
            <a:chOff x="3581400" y="914400"/>
            <a:chExt cx="3048000" cy="3200400"/>
          </a:xfrm>
        </p:grpSpPr>
        <p:sp>
          <p:nvSpPr>
            <p:cNvPr id="86" name="Rectangle 101"/>
            <p:cNvSpPr>
              <a:spLocks noChangeArrowheads="1"/>
            </p:cNvSpPr>
            <p:nvPr/>
          </p:nvSpPr>
          <p:spPr bwMode="auto">
            <a:xfrm>
              <a:off x="3581400" y="914400"/>
              <a:ext cx="3048000" cy="32004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aphicFrame>
          <p:nvGraphicFramePr>
            <p:cNvPr id="87" name="Object 12"/>
            <p:cNvGraphicFramePr>
              <a:graphicFrameLocks noChangeAspect="1"/>
            </p:cNvGraphicFramePr>
            <p:nvPr/>
          </p:nvGraphicFramePr>
          <p:xfrm>
            <a:off x="5277898" y="2795016"/>
            <a:ext cx="411428" cy="281940"/>
          </p:xfrm>
          <a:graphic>
            <a:graphicData uri="http://schemas.openxmlformats.org/presentationml/2006/ole">
              <mc:AlternateContent xmlns:mc="http://schemas.openxmlformats.org/markup-compatibility/2006">
                <mc:Choice xmlns:v="urn:schemas-microsoft-com:vml" Requires="v">
                  <p:oleObj spid="_x0000_s67734" name="Equation" r:id="rId28" imgW="355320" imgH="215640" progId="Equation.3">
                    <p:embed/>
                  </p:oleObj>
                </mc:Choice>
                <mc:Fallback>
                  <p:oleObj name="Equation" r:id="rId28" imgW="355320" imgH="215640" progId="Equation.3">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77898" y="2795016"/>
                          <a:ext cx="411428" cy="281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8" name="Elbow Connector 87"/>
            <p:cNvCxnSpPr/>
            <p:nvPr/>
          </p:nvCxnSpPr>
          <p:spPr>
            <a:xfrm rot="5400000">
              <a:off x="4423403" y="2590630"/>
              <a:ext cx="816470" cy="334064"/>
            </a:xfrm>
            <a:prstGeom prst="bentConnector3">
              <a:avLst>
                <a:gd name="adj1" fmla="val -794"/>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flipH="1" flipV="1">
              <a:off x="4533964" y="3185139"/>
              <a:ext cx="1135817"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4410082" y="1616351"/>
              <a:ext cx="55677" cy="5443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638359" y="3149567"/>
              <a:ext cx="55677" cy="54431"/>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689"/>
            <p:cNvGrpSpPr/>
            <p:nvPr/>
          </p:nvGrpSpPr>
          <p:grpSpPr>
            <a:xfrm rot="5400000">
              <a:off x="4382838" y="3060110"/>
              <a:ext cx="53906" cy="239127"/>
              <a:chOff x="7011134" y="3826097"/>
              <a:chExt cx="75466" cy="327267"/>
            </a:xfrm>
          </p:grpSpPr>
          <p:cxnSp>
            <p:nvCxnSpPr>
              <p:cNvPr id="133" name="Straight Connector 132"/>
              <p:cNvCxnSpPr/>
              <p:nvPr/>
            </p:nvCxnSpPr>
            <p:spPr bwMode="auto">
              <a:xfrm flipH="1" flipV="1">
                <a:off x="7011135" y="4113085"/>
                <a:ext cx="32962" cy="4027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auto">
              <a:xfrm rot="10800000" flipH="1">
                <a:off x="7011134" y="4070976"/>
                <a:ext cx="75466" cy="421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9"/>
              <p:cNvCxnSpPr/>
              <p:nvPr/>
            </p:nvCxnSpPr>
            <p:spPr bwMode="auto">
              <a:xfrm flipH="1" flipV="1">
                <a:off x="7011134" y="4008726"/>
                <a:ext cx="75466" cy="6225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bwMode="auto">
              <a:xfrm rot="10800000" flipH="1">
                <a:off x="7011134" y="3967531"/>
                <a:ext cx="75466" cy="4119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bwMode="auto">
              <a:xfrm flipH="1" flipV="1">
                <a:off x="7011134" y="3905283"/>
                <a:ext cx="75466" cy="6225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6"/>
              <p:cNvCxnSpPr/>
              <p:nvPr/>
            </p:nvCxnSpPr>
            <p:spPr bwMode="auto">
              <a:xfrm rot="10800000" flipH="1">
                <a:off x="7011134" y="3864086"/>
                <a:ext cx="75466" cy="4027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auto">
              <a:xfrm rot="16200000" flipV="1">
                <a:off x="7044823" y="3825803"/>
                <a:ext cx="38448" cy="3903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93" name="Straight Connector 92"/>
            <p:cNvCxnSpPr/>
            <p:nvPr/>
          </p:nvCxnSpPr>
          <p:spPr>
            <a:xfrm rot="10800000" flipH="1" flipV="1">
              <a:off x="4460192" y="1643567"/>
              <a:ext cx="534502"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4110816" y="3152288"/>
              <a:ext cx="55677" cy="5443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rot="10800000" flipH="1" flipV="1">
              <a:off x="4165102" y="3179504"/>
              <a:ext cx="133626"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6200000" flipH="1" flipV="1">
              <a:off x="4602272" y="3274759"/>
              <a:ext cx="1306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695"/>
            <p:cNvGrpSpPr/>
            <p:nvPr/>
          </p:nvGrpSpPr>
          <p:grpSpPr>
            <a:xfrm rot="10800000">
              <a:off x="4633421" y="3336019"/>
              <a:ext cx="55140" cy="233772"/>
              <a:chOff x="7011134" y="3826097"/>
              <a:chExt cx="75466" cy="327267"/>
            </a:xfrm>
          </p:grpSpPr>
          <p:cxnSp>
            <p:nvCxnSpPr>
              <p:cNvPr id="126" name="Straight Connector 125"/>
              <p:cNvCxnSpPr/>
              <p:nvPr/>
            </p:nvCxnSpPr>
            <p:spPr bwMode="auto">
              <a:xfrm flipH="1" flipV="1">
                <a:off x="7011135" y="4113085"/>
                <a:ext cx="32962" cy="4027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auto">
              <a:xfrm rot="10800000" flipH="1">
                <a:off x="7011134" y="4070976"/>
                <a:ext cx="75466" cy="421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9"/>
              <p:cNvCxnSpPr/>
              <p:nvPr/>
            </p:nvCxnSpPr>
            <p:spPr bwMode="auto">
              <a:xfrm flipH="1" flipV="1">
                <a:off x="7011134" y="4008726"/>
                <a:ext cx="75466" cy="6225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auto">
              <a:xfrm rot="10800000" flipH="1">
                <a:off x="7011134" y="3967531"/>
                <a:ext cx="75466" cy="4119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auto">
              <a:xfrm flipH="1" flipV="1">
                <a:off x="7011134" y="3905283"/>
                <a:ext cx="75466" cy="6225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6"/>
              <p:cNvCxnSpPr/>
              <p:nvPr/>
            </p:nvCxnSpPr>
            <p:spPr bwMode="auto">
              <a:xfrm rot="10800000" flipH="1">
                <a:off x="7011134" y="3864086"/>
                <a:ext cx="75466" cy="40279"/>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auto">
              <a:xfrm rot="16200000" flipV="1">
                <a:off x="7044823" y="3825803"/>
                <a:ext cx="38448" cy="39035"/>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 717"/>
            <p:cNvGrpSpPr/>
            <p:nvPr/>
          </p:nvGrpSpPr>
          <p:grpSpPr>
            <a:xfrm>
              <a:off x="4963459" y="1216152"/>
              <a:ext cx="1202154" cy="1578865"/>
              <a:chOff x="5342933" y="914400"/>
              <a:chExt cx="2124667" cy="2611232"/>
            </a:xfrm>
          </p:grpSpPr>
          <p:sp>
            <p:nvSpPr>
              <p:cNvPr id="117" name="Isosceles Triangle 116"/>
              <p:cNvSpPr/>
              <p:nvPr/>
            </p:nvSpPr>
            <p:spPr>
              <a:xfrm rot="5400000">
                <a:off x="5171663" y="1398317"/>
                <a:ext cx="2096341" cy="1643399"/>
              </a:xfrm>
              <a:prstGeom prst="triangle">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rot="5400000" flipH="1" flipV="1">
                <a:off x="5885026" y="1337521"/>
                <a:ext cx="706136"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flipH="1" flipV="1">
                <a:off x="5885894" y="3105927"/>
                <a:ext cx="706136"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201574" y="914400"/>
                <a:ext cx="73040" cy="7355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5342933" y="1297514"/>
                <a:ext cx="653953" cy="657813"/>
              </a:xfrm>
              <a:prstGeom prst="rect">
                <a:avLst/>
              </a:prstGeom>
              <a:noFill/>
            </p:spPr>
            <p:txBody>
              <a:bodyPr wrap="none" rtlCol="0">
                <a:spAutoFit/>
              </a:bodyPr>
              <a:lstStyle/>
              <a:p>
                <a:r>
                  <a:rPr lang="en-US" sz="1400" dirty="0" smtClean="0"/>
                  <a:t>+</a:t>
                </a:r>
                <a:endParaRPr lang="en-US" sz="1400" dirty="0"/>
              </a:p>
            </p:txBody>
          </p:sp>
          <p:sp>
            <p:nvSpPr>
              <p:cNvPr id="122" name="TextBox 121"/>
              <p:cNvSpPr txBox="1"/>
              <p:nvPr/>
            </p:nvSpPr>
            <p:spPr>
              <a:xfrm>
                <a:off x="5409663" y="2508872"/>
                <a:ext cx="520630" cy="657813"/>
              </a:xfrm>
              <a:prstGeom prst="rect">
                <a:avLst/>
              </a:prstGeom>
              <a:noFill/>
            </p:spPr>
            <p:txBody>
              <a:bodyPr wrap="none" rtlCol="0">
                <a:spAutoFit/>
              </a:bodyPr>
              <a:lstStyle/>
              <a:p>
                <a:r>
                  <a:rPr lang="en-US" sz="1400" dirty="0" smtClean="0"/>
                  <a:t>-</a:t>
                </a:r>
                <a:endParaRPr lang="en-US" sz="1400" dirty="0"/>
              </a:p>
            </p:txBody>
          </p:sp>
          <p:sp>
            <p:nvSpPr>
              <p:cNvPr id="123" name="Oval 122"/>
              <p:cNvSpPr/>
              <p:nvPr/>
            </p:nvSpPr>
            <p:spPr>
              <a:xfrm>
                <a:off x="6201574" y="3452076"/>
                <a:ext cx="73040" cy="7355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rot="10800000">
                <a:off x="7394560" y="2189368"/>
                <a:ext cx="73040" cy="7355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p:cNvCxnSpPr/>
              <p:nvPr/>
            </p:nvCxnSpPr>
            <p:spPr>
              <a:xfrm flipH="1" flipV="1">
                <a:off x="7039708" y="2220016"/>
                <a:ext cx="350592"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9" name="Straight Connector 98"/>
            <p:cNvCxnSpPr/>
            <p:nvPr/>
          </p:nvCxnSpPr>
          <p:spPr>
            <a:xfrm rot="16200000" flipH="1" flipV="1">
              <a:off x="4602272" y="3638088"/>
              <a:ext cx="130635"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4557140" y="3713693"/>
              <a:ext cx="23340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4611425" y="3756910"/>
              <a:ext cx="13362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4647797" y="3792226"/>
              <a:ext cx="66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a:off x="5606783" y="3249358"/>
              <a:ext cx="1306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583017" y="3318191"/>
              <a:ext cx="200438" cy="0"/>
            </a:xfrm>
            <a:prstGeom prst="line">
              <a:avLst/>
            </a:prstGeom>
            <a:ln w="0">
              <a:solidFill>
                <a:srgbClr val="0000FF"/>
              </a:solidFill>
            </a:ln>
          </p:spPr>
          <p:style>
            <a:lnRef idx="1">
              <a:schemeClr val="accent1"/>
            </a:lnRef>
            <a:fillRef idx="0">
              <a:schemeClr val="accent1"/>
            </a:fillRef>
            <a:effectRef idx="0">
              <a:schemeClr val="accent1"/>
            </a:effectRef>
            <a:fontRef idx="minor">
              <a:schemeClr val="tx1"/>
            </a:fontRef>
          </p:style>
        </p:cxnSp>
        <p:sp>
          <p:nvSpPr>
            <p:cNvPr id="105" name="Arc 104"/>
            <p:cNvSpPr/>
            <p:nvPr/>
          </p:nvSpPr>
          <p:spPr>
            <a:xfrm>
              <a:off x="5568103" y="3379993"/>
              <a:ext cx="213430" cy="130635"/>
            </a:xfrm>
            <a:prstGeom prst="arc">
              <a:avLst>
                <a:gd name="adj1" fmla="val 11085819"/>
                <a:gd name="adj2" fmla="val 0"/>
              </a:avLst>
            </a:prstGeom>
            <a:ln w="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6" name="Straight Connector 105"/>
            <p:cNvCxnSpPr/>
            <p:nvPr/>
          </p:nvCxnSpPr>
          <p:spPr>
            <a:xfrm rot="16200000" flipH="1" flipV="1">
              <a:off x="5515766" y="3557885"/>
              <a:ext cx="326588"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5568612" y="3731468"/>
              <a:ext cx="23340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622896" y="3774684"/>
              <a:ext cx="13362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659268" y="3810000"/>
              <a:ext cx="66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0" name="Object 9"/>
            <p:cNvGraphicFramePr>
              <a:graphicFrameLocks noChangeAspect="1"/>
            </p:cNvGraphicFramePr>
            <p:nvPr/>
          </p:nvGraphicFramePr>
          <p:xfrm>
            <a:off x="6190508" y="1873853"/>
            <a:ext cx="362692" cy="300895"/>
          </p:xfrm>
          <a:graphic>
            <a:graphicData uri="http://schemas.openxmlformats.org/presentationml/2006/ole">
              <mc:AlternateContent xmlns:mc="http://schemas.openxmlformats.org/markup-compatibility/2006">
                <mc:Choice xmlns:v="urn:schemas-microsoft-com:vml" Requires="v">
                  <p:oleObj spid="_x0000_s67735" name="Equation" r:id="rId29" imgW="266400" imgH="228600" progId="Equation.3">
                    <p:embed/>
                  </p:oleObj>
                </mc:Choice>
                <mc:Fallback>
                  <p:oleObj name="Equation" r:id="rId29" imgW="266400" imgH="228600" progId="Equation.3">
                    <p:embed/>
                    <p:pic>
                      <p:nvPicPr>
                        <p:cNvPr id="0" name="Picture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90508" y="1873853"/>
                          <a:ext cx="362692" cy="300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 name="Object 9"/>
            <p:cNvGraphicFramePr>
              <a:graphicFrameLocks noChangeAspect="1"/>
            </p:cNvGraphicFramePr>
            <p:nvPr/>
          </p:nvGraphicFramePr>
          <p:xfrm>
            <a:off x="5139016" y="963637"/>
            <a:ext cx="448235" cy="259557"/>
          </p:xfrm>
          <a:graphic>
            <a:graphicData uri="http://schemas.openxmlformats.org/presentationml/2006/ole">
              <mc:AlternateContent xmlns:mc="http://schemas.openxmlformats.org/markup-compatibility/2006">
                <mc:Choice xmlns:v="urn:schemas-microsoft-com:vml" Requires="v">
                  <p:oleObj spid="_x0000_s67736" name="Equation" r:id="rId30" imgW="355320" imgH="228600" progId="Equation.3">
                    <p:embed/>
                  </p:oleObj>
                </mc:Choice>
                <mc:Fallback>
                  <p:oleObj name="Equation" r:id="rId30" imgW="355320" imgH="228600" progId="Equation.3">
                    <p:embed/>
                    <p:pic>
                      <p:nvPicPr>
                        <p:cNvPr id="0" name="Picture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9016" y="963637"/>
                          <a:ext cx="448235" cy="2595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 name="Object 9"/>
            <p:cNvGraphicFramePr>
              <a:graphicFrameLocks noChangeAspect="1"/>
            </p:cNvGraphicFramePr>
            <p:nvPr/>
          </p:nvGraphicFramePr>
          <p:xfrm>
            <a:off x="3619905" y="2933114"/>
            <a:ext cx="544200" cy="320525"/>
          </p:xfrm>
          <a:graphic>
            <a:graphicData uri="http://schemas.openxmlformats.org/presentationml/2006/ole">
              <mc:AlternateContent xmlns:mc="http://schemas.openxmlformats.org/markup-compatibility/2006">
                <mc:Choice xmlns:v="urn:schemas-microsoft-com:vml" Requires="v">
                  <p:oleObj spid="_x0000_s67737" name="Equation" r:id="rId31" imgW="355320" imgH="215640" progId="Equation.3">
                    <p:embed/>
                  </p:oleObj>
                </mc:Choice>
                <mc:Fallback>
                  <p:oleObj name="Equation" r:id="rId31" imgW="355320" imgH="215640" progId="Equation.3">
                    <p:embed/>
                    <p:pic>
                      <p:nvPicPr>
                        <p:cNvPr id="0" name="Picture 2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619905" y="2933114"/>
                          <a:ext cx="544200" cy="32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 name="Object 12"/>
            <p:cNvGraphicFramePr>
              <a:graphicFrameLocks noChangeAspect="1"/>
            </p:cNvGraphicFramePr>
            <p:nvPr/>
          </p:nvGraphicFramePr>
          <p:xfrm>
            <a:off x="4119282" y="1445466"/>
            <a:ext cx="270556" cy="320876"/>
          </p:xfrm>
          <a:graphic>
            <a:graphicData uri="http://schemas.openxmlformats.org/presentationml/2006/ole">
              <mc:AlternateContent xmlns:mc="http://schemas.openxmlformats.org/markup-compatibility/2006">
                <mc:Choice xmlns:v="urn:schemas-microsoft-com:vml" Requires="v">
                  <p:oleObj spid="_x0000_s67738" name="Equation" r:id="rId33" imgW="190440" imgH="228600" progId="Equation.3">
                    <p:embed/>
                  </p:oleObj>
                </mc:Choice>
                <mc:Fallback>
                  <p:oleObj name="Equation" r:id="rId33" imgW="190440" imgH="228600" progId="Equation.3">
                    <p:embed/>
                    <p:pic>
                      <p:nvPicPr>
                        <p:cNvPr id="0" name="Picture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19282" y="1445466"/>
                          <a:ext cx="270556" cy="320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 name="Object 12"/>
            <p:cNvGraphicFramePr>
              <a:graphicFrameLocks noChangeAspect="1"/>
            </p:cNvGraphicFramePr>
            <p:nvPr/>
          </p:nvGraphicFramePr>
          <p:xfrm>
            <a:off x="4207794" y="2834640"/>
            <a:ext cx="331406" cy="306401"/>
          </p:xfrm>
          <a:graphic>
            <a:graphicData uri="http://schemas.openxmlformats.org/presentationml/2006/ole">
              <mc:AlternateContent xmlns:mc="http://schemas.openxmlformats.org/markup-compatibility/2006">
                <mc:Choice xmlns:v="urn:schemas-microsoft-com:vml" Requires="v">
                  <p:oleObj spid="_x0000_s67739" name="Equation" r:id="rId34" imgW="177480" imgH="215640" progId="Equation.3">
                    <p:embed/>
                  </p:oleObj>
                </mc:Choice>
                <mc:Fallback>
                  <p:oleObj name="Equation" r:id="rId34" imgW="177480" imgH="215640" progId="Equation.3">
                    <p:embed/>
                    <p:pic>
                      <p:nvPicPr>
                        <p:cNvPr id="0" name="Picture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07794" y="2834640"/>
                          <a:ext cx="331406" cy="306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 name="Object 12"/>
            <p:cNvGraphicFramePr>
              <a:graphicFrameLocks noChangeAspect="1"/>
            </p:cNvGraphicFramePr>
            <p:nvPr/>
          </p:nvGraphicFramePr>
          <p:xfrm>
            <a:off x="4666438" y="3326507"/>
            <a:ext cx="341600" cy="295924"/>
          </p:xfrm>
          <a:graphic>
            <a:graphicData uri="http://schemas.openxmlformats.org/presentationml/2006/ole">
              <mc:AlternateContent xmlns:mc="http://schemas.openxmlformats.org/markup-compatibility/2006">
                <mc:Choice xmlns:v="urn:schemas-microsoft-com:vml" Requires="v">
                  <p:oleObj spid="_x0000_s67740" name="Equation" r:id="rId35" imgW="190440" imgH="215640" progId="Equation.3">
                    <p:embed/>
                  </p:oleObj>
                </mc:Choice>
                <mc:Fallback>
                  <p:oleObj name="Equation" r:id="rId35" imgW="190440" imgH="215640" progId="Equation.3">
                    <p:embed/>
                    <p:pic>
                      <p:nvPicPr>
                        <p:cNvPr id="0" name="Picture 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66438" y="3326507"/>
                          <a:ext cx="341600" cy="295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 name="Object 12"/>
            <p:cNvGraphicFramePr>
              <a:graphicFrameLocks noChangeAspect="1"/>
            </p:cNvGraphicFramePr>
            <p:nvPr/>
          </p:nvGraphicFramePr>
          <p:xfrm>
            <a:off x="5817615" y="3235380"/>
            <a:ext cx="323104" cy="281940"/>
          </p:xfrm>
          <a:graphic>
            <a:graphicData uri="http://schemas.openxmlformats.org/presentationml/2006/ole">
              <mc:AlternateContent xmlns:mc="http://schemas.openxmlformats.org/markup-compatibility/2006">
                <mc:Choice xmlns:v="urn:schemas-microsoft-com:vml" Requires="v">
                  <p:oleObj spid="_x0000_s67741" name="Equation" r:id="rId36" imgW="266400" imgH="215640" progId="Equation.3">
                    <p:embed/>
                  </p:oleObj>
                </mc:Choice>
                <mc:Fallback>
                  <p:oleObj name="Equation" r:id="rId36" imgW="266400" imgH="215640" progId="Equation.3">
                    <p:embed/>
                    <p:pic>
                      <p:nvPicPr>
                        <p:cNvPr id="0" name="Picture 2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17615" y="3235380"/>
                          <a:ext cx="323104" cy="281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 name="Group 140"/>
          <p:cNvGrpSpPr/>
          <p:nvPr/>
        </p:nvGrpSpPr>
        <p:grpSpPr>
          <a:xfrm>
            <a:off x="990600" y="4810125"/>
            <a:ext cx="2514600" cy="1676400"/>
            <a:chOff x="990600" y="4810125"/>
            <a:chExt cx="2514600" cy="1676400"/>
          </a:xfrm>
        </p:grpSpPr>
        <p:sp>
          <p:nvSpPr>
            <p:cNvPr id="28" name="Rectangle 101"/>
            <p:cNvSpPr>
              <a:spLocks noChangeArrowheads="1"/>
            </p:cNvSpPr>
            <p:nvPr/>
          </p:nvSpPr>
          <p:spPr bwMode="auto">
            <a:xfrm>
              <a:off x="990600" y="4810125"/>
              <a:ext cx="2514600" cy="1676400"/>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cxnSp>
          <p:nvCxnSpPr>
            <p:cNvPr id="20" name="Elbow Connector 19"/>
            <p:cNvCxnSpPr/>
            <p:nvPr/>
          </p:nvCxnSpPr>
          <p:spPr>
            <a:xfrm rot="10800000" flipV="1">
              <a:off x="1159831" y="5457677"/>
              <a:ext cx="1960053" cy="695938"/>
            </a:xfrm>
            <a:prstGeom prst="bentConnector3">
              <a:avLst>
                <a:gd name="adj1" fmla="val 27317"/>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59831" y="5829251"/>
              <a:ext cx="1960053" cy="10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1661812" y="5700009"/>
              <a:ext cx="1142808" cy="5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Object 12"/>
            <p:cNvGraphicFramePr>
              <a:graphicFrameLocks noChangeAspect="1"/>
            </p:cNvGraphicFramePr>
            <p:nvPr/>
          </p:nvGraphicFramePr>
          <p:xfrm>
            <a:off x="2139856" y="4886325"/>
            <a:ext cx="239173" cy="230601"/>
          </p:xfrm>
          <a:graphic>
            <a:graphicData uri="http://schemas.openxmlformats.org/presentationml/2006/ole">
              <mc:AlternateContent xmlns:mc="http://schemas.openxmlformats.org/markup-compatibility/2006">
                <mc:Choice xmlns:v="urn:schemas-microsoft-com:vml" Requires="v">
                  <p:oleObj spid="_x0000_s67742" name="Equation" r:id="rId37" imgW="241200" imgH="228600" progId="Equation.3">
                    <p:embed/>
                  </p:oleObj>
                </mc:Choice>
                <mc:Fallback>
                  <p:oleObj name="Equation" r:id="rId37" imgW="241200" imgH="2286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856" y="4886325"/>
                          <a:ext cx="239173" cy="230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2"/>
            <p:cNvGraphicFramePr>
              <a:graphicFrameLocks noChangeAspect="1"/>
            </p:cNvGraphicFramePr>
            <p:nvPr/>
          </p:nvGraphicFramePr>
          <p:xfrm>
            <a:off x="2796475" y="5191388"/>
            <a:ext cx="321481" cy="218245"/>
          </p:xfrm>
          <a:graphic>
            <a:graphicData uri="http://schemas.openxmlformats.org/presentationml/2006/ole">
              <mc:AlternateContent xmlns:mc="http://schemas.openxmlformats.org/markup-compatibility/2006">
                <mc:Choice xmlns:v="urn:schemas-microsoft-com:vml" Requires="v">
                  <p:oleObj spid="_x0000_s67743" name="Equation" r:id="rId38" imgW="342720" imgH="228600" progId="Equation.3">
                    <p:embed/>
                  </p:oleObj>
                </mc:Choice>
                <mc:Fallback>
                  <p:oleObj name="Equation" r:id="rId38" imgW="342720" imgH="2286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6475" y="5191388"/>
                          <a:ext cx="321481" cy="218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2"/>
            <p:cNvGraphicFramePr>
              <a:graphicFrameLocks noChangeAspect="1"/>
            </p:cNvGraphicFramePr>
            <p:nvPr/>
          </p:nvGraphicFramePr>
          <p:xfrm>
            <a:off x="3144384" y="5746401"/>
            <a:ext cx="208416" cy="254872"/>
          </p:xfrm>
          <a:graphic>
            <a:graphicData uri="http://schemas.openxmlformats.org/presentationml/2006/ole">
              <mc:AlternateContent xmlns:mc="http://schemas.openxmlformats.org/markup-compatibility/2006">
                <mc:Choice xmlns:v="urn:schemas-microsoft-com:vml" Requires="v">
                  <p:oleObj spid="_x0000_s67744" name="Equation" r:id="rId39" imgW="190440" imgH="228600" progId="Equation.3">
                    <p:embed/>
                  </p:oleObj>
                </mc:Choice>
                <mc:Fallback>
                  <p:oleObj name="Equation" r:id="rId39" imgW="190440" imgH="2286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4384" y="5746401"/>
                          <a:ext cx="208416" cy="254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2"/>
            <p:cNvGraphicFramePr>
              <a:graphicFrameLocks noChangeAspect="1"/>
            </p:cNvGraphicFramePr>
            <p:nvPr/>
          </p:nvGraphicFramePr>
          <p:xfrm>
            <a:off x="1306835" y="6200004"/>
            <a:ext cx="310195" cy="210584"/>
          </p:xfrm>
          <a:graphic>
            <a:graphicData uri="http://schemas.openxmlformats.org/presentationml/2006/ole">
              <mc:AlternateContent xmlns:mc="http://schemas.openxmlformats.org/markup-compatibility/2006">
                <mc:Choice xmlns:v="urn:schemas-microsoft-com:vml" Requires="v">
                  <p:oleObj spid="_x0000_s67745" name="Equation" r:id="rId40" imgW="342720" imgH="228600" progId="Equation.3">
                    <p:embed/>
                  </p:oleObj>
                </mc:Choice>
                <mc:Fallback>
                  <p:oleObj name="Equation" r:id="rId40" imgW="342720" imgH="22860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6835" y="6200004"/>
                          <a:ext cx="310195" cy="210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 name="Object 12"/>
            <p:cNvGraphicFramePr>
              <a:graphicFrameLocks noChangeAspect="1"/>
            </p:cNvGraphicFramePr>
            <p:nvPr/>
          </p:nvGraphicFramePr>
          <p:xfrm>
            <a:off x="2667000" y="5826125"/>
            <a:ext cx="381000" cy="314325"/>
          </p:xfrm>
          <a:graphic>
            <a:graphicData uri="http://schemas.openxmlformats.org/presentationml/2006/ole">
              <mc:AlternateContent xmlns:mc="http://schemas.openxmlformats.org/markup-compatibility/2006">
                <mc:Choice xmlns:v="urn:schemas-microsoft-com:vml" Requires="v">
                  <p:oleObj spid="_x0000_s67746" name="Equation" r:id="rId41" imgW="241200" imgH="228600" progId="Equation.3">
                    <p:embed/>
                  </p:oleObj>
                </mc:Choice>
                <mc:Fallback>
                  <p:oleObj name="Equation" r:id="rId41" imgW="241200" imgH="228600" progId="Equation.3">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5826125"/>
                          <a:ext cx="3810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2" name="Rectangle 101"/>
          <p:cNvSpPr>
            <a:spLocks noChangeArrowheads="1"/>
          </p:cNvSpPr>
          <p:nvPr/>
        </p:nvSpPr>
        <p:spPr bwMode="auto">
          <a:xfrm>
            <a:off x="3638550" y="2743200"/>
            <a:ext cx="1905000" cy="1008062"/>
          </a:xfrm>
          <a:prstGeom prst="rect">
            <a:avLst/>
          </a:prstGeom>
          <a:solidFill>
            <a:schemeClr val="bg1"/>
          </a:solidFill>
          <a:ln w="3175" algn="ctr">
            <a:solidFill>
              <a:srgbClr val="0070C0"/>
            </a:solidFill>
            <a:round/>
            <a:headEnd/>
            <a:tailEnd type="triangle" w="med" len="med"/>
          </a:ln>
        </p:spPr>
        <p:txBody>
          <a:bodyPr/>
          <a:lstStyle/>
          <a:p>
            <a:pPr marL="342900" indent="-342900" algn="ctr">
              <a:lnSpc>
                <a:spcPct val="80000"/>
              </a:lnSpc>
              <a:spcBef>
                <a:spcPct val="20000"/>
              </a:spcBef>
              <a:buClr>
                <a:schemeClr val="folHlink"/>
              </a:buClr>
              <a:buSzPct val="60000"/>
              <a:buFont typeface="Wingdings" pitchFamily="2" charset="2"/>
              <a:buNone/>
            </a:pPr>
            <a:endParaRPr lang="en-US"/>
          </a:p>
        </p:txBody>
      </p:sp>
      <p:graphicFrame>
        <p:nvGraphicFramePr>
          <p:cNvPr id="143" name="Object 1"/>
          <p:cNvGraphicFramePr>
            <a:graphicFrameLocks noChangeAspect="1"/>
          </p:cNvGraphicFramePr>
          <p:nvPr/>
        </p:nvGraphicFramePr>
        <p:xfrm>
          <a:off x="3736975" y="2836863"/>
          <a:ext cx="1749425" cy="696830"/>
        </p:xfrm>
        <a:graphic>
          <a:graphicData uri="http://schemas.openxmlformats.org/presentationml/2006/ole">
            <mc:AlternateContent xmlns:mc="http://schemas.openxmlformats.org/markup-compatibility/2006">
              <mc:Choice xmlns:v="urn:schemas-microsoft-com:vml" Requires="v">
                <p:oleObj spid="_x0000_s67747" name="Equation" r:id="rId42" imgW="1104840" imgH="431640" progId="Equation.3">
                  <p:embed/>
                </p:oleObj>
              </mc:Choice>
              <mc:Fallback>
                <p:oleObj name="Equation" r:id="rId42" imgW="1104840" imgH="431640" progId="Equation.3">
                  <p:embed/>
                  <p:pic>
                    <p:nvPicPr>
                      <p:cNvPr id="0" name="Object 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736975" y="2836863"/>
                        <a:ext cx="1749425" cy="696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Slide Number Placeholder 28"/>
          <p:cNvSpPr>
            <a:spLocks noGrp="1"/>
          </p:cNvSpPr>
          <p:nvPr>
            <p:ph type="sldNum" sz="quarter" idx="12"/>
          </p:nvPr>
        </p:nvSpPr>
        <p:spPr/>
        <p:txBody>
          <a:bodyPr/>
          <a:lstStyle/>
          <a:p>
            <a:pPr>
              <a:defRPr/>
            </a:pPr>
            <a:fld id="{04EC03C3-B5E0-4B4A-92E7-01174F9D6420}"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kumimoji="0" lang="en-US" sz="1800" b="0" i="0" u="none" strike="noStrike" cap="none" normalizeH="0" baseline="0" smtClean="0">
            <a:ln>
              <a:noFill/>
            </a:ln>
            <a:solidFill>
              <a:schemeClr val="tx1"/>
            </a:solidFill>
            <a:effectLst/>
            <a:latin typeface="Tahoma" pitchFamily="34" charset="0"/>
            <a:cs typeface="Arial" pitchFamily="34" charset="0"/>
          </a:defRPr>
        </a:defPPr>
      </a:lstStyle>
    </a:spDef>
    <a:lnDef>
      <a:spPr bwMode="auto">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24629</TotalTime>
  <Words>965</Words>
  <Application>Microsoft Office PowerPoint</Application>
  <PresentationFormat>On-screen Show (4:3)</PresentationFormat>
  <Paragraphs>380</Paragraphs>
  <Slides>24</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Tahoma</vt:lpstr>
      <vt:lpstr>Wingdings</vt:lpstr>
      <vt:lpstr>Blends</vt:lpstr>
      <vt:lpstr>Equation</vt:lpstr>
      <vt:lpstr>PowerPoint Presentation</vt:lpstr>
      <vt:lpstr>Introduction</vt:lpstr>
      <vt:lpstr>Single-ended</vt:lpstr>
      <vt:lpstr>Differential amplifiers</vt:lpstr>
      <vt:lpstr>The "operational" amplifier</vt:lpstr>
      <vt:lpstr>Op-amp electrical model</vt:lpstr>
      <vt:lpstr>OP-AMP IC’s</vt:lpstr>
      <vt:lpstr>Comparator</vt:lpstr>
      <vt:lpstr>Moving trip point</vt:lpstr>
      <vt:lpstr>Comparator</vt:lpstr>
      <vt:lpstr>Schmitt Trigger</vt:lpstr>
      <vt:lpstr>Contd.</vt:lpstr>
      <vt:lpstr>Sine  to square waveform</vt:lpstr>
      <vt:lpstr>Relaxation oscillator</vt:lpstr>
      <vt:lpstr>Analog to digital convertor</vt:lpstr>
      <vt:lpstr>Analog to digital convertor</vt:lpstr>
      <vt:lpstr>Negative feedback</vt:lpstr>
      <vt:lpstr>Divided feedback</vt:lpstr>
      <vt:lpstr>Contd.</vt:lpstr>
      <vt:lpstr>Summer circuit</vt:lpstr>
      <vt:lpstr>Differentiator circuits</vt:lpstr>
      <vt:lpstr>Integrator circuits</vt:lpstr>
      <vt:lpstr>Frequency response of Op-amp</vt:lpstr>
      <vt:lpstr>Op-amp Models and circuits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Computerized Tomography</dc:title>
  <dc:creator>SONY</dc:creator>
  <cp:lastModifiedBy>RGS</cp:lastModifiedBy>
  <cp:revision>841</cp:revision>
  <dcterms:created xsi:type="dcterms:W3CDTF">2005-03-22T05:01:34Z</dcterms:created>
  <dcterms:modified xsi:type="dcterms:W3CDTF">2020-11-03T11:55:24Z</dcterms:modified>
</cp:coreProperties>
</file>