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4" r:id="rId2"/>
    <p:sldId id="425" r:id="rId3"/>
    <p:sldId id="451" r:id="rId4"/>
    <p:sldId id="454" r:id="rId5"/>
    <p:sldId id="459" r:id="rId6"/>
    <p:sldId id="427" r:id="rId7"/>
    <p:sldId id="460" r:id="rId8"/>
    <p:sldId id="458" r:id="rId9"/>
    <p:sldId id="256" r:id="rId10"/>
    <p:sldId id="258" r:id="rId11"/>
    <p:sldId id="259" r:id="rId12"/>
    <p:sldId id="260" r:id="rId13"/>
    <p:sldId id="262" r:id="rId14"/>
    <p:sldId id="263" r:id="rId15"/>
    <p:sldId id="265" r:id="rId16"/>
    <p:sldId id="264" r:id="rId1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ushti bhamare" initials="sb" lastIdx="1" clrIdx="0">
    <p:extLst>
      <p:ext uri="{19B8F6BF-5375-455C-9EA6-DF929625EA0E}">
        <p15:presenceInfo xmlns:p15="http://schemas.microsoft.com/office/powerpoint/2012/main" userId="5d899763e2d4b4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23:46:07.882" idx="1">
    <p:pos x="10" y="10"/>
    <p:text>Baw :business-as-usual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ED10-3186-4BA0-BAE8-937987BCE207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0290-8D3C-4A2E-BC65-3B32CEE3E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5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BAD7CD5-C277-4C09-B602-23B802680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7CA0B0-E461-45BC-BDF0-A09902BF593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4CAE517-8D11-47E1-8244-F9A196050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EC2CD5-B280-4052-B962-138676C0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8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B93E-E9CE-4728-931D-443516A6297F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15B7-A89C-47E7-B35D-856CD6C4C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8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cb.gov.in/CAAQM/frmCurrentDataNew.aspx?StationName=MPCB%20Bandra&amp;StateId=16&amp;CityId=310" TargetMode="External"/><Relationship Id="rId2" Type="http://schemas.openxmlformats.org/officeDocument/2006/relationships/hyperlink" Target="http://www.cpcbenvis.nic.in/air_quality_dat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pcbenvis.nic.in/air_pollution_mai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_rose" TargetMode="External"/><Relationship Id="rId2" Type="http://schemas.openxmlformats.org/officeDocument/2006/relationships/hyperlink" Target="https://www.sciencedirect.com/science/article/pii/S135223100600633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24D922E-C25B-496D-8ED3-ED3CEB9B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54B56-8A49-4E1F-95E9-674FA45ED9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C9DF868-BDE9-4C2B-882C-6AE7F1AA6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8375" y="660401"/>
            <a:ext cx="77724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ES200-2020-1-S1</a:t>
            </a:r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b="1" dirty="0">
                <a:solidFill>
                  <a:schemeClr val="bg1"/>
                </a:solidFill>
              </a:rPr>
              <a:t>Air Quality-L1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AE312F1-AF7F-418A-B597-AA6366CFEA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130549"/>
            <a:ext cx="6400800" cy="27832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Virendra Sethi</a:t>
            </a:r>
          </a:p>
          <a:p>
            <a:pPr eaLnBrk="1" hangingPunct="1"/>
            <a:r>
              <a:rPr lang="en-US" altLang="en-US" dirty="0"/>
              <a:t>vsethi@iitb.ac.in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this course, please use</a:t>
            </a:r>
          </a:p>
          <a:p>
            <a:pPr eaLnBrk="1" hangingPunct="1"/>
            <a:r>
              <a:rPr lang="en-IN" altLang="en-US" dirty="0">
                <a:solidFill>
                  <a:srgbClr val="5F6368"/>
                </a:solidFill>
                <a:latin typeface="Roboto"/>
              </a:rPr>
              <a:t>es999.cese@gmail.com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26BDA4-3F77-4D55-B956-A9D833CB77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25900" y="900113"/>
            <a:ext cx="162560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/>
              <a:t>COMPARE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7888" y="2663825"/>
            <a:ext cx="1625600" cy="3381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chemeClr val="bg1"/>
                </a:solidFill>
              </a:rPr>
              <a:t>In Compliance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352800" y="931864"/>
            <a:ext cx="609600" cy="3381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651500" y="900114"/>
            <a:ext cx="6096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7937772">
            <a:off x="3233738" y="1830388"/>
            <a:ext cx="156845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592709">
            <a:off x="4559300" y="1782764"/>
            <a:ext cx="156845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2539207" y="3205957"/>
            <a:ext cx="609600" cy="3381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25726" y="6013450"/>
            <a:ext cx="1768475" cy="584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>
                <a:solidFill>
                  <a:schemeClr val="bg1"/>
                </a:solidFill>
              </a:rPr>
              <a:t>Are all sources accounted for ?</a:t>
            </a:r>
          </a:p>
        </p:txBody>
      </p:sp>
      <p:sp>
        <p:nvSpPr>
          <p:cNvPr id="22" name="Bent-Up Arrow 21"/>
          <p:cNvSpPr/>
          <p:nvPr/>
        </p:nvSpPr>
        <p:spPr>
          <a:xfrm rot="10800000">
            <a:off x="7853364" y="1319213"/>
            <a:ext cx="579437" cy="760412"/>
          </a:xfrm>
          <a:prstGeom prst="bentUpArrow">
            <a:avLst>
              <a:gd name="adj1" fmla="val 21371"/>
              <a:gd name="adj2" fmla="val 27542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5400000">
            <a:off x="8397082" y="2863057"/>
            <a:ext cx="358775" cy="3381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16538" y="4240213"/>
            <a:ext cx="162560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dirty="0"/>
              <a:t>COMPARE</a:t>
            </a:r>
          </a:p>
        </p:txBody>
      </p:sp>
      <p:sp>
        <p:nvSpPr>
          <p:cNvPr id="25" name="Right Arrow 24"/>
          <p:cNvSpPr/>
          <p:nvPr/>
        </p:nvSpPr>
        <p:spPr>
          <a:xfrm rot="2592709">
            <a:off x="2979739" y="2844801"/>
            <a:ext cx="3292475" cy="3397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9059773">
            <a:off x="6689725" y="3627439"/>
            <a:ext cx="1074738" cy="40163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51351" y="6007100"/>
            <a:ext cx="1749425" cy="584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600" b="1">
                <a:solidFill>
                  <a:schemeClr val="bg1"/>
                </a:solidFill>
              </a:rPr>
              <a:t>Are Industries* in Violation?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693026" y="6022975"/>
            <a:ext cx="2974975" cy="70788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 dirty="0">
                <a:solidFill>
                  <a:schemeClr val="bg1"/>
                </a:solidFill>
              </a:rPr>
              <a:t>Mitigation Measures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I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24600" y="6013451"/>
            <a:ext cx="1244600" cy="6461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>
                <a:solidFill>
                  <a:schemeClr val="bg1"/>
                </a:solidFill>
              </a:rPr>
              <a:t>Carrying </a:t>
            </a:r>
            <a:r>
              <a:rPr lang="en-IN" altLang="en-US" sz="1600" b="1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5975351" y="4616451"/>
            <a:ext cx="358775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7387146">
            <a:off x="5064126" y="5768976"/>
            <a:ext cx="269875" cy="1682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891875">
            <a:off x="6896101" y="5561014"/>
            <a:ext cx="1076325" cy="1285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383251">
            <a:off x="6938170" y="5799932"/>
            <a:ext cx="269875" cy="1698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9708125" flipH="1">
            <a:off x="4157664" y="5545138"/>
            <a:ext cx="1074737" cy="127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646025" y="4668839"/>
            <a:ext cx="1625600" cy="10156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000" b="1">
                <a:solidFill>
                  <a:schemeClr val="bg1"/>
                </a:solidFill>
              </a:rPr>
              <a:t>* Chemistry used for forensics</a:t>
            </a:r>
          </a:p>
        </p:txBody>
      </p:sp>
      <p:sp>
        <p:nvSpPr>
          <p:cNvPr id="37" name="Left-Right Arrow 36"/>
          <p:cNvSpPr/>
          <p:nvPr/>
        </p:nvSpPr>
        <p:spPr>
          <a:xfrm rot="16200000">
            <a:off x="8230394" y="5401469"/>
            <a:ext cx="839788" cy="304800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8" name="Left-Right Arrow 37"/>
          <p:cNvSpPr/>
          <p:nvPr/>
        </p:nvSpPr>
        <p:spPr>
          <a:xfrm rot="16200000">
            <a:off x="8532230" y="3860183"/>
            <a:ext cx="3651250" cy="304800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9" name="Right Arrow 38"/>
          <p:cNvSpPr/>
          <p:nvPr/>
        </p:nvSpPr>
        <p:spPr>
          <a:xfrm rot="19924679">
            <a:off x="7135814" y="2493964"/>
            <a:ext cx="547687" cy="338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83634" y="379560"/>
            <a:ext cx="2005666" cy="1335993"/>
            <a:chOff x="1283634" y="379560"/>
            <a:chExt cx="2005666" cy="1335993"/>
          </a:xfrm>
        </p:grpSpPr>
        <p:sp>
          <p:nvSpPr>
            <p:cNvPr id="5" name="TextBox 4"/>
            <p:cNvSpPr txBox="1"/>
            <p:nvPr/>
          </p:nvSpPr>
          <p:spPr>
            <a:xfrm>
              <a:off x="1663700" y="392114"/>
              <a:ext cx="1625600" cy="1323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sz="1600" b="1" dirty="0">
                  <a:solidFill>
                    <a:srgbClr val="FF0000"/>
                  </a:solidFill>
                </a:rPr>
                <a:t>Criteria Pollutant Measurements</a:t>
              </a:r>
            </a:p>
            <a:p>
              <a:pPr algn="ctr">
                <a:defRPr/>
              </a:pPr>
              <a:endParaRPr lang="en-IN" sz="1600" b="1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en-IN" sz="1600" b="1" dirty="0">
                  <a:solidFill>
                    <a:srgbClr val="FF0000"/>
                  </a:solidFill>
                </a:rPr>
                <a:t>Ongoing + Historical data 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3634" y="379560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22485" y="1955759"/>
            <a:ext cx="2004078" cy="880965"/>
            <a:chOff x="7322485" y="1955759"/>
            <a:chExt cx="2004078" cy="880965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7700963" y="2128838"/>
              <a:ext cx="1625600" cy="7078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2000"/>
                <a:t>Dispersion Modelling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2485" y="1955759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4475" y="2652713"/>
            <a:ext cx="2009425" cy="584200"/>
            <a:chOff x="5064475" y="2652713"/>
            <a:chExt cx="2009425" cy="58420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448300" y="2652713"/>
              <a:ext cx="1625600" cy="584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600" b="1">
                  <a:solidFill>
                    <a:schemeClr val="bg1"/>
                  </a:solidFill>
                </a:rPr>
                <a:t>NOT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600" b="1">
                  <a:solidFill>
                    <a:schemeClr val="bg1"/>
                  </a:solidFill>
                </a:rPr>
                <a:t>in Compliance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4475" y="2653368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46290" y="3717925"/>
            <a:ext cx="2011310" cy="1477328"/>
            <a:chOff x="1646290" y="3717925"/>
            <a:chExt cx="201131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2032000" y="3717925"/>
              <a:ext cx="1625600" cy="1477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dirty="0"/>
                <a:t>Look out to prevent any significant deterioration</a:t>
              </a:r>
              <a:endParaRPr lang="en-IN" dirty="0">
                <a:sym typeface="Wingdings" panose="05000000000000000000" pitchFamily="2" charset="2"/>
              </a:endParaRPr>
            </a:p>
            <a:p>
              <a:pPr algn="ctr">
                <a:defRPr/>
              </a:pPr>
              <a:r>
                <a:rPr lang="en-IN" dirty="0">
                  <a:sym typeface="Wingdings" panose="05000000000000000000" pitchFamily="2" charset="2"/>
                </a:rPr>
                <a:t> For now </a:t>
              </a:r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6290" y="3717925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6043" y="466467"/>
            <a:ext cx="1785083" cy="957521"/>
            <a:chOff x="5946043" y="466467"/>
            <a:chExt cx="1785083" cy="957521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324601" y="469900"/>
              <a:ext cx="1406525" cy="9540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800" b="1" dirty="0">
                  <a:solidFill>
                    <a:schemeClr val="bg1"/>
                  </a:solidFill>
                </a:rPr>
                <a:t>National Standards </a:t>
              </a:r>
              <a:r>
                <a:rPr lang="en-IN" altLang="en-US" sz="2000" b="1" dirty="0">
                  <a:solidFill>
                    <a:schemeClr val="bg1"/>
                  </a:solidFill>
                </a:rPr>
                <a:t>(CPCB)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6043" y="466467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307389" y="130175"/>
            <a:ext cx="2181225" cy="1836738"/>
            <a:chOff x="8307389" y="130175"/>
            <a:chExt cx="2181225" cy="1836738"/>
          </a:xfrm>
        </p:grpSpPr>
        <p:sp>
          <p:nvSpPr>
            <p:cNvPr id="16" name="TextBox 15"/>
            <p:cNvSpPr txBox="1"/>
            <p:nvPr/>
          </p:nvSpPr>
          <p:spPr>
            <a:xfrm>
              <a:off x="8307389" y="130175"/>
              <a:ext cx="2181225" cy="3381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1600" b="1" dirty="0"/>
                <a:t>Meteorological</a:t>
              </a:r>
              <a:r>
                <a:rPr lang="en-IN" sz="1600" b="1" dirty="0">
                  <a:solidFill>
                    <a:schemeClr val="bg1"/>
                  </a:solidFill>
                </a:rPr>
                <a:t> </a:t>
              </a:r>
              <a:r>
                <a:rPr lang="en-IN" sz="1600" b="1" dirty="0"/>
                <a:t>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7389" y="474821"/>
              <a:ext cx="178593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b="1" dirty="0"/>
                <a:t>Topography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32801" y="1135063"/>
              <a:ext cx="2055813" cy="831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1600" b="1" dirty="0"/>
                <a:t>Inventory of </a:t>
              </a:r>
            </a:p>
            <a:p>
              <a:pPr>
                <a:defRPr/>
              </a:pPr>
              <a:r>
                <a:rPr lang="en-IN" sz="1600" b="1" dirty="0"/>
                <a:t>Sources (Point, Line, Area)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093326" y="467039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89863" y="3255964"/>
            <a:ext cx="2005666" cy="1754187"/>
            <a:chOff x="7789863" y="3255964"/>
            <a:chExt cx="2005666" cy="1754187"/>
          </a:xfrm>
        </p:grpSpPr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789863" y="3255964"/>
              <a:ext cx="1625600" cy="1754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IN" altLang="en-US" sz="1800" dirty="0"/>
                <a:t>Results  for Various Scenarios (BAU and Possible Interventions)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15463" y="3264781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6538" y="4961494"/>
            <a:ext cx="1997645" cy="923369"/>
            <a:chOff x="5316538" y="4961494"/>
            <a:chExt cx="1997645" cy="923369"/>
          </a:xfrm>
        </p:grpSpPr>
        <p:sp>
          <p:nvSpPr>
            <p:cNvPr id="27" name="TextBox 26"/>
            <p:cNvSpPr txBox="1"/>
            <p:nvPr/>
          </p:nvSpPr>
          <p:spPr>
            <a:xfrm>
              <a:off x="5316538" y="4962525"/>
              <a:ext cx="1625600" cy="922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dirty="0"/>
                <a:t>Possible Reasons for Differences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34117" y="4961494"/>
              <a:ext cx="38006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H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505686" y="4989939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88777" y="5350689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79190" y="6007100"/>
            <a:ext cx="38006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312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Resources for the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dirty="0"/>
              <a:t>Air quality is routinely measured by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Hi-volume samplers in RSPM in the National Air Monitoring Program (NAMP)  network of stations (twice a week) for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RSPM (</a:t>
            </a:r>
            <a:r>
              <a:rPr lang="en-IN" dirty="0" err="1"/>
              <a:t>Respirable</a:t>
            </a:r>
            <a:r>
              <a:rPr lang="en-IN" dirty="0"/>
              <a:t> Suspended Particulate Matter </a:t>
            </a:r>
            <a:r>
              <a:rPr lang="en-IN" dirty="0" err="1"/>
              <a:t>ie</a:t>
            </a:r>
            <a:r>
              <a:rPr lang="en-IN" dirty="0"/>
              <a:t> size &lt; 10 </a:t>
            </a:r>
            <a:r>
              <a:rPr lang="en-IN" dirty="0">
                <a:latin typeface="Symbol" panose="05050102010706020507" pitchFamily="18" charset="2"/>
              </a:rPr>
              <a:t>m</a:t>
            </a:r>
            <a:r>
              <a:rPr lang="en-IN" dirty="0"/>
              <a:t>m)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Oxides of Nitrogen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Oxides of Sulphur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 err="1"/>
              <a:t>eg</a:t>
            </a:r>
            <a:r>
              <a:rPr lang="en-IN" dirty="0"/>
              <a:t> Please see : </a:t>
            </a:r>
            <a:r>
              <a:rPr lang="en-IN" dirty="0">
                <a:hlinkClick r:id="rId2"/>
              </a:rPr>
              <a:t>http://www.cpcbenvis.nic.in/air_quality_data.html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More recently also using CAAQMS(Continuous Ambient Air Quality Monitoring Stations)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/>
              <a:t>MPCB has one on campus near SAMEER Y-Point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dirty="0" err="1"/>
              <a:t>eg</a:t>
            </a:r>
            <a:r>
              <a:rPr lang="en-IN" dirty="0"/>
              <a:t> Please see </a:t>
            </a:r>
            <a:r>
              <a:rPr lang="en-IN" dirty="0">
                <a:hlinkClick r:id="rId3"/>
              </a:rPr>
              <a:t>http://www.cpcb.gov.in/CAAQM/frmCurrentDataNew.aspx?StationName=MPCB%20Bandra&amp;StateId=16&amp;CityId=310</a:t>
            </a: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3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B.  National Ambient Air Quality Standards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dirty="0"/>
              <a:t>Please see :  </a:t>
            </a:r>
            <a:r>
              <a:rPr lang="en-IN" dirty="0">
                <a:hlinkClick r:id="rId2"/>
              </a:rPr>
              <a:t>http://cpcbenvis.nic.in/air_pollution_main.html#</a:t>
            </a:r>
            <a:endParaRPr lang="en-IN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dirty="0"/>
              <a:t>	Standards are based on time of exposure. For example 8 hours standards or 	annual standard.  You can be exposed to a higher concentration level for a 	short time.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UcPeriod" startAt="3"/>
            </a:pPr>
            <a:r>
              <a:rPr lang="en-IN" dirty="0"/>
              <a:t>These are the pollutants that are monitored for air pollution levels. If the levels are below these concentration levels, then the city is in compliance. </a:t>
            </a:r>
          </a:p>
          <a:p>
            <a:pPr marL="514350" indent="-514350">
              <a:buAutoNum type="alphaUcPeriod" startAt="3"/>
            </a:pPr>
            <a:endParaRPr lang="en-IN" dirty="0"/>
          </a:p>
          <a:p>
            <a:pPr marL="514350" indent="-514350">
              <a:buAutoNum type="alphaUcPeriod" startAt="3"/>
            </a:pPr>
            <a:r>
              <a:rPr lang="en-IN" dirty="0"/>
              <a:t>Else, it is in violation of the standards.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2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92" y="384450"/>
            <a:ext cx="10515600" cy="619525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 startAt="5"/>
            </a:pPr>
            <a:r>
              <a:rPr lang="en-IN" dirty="0"/>
              <a:t>In case of non-compliance, efforts are made to understand the problem by using DISPERSION Modelling (For FUTURE reference you can see : 	</a:t>
            </a:r>
            <a:r>
              <a:rPr lang="en-IN" dirty="0">
                <a:hlinkClick r:id="rId2"/>
              </a:rPr>
              <a:t>https://www.sciencedirect.com/science/article/pii/S1352231006006339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F. 	Inputs required for DISPERSION Modelling are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Meteorological conditions (wind speed, wind direction, vertical mixing) Please see wind rose : </a:t>
            </a:r>
            <a:r>
              <a:rPr lang="en-IN" dirty="0">
                <a:hlinkClick r:id="rId3"/>
              </a:rPr>
              <a:t>https://en.wikipedia.org/wiki/Wind_rose</a:t>
            </a:r>
            <a:endParaRPr lang="en-IN" dirty="0"/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Topography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Sources 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Point sources </a:t>
            </a:r>
            <a:r>
              <a:rPr lang="en-IN" dirty="0" err="1"/>
              <a:t>eg</a:t>
            </a:r>
            <a:r>
              <a:rPr lang="en-IN" dirty="0"/>
              <a:t> Industries (Chimneys)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Line sources </a:t>
            </a:r>
            <a:r>
              <a:rPr lang="en-IN" dirty="0" err="1"/>
              <a:t>eg</a:t>
            </a:r>
            <a:r>
              <a:rPr lang="en-IN" dirty="0"/>
              <a:t> Vehicles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/>
              <a:t>Area sources </a:t>
            </a:r>
            <a:r>
              <a:rPr lang="en-IN" dirty="0" err="1"/>
              <a:t>eg</a:t>
            </a:r>
            <a:r>
              <a:rPr lang="en-IN" dirty="0"/>
              <a:t> coal mines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G.	 The model permits simulation of different scenarios  such as 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Seasonal variations due to Meteorological conditions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Turning on some sources and turning off other sources of pollution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Adding new sources to study the impact of a new plant (</a:t>
            </a:r>
            <a:r>
              <a:rPr lang="en-IN" dirty="0" err="1"/>
              <a:t>eg</a:t>
            </a:r>
            <a:r>
              <a:rPr lang="en-IN" dirty="0"/>
              <a:t> coal power plant)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IN" dirty="0"/>
              <a:t>Impact of introducing electric vehicles instead of petrol/diesel vehicles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94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 startAt="8"/>
            </a:pPr>
            <a:r>
              <a:rPr lang="en-IN" dirty="0"/>
              <a:t>Quite often, the results of the model do not compare with the measurements in A, and then further investigations are required.</a:t>
            </a:r>
          </a:p>
          <a:p>
            <a:pPr marL="514350" indent="-514350">
              <a:buAutoNum type="alphaUcPeriod" startAt="8"/>
            </a:pPr>
            <a:endParaRPr lang="en-IN" dirty="0"/>
          </a:p>
          <a:p>
            <a:pPr marL="514350" indent="-514350">
              <a:buAutoNum type="alphaUcPeriod" startAt="8"/>
            </a:pPr>
            <a:r>
              <a:rPr lang="en-IN" dirty="0"/>
              <a:t>Possible reasons could be</a:t>
            </a:r>
          </a:p>
          <a:p>
            <a:pPr marL="914400" lvl="1" indent="-457200">
              <a:buAutoNum type="alphaLcPeriod"/>
            </a:pPr>
            <a:r>
              <a:rPr lang="en-IN" dirty="0"/>
              <a:t>Some sources are not included (</a:t>
            </a:r>
            <a:r>
              <a:rPr lang="en-IN" dirty="0" err="1"/>
              <a:t>eg</a:t>
            </a:r>
            <a:r>
              <a:rPr lang="en-IN" dirty="0"/>
              <a:t> road dust during dry seasons)</a:t>
            </a:r>
          </a:p>
          <a:p>
            <a:pPr marL="914400" lvl="1" indent="-457200">
              <a:buFont typeface="Arial" panose="020B0604020202020204" pitchFamily="34" charset="0"/>
              <a:buAutoNum type="alphaLcPeriod"/>
            </a:pPr>
            <a:r>
              <a:rPr lang="en-IN" dirty="0"/>
              <a:t>Unexplained regional sources (dust storms, long distance agricultural burning)</a:t>
            </a:r>
          </a:p>
          <a:p>
            <a:pPr marL="914400" lvl="1" indent="-457200">
              <a:buAutoNum type="alphaLcPeriod"/>
            </a:pPr>
            <a:r>
              <a:rPr lang="en-IN" dirty="0"/>
              <a:t>Industries may be violating the permitted levels of emissions</a:t>
            </a:r>
          </a:p>
          <a:p>
            <a:pPr marL="914400" lvl="1" indent="-457200">
              <a:buAutoNum type="alphaLcPeriod"/>
            </a:pPr>
            <a:r>
              <a:rPr lang="en-IN" dirty="0"/>
              <a:t>Uncertainties in Met data and or the resolution of data (spatial and temporal)</a:t>
            </a:r>
          </a:p>
          <a:p>
            <a:pPr marL="914400" lvl="1" indent="-457200">
              <a:buAutoNum type="alphaLcPeriod"/>
            </a:pPr>
            <a:r>
              <a:rPr lang="en-IN" dirty="0"/>
              <a:t>Diurnal variation of wind conditions and carrying capacity of the region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AutoNum type="alphaUcPeriod" startAt="8"/>
            </a:pPr>
            <a:r>
              <a:rPr lang="en-IN" dirty="0"/>
              <a:t>Results can be used to design mitigation measures and control strategies</a:t>
            </a:r>
          </a:p>
        </p:txBody>
      </p:sp>
    </p:spTree>
    <p:extLst>
      <p:ext uri="{BB962C8B-B14F-4D97-AF65-F5344CB8AC3E}">
        <p14:creationId xmlns:p14="http://schemas.microsoft.com/office/powerpoint/2010/main" val="66640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 out whether your home city is in compliance of NAAQS  or not.</a:t>
            </a:r>
          </a:p>
          <a:p>
            <a:endParaRPr lang="en-IN" dirty="0"/>
          </a:p>
          <a:p>
            <a:r>
              <a:rPr lang="en-IN" dirty="0"/>
              <a:t>What is the wind rose in your home city (or any city nearest to you)</a:t>
            </a:r>
          </a:p>
          <a:p>
            <a:endParaRPr lang="en-IN" dirty="0"/>
          </a:p>
          <a:p>
            <a:r>
              <a:rPr lang="en-IN" dirty="0"/>
              <a:t>What are the key Point, Line and Area sources in your Home city ?</a:t>
            </a:r>
          </a:p>
          <a:p>
            <a:endParaRPr lang="en-IN" dirty="0"/>
          </a:p>
          <a:p>
            <a:r>
              <a:rPr lang="en-IN" dirty="0"/>
              <a:t>What can be done to improve air quality in your home city ?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6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43F1F-31CE-4657-82EC-DBE234631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Air Quality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FA8116-0849-4AB1-93E4-821FD2CA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sz="4400" b="1"/>
              <a:t>Goal of the Air Quality Module</a:t>
            </a:r>
          </a:p>
          <a:p>
            <a:pPr algn="ctr">
              <a:buFontTx/>
              <a:buNone/>
            </a:pPr>
            <a:endParaRPr lang="en-US" altLang="en-US" sz="4400"/>
          </a:p>
          <a:p>
            <a:pPr algn="ctr">
              <a:buFontTx/>
              <a:buNone/>
            </a:pPr>
            <a:r>
              <a:rPr lang="en-US" altLang="en-US" sz="4400"/>
              <a:t> You will be able to explain key concepts of air pollution and  air quality management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4C26BC13-3336-47B1-A6BA-1844F5C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C414E-C906-4141-961F-9C173ACBDD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>
            <a:extLst>
              <a:ext uri="{FF2B5EF4-FFF2-40B4-BE49-F238E27FC236}">
                <a16:creationId xmlns:a16="http://schemas.microsoft.com/office/drawing/2014/main" id="{8D060051-B7A3-4B38-957C-B0913C6D028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465389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300" b="1" dirty="0">
                <a:solidFill>
                  <a:srgbClr val="FF0000"/>
                </a:solidFill>
              </a:rPr>
              <a:t>This course is </a:t>
            </a:r>
            <a:br>
              <a:rPr lang="en-US" altLang="en-US" sz="5300" b="1" dirty="0">
                <a:solidFill>
                  <a:srgbClr val="FF0000"/>
                </a:solidFill>
              </a:rPr>
            </a:br>
            <a:r>
              <a:rPr lang="en-US" altLang="en-US" sz="5300" b="1" dirty="0">
                <a:solidFill>
                  <a:srgbClr val="FF0000"/>
                </a:solidFill>
              </a:rPr>
              <a:t>in </a:t>
            </a:r>
            <a:br>
              <a:rPr lang="en-US" altLang="en-US" sz="5300" b="1" dirty="0">
                <a:solidFill>
                  <a:srgbClr val="FF0000"/>
                </a:solidFill>
              </a:rPr>
            </a:br>
            <a:r>
              <a:rPr lang="en-US" altLang="en-US" sz="5300" b="1" dirty="0">
                <a:solidFill>
                  <a:srgbClr val="FF0000"/>
                </a:solidFill>
              </a:rPr>
              <a:t>Service of YOU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AE613009-58F6-4C11-9D6D-CA406CFB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13226"/>
            <a:ext cx="77724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This course is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Honour YOU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as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0070C0"/>
                </a:solidFill>
              </a:rPr>
              <a:t>Decision Makers of Tomorrow</a:t>
            </a:r>
            <a:br>
              <a:rPr lang="en-US" altLang="en-US" sz="4000">
                <a:solidFill>
                  <a:srgbClr val="0070C0"/>
                </a:solidFill>
              </a:rPr>
            </a:br>
            <a:br>
              <a:rPr lang="en-US" altLang="en-US" sz="4000">
                <a:solidFill>
                  <a:schemeClr val="tx2"/>
                </a:solidFill>
              </a:rPr>
            </a:b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AE50B98-5843-48D1-A123-D6B5EC86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E7C96-5A91-4B54-A11B-6B369D1E76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4E56D5E2-56A4-4CD8-8979-0DE06E7148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47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The Game is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FD0EF-73C4-44A3-9E72-4DCB6C219E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489200"/>
            <a:ext cx="6400800" cy="3454400"/>
          </a:xfrm>
        </p:spPr>
        <p:txBody>
          <a:bodyPr>
            <a:normAutofit fontScale="40000" lnSpcReduction="20000"/>
          </a:bodyPr>
          <a:lstStyle/>
          <a:p>
            <a:endParaRPr lang="en-IN" altLang="en-US" sz="4800" b="1" dirty="0"/>
          </a:p>
          <a:p>
            <a:r>
              <a:rPr lang="en-IN" altLang="en-US" sz="10100" b="1" dirty="0">
                <a:solidFill>
                  <a:srgbClr val="7030A0"/>
                </a:solidFill>
              </a:rPr>
              <a:t>YOU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are 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Accountable for Air Quality 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in</a:t>
            </a:r>
          </a:p>
          <a:p>
            <a:r>
              <a:rPr lang="en-IN" altLang="en-US" sz="10100" dirty="0">
                <a:solidFill>
                  <a:srgbClr val="7030A0"/>
                </a:solidFill>
              </a:rPr>
              <a:t>Your City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1DE26F6-B6ED-4376-A35A-C8462F6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B2EC-4C6B-4C8F-88F2-DB55D97ACD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D06A2A0-F5A0-468D-8354-44C51FCFA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70860"/>
            <a:ext cx="10515600" cy="4351338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en-IN" altLang="en-US" sz="4400" dirty="0"/>
              <a:t>YOU</a:t>
            </a:r>
          </a:p>
          <a:p>
            <a:pPr marL="0" indent="0" algn="ctr">
              <a:buNone/>
            </a:pPr>
            <a:r>
              <a:rPr lang="en-IN" altLang="en-US" sz="4400" dirty="0"/>
              <a:t>Are Accountable for Air Quality in Your City </a:t>
            </a:r>
            <a:br>
              <a:rPr lang="en-IN" altLang="en-US" sz="4400" dirty="0"/>
            </a:br>
            <a:endParaRPr lang="en-IN" altLang="en-US" sz="4400" dirty="0"/>
          </a:p>
          <a:p>
            <a:pPr marL="0" indent="0" algn="ctr">
              <a:buNone/>
            </a:pPr>
            <a:r>
              <a:rPr lang="en-IN" altLang="en-US" sz="4400" dirty="0"/>
              <a:t>and therefore the</a:t>
            </a:r>
          </a:p>
          <a:p>
            <a:pPr marL="0" indent="0" algn="ctr">
              <a:buNone/>
            </a:pPr>
            <a:r>
              <a:rPr lang="en-IN" altLang="en-US" sz="4400" b="1" u="sng" dirty="0">
                <a:solidFill>
                  <a:srgbClr val="00B050"/>
                </a:solidFill>
              </a:rPr>
              <a:t>Health of Your People</a:t>
            </a:r>
            <a:r>
              <a:rPr lang="en-IN" alt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7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CEC72B3F-2CCB-4DB0-B36E-3E091D92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B50AAC-7F9E-42F7-91A6-51B93B90EF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D38ED2D-EA3D-4568-BC96-655C24923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93781"/>
            <a:ext cx="10515600" cy="6075983"/>
          </a:xfrm>
        </p:spPr>
        <p:txBody>
          <a:bodyPr>
            <a:normAutofit/>
          </a:bodyPr>
          <a:lstStyle/>
          <a:p>
            <a:pPr marL="609600" indent="-609600" algn="ctr">
              <a:buNone/>
            </a:pPr>
            <a:r>
              <a:rPr lang="en-US" altLang="en-US" dirty="0"/>
              <a:t>Pre-course Quiz</a:t>
            </a:r>
          </a:p>
          <a:p>
            <a:pPr marL="609600" indent="-609600" algn="ctr">
              <a:buNone/>
            </a:pPr>
            <a:r>
              <a:rPr lang="en-US" altLang="en-US" dirty="0"/>
              <a:t>on </a:t>
            </a:r>
          </a:p>
          <a:p>
            <a:pPr marL="609600" indent="-609600" algn="ctr">
              <a:buNone/>
            </a:pPr>
            <a:r>
              <a:rPr lang="en-US" altLang="en-US" dirty="0"/>
              <a:t>Google Form</a:t>
            </a:r>
          </a:p>
          <a:p>
            <a:pPr marL="609600" indent="-609600" algn="ctr">
              <a:buNone/>
            </a:pPr>
            <a:endParaRPr lang="en-US" altLang="en-US" dirty="0"/>
          </a:p>
          <a:p>
            <a:pPr marL="609600" indent="-609600" algn="ctr">
              <a:buNone/>
            </a:pPr>
            <a:r>
              <a:rPr lang="en-US" altLang="en-US" b="1" dirty="0"/>
              <a:t>129 Responses</a:t>
            </a:r>
          </a:p>
          <a:p>
            <a:pPr marL="609600" indent="-609600" algn="ctr">
              <a:buNone/>
            </a:pPr>
            <a:r>
              <a:rPr lang="en-US" altLang="en-US" sz="6600" dirty="0"/>
              <a:t>THANK YOU</a:t>
            </a:r>
          </a:p>
          <a:p>
            <a:pPr marL="609600" indent="-609600" algn="ctr">
              <a:buNone/>
            </a:pPr>
            <a:r>
              <a:rPr lang="en-US" altLang="en-US" dirty="0"/>
              <a:t> </a:t>
            </a:r>
          </a:p>
          <a:p>
            <a:pPr marL="609600" indent="-609600" algn="ctr">
              <a:buNone/>
            </a:pPr>
            <a:endParaRPr lang="en-US" altLang="en-US" dirty="0"/>
          </a:p>
          <a:p>
            <a:pPr marL="609600" indent="-609600" algn="ctr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00CE8-C31D-4CF6-AAF5-4DE0B32A4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So,</a:t>
            </a:r>
            <a:br>
              <a:rPr lang="en-IN" dirty="0"/>
            </a:br>
            <a:r>
              <a:rPr lang="en-IN" dirty="0"/>
              <a:t>Your Training Continues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323456-B24A-42C2-A420-39176B950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0E29F02-F6AB-429B-AD48-7A34B6A4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438" y="26114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IN" altLang="en-US" dirty="0"/>
            </a:br>
            <a:r>
              <a:rPr lang="en-IN" altLang="en-US" b="1" dirty="0"/>
              <a:t>First Home Work  (Global Warming)</a:t>
            </a:r>
            <a:br>
              <a:rPr lang="en-IN" altLang="en-US" dirty="0"/>
            </a:br>
            <a:r>
              <a:rPr lang="en-IN" altLang="en-US" dirty="0"/>
              <a:t> </a:t>
            </a:r>
            <a:br>
              <a:rPr lang="en-IN" altLang="en-US" dirty="0"/>
            </a:br>
            <a:r>
              <a:rPr lang="en-IN" altLang="en-US" sz="3600" dirty="0"/>
              <a:t>Three Parts:</a:t>
            </a:r>
            <a:br>
              <a:rPr lang="en-IN" altLang="en-US" dirty="0"/>
            </a:br>
            <a:r>
              <a:rPr lang="en-IN" altLang="en-US" dirty="0"/>
              <a:t>	</a:t>
            </a:r>
            <a:r>
              <a:rPr lang="en-IN" altLang="en-US" sz="3200" dirty="0"/>
              <a:t>A. Movie 1</a:t>
            </a:r>
            <a:br>
              <a:rPr lang="en-IN" altLang="en-US" sz="3200" dirty="0"/>
            </a:br>
            <a:br>
              <a:rPr lang="en-IN" altLang="en-US" sz="3200" dirty="0"/>
            </a:br>
            <a:r>
              <a:rPr lang="en-IN" altLang="en-US" sz="3200" dirty="0"/>
              <a:t>	B. Movie 2</a:t>
            </a:r>
            <a:br>
              <a:rPr lang="en-IN" altLang="en-US" sz="3200" dirty="0"/>
            </a:br>
            <a:br>
              <a:rPr lang="en-IN" altLang="en-US" sz="3200" dirty="0"/>
            </a:br>
            <a:r>
              <a:rPr lang="en-IN" altLang="en-US" sz="3200" dirty="0"/>
              <a:t>	C. Written Submission based on A and B above</a:t>
            </a:r>
            <a:br>
              <a:rPr lang="en-IN" altLang="en-US" sz="3200" dirty="0"/>
            </a:br>
            <a:endParaRPr lang="en-IN" altLang="en-US" sz="3200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A26C237C-D829-49F9-AD7B-B8CB61516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A34AE-E852-4E11-9FF8-5F79207EE6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23804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/>
              <a:t>ES200</a:t>
            </a:r>
            <a:br>
              <a:rPr lang="en-IN" sz="4000" dirty="0"/>
            </a:br>
            <a:r>
              <a:rPr lang="en-IN" sz="4000" dirty="0"/>
              <a:t>Air Quality Module</a:t>
            </a:r>
            <a:br>
              <a:rPr lang="en-IN" sz="4000" dirty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0567"/>
            <a:ext cx="9144000" cy="2797233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4800" dirty="0"/>
              <a:t>Framework</a:t>
            </a:r>
          </a:p>
          <a:p>
            <a:r>
              <a:rPr lang="en-IN" sz="4800" dirty="0"/>
              <a:t>for</a:t>
            </a:r>
          </a:p>
          <a:p>
            <a:r>
              <a:rPr lang="en-IN" sz="4800" dirty="0"/>
              <a:t>Air 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7145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817</Words>
  <Application>Microsoft Office PowerPoint</Application>
  <PresentationFormat>Widescreen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Symbol</vt:lpstr>
      <vt:lpstr>Office Theme</vt:lpstr>
      <vt:lpstr> ES200-2020-1-S1 Air Quality-L1</vt:lpstr>
      <vt:lpstr>Air Quality</vt:lpstr>
      <vt:lpstr>This course is  in  Service of YOU      </vt:lpstr>
      <vt:lpstr>The Game is </vt:lpstr>
      <vt:lpstr>PowerPoint Presentation</vt:lpstr>
      <vt:lpstr>PowerPoint Presentation</vt:lpstr>
      <vt:lpstr>So, Your Training Continues</vt:lpstr>
      <vt:lpstr> First Home Work  (Global Warming)   Three Parts:  A. Movie 1   B. Movie 2   C. Written Submission based on A and B above </vt:lpstr>
      <vt:lpstr>ES200 Air Quality Module </vt:lpstr>
      <vt:lpstr>PowerPoint Presentation</vt:lpstr>
      <vt:lpstr>Further Resources for the Flow Diagram</vt:lpstr>
      <vt:lpstr>PowerPoint Presentation</vt:lpstr>
      <vt:lpstr>PowerPoint Presentation</vt:lpstr>
      <vt:lpstr>PowerPoint Presentation</vt:lpstr>
      <vt:lpstr>Practice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ES200 Air Quality Module (June 7, 2020)</dc:title>
  <dc:creator>VSETHI</dc:creator>
  <cp:lastModifiedBy>srushti bhamare</cp:lastModifiedBy>
  <cp:revision>18</cp:revision>
  <cp:lastPrinted>2020-06-07T07:54:19Z</cp:lastPrinted>
  <dcterms:created xsi:type="dcterms:W3CDTF">2020-06-07T06:21:49Z</dcterms:created>
  <dcterms:modified xsi:type="dcterms:W3CDTF">2020-10-01T18:29:48Z</dcterms:modified>
</cp:coreProperties>
</file>