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21" r:id="rId5"/>
    <p:sldId id="320" r:id="rId6"/>
    <p:sldId id="273" r:id="rId7"/>
    <p:sldId id="274" r:id="rId8"/>
    <p:sldId id="323" r:id="rId9"/>
    <p:sldId id="275" r:id="rId10"/>
    <p:sldId id="276" r:id="rId11"/>
    <p:sldId id="278" r:id="rId12"/>
    <p:sldId id="316" r:id="rId13"/>
    <p:sldId id="324" r:id="rId14"/>
    <p:sldId id="3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A052F-F21A-4B26-88D9-0BB6096016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FBEC27-521B-4E55-8708-C029B687AA66}">
      <dgm:prSet custT="1"/>
      <dgm:spPr/>
      <dgm:t>
        <a:bodyPr/>
        <a:lstStyle/>
        <a:p>
          <a:pPr rtl="0"/>
          <a:r>
            <a:rPr lang="en-US" sz="2400" dirty="0" smtClean="0"/>
            <a:t>Who owns resources?</a:t>
          </a:r>
          <a:endParaRPr lang="en-US" sz="2400" dirty="0"/>
        </a:p>
      </dgm:t>
    </dgm:pt>
    <dgm:pt modelId="{12281A0A-C4D3-4B57-B5D5-95BC10C16C54}" type="parTrans" cxnId="{7EF8206A-BEEC-4BFE-8572-130E42AAE856}">
      <dgm:prSet/>
      <dgm:spPr/>
      <dgm:t>
        <a:bodyPr/>
        <a:lstStyle/>
        <a:p>
          <a:endParaRPr lang="en-US"/>
        </a:p>
      </dgm:t>
    </dgm:pt>
    <dgm:pt modelId="{776989DA-A034-47BE-9A42-200803CAB20A}" type="sibTrans" cxnId="{7EF8206A-BEEC-4BFE-8572-130E42AAE856}">
      <dgm:prSet/>
      <dgm:spPr/>
      <dgm:t>
        <a:bodyPr/>
        <a:lstStyle/>
        <a:p>
          <a:endParaRPr lang="en-US"/>
        </a:p>
      </dgm:t>
    </dgm:pt>
    <dgm:pt modelId="{B808B645-4BA2-4114-963F-D62F5A387562}">
      <dgm:prSet custT="1"/>
      <dgm:spPr/>
      <dgm:t>
        <a:bodyPr/>
        <a:lstStyle/>
        <a:p>
          <a:pPr rtl="0"/>
          <a:r>
            <a:rPr lang="en-US" sz="2400" dirty="0" smtClean="0"/>
            <a:t>Who should own them?</a:t>
          </a:r>
          <a:endParaRPr lang="en-US" sz="2400" dirty="0"/>
        </a:p>
      </dgm:t>
    </dgm:pt>
    <dgm:pt modelId="{EA0B1C1A-EDEE-4FF4-95C5-5C8C7D61BF49}" type="parTrans" cxnId="{D7D8D660-F1F4-4071-9DB7-72D98A7942A5}">
      <dgm:prSet/>
      <dgm:spPr/>
      <dgm:t>
        <a:bodyPr/>
        <a:lstStyle/>
        <a:p>
          <a:endParaRPr lang="en-US"/>
        </a:p>
      </dgm:t>
    </dgm:pt>
    <dgm:pt modelId="{98C87DC5-7590-494D-8D12-11E3AD8C05F9}" type="sibTrans" cxnId="{D7D8D660-F1F4-4071-9DB7-72D98A7942A5}">
      <dgm:prSet/>
      <dgm:spPr/>
      <dgm:t>
        <a:bodyPr/>
        <a:lstStyle/>
        <a:p>
          <a:endParaRPr lang="en-US"/>
        </a:p>
      </dgm:t>
    </dgm:pt>
    <dgm:pt modelId="{1ECCB5A3-122D-4A79-9FAB-9BFD2F36BF81}">
      <dgm:prSet custT="1"/>
      <dgm:spPr/>
      <dgm:t>
        <a:bodyPr/>
        <a:lstStyle/>
        <a:p>
          <a:pPr rtl="0"/>
          <a:r>
            <a:rPr lang="en-US" sz="2400" dirty="0" smtClean="0"/>
            <a:t>Who should manage resources?</a:t>
          </a:r>
          <a:endParaRPr lang="en-US" sz="2400" dirty="0"/>
        </a:p>
      </dgm:t>
    </dgm:pt>
    <dgm:pt modelId="{62FAA5BC-73B2-4E50-8FAD-3B18ACE66E07}" type="parTrans" cxnId="{58378237-C442-4949-84AD-1E9810AD6421}">
      <dgm:prSet/>
      <dgm:spPr/>
      <dgm:t>
        <a:bodyPr/>
        <a:lstStyle/>
        <a:p>
          <a:endParaRPr lang="en-US"/>
        </a:p>
      </dgm:t>
    </dgm:pt>
    <dgm:pt modelId="{AC557441-2D92-4323-BF7A-7E460392C6AE}" type="sibTrans" cxnId="{58378237-C442-4949-84AD-1E9810AD6421}">
      <dgm:prSet/>
      <dgm:spPr/>
      <dgm:t>
        <a:bodyPr/>
        <a:lstStyle/>
        <a:p>
          <a:endParaRPr lang="en-US"/>
        </a:p>
      </dgm:t>
    </dgm:pt>
    <dgm:pt modelId="{1A4D4C35-F675-466C-85B6-AAB0CF6EAA55}">
      <dgm:prSet custT="1"/>
      <dgm:spPr/>
      <dgm:t>
        <a:bodyPr/>
        <a:lstStyle/>
        <a:p>
          <a:pPr rtl="0"/>
          <a:r>
            <a:rPr lang="en-US" sz="2400" dirty="0" smtClean="0"/>
            <a:t>What technologies should be used?</a:t>
          </a:r>
          <a:endParaRPr lang="en-US" sz="2400" dirty="0"/>
        </a:p>
      </dgm:t>
    </dgm:pt>
    <dgm:pt modelId="{6FC9F0F1-45EA-4ABD-AE9C-67BF4CBFFC2C}" type="parTrans" cxnId="{E76AEDA8-13FD-44FA-BC83-9564C2BF55D6}">
      <dgm:prSet/>
      <dgm:spPr/>
      <dgm:t>
        <a:bodyPr/>
        <a:lstStyle/>
        <a:p>
          <a:endParaRPr lang="en-US"/>
        </a:p>
      </dgm:t>
    </dgm:pt>
    <dgm:pt modelId="{088A1278-FAEE-48AB-A706-ED4A3D583E43}" type="sibTrans" cxnId="{E76AEDA8-13FD-44FA-BC83-9564C2BF55D6}">
      <dgm:prSet/>
      <dgm:spPr/>
      <dgm:t>
        <a:bodyPr/>
        <a:lstStyle/>
        <a:p>
          <a:endParaRPr lang="en-US"/>
        </a:p>
      </dgm:t>
    </dgm:pt>
    <dgm:pt modelId="{CDC4E04B-2B44-4F9E-BA96-17CC994A131C}" type="pres">
      <dgm:prSet presAssocID="{5BAA052F-F21A-4B26-88D9-0BB6096016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724028-7AAB-4B58-BB5D-13F0B22DF606}" type="pres">
      <dgm:prSet presAssocID="{9DFBEC27-521B-4E55-8708-C029B687AA66}" presName="hierRoot1" presStyleCnt="0">
        <dgm:presLayoutVars>
          <dgm:hierBranch val="init"/>
        </dgm:presLayoutVars>
      </dgm:prSet>
      <dgm:spPr/>
    </dgm:pt>
    <dgm:pt modelId="{BD8FE104-57D1-44C4-AC48-1FF0FC83AFFD}" type="pres">
      <dgm:prSet presAssocID="{9DFBEC27-521B-4E55-8708-C029B687AA66}" presName="rootComposite1" presStyleCnt="0"/>
      <dgm:spPr/>
    </dgm:pt>
    <dgm:pt modelId="{2D7DF535-B9DF-4361-895A-71A2D3A58686}" type="pres">
      <dgm:prSet presAssocID="{9DFBEC27-521B-4E55-8708-C029B687AA66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A3D3D-301F-4FDA-A70E-7A6291D77D88}" type="pres">
      <dgm:prSet presAssocID="{9DFBEC27-521B-4E55-8708-C029B687AA6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BC69E27-F7AF-41E9-AE54-A2862D0A96FE}" type="pres">
      <dgm:prSet presAssocID="{9DFBEC27-521B-4E55-8708-C029B687AA66}" presName="hierChild2" presStyleCnt="0"/>
      <dgm:spPr/>
    </dgm:pt>
    <dgm:pt modelId="{D6C03014-93AD-4033-A913-14F31B6183BE}" type="pres">
      <dgm:prSet presAssocID="{9DFBEC27-521B-4E55-8708-C029B687AA66}" presName="hierChild3" presStyleCnt="0"/>
      <dgm:spPr/>
    </dgm:pt>
    <dgm:pt modelId="{330F48E8-56E7-485C-971A-0BEFDF2E813B}" type="pres">
      <dgm:prSet presAssocID="{B808B645-4BA2-4114-963F-D62F5A387562}" presName="hierRoot1" presStyleCnt="0">
        <dgm:presLayoutVars>
          <dgm:hierBranch val="init"/>
        </dgm:presLayoutVars>
      </dgm:prSet>
      <dgm:spPr/>
    </dgm:pt>
    <dgm:pt modelId="{F97FCBB4-BCE2-4ED2-BDC3-618F9CFD1A4D}" type="pres">
      <dgm:prSet presAssocID="{B808B645-4BA2-4114-963F-D62F5A387562}" presName="rootComposite1" presStyleCnt="0"/>
      <dgm:spPr/>
    </dgm:pt>
    <dgm:pt modelId="{03BCD312-A71B-4A20-BE0F-796448937165}" type="pres">
      <dgm:prSet presAssocID="{B808B645-4BA2-4114-963F-D62F5A387562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0AC77-CFCB-4A41-8C35-A2426EC5FB01}" type="pres">
      <dgm:prSet presAssocID="{B808B645-4BA2-4114-963F-D62F5A38756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736FBC-69F1-4959-A9C9-9C55AC8F1C7C}" type="pres">
      <dgm:prSet presAssocID="{B808B645-4BA2-4114-963F-D62F5A387562}" presName="hierChild2" presStyleCnt="0"/>
      <dgm:spPr/>
    </dgm:pt>
    <dgm:pt modelId="{0D66E9DB-D42F-43EF-8C53-8925783B94BF}" type="pres">
      <dgm:prSet presAssocID="{B808B645-4BA2-4114-963F-D62F5A387562}" presName="hierChild3" presStyleCnt="0"/>
      <dgm:spPr/>
    </dgm:pt>
    <dgm:pt modelId="{AA6BA205-BAD9-4B36-82AE-9B6934693524}" type="pres">
      <dgm:prSet presAssocID="{1ECCB5A3-122D-4A79-9FAB-9BFD2F36BF81}" presName="hierRoot1" presStyleCnt="0">
        <dgm:presLayoutVars>
          <dgm:hierBranch val="init"/>
        </dgm:presLayoutVars>
      </dgm:prSet>
      <dgm:spPr/>
    </dgm:pt>
    <dgm:pt modelId="{BB8DDDF3-96FE-4849-BB5E-DE12094B7ECD}" type="pres">
      <dgm:prSet presAssocID="{1ECCB5A3-122D-4A79-9FAB-9BFD2F36BF81}" presName="rootComposite1" presStyleCnt="0"/>
      <dgm:spPr/>
    </dgm:pt>
    <dgm:pt modelId="{B7959124-B30F-459A-9688-400F23A4D574}" type="pres">
      <dgm:prSet presAssocID="{1ECCB5A3-122D-4A79-9FAB-9BFD2F36BF81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28049-B71C-4290-BC6F-58E90DE1B1EE}" type="pres">
      <dgm:prSet presAssocID="{1ECCB5A3-122D-4A79-9FAB-9BFD2F36BF8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D6DC73-AB96-4123-942F-A493179E0F24}" type="pres">
      <dgm:prSet presAssocID="{1ECCB5A3-122D-4A79-9FAB-9BFD2F36BF81}" presName="hierChild2" presStyleCnt="0"/>
      <dgm:spPr/>
    </dgm:pt>
    <dgm:pt modelId="{7707608B-5DFD-4BBB-A8A4-0ED406C24997}" type="pres">
      <dgm:prSet presAssocID="{1ECCB5A3-122D-4A79-9FAB-9BFD2F36BF81}" presName="hierChild3" presStyleCnt="0"/>
      <dgm:spPr/>
    </dgm:pt>
    <dgm:pt modelId="{0EFCAD28-5483-40B3-816A-A06185AC3ECD}" type="pres">
      <dgm:prSet presAssocID="{1A4D4C35-F675-466C-85B6-AAB0CF6EAA55}" presName="hierRoot1" presStyleCnt="0">
        <dgm:presLayoutVars>
          <dgm:hierBranch val="init"/>
        </dgm:presLayoutVars>
      </dgm:prSet>
      <dgm:spPr/>
    </dgm:pt>
    <dgm:pt modelId="{8750445E-7F94-4737-8E74-68BC0A69D592}" type="pres">
      <dgm:prSet presAssocID="{1A4D4C35-F675-466C-85B6-AAB0CF6EAA55}" presName="rootComposite1" presStyleCnt="0"/>
      <dgm:spPr/>
    </dgm:pt>
    <dgm:pt modelId="{DB8149FA-1011-463B-9128-F0608A35956E}" type="pres">
      <dgm:prSet presAssocID="{1A4D4C35-F675-466C-85B6-AAB0CF6EAA55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9FFB1-D33F-459A-8A2E-E6E6232D4192}" type="pres">
      <dgm:prSet presAssocID="{1A4D4C35-F675-466C-85B6-AAB0CF6EAA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43D2C2-308C-4684-9BCC-425AC566408F}" type="pres">
      <dgm:prSet presAssocID="{1A4D4C35-F675-466C-85B6-AAB0CF6EAA55}" presName="hierChild2" presStyleCnt="0"/>
      <dgm:spPr/>
    </dgm:pt>
    <dgm:pt modelId="{0515717C-C263-4553-B2BD-6FB36CF298B6}" type="pres">
      <dgm:prSet presAssocID="{1A4D4C35-F675-466C-85B6-AAB0CF6EAA55}" presName="hierChild3" presStyleCnt="0"/>
      <dgm:spPr/>
    </dgm:pt>
  </dgm:ptLst>
  <dgm:cxnLst>
    <dgm:cxn modelId="{841510F6-DA48-43B7-B7E4-49BC983BDA9C}" type="presOf" srcId="{9DFBEC27-521B-4E55-8708-C029B687AA66}" destId="{386A3D3D-301F-4FDA-A70E-7A6291D77D88}" srcOrd="1" destOrd="0" presId="urn:microsoft.com/office/officeart/2005/8/layout/orgChart1"/>
    <dgm:cxn modelId="{D7D8D660-F1F4-4071-9DB7-72D98A7942A5}" srcId="{5BAA052F-F21A-4B26-88D9-0BB60960167F}" destId="{B808B645-4BA2-4114-963F-D62F5A387562}" srcOrd="1" destOrd="0" parTransId="{EA0B1C1A-EDEE-4FF4-95C5-5C8C7D61BF49}" sibTransId="{98C87DC5-7590-494D-8D12-11E3AD8C05F9}"/>
    <dgm:cxn modelId="{ABDFE7B6-E34D-47ED-AB5B-ADECE00A49A5}" type="presOf" srcId="{B808B645-4BA2-4114-963F-D62F5A387562}" destId="{D6E0AC77-CFCB-4A41-8C35-A2426EC5FB01}" srcOrd="1" destOrd="0" presId="urn:microsoft.com/office/officeart/2005/8/layout/orgChart1"/>
    <dgm:cxn modelId="{3617E0A5-B83E-4300-98EA-83BBB408A0A6}" type="presOf" srcId="{1ECCB5A3-122D-4A79-9FAB-9BFD2F36BF81}" destId="{6FD28049-B71C-4290-BC6F-58E90DE1B1EE}" srcOrd="1" destOrd="0" presId="urn:microsoft.com/office/officeart/2005/8/layout/orgChart1"/>
    <dgm:cxn modelId="{8FAA0978-C3BE-4536-96C7-3A540D605BCC}" type="presOf" srcId="{1A4D4C35-F675-466C-85B6-AAB0CF6EAA55}" destId="{9F19FFB1-D33F-459A-8A2E-E6E6232D4192}" srcOrd="1" destOrd="0" presId="urn:microsoft.com/office/officeart/2005/8/layout/orgChart1"/>
    <dgm:cxn modelId="{C9CA4797-679B-492F-A82D-FF866598B440}" type="presOf" srcId="{1A4D4C35-F675-466C-85B6-AAB0CF6EAA55}" destId="{DB8149FA-1011-463B-9128-F0608A35956E}" srcOrd="0" destOrd="0" presId="urn:microsoft.com/office/officeart/2005/8/layout/orgChart1"/>
    <dgm:cxn modelId="{7EF8206A-BEEC-4BFE-8572-130E42AAE856}" srcId="{5BAA052F-F21A-4B26-88D9-0BB60960167F}" destId="{9DFBEC27-521B-4E55-8708-C029B687AA66}" srcOrd="0" destOrd="0" parTransId="{12281A0A-C4D3-4B57-B5D5-95BC10C16C54}" sibTransId="{776989DA-A034-47BE-9A42-200803CAB20A}"/>
    <dgm:cxn modelId="{6205CEAF-413F-43D7-9647-A468E61053EA}" type="presOf" srcId="{B808B645-4BA2-4114-963F-D62F5A387562}" destId="{03BCD312-A71B-4A20-BE0F-796448937165}" srcOrd="0" destOrd="0" presId="urn:microsoft.com/office/officeart/2005/8/layout/orgChart1"/>
    <dgm:cxn modelId="{E76AEDA8-13FD-44FA-BC83-9564C2BF55D6}" srcId="{5BAA052F-F21A-4B26-88D9-0BB60960167F}" destId="{1A4D4C35-F675-466C-85B6-AAB0CF6EAA55}" srcOrd="3" destOrd="0" parTransId="{6FC9F0F1-45EA-4ABD-AE9C-67BF4CBFFC2C}" sibTransId="{088A1278-FAEE-48AB-A706-ED4A3D583E43}"/>
    <dgm:cxn modelId="{A3CB05C1-43B2-43CF-A354-3658C0582F8A}" type="presOf" srcId="{9DFBEC27-521B-4E55-8708-C029B687AA66}" destId="{2D7DF535-B9DF-4361-895A-71A2D3A58686}" srcOrd="0" destOrd="0" presId="urn:microsoft.com/office/officeart/2005/8/layout/orgChart1"/>
    <dgm:cxn modelId="{11601D3C-AB70-4C57-B0A8-F1FDEDE31DAF}" type="presOf" srcId="{1ECCB5A3-122D-4A79-9FAB-9BFD2F36BF81}" destId="{B7959124-B30F-459A-9688-400F23A4D574}" srcOrd="0" destOrd="0" presId="urn:microsoft.com/office/officeart/2005/8/layout/orgChart1"/>
    <dgm:cxn modelId="{770EE7C2-0547-403A-8504-C1A3CF30F2FE}" type="presOf" srcId="{5BAA052F-F21A-4B26-88D9-0BB60960167F}" destId="{CDC4E04B-2B44-4F9E-BA96-17CC994A131C}" srcOrd="0" destOrd="0" presId="urn:microsoft.com/office/officeart/2005/8/layout/orgChart1"/>
    <dgm:cxn modelId="{58378237-C442-4949-84AD-1E9810AD6421}" srcId="{5BAA052F-F21A-4B26-88D9-0BB60960167F}" destId="{1ECCB5A3-122D-4A79-9FAB-9BFD2F36BF81}" srcOrd="2" destOrd="0" parTransId="{62FAA5BC-73B2-4E50-8FAD-3B18ACE66E07}" sibTransId="{AC557441-2D92-4323-BF7A-7E460392C6AE}"/>
    <dgm:cxn modelId="{FA08F66E-2E22-4605-AA88-D2639E6EEC41}" type="presParOf" srcId="{CDC4E04B-2B44-4F9E-BA96-17CC994A131C}" destId="{A3724028-7AAB-4B58-BB5D-13F0B22DF606}" srcOrd="0" destOrd="0" presId="urn:microsoft.com/office/officeart/2005/8/layout/orgChart1"/>
    <dgm:cxn modelId="{1941EB07-37E8-44FF-928E-6DB572A4E7CE}" type="presParOf" srcId="{A3724028-7AAB-4B58-BB5D-13F0B22DF606}" destId="{BD8FE104-57D1-44C4-AC48-1FF0FC83AFFD}" srcOrd="0" destOrd="0" presId="urn:microsoft.com/office/officeart/2005/8/layout/orgChart1"/>
    <dgm:cxn modelId="{5AD60AC5-EEFA-4C80-8A04-F3EBC0921DD9}" type="presParOf" srcId="{BD8FE104-57D1-44C4-AC48-1FF0FC83AFFD}" destId="{2D7DF535-B9DF-4361-895A-71A2D3A58686}" srcOrd="0" destOrd="0" presId="urn:microsoft.com/office/officeart/2005/8/layout/orgChart1"/>
    <dgm:cxn modelId="{BFE831EC-2734-4C91-B36C-E4DDA370FB8E}" type="presParOf" srcId="{BD8FE104-57D1-44C4-AC48-1FF0FC83AFFD}" destId="{386A3D3D-301F-4FDA-A70E-7A6291D77D88}" srcOrd="1" destOrd="0" presId="urn:microsoft.com/office/officeart/2005/8/layout/orgChart1"/>
    <dgm:cxn modelId="{E8B1F84B-0B01-437D-BC6B-077E9B367CC0}" type="presParOf" srcId="{A3724028-7AAB-4B58-BB5D-13F0B22DF606}" destId="{1BC69E27-F7AF-41E9-AE54-A2862D0A96FE}" srcOrd="1" destOrd="0" presId="urn:microsoft.com/office/officeart/2005/8/layout/orgChart1"/>
    <dgm:cxn modelId="{B8024A58-5B08-44B4-B4EE-2FC0B9C1ABCF}" type="presParOf" srcId="{A3724028-7AAB-4B58-BB5D-13F0B22DF606}" destId="{D6C03014-93AD-4033-A913-14F31B6183BE}" srcOrd="2" destOrd="0" presId="urn:microsoft.com/office/officeart/2005/8/layout/orgChart1"/>
    <dgm:cxn modelId="{F6F749D9-D474-4EAB-A20C-03BFD952313B}" type="presParOf" srcId="{CDC4E04B-2B44-4F9E-BA96-17CC994A131C}" destId="{330F48E8-56E7-485C-971A-0BEFDF2E813B}" srcOrd="1" destOrd="0" presId="urn:microsoft.com/office/officeart/2005/8/layout/orgChart1"/>
    <dgm:cxn modelId="{5F9D82FA-6F89-4CBF-B5FE-9E11B83A6092}" type="presParOf" srcId="{330F48E8-56E7-485C-971A-0BEFDF2E813B}" destId="{F97FCBB4-BCE2-4ED2-BDC3-618F9CFD1A4D}" srcOrd="0" destOrd="0" presId="urn:microsoft.com/office/officeart/2005/8/layout/orgChart1"/>
    <dgm:cxn modelId="{FD28C1EE-66E0-4814-80F7-4C7EEF40376E}" type="presParOf" srcId="{F97FCBB4-BCE2-4ED2-BDC3-618F9CFD1A4D}" destId="{03BCD312-A71B-4A20-BE0F-796448937165}" srcOrd="0" destOrd="0" presId="urn:microsoft.com/office/officeart/2005/8/layout/orgChart1"/>
    <dgm:cxn modelId="{8A8DD573-33B5-46A9-8FAC-F4C9481B9649}" type="presParOf" srcId="{F97FCBB4-BCE2-4ED2-BDC3-618F9CFD1A4D}" destId="{D6E0AC77-CFCB-4A41-8C35-A2426EC5FB01}" srcOrd="1" destOrd="0" presId="urn:microsoft.com/office/officeart/2005/8/layout/orgChart1"/>
    <dgm:cxn modelId="{1DD29066-42DF-4A68-9F02-9418537F4BB9}" type="presParOf" srcId="{330F48E8-56E7-485C-971A-0BEFDF2E813B}" destId="{75736FBC-69F1-4959-A9C9-9C55AC8F1C7C}" srcOrd="1" destOrd="0" presId="urn:microsoft.com/office/officeart/2005/8/layout/orgChart1"/>
    <dgm:cxn modelId="{58DF38B0-5AFD-4AA0-B983-D6F433D24810}" type="presParOf" srcId="{330F48E8-56E7-485C-971A-0BEFDF2E813B}" destId="{0D66E9DB-D42F-43EF-8C53-8925783B94BF}" srcOrd="2" destOrd="0" presId="urn:microsoft.com/office/officeart/2005/8/layout/orgChart1"/>
    <dgm:cxn modelId="{8E135B57-0EE4-42C1-9729-4EBD803D1442}" type="presParOf" srcId="{CDC4E04B-2B44-4F9E-BA96-17CC994A131C}" destId="{AA6BA205-BAD9-4B36-82AE-9B6934693524}" srcOrd="2" destOrd="0" presId="urn:microsoft.com/office/officeart/2005/8/layout/orgChart1"/>
    <dgm:cxn modelId="{DF708BBF-E539-4834-A7DB-6D8AC5E626E5}" type="presParOf" srcId="{AA6BA205-BAD9-4B36-82AE-9B6934693524}" destId="{BB8DDDF3-96FE-4849-BB5E-DE12094B7ECD}" srcOrd="0" destOrd="0" presId="urn:microsoft.com/office/officeart/2005/8/layout/orgChart1"/>
    <dgm:cxn modelId="{7012FFCC-3A45-43C5-9C35-953084070086}" type="presParOf" srcId="{BB8DDDF3-96FE-4849-BB5E-DE12094B7ECD}" destId="{B7959124-B30F-459A-9688-400F23A4D574}" srcOrd="0" destOrd="0" presId="urn:microsoft.com/office/officeart/2005/8/layout/orgChart1"/>
    <dgm:cxn modelId="{4F6B4EBA-C362-4CB6-BD28-0AD84780F391}" type="presParOf" srcId="{BB8DDDF3-96FE-4849-BB5E-DE12094B7ECD}" destId="{6FD28049-B71C-4290-BC6F-58E90DE1B1EE}" srcOrd="1" destOrd="0" presId="urn:microsoft.com/office/officeart/2005/8/layout/orgChart1"/>
    <dgm:cxn modelId="{3EAEEBC2-25E7-4117-8F94-B6A3A4CE0C6C}" type="presParOf" srcId="{AA6BA205-BAD9-4B36-82AE-9B6934693524}" destId="{D5D6DC73-AB96-4123-942F-A493179E0F24}" srcOrd="1" destOrd="0" presId="urn:microsoft.com/office/officeart/2005/8/layout/orgChart1"/>
    <dgm:cxn modelId="{1AE60D04-B1D7-4EA0-B753-5E2C249F6EFE}" type="presParOf" srcId="{AA6BA205-BAD9-4B36-82AE-9B6934693524}" destId="{7707608B-5DFD-4BBB-A8A4-0ED406C24997}" srcOrd="2" destOrd="0" presId="urn:microsoft.com/office/officeart/2005/8/layout/orgChart1"/>
    <dgm:cxn modelId="{64C1A2E0-ACF2-44CC-932F-7B1005037029}" type="presParOf" srcId="{CDC4E04B-2B44-4F9E-BA96-17CC994A131C}" destId="{0EFCAD28-5483-40B3-816A-A06185AC3ECD}" srcOrd="3" destOrd="0" presId="urn:microsoft.com/office/officeart/2005/8/layout/orgChart1"/>
    <dgm:cxn modelId="{8DA8D325-EC8D-44B5-9203-C19A8AE22380}" type="presParOf" srcId="{0EFCAD28-5483-40B3-816A-A06185AC3ECD}" destId="{8750445E-7F94-4737-8E74-68BC0A69D592}" srcOrd="0" destOrd="0" presId="urn:microsoft.com/office/officeart/2005/8/layout/orgChart1"/>
    <dgm:cxn modelId="{0CE46EE8-C70C-40B7-A6C3-C7377C927D69}" type="presParOf" srcId="{8750445E-7F94-4737-8E74-68BC0A69D592}" destId="{DB8149FA-1011-463B-9128-F0608A35956E}" srcOrd="0" destOrd="0" presId="urn:microsoft.com/office/officeart/2005/8/layout/orgChart1"/>
    <dgm:cxn modelId="{EBCE8EB2-FE15-4A59-B483-E34E81E8EDB3}" type="presParOf" srcId="{8750445E-7F94-4737-8E74-68BC0A69D592}" destId="{9F19FFB1-D33F-459A-8A2E-E6E6232D4192}" srcOrd="1" destOrd="0" presId="urn:microsoft.com/office/officeart/2005/8/layout/orgChart1"/>
    <dgm:cxn modelId="{4E4940FD-D327-480D-938D-AE25F7C9FB93}" type="presParOf" srcId="{0EFCAD28-5483-40B3-816A-A06185AC3ECD}" destId="{6043D2C2-308C-4684-9BCC-425AC566408F}" srcOrd="1" destOrd="0" presId="urn:microsoft.com/office/officeart/2005/8/layout/orgChart1"/>
    <dgm:cxn modelId="{283045FC-5807-4262-85CA-55922399923D}" type="presParOf" srcId="{0EFCAD28-5483-40B3-816A-A06185AC3ECD}" destId="{0515717C-C263-4553-B2BD-6FB36CF298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6C519-DC3C-4492-99F7-FCC9712579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D8255-9405-4825-B144-778C56BCE7FF}">
      <dgm:prSet/>
      <dgm:spPr/>
      <dgm:t>
        <a:bodyPr/>
        <a:lstStyle/>
        <a:p>
          <a:pPr rtl="0"/>
          <a:r>
            <a:rPr lang="en-US" b="1" dirty="0" smtClean="0"/>
            <a:t>Not Conservation or Protection but social conflicts around natural resources as the central environmental problem: </a:t>
          </a:r>
          <a:r>
            <a:rPr lang="en-US" b="1" dirty="0" err="1" smtClean="0"/>
            <a:t>Ramachandra</a:t>
          </a:r>
          <a:r>
            <a:rPr lang="en-US" b="1" dirty="0" smtClean="0"/>
            <a:t> </a:t>
          </a:r>
          <a:r>
            <a:rPr lang="en-US" b="1" dirty="0" err="1" smtClean="0"/>
            <a:t>Guha</a:t>
          </a:r>
          <a:r>
            <a:rPr lang="en-US" b="1" dirty="0" smtClean="0"/>
            <a:t> and </a:t>
          </a:r>
          <a:r>
            <a:rPr lang="en-US" b="1" dirty="0" err="1" smtClean="0"/>
            <a:t>Madhav</a:t>
          </a:r>
          <a:r>
            <a:rPr lang="en-US" b="1" dirty="0" smtClean="0"/>
            <a:t> </a:t>
          </a:r>
          <a:r>
            <a:rPr lang="en-US" b="1" dirty="0" err="1" smtClean="0"/>
            <a:t>Gadgil</a:t>
          </a:r>
          <a:endParaRPr lang="en-US" b="1" dirty="0"/>
        </a:p>
      </dgm:t>
    </dgm:pt>
    <dgm:pt modelId="{7F7C8E54-2C4C-4DFB-BC0F-3CD02BA97A2A}" type="parTrans" cxnId="{D227E1B5-908F-48CF-8EEF-9D727F10E5E6}">
      <dgm:prSet/>
      <dgm:spPr/>
      <dgm:t>
        <a:bodyPr/>
        <a:lstStyle/>
        <a:p>
          <a:endParaRPr lang="en-US"/>
        </a:p>
      </dgm:t>
    </dgm:pt>
    <dgm:pt modelId="{578DD3B5-03D0-41DF-A721-B0C34EE24A12}" type="sibTrans" cxnId="{D227E1B5-908F-48CF-8EEF-9D727F10E5E6}">
      <dgm:prSet/>
      <dgm:spPr/>
      <dgm:t>
        <a:bodyPr/>
        <a:lstStyle/>
        <a:p>
          <a:endParaRPr lang="en-US"/>
        </a:p>
      </dgm:t>
    </dgm:pt>
    <dgm:pt modelId="{6A597908-4F9E-40A1-B8D7-0E7664579BDC}" type="pres">
      <dgm:prSet presAssocID="{5896C519-DC3C-4492-99F7-FCC9712579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15F1D-BA6F-478B-819B-1F4BE0C03F20}" type="pres">
      <dgm:prSet presAssocID="{3A9D8255-9405-4825-B144-778C56BCE7FF}" presName="circle1" presStyleLbl="node1" presStyleIdx="0" presStyleCnt="1"/>
      <dgm:spPr/>
    </dgm:pt>
    <dgm:pt modelId="{2C13F428-2135-41E9-BA4B-0E0AF0CEA29C}" type="pres">
      <dgm:prSet presAssocID="{3A9D8255-9405-4825-B144-778C56BCE7FF}" presName="space" presStyleCnt="0"/>
      <dgm:spPr/>
    </dgm:pt>
    <dgm:pt modelId="{5E40B14B-2221-4FF2-A222-D21DC3395035}" type="pres">
      <dgm:prSet presAssocID="{3A9D8255-9405-4825-B144-778C56BCE7FF}" presName="rect1" presStyleLbl="alignAcc1" presStyleIdx="0" presStyleCnt="1" custScaleX="107789"/>
      <dgm:spPr/>
      <dgm:t>
        <a:bodyPr/>
        <a:lstStyle/>
        <a:p>
          <a:endParaRPr lang="en-US"/>
        </a:p>
      </dgm:t>
    </dgm:pt>
    <dgm:pt modelId="{6103E861-5410-41D1-9C23-196805E650B3}" type="pres">
      <dgm:prSet presAssocID="{3A9D8255-9405-4825-B144-778C56BCE7FF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D3581-5BCF-4419-964E-BCB1358B1B40}" type="presOf" srcId="{5896C519-DC3C-4492-99F7-FCC971257974}" destId="{6A597908-4F9E-40A1-B8D7-0E7664579BDC}" srcOrd="0" destOrd="0" presId="urn:microsoft.com/office/officeart/2005/8/layout/target3"/>
    <dgm:cxn modelId="{D227E1B5-908F-48CF-8EEF-9D727F10E5E6}" srcId="{5896C519-DC3C-4492-99F7-FCC971257974}" destId="{3A9D8255-9405-4825-B144-778C56BCE7FF}" srcOrd="0" destOrd="0" parTransId="{7F7C8E54-2C4C-4DFB-BC0F-3CD02BA97A2A}" sibTransId="{578DD3B5-03D0-41DF-A721-B0C34EE24A12}"/>
    <dgm:cxn modelId="{EF333249-9ACD-4382-8C4C-8C486489B1B2}" type="presOf" srcId="{3A9D8255-9405-4825-B144-778C56BCE7FF}" destId="{6103E861-5410-41D1-9C23-196805E650B3}" srcOrd="1" destOrd="0" presId="urn:microsoft.com/office/officeart/2005/8/layout/target3"/>
    <dgm:cxn modelId="{1EA3C859-92AD-4C01-8684-059FBF76A4FF}" type="presOf" srcId="{3A9D8255-9405-4825-B144-778C56BCE7FF}" destId="{5E40B14B-2221-4FF2-A222-D21DC3395035}" srcOrd="0" destOrd="0" presId="urn:microsoft.com/office/officeart/2005/8/layout/target3"/>
    <dgm:cxn modelId="{9274FF5D-B521-4AA1-A751-C8A6FAF13EB5}" type="presParOf" srcId="{6A597908-4F9E-40A1-B8D7-0E7664579BDC}" destId="{AAF15F1D-BA6F-478B-819B-1F4BE0C03F20}" srcOrd="0" destOrd="0" presId="urn:microsoft.com/office/officeart/2005/8/layout/target3"/>
    <dgm:cxn modelId="{7CFEA600-8C57-479D-A652-EF2205CFFD10}" type="presParOf" srcId="{6A597908-4F9E-40A1-B8D7-0E7664579BDC}" destId="{2C13F428-2135-41E9-BA4B-0E0AF0CEA29C}" srcOrd="1" destOrd="0" presId="urn:microsoft.com/office/officeart/2005/8/layout/target3"/>
    <dgm:cxn modelId="{0F2C4473-E79F-4A56-AA4A-632674C70D7F}" type="presParOf" srcId="{6A597908-4F9E-40A1-B8D7-0E7664579BDC}" destId="{5E40B14B-2221-4FF2-A222-D21DC3395035}" srcOrd="2" destOrd="0" presId="urn:microsoft.com/office/officeart/2005/8/layout/target3"/>
    <dgm:cxn modelId="{522E293D-735E-48F9-8E5F-625012C6BC3D}" type="presParOf" srcId="{6A597908-4F9E-40A1-B8D7-0E7664579BDC}" destId="{6103E861-5410-41D1-9C23-196805E650B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54109-6897-41A2-8093-BBA3A2EA6C9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EDBB8-FD52-4F39-8ECB-5CEF6F3418CD}">
      <dgm:prSet custT="1"/>
      <dgm:spPr/>
      <dgm:t>
        <a:bodyPr/>
        <a:lstStyle/>
        <a:p>
          <a:pPr rtl="0"/>
          <a:r>
            <a:rPr lang="en-US" sz="2800" dirty="0" err="1" smtClean="0"/>
            <a:t>Sunderlal</a:t>
          </a:r>
          <a:r>
            <a:rPr lang="en-US" sz="2800" dirty="0" smtClean="0"/>
            <a:t> </a:t>
          </a:r>
          <a:r>
            <a:rPr lang="en-US" sz="2800" dirty="0" err="1" smtClean="0"/>
            <a:t>Bahuguna</a:t>
          </a:r>
          <a:endParaRPr lang="en-US" sz="2800" dirty="0"/>
        </a:p>
      </dgm:t>
    </dgm:pt>
    <dgm:pt modelId="{DC350FFB-449E-4646-A244-A59E4DBD9EFD}" type="parTrans" cxnId="{4340ED5B-3497-4688-A3F5-52E4148F64DB}">
      <dgm:prSet/>
      <dgm:spPr/>
      <dgm:t>
        <a:bodyPr/>
        <a:lstStyle/>
        <a:p>
          <a:endParaRPr lang="en-US"/>
        </a:p>
      </dgm:t>
    </dgm:pt>
    <dgm:pt modelId="{D5470478-FC02-4661-ACA4-2AEED27B0D4A}" type="sibTrans" cxnId="{4340ED5B-3497-4688-A3F5-52E4148F64DB}">
      <dgm:prSet/>
      <dgm:spPr/>
      <dgm:t>
        <a:bodyPr/>
        <a:lstStyle/>
        <a:p>
          <a:endParaRPr lang="en-US"/>
        </a:p>
      </dgm:t>
    </dgm:pt>
    <dgm:pt modelId="{AA138D48-275A-46BF-A348-6180C39B6870}" type="pres">
      <dgm:prSet presAssocID="{19E54109-6897-41A2-8093-BBA3A2EA6C9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9C164E-C186-4464-9E19-8BA302A0EFB7}" type="pres">
      <dgm:prSet presAssocID="{773EDBB8-FD52-4F39-8ECB-5CEF6F3418CD}" presName="circ1TxSh" presStyleLbl="vennNode1" presStyleIdx="0" presStyleCnt="1" custScaleX="193418"/>
      <dgm:spPr/>
      <dgm:t>
        <a:bodyPr/>
        <a:lstStyle/>
        <a:p>
          <a:endParaRPr lang="en-US"/>
        </a:p>
      </dgm:t>
    </dgm:pt>
  </dgm:ptLst>
  <dgm:cxnLst>
    <dgm:cxn modelId="{63D58761-838D-46C9-A4F2-B564FE4E28B0}" type="presOf" srcId="{773EDBB8-FD52-4F39-8ECB-5CEF6F3418CD}" destId="{249C164E-C186-4464-9E19-8BA302A0EFB7}" srcOrd="0" destOrd="0" presId="urn:microsoft.com/office/officeart/2005/8/layout/venn1"/>
    <dgm:cxn modelId="{4340ED5B-3497-4688-A3F5-52E4148F64DB}" srcId="{19E54109-6897-41A2-8093-BBA3A2EA6C91}" destId="{773EDBB8-FD52-4F39-8ECB-5CEF6F3418CD}" srcOrd="0" destOrd="0" parTransId="{DC350FFB-449E-4646-A244-A59E4DBD9EFD}" sibTransId="{D5470478-FC02-4661-ACA4-2AEED27B0D4A}"/>
    <dgm:cxn modelId="{3BA776EF-2FAC-4F5F-B699-E5E2437A2295}" type="presOf" srcId="{19E54109-6897-41A2-8093-BBA3A2EA6C91}" destId="{AA138D48-275A-46BF-A348-6180C39B6870}" srcOrd="0" destOrd="0" presId="urn:microsoft.com/office/officeart/2005/8/layout/venn1"/>
    <dgm:cxn modelId="{CDF584B9-BCB1-40C8-BBFA-7ADB1109C92B}" type="presParOf" srcId="{AA138D48-275A-46BF-A348-6180C39B6870}" destId="{249C164E-C186-4464-9E19-8BA302A0EFB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F535-B9DF-4361-895A-71A2D3A58686}">
      <dsp:nvSpPr>
        <dsp:cNvPr id="0" name=""/>
        <dsp:cNvSpPr/>
      </dsp:nvSpPr>
      <dsp:spPr>
        <a:xfrm>
          <a:off x="4375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Who owns resources?</a:t>
          </a:r>
          <a:endParaRPr lang="en-US" sz="2400" kern="1200" dirty="0"/>
        </a:p>
      </dsp:txBody>
      <dsp:txXfrm>
        <a:off x="4375" y="605595"/>
        <a:ext cx="1824935" cy="912467"/>
      </dsp:txXfrm>
    </dsp:sp>
    <dsp:sp modelId="{03BCD312-A71B-4A20-BE0F-796448937165}">
      <dsp:nvSpPr>
        <dsp:cNvPr id="0" name=""/>
        <dsp:cNvSpPr/>
      </dsp:nvSpPr>
      <dsp:spPr>
        <a:xfrm>
          <a:off x="2212546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Who should own them?</a:t>
          </a:r>
          <a:endParaRPr lang="en-US" sz="2400" kern="1200" dirty="0"/>
        </a:p>
      </dsp:txBody>
      <dsp:txXfrm>
        <a:off x="2212546" y="605595"/>
        <a:ext cx="1824935" cy="912467"/>
      </dsp:txXfrm>
    </dsp:sp>
    <dsp:sp modelId="{B7959124-B30F-459A-9688-400F23A4D574}">
      <dsp:nvSpPr>
        <dsp:cNvPr id="0" name=""/>
        <dsp:cNvSpPr/>
      </dsp:nvSpPr>
      <dsp:spPr>
        <a:xfrm>
          <a:off x="4420718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Who should manage resources?</a:t>
          </a:r>
          <a:endParaRPr lang="en-US" sz="2400" kern="1200" dirty="0"/>
        </a:p>
      </dsp:txBody>
      <dsp:txXfrm>
        <a:off x="4420718" y="605595"/>
        <a:ext cx="1824935" cy="912467"/>
      </dsp:txXfrm>
    </dsp:sp>
    <dsp:sp modelId="{DB8149FA-1011-463B-9128-F0608A35956E}">
      <dsp:nvSpPr>
        <dsp:cNvPr id="0" name=""/>
        <dsp:cNvSpPr/>
      </dsp:nvSpPr>
      <dsp:spPr>
        <a:xfrm>
          <a:off x="6628889" y="605595"/>
          <a:ext cx="1824935" cy="912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technologies should be used?</a:t>
          </a:r>
          <a:endParaRPr lang="en-US" sz="2400" kern="1200" dirty="0"/>
        </a:p>
      </dsp:txBody>
      <dsp:txXfrm>
        <a:off x="6628889" y="605595"/>
        <a:ext cx="1824935" cy="912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15F1D-BA6F-478B-819B-1F4BE0C03F20}">
      <dsp:nvSpPr>
        <dsp:cNvPr id="0" name=""/>
        <dsp:cNvSpPr/>
      </dsp:nvSpPr>
      <dsp:spPr>
        <a:xfrm>
          <a:off x="-150047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B14B-2221-4FF2-A222-D21DC3395035}">
      <dsp:nvSpPr>
        <dsp:cNvPr id="0" name=""/>
        <dsp:cNvSpPr/>
      </dsp:nvSpPr>
      <dsp:spPr>
        <a:xfrm>
          <a:off x="150020" y="0"/>
          <a:ext cx="8305827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Not Conservation or Protection but social conflicts around natural resources as the central environmental problem: </a:t>
          </a:r>
          <a:r>
            <a:rPr lang="en-US" sz="2400" b="1" kern="1200" dirty="0" err="1" smtClean="0"/>
            <a:t>Ramachandra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Guha</a:t>
          </a:r>
          <a:r>
            <a:rPr lang="en-US" sz="2400" b="1" kern="1200" dirty="0" smtClean="0"/>
            <a:t> and </a:t>
          </a:r>
          <a:r>
            <a:rPr lang="en-US" sz="2400" b="1" kern="1200" dirty="0" err="1" smtClean="0"/>
            <a:t>Madhav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Gadgil</a:t>
          </a:r>
          <a:endParaRPr lang="en-US" sz="2400" b="1" kern="1200" dirty="0"/>
        </a:p>
      </dsp:txBody>
      <dsp:txXfrm>
        <a:off x="150020" y="0"/>
        <a:ext cx="8305827" cy="120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164E-C186-4464-9E19-8BA302A0EFB7}">
      <dsp:nvSpPr>
        <dsp:cNvPr id="0" name=""/>
        <dsp:cNvSpPr/>
      </dsp:nvSpPr>
      <dsp:spPr>
        <a:xfrm>
          <a:off x="0" y="0"/>
          <a:ext cx="2063383" cy="1066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Sunderlal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Bahuguna</a:t>
          </a:r>
          <a:endParaRPr lang="en-US" sz="2800" kern="1200" dirty="0"/>
        </a:p>
      </dsp:txBody>
      <dsp:txXfrm>
        <a:off x="302175" y="156229"/>
        <a:ext cx="1459033" cy="754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40B7-2028-45F5-87BE-A5EDAA084736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B279-C864-4361-A775-AD70E21D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@hss.iitb.ac.in" TargetMode="External"/><Relationship Id="rId2" Type="http://schemas.openxmlformats.org/officeDocument/2006/relationships/hyperlink" Target="mailto:ben.dp@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bel_Peace_Priz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BQU7JOxkGvo" TargetMode="External"/><Relationship Id="rId4" Type="http://schemas.openxmlformats.org/officeDocument/2006/relationships/hyperlink" Target="http://en.wikipedia.org/wiki/Sustainable_developme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339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600" dirty="0"/>
          </a:p>
          <a:p>
            <a:endParaRPr lang="en-US" dirty="0" smtClean="0"/>
          </a:p>
          <a:p>
            <a:pPr algn="ctr"/>
            <a:r>
              <a:rPr lang="en-US" sz="2600" b="1" dirty="0" smtClean="0"/>
              <a:t>HS 200: Environment Studies</a:t>
            </a:r>
          </a:p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SOCIAL ISSUES AND THE ENVIRONMENT</a:t>
            </a:r>
          </a:p>
          <a:p>
            <a:endParaRPr lang="en-US" sz="2200" dirty="0" smtClean="0"/>
          </a:p>
          <a:p>
            <a:r>
              <a:rPr lang="en-US" sz="2200" dirty="0" err="1" smtClean="0">
                <a:latin typeface="Baskerville Old Face" pitchFamily="18" charset="0"/>
              </a:rPr>
              <a:t>D.Parthasarathy</a:t>
            </a:r>
            <a:endParaRPr lang="en-US" sz="2200" dirty="0" smtClean="0">
              <a:latin typeface="Baskerville Old Face" pitchFamily="18" charset="0"/>
            </a:endParaRPr>
          </a:p>
          <a:p>
            <a:r>
              <a:rPr lang="en-US" sz="2200" dirty="0" smtClean="0"/>
              <a:t>India Value Fund Chair Professor, Department of Humanities and Social Sciences</a:t>
            </a:r>
          </a:p>
          <a:p>
            <a:r>
              <a:rPr lang="en-US" sz="2200" dirty="0" smtClean="0"/>
              <a:t>Associate Faculty and Convener, Centre for Excellence in Climate Studies</a:t>
            </a:r>
          </a:p>
          <a:p>
            <a:r>
              <a:rPr lang="en-US" sz="2200" dirty="0" smtClean="0"/>
              <a:t>Associate Faculty, Centre for Policy Studies</a:t>
            </a:r>
          </a:p>
          <a:p>
            <a:pPr algn="r"/>
            <a:r>
              <a:rPr lang="en-US" sz="2200" u="sng" dirty="0" smtClean="0"/>
              <a:t>Indian Institute of Technology Bombay</a:t>
            </a:r>
          </a:p>
          <a:p>
            <a:pPr algn="r"/>
            <a:r>
              <a:rPr lang="en-US" sz="2200" dirty="0" smtClean="0"/>
              <a:t>Email: </a:t>
            </a:r>
            <a:r>
              <a:rPr lang="en-US" sz="2200" dirty="0" smtClean="0">
                <a:hlinkClick r:id="rId2"/>
              </a:rPr>
              <a:t>ben.dp@iitb.ac.in</a:t>
            </a:r>
            <a:r>
              <a:rPr lang="en-US" sz="2200" dirty="0" smtClean="0"/>
              <a:t>; </a:t>
            </a:r>
            <a:r>
              <a:rPr lang="en-US" sz="2200" dirty="0" smtClean="0">
                <a:hlinkClick r:id="rId3"/>
              </a:rPr>
              <a:t>dp@hss.iitb.ac.in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229600" cy="731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Rachel Carson – Silent Spring</a:t>
            </a:r>
          </a:p>
          <a:p>
            <a:r>
              <a:rPr lang="en-US" dirty="0"/>
              <a:t> </a:t>
            </a:r>
          </a:p>
        </p:txBody>
      </p:sp>
      <p:pic>
        <p:nvPicPr>
          <p:cNvPr id="6150" name="Picture 6" descr="Rachel-Carson-Silent-Sp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41148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" y="5562600"/>
            <a:ext cx="7848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Endosulfan</a:t>
            </a:r>
            <a:r>
              <a:rPr lang="en-US" sz="2400" dirty="0" smtClean="0"/>
              <a:t> poisoning in Kerala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4495800"/>
            <a:ext cx="822960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/>
              <a:t>Environmental and health consequences of chemical intensive agriculture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63000" cy="3675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Understanding environmental issues: Addressing ecological, socio-cultural, economic concerns</a:t>
            </a:r>
          </a:p>
          <a:p>
            <a:endParaRPr lang="en-US" sz="2400" dirty="0">
              <a:latin typeface="Times New Roman" pitchFamily="18" charset="0"/>
            </a:endParaRP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Cups: Plastic, Styrofoam, paper, or clay / ceramic?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Plastics or Natural?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Chemical or Organic?</a:t>
            </a:r>
          </a:p>
          <a:p>
            <a:pPr>
              <a:spcAft>
                <a:spcPct val="30000"/>
              </a:spcAft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Times New Roman" pitchFamily="18" charset="0"/>
              </a:rPr>
              <a:t> Fossil Fuels or bio-fuels?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5100637"/>
            <a:ext cx="85344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/>
              <a:t>What is eco-friendly / environment friendly</a:t>
            </a:r>
            <a:r>
              <a:rPr lang="en-US" sz="2400" dirty="0" smtClean="0"/>
              <a:t>? Think Critically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7772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FROM UNSUSTAINABLE TO SUSTAINABLE DEVELOPMENT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685800"/>
            <a:ext cx="8839200" cy="347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Solutions to problems? Choice of Technologies? Lifestyles? Philosophy? Ethics? Attitudes? Economic models? Prevention?</a:t>
            </a:r>
          </a:p>
          <a:p>
            <a:endParaRPr lang="en-US" sz="2200" dirty="0"/>
          </a:p>
          <a:p>
            <a:r>
              <a:rPr lang="en-US" sz="2200" dirty="0" smtClean="0"/>
              <a:t>How much should we consume? (</a:t>
            </a:r>
            <a:r>
              <a:rPr lang="en-US" sz="2200" dirty="0" err="1" smtClean="0"/>
              <a:t>Ramachandra</a:t>
            </a:r>
            <a:r>
              <a:rPr lang="en-US" sz="2200" dirty="0" smtClean="0"/>
              <a:t> </a:t>
            </a:r>
            <a:r>
              <a:rPr lang="en-US" sz="2200" dirty="0" err="1" smtClean="0"/>
              <a:t>Guha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What is sustainability about? 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Ecology </a:t>
            </a:r>
            <a:r>
              <a:rPr lang="en-US" sz="2200" i="1" dirty="0" smtClean="0"/>
              <a:t>and</a:t>
            </a:r>
            <a:r>
              <a:rPr lang="en-US" sz="2200" dirty="0" smtClean="0"/>
              <a:t> Equity: </a:t>
            </a:r>
            <a:r>
              <a:rPr lang="en-US" sz="2200" dirty="0" err="1" smtClean="0"/>
              <a:t>Ramachandra</a:t>
            </a:r>
            <a:r>
              <a:rPr lang="en-US" sz="2200" dirty="0" smtClean="0"/>
              <a:t> </a:t>
            </a:r>
            <a:r>
              <a:rPr lang="en-US" sz="2200" dirty="0" err="1" smtClean="0"/>
              <a:t>Guha</a:t>
            </a:r>
            <a:r>
              <a:rPr lang="en-US" sz="2200" dirty="0" smtClean="0"/>
              <a:t> and </a:t>
            </a:r>
            <a:r>
              <a:rPr lang="en-US" sz="2200" dirty="0" err="1" smtClean="0"/>
              <a:t>Madhav</a:t>
            </a:r>
            <a:r>
              <a:rPr lang="en-US" sz="2200" dirty="0" smtClean="0"/>
              <a:t> </a:t>
            </a:r>
            <a:r>
              <a:rPr lang="en-US" sz="2200" dirty="0" err="1" smtClean="0"/>
              <a:t>Gadgil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i="1" dirty="0" smtClean="0"/>
              <a:t>When </a:t>
            </a:r>
            <a:r>
              <a:rPr lang="en-US" sz="2200" dirty="0" smtClean="0"/>
              <a:t>can we be sustainable</a:t>
            </a:r>
            <a:r>
              <a:rPr lang="en-US" sz="2200" i="1" dirty="0" smtClean="0"/>
              <a:t>? How </a:t>
            </a:r>
            <a:r>
              <a:rPr lang="en-US" sz="2200" dirty="0" smtClean="0"/>
              <a:t>can we lead sustainable lives? What changes at which levels?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34" y="228600"/>
            <a:ext cx="5441092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5410200"/>
            <a:ext cx="7239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Source: Bob Giddings, Bill Hopwood, and Geoff O’Brien, </a:t>
            </a:r>
            <a:r>
              <a:rPr lang="en-US" sz="2400" i="1" dirty="0" err="1" smtClean="0"/>
              <a:t>Sust</a:t>
            </a:r>
            <a:r>
              <a:rPr lang="en-US" sz="2400" i="1" dirty="0" smtClean="0"/>
              <a:t>. Dev. </a:t>
            </a:r>
            <a:r>
              <a:rPr lang="en-US" sz="2400" b="1" i="1" dirty="0" smtClean="0"/>
              <a:t>10, 187–196 (2002)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87219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57600" y="5715000"/>
            <a:ext cx="5410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Source: Bob Giddings, Bill Hopwood, and Geoff O’Brien, </a:t>
            </a:r>
            <a:r>
              <a:rPr lang="en-US" sz="2400" i="1" dirty="0" err="1" smtClean="0"/>
              <a:t>Sust</a:t>
            </a:r>
            <a:r>
              <a:rPr lang="en-US" sz="2400" i="1" dirty="0" smtClean="0"/>
              <a:t>. Dev. </a:t>
            </a:r>
            <a:r>
              <a:rPr lang="en-US" sz="2400" b="1" i="1" dirty="0" smtClean="0"/>
              <a:t>10, 187–196 (2002)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838200"/>
            <a:ext cx="2971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Stocks and Flows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5344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What does a social science perspective on environment offer?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139143"/>
            <a:ext cx="8610600" cy="46055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b="1" kern="0" dirty="0" smtClean="0"/>
              <a:t>Why </a:t>
            </a:r>
            <a:r>
              <a:rPr lang="en-GB" sz="2400" b="1" kern="0" dirty="0"/>
              <a:t>are nature and the environment </a:t>
            </a:r>
            <a:r>
              <a:rPr lang="en-GB" sz="2400" b="1" kern="0" dirty="0" smtClean="0"/>
              <a:t>social science issues</a:t>
            </a:r>
            <a:r>
              <a:rPr lang="en-GB" sz="2400" b="1" kern="0" dirty="0"/>
              <a:t>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400" b="1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perceptions of nature are shaped by society and culture (meanings and beliefs).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responses to environmental problems depend upon social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400" kern="0" dirty="0"/>
              <a:t>structures and relationships (power and institutions).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Human societies are ultimately dependent upon natural life-support systems (the global eco-system or ‘bio-sphere’).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GB" sz="2400" kern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GB" sz="2400" kern="0" dirty="0"/>
              <a:t>Our social organisation is shaped by our material interventions into nature (labour and technology).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381000"/>
            <a:ext cx="8534400" cy="6002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b="1" u="sng" dirty="0">
                <a:solidFill>
                  <a:srgbClr val="FF0000"/>
                </a:solidFill>
              </a:rPr>
              <a:t>nature</a:t>
            </a:r>
            <a:r>
              <a:rPr lang="en-US" sz="2400" dirty="0"/>
              <a:t>? </a:t>
            </a:r>
          </a:p>
          <a:p>
            <a:r>
              <a:rPr lang="en-US" sz="2400" dirty="0"/>
              <a:t>How do we think of nature? How can we think of human-nature relationships? In what ways have human beings changed, evolved, and adapted because of the need to cope with nature?</a:t>
            </a:r>
          </a:p>
          <a:p>
            <a:endParaRPr lang="en-US" sz="2400" dirty="0"/>
          </a:p>
          <a:p>
            <a:r>
              <a:rPr lang="en-US" sz="2400" dirty="0"/>
              <a:t>Is nature socially constructed? Are nature and society separate entities? How do we define, categorize, classify, or understand natural objects?</a:t>
            </a:r>
          </a:p>
          <a:p>
            <a:endParaRPr lang="en-US" sz="2400" dirty="0"/>
          </a:p>
          <a:p>
            <a:r>
              <a:rPr lang="en-US" sz="2400" dirty="0"/>
              <a:t>Nature: Physical or cultural?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Social, cultural, economic, or political context of our understanding or perception</a:t>
            </a:r>
          </a:p>
        </p:txBody>
      </p:sp>
      <p:pic>
        <p:nvPicPr>
          <p:cNvPr id="8" name="Picture 7" descr="Powai-Lake-Mumbai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429000"/>
            <a:ext cx="2819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Environmental issues and social science perspectives: Key aspects for the Indian Context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153400" cy="3600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Conflicts and struggles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Access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Equity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Justice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Institutions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Governance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 smtClean="0"/>
              <a:t>Adverse Impacts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304800" y="1533942"/>
          <a:ext cx="8458200" cy="21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04800" y="152400"/>
          <a:ext cx="83058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2" descr="http://static.ibnlive.in.com/ibnlive/pix/sitepix/05_2010/posco_agitation_protest63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5232400"/>
            <a:ext cx="2438400" cy="1625600"/>
          </a:xfrm>
          <a:prstGeom prst="rect">
            <a:avLst/>
          </a:prstGeom>
          <a:noFill/>
        </p:spPr>
      </p:pic>
      <p:pic>
        <p:nvPicPr>
          <p:cNvPr id="7" name="Picture 2" descr="http://static.ibnlive.in.com/ibnlive/pix/sitepix/12_2013/free_water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0" y="5232400"/>
            <a:ext cx="2438400" cy="1625600"/>
          </a:xfrm>
          <a:prstGeom prst="rect">
            <a:avLst/>
          </a:prstGeom>
          <a:noFill/>
        </p:spPr>
      </p:pic>
      <p:pic>
        <p:nvPicPr>
          <p:cNvPr id="8" name="Picture 4" descr="http://www.rediff.com/news/pix/cauvery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6999" y="3886200"/>
            <a:ext cx="3378199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304800"/>
            <a:ext cx="8534400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latin typeface="Times New Roman" pitchFamily="18" charset="0"/>
              </a:rPr>
              <a:t>Wangari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Maathai</a:t>
            </a:r>
            <a:endParaRPr lang="en-US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054" name="Picture 6" descr="ANd9GcTGlQjm6romrhzuUvUrZ_6yUdrln1Zns9TGB6R2JryfrLWsskr-KWctoeyGT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32766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4038600"/>
            <a:ext cx="8839200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2004: First African woman to receive the </a:t>
            </a:r>
            <a:r>
              <a:rPr lang="en-US" sz="2400" dirty="0">
                <a:hlinkClick r:id="rId3" tooltip="Nobel Peace Prize"/>
              </a:rPr>
              <a:t>Nobel Peace Prize</a:t>
            </a:r>
            <a:r>
              <a:rPr lang="en-US" sz="2400" dirty="0"/>
              <a:t> for "her contribution to </a:t>
            </a:r>
            <a:r>
              <a:rPr lang="en-US" sz="2400" dirty="0">
                <a:hlinkClick r:id="rId4" tooltip="Sustainable development"/>
              </a:rPr>
              <a:t>sustainable development</a:t>
            </a:r>
            <a:r>
              <a:rPr lang="en-US" sz="2400" dirty="0"/>
              <a:t>, democracy and peace." 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28600" y="5592634"/>
            <a:ext cx="7543800" cy="11079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Wangari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Maathai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 The Green Belt Movement: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5"/>
              </a:rPr>
              <a:t>http://www.youtube.com/watch?v=BQU7JOxkGvo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05800" cy="1096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Harish </a:t>
            </a:r>
            <a:r>
              <a:rPr lang="en-US" sz="2400" dirty="0" err="1">
                <a:latin typeface="Times New Roman" pitchFamily="18" charset="0"/>
              </a:rPr>
              <a:t>Hande</a:t>
            </a:r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4102" name="Picture 6" descr="080626100110_soi-harish-han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762000"/>
            <a:ext cx="204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4191000"/>
            <a:ext cx="8458200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2011: awarded Ramon Magsaysay award for “his pragmatic efforts to put solar power technology in the hands of the poor, through his social enterprise SELCO India”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715000"/>
            <a:ext cx="7543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Harish </a:t>
            </a:r>
            <a:r>
              <a:rPr lang="en-US" sz="2400" b="1" dirty="0" err="1" smtClean="0"/>
              <a:t>Hande</a:t>
            </a:r>
            <a:r>
              <a:rPr lang="en-US" sz="2400" b="1" dirty="0" smtClean="0"/>
              <a:t> - </a:t>
            </a:r>
            <a:r>
              <a:rPr lang="en-US" sz="2400" b="1" dirty="0" err="1" smtClean="0"/>
              <a:t>Selco</a:t>
            </a:r>
            <a:r>
              <a:rPr lang="en-US" sz="2400" b="1" dirty="0" smtClean="0"/>
              <a:t> Solar - Solar lights in villages: http://www.youtube.com/watch?v=GsPFkMu5PJE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352800"/>
            <a:ext cx="6477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t"/>
            <a:r>
              <a:rPr lang="en-US" dirty="0" err="1" smtClean="0"/>
              <a:t>Padma</a:t>
            </a:r>
            <a:r>
              <a:rPr lang="en-US" dirty="0" smtClean="0"/>
              <a:t> </a:t>
            </a:r>
            <a:r>
              <a:rPr lang="en-US" dirty="0" err="1" smtClean="0"/>
              <a:t>Vibhushan</a:t>
            </a:r>
            <a:r>
              <a:rPr lang="en-US" dirty="0" smtClean="0"/>
              <a:t>, Right Livelihood Award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In Conversation: </a:t>
            </a:r>
            <a:r>
              <a:rPr lang="en-US" dirty="0" err="1" smtClean="0"/>
              <a:t>Sunderlal</a:t>
            </a:r>
            <a:r>
              <a:rPr lang="en-US" dirty="0" smtClean="0"/>
              <a:t> </a:t>
            </a:r>
            <a:r>
              <a:rPr lang="en-US" dirty="0" err="1" smtClean="0"/>
              <a:t>Bahuguna</a:t>
            </a:r>
            <a:r>
              <a:rPr lang="en-US" dirty="0" smtClean="0"/>
              <a:t> with Dr. George A. James</a:t>
            </a:r>
          </a:p>
          <a:p>
            <a:pPr fontAlgn="t"/>
            <a:r>
              <a:rPr lang="en-US" dirty="0" smtClean="0"/>
              <a:t>https://www.youtube.com/watch?v=cwTXBPwObko</a:t>
            </a:r>
            <a:endParaRPr lang="en-US" dirty="0"/>
          </a:p>
        </p:txBody>
      </p:sp>
      <p:pic>
        <p:nvPicPr>
          <p:cNvPr id="34818" name="Picture 2" descr="http://media.mensxp.com/media/photogallery/2014/Jan/67sunderlalbahuguna_13904835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4125927" cy="2667000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/>
        </p:nvGraphicFramePr>
        <p:xfrm>
          <a:off x="5562600" y="1295400"/>
          <a:ext cx="2063385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001000" cy="11445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Minamata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5127" name="Picture 7" descr="59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49530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5029200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Large scale effects of industrial pollution: mercury poisoning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5715000"/>
            <a:ext cx="556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Mercury Poisoning- The </a:t>
            </a:r>
            <a:r>
              <a:rPr lang="en-US" b="1" dirty="0" err="1" smtClean="0"/>
              <a:t>Minamata</a:t>
            </a:r>
            <a:r>
              <a:rPr lang="en-US" b="1" dirty="0" smtClean="0"/>
              <a:t> Story: http://www.youtube.com/watch?v=ihFkyPv1jtU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552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51</cp:revision>
  <dcterms:created xsi:type="dcterms:W3CDTF">2015-03-23T23:26:36Z</dcterms:created>
  <dcterms:modified xsi:type="dcterms:W3CDTF">2020-11-11T02:41:35Z</dcterms:modified>
</cp:coreProperties>
</file>