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3" r:id="rId3"/>
    <p:sldId id="328" r:id="rId4"/>
    <p:sldId id="330" r:id="rId5"/>
    <p:sldId id="331" r:id="rId6"/>
    <p:sldId id="334" r:id="rId7"/>
    <p:sldId id="337" r:id="rId8"/>
    <p:sldId id="338" r:id="rId9"/>
    <p:sldId id="336" r:id="rId10"/>
    <p:sldId id="339" r:id="rId11"/>
    <p:sldId id="341" r:id="rId12"/>
    <p:sldId id="342" r:id="rId13"/>
    <p:sldId id="347" r:id="rId14"/>
    <p:sldId id="348" r:id="rId15"/>
    <p:sldId id="349" r:id="rId16"/>
    <p:sldId id="356" r:id="rId17"/>
    <p:sldId id="352" r:id="rId18"/>
    <p:sldId id="353" r:id="rId19"/>
    <p:sldId id="354" r:id="rId20"/>
    <p:sldId id="35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B7E90A-D56C-42BE-A678-33BBA0B8D55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F5CC27B-0E1F-429C-B664-4A5FD9F9FAA0}" type="pres">
      <dgm:prSet presAssocID="{CDB7E90A-D56C-42BE-A678-33BBA0B8D55A}" presName="hierChild1" presStyleCnt="0">
        <dgm:presLayoutVars>
          <dgm:orgChart val="1"/>
          <dgm:chPref val="1"/>
          <dgm:dir/>
          <dgm:animOne val="branch"/>
          <dgm:animLvl val="lvl"/>
          <dgm:resizeHandles/>
        </dgm:presLayoutVars>
      </dgm:prSet>
      <dgm:spPr/>
    </dgm:pt>
  </dgm:ptLst>
  <dgm:cxnLst>
    <dgm:cxn modelId="{04D1B878-E8D3-4955-BFB5-D3938D36D656}" type="presOf" srcId="{CDB7E90A-D56C-42BE-A678-33BBA0B8D55A}" destId="{8F5CC27B-0E1F-429C-B664-4A5FD9F9FAA0}"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4140B7-2028-45F5-87BE-A5EDAA084736}" type="datetimeFigureOut">
              <a:rPr lang="en-US" smtClean="0"/>
              <a:pPr/>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4140B7-2028-45F5-87BE-A5EDAA084736}" type="datetimeFigureOut">
              <a:rPr lang="en-US" smtClean="0"/>
              <a:pPr/>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4140B7-2028-45F5-87BE-A5EDAA084736}" type="datetimeFigureOut">
              <a:rPr lang="en-US" smtClean="0"/>
              <a:pPr/>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4140B7-2028-45F5-87BE-A5EDAA084736}" type="datetimeFigureOut">
              <a:rPr lang="en-US" smtClean="0"/>
              <a:pPr/>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4140B7-2028-45F5-87BE-A5EDAA084736}" type="datetimeFigureOut">
              <a:rPr lang="en-US" smtClean="0"/>
              <a:pPr/>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4140B7-2028-45F5-87BE-A5EDAA084736}" type="datetimeFigureOut">
              <a:rPr lang="en-US" smtClean="0"/>
              <a:pPr/>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4140B7-2028-45F5-87BE-A5EDAA084736}" type="datetimeFigureOut">
              <a:rPr lang="en-US" smtClean="0"/>
              <a:pPr/>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4140B7-2028-45F5-87BE-A5EDAA084736}" type="datetimeFigureOut">
              <a:rPr lang="en-US" smtClean="0"/>
              <a:pPr/>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140B7-2028-45F5-87BE-A5EDAA084736}" type="datetimeFigureOut">
              <a:rPr lang="en-US" smtClean="0"/>
              <a:pPr/>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4140B7-2028-45F5-87BE-A5EDAA084736}" type="datetimeFigureOut">
              <a:rPr lang="en-US" smtClean="0"/>
              <a:pPr/>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4140B7-2028-45F5-87BE-A5EDAA084736}" type="datetimeFigureOut">
              <a:rPr lang="en-US" smtClean="0"/>
              <a:pPr/>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7B279-C864-4361-A775-AD70E21DE39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4140B7-2028-45F5-87BE-A5EDAA084736}" type="datetimeFigureOut">
              <a:rPr lang="en-US" smtClean="0"/>
              <a:pPr/>
              <a:t>11/17/2020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37B279-C864-4361-A775-AD70E21DE3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p@hss.iitb.ac.in" TargetMode="External"/><Relationship Id="rId2" Type="http://schemas.openxmlformats.org/officeDocument/2006/relationships/hyperlink" Target="mailto:ben.dp@iitb.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8XwiyWgZHMA"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hyperlink" Target="http://www.youtube.com/watch?v=EES2KtIdI3k"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00109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600" b="1" dirty="0"/>
              <a:t>HS 200</a:t>
            </a:r>
            <a:endParaRPr lang="en-US" dirty="0"/>
          </a:p>
          <a:p>
            <a:endParaRPr lang="en-US" sz="2200" dirty="0"/>
          </a:p>
          <a:p>
            <a:pPr algn="ctr"/>
            <a:r>
              <a:rPr lang="en-US" sz="3000" b="1" dirty="0">
                <a:solidFill>
                  <a:srgbClr val="FF0000"/>
                </a:solidFill>
              </a:rPr>
              <a:t>SOCIAL ISSUES AND THE ENVIRONMENT</a:t>
            </a:r>
          </a:p>
          <a:p>
            <a:endParaRPr lang="en-US" sz="2200" dirty="0"/>
          </a:p>
          <a:p>
            <a:r>
              <a:rPr lang="en-US" sz="2200" dirty="0" err="1">
                <a:latin typeface="Baskerville Old Face" pitchFamily="18" charset="0"/>
              </a:rPr>
              <a:t>D.Parthasarathy</a:t>
            </a:r>
            <a:endParaRPr lang="en-US" sz="2200" dirty="0">
              <a:latin typeface="Baskerville Old Face" pitchFamily="18" charset="0"/>
            </a:endParaRPr>
          </a:p>
          <a:p>
            <a:r>
              <a:rPr lang="en-US" sz="2200" dirty="0"/>
              <a:t>India Value Fund Chair Professor, Department of Humanities and Social Sciences</a:t>
            </a:r>
          </a:p>
          <a:p>
            <a:r>
              <a:rPr lang="en-US" sz="2200" dirty="0"/>
              <a:t>Associate Faculty and Convener, Centre for Excellence in Climate Studies</a:t>
            </a:r>
          </a:p>
          <a:p>
            <a:r>
              <a:rPr lang="en-US" sz="2200" dirty="0"/>
              <a:t>Associate Faculty, Centre for Policy Studies</a:t>
            </a:r>
          </a:p>
          <a:p>
            <a:pPr algn="r"/>
            <a:r>
              <a:rPr lang="en-US" sz="2200" u="sng" dirty="0"/>
              <a:t>Indian Institute of Technology Bombay</a:t>
            </a:r>
          </a:p>
          <a:p>
            <a:pPr algn="r"/>
            <a:r>
              <a:rPr lang="en-US" sz="2200" dirty="0"/>
              <a:t>Email: </a:t>
            </a:r>
            <a:r>
              <a:rPr lang="en-US" sz="2200" dirty="0">
                <a:hlinkClick r:id="rId2"/>
              </a:rPr>
              <a:t>ben.dp@iitb.ac.in</a:t>
            </a:r>
            <a:r>
              <a:rPr lang="en-US" sz="2200" dirty="0"/>
              <a:t>; </a:t>
            </a:r>
            <a:r>
              <a:rPr lang="en-US" sz="2200" dirty="0">
                <a:hlinkClick r:id="rId3"/>
              </a:rPr>
              <a:t>dp@hss.iitb.ac.in</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152400" y="1066800"/>
            <a:ext cx="8458200" cy="323165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spcBef>
                <a:spcPct val="50000"/>
              </a:spcBef>
            </a:pPr>
            <a:r>
              <a:rPr lang="en-US" sz="2400" u="sng" dirty="0">
                <a:solidFill>
                  <a:srgbClr val="FF0000"/>
                </a:solidFill>
                <a:latin typeface="Times New Roman" pitchFamily="18" charset="0"/>
              </a:rPr>
              <a:t>Conflict and the problems of equity and access</a:t>
            </a:r>
          </a:p>
          <a:p>
            <a:pPr>
              <a:spcBef>
                <a:spcPct val="50000"/>
              </a:spcBef>
            </a:pPr>
            <a:r>
              <a:rPr lang="en-US" sz="2400" dirty="0">
                <a:solidFill>
                  <a:srgbClr val="FF0000"/>
                </a:solidFill>
                <a:latin typeface="Times New Roman" pitchFamily="18" charset="0"/>
              </a:rPr>
              <a:t>Who owns resources?</a:t>
            </a:r>
          </a:p>
          <a:p>
            <a:pPr>
              <a:spcBef>
                <a:spcPct val="50000"/>
              </a:spcBef>
            </a:pPr>
            <a:r>
              <a:rPr lang="en-US" sz="2400" dirty="0">
                <a:solidFill>
                  <a:srgbClr val="FF0000"/>
                </a:solidFill>
                <a:latin typeface="Times New Roman" pitchFamily="18" charset="0"/>
              </a:rPr>
              <a:t>Who should own them?</a:t>
            </a:r>
          </a:p>
          <a:p>
            <a:pPr>
              <a:spcBef>
                <a:spcPct val="50000"/>
              </a:spcBef>
            </a:pPr>
            <a:r>
              <a:rPr lang="en-US" sz="2400" dirty="0">
                <a:solidFill>
                  <a:srgbClr val="FF0000"/>
                </a:solidFill>
                <a:latin typeface="Times New Roman" pitchFamily="18" charset="0"/>
              </a:rPr>
              <a:t>Who should manage resources?</a:t>
            </a:r>
          </a:p>
          <a:p>
            <a:pPr>
              <a:spcBef>
                <a:spcPct val="50000"/>
              </a:spcBef>
            </a:pPr>
            <a:r>
              <a:rPr lang="en-US" sz="2400" dirty="0">
                <a:solidFill>
                  <a:srgbClr val="FF0000"/>
                </a:solidFill>
                <a:latin typeface="Times New Roman" pitchFamily="18" charset="0"/>
              </a:rPr>
              <a:t>What technologies should be used?</a:t>
            </a:r>
          </a:p>
          <a:p>
            <a:pPr>
              <a:spcBef>
                <a:spcPct val="50000"/>
              </a:spcBef>
            </a:pPr>
            <a:r>
              <a:rPr lang="en-US" sz="2400" dirty="0">
                <a:solidFill>
                  <a:srgbClr val="FF0000"/>
                </a:solidFill>
                <a:latin typeface="Times New Roman" pitchFamily="18" charset="0"/>
              </a:rPr>
              <a:t>Who makes these decisions?</a:t>
            </a:r>
          </a:p>
        </p:txBody>
      </p:sp>
      <p:sp>
        <p:nvSpPr>
          <p:cNvPr id="3" name="TextBox 2"/>
          <p:cNvSpPr txBox="1"/>
          <p:nvPr/>
        </p:nvSpPr>
        <p:spPr>
          <a:xfrm>
            <a:off x="152400" y="76200"/>
            <a:ext cx="8305800"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b="1" dirty="0"/>
              <a:t>Not Conservation or Protection but social conflicts around natural resources as the central environmental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ox(in)">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0"/>
            <a:ext cx="8839200" cy="32316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buFont typeface="Arial" pitchFamily="34" charset="0"/>
              <a:buChar char="•"/>
            </a:pPr>
            <a:r>
              <a:rPr lang="en-US" sz="2400" b="1" u="sng" dirty="0">
                <a:solidFill>
                  <a:srgbClr val="FF0000"/>
                </a:solidFill>
                <a:latin typeface="Bell MT" pitchFamily="18" charset="0"/>
              </a:rPr>
              <a:t>Questions about natural resource use, management, ownership, and costs</a:t>
            </a:r>
          </a:p>
          <a:p>
            <a:pPr>
              <a:spcBef>
                <a:spcPct val="50000"/>
              </a:spcBef>
              <a:buFontTx/>
              <a:buBlip>
                <a:blip r:embed="rId2"/>
              </a:buBlip>
            </a:pPr>
            <a:r>
              <a:rPr lang="en-US" sz="2400" b="1" dirty="0">
                <a:solidFill>
                  <a:srgbClr val="FF0000"/>
                </a:solidFill>
                <a:latin typeface="Bell MT" pitchFamily="18" charset="0"/>
              </a:rPr>
              <a:t>Why does resource degradation occur? The equity and power issue</a:t>
            </a:r>
          </a:p>
          <a:p>
            <a:pPr>
              <a:spcBef>
                <a:spcPct val="50000"/>
              </a:spcBef>
              <a:buFontTx/>
              <a:buBlip>
                <a:blip r:embed="rId2"/>
              </a:buBlip>
            </a:pPr>
            <a:r>
              <a:rPr lang="en-US" sz="2400" b="1" dirty="0">
                <a:solidFill>
                  <a:srgbClr val="FF0000"/>
                </a:solidFill>
                <a:latin typeface="Bell MT" pitchFamily="18" charset="0"/>
              </a:rPr>
              <a:t>Should resources be shared equitably, </a:t>
            </a:r>
            <a:r>
              <a:rPr lang="en-US" sz="2400" b="1" u="sng" dirty="0">
                <a:solidFill>
                  <a:srgbClr val="FF0000"/>
                </a:solidFill>
                <a:latin typeface="Bell MT" pitchFamily="18" charset="0"/>
              </a:rPr>
              <a:t>or</a:t>
            </a:r>
            <a:r>
              <a:rPr lang="en-US" sz="2400" b="1" dirty="0">
                <a:solidFill>
                  <a:srgbClr val="FF0000"/>
                </a:solidFill>
                <a:latin typeface="Bell MT" pitchFamily="18" charset="0"/>
              </a:rPr>
              <a:t> be owned / used only by those who can afford to pay?</a:t>
            </a:r>
          </a:p>
          <a:p>
            <a:pPr>
              <a:spcBef>
                <a:spcPct val="50000"/>
              </a:spcBef>
              <a:buFontTx/>
              <a:buBlip>
                <a:blip r:embed="rId2"/>
              </a:buBlip>
            </a:pPr>
            <a:r>
              <a:rPr lang="en-US" sz="2400" b="1" dirty="0">
                <a:solidFill>
                  <a:srgbClr val="FF0000"/>
                </a:solidFill>
                <a:latin typeface="Bell MT" pitchFamily="18" charset="0"/>
              </a:rPr>
              <a:t>Should we pay for resources? How much should we pay?</a:t>
            </a:r>
          </a:p>
        </p:txBody>
      </p:sp>
      <p:sp>
        <p:nvSpPr>
          <p:cNvPr id="5" name="TextBox 4"/>
          <p:cNvSpPr txBox="1"/>
          <p:nvPr/>
        </p:nvSpPr>
        <p:spPr>
          <a:xfrm>
            <a:off x="3276600" y="3352800"/>
            <a:ext cx="5715000" cy="317009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b="1" dirty="0"/>
              <a:t>The case of water</a:t>
            </a:r>
          </a:p>
          <a:p>
            <a:r>
              <a:rPr lang="en-US" sz="2200" dirty="0"/>
              <a:t>Delhi Water </a:t>
            </a:r>
            <a:r>
              <a:rPr lang="en-US" sz="2200" dirty="0" err="1"/>
              <a:t>Privatisation</a:t>
            </a:r>
            <a:r>
              <a:rPr lang="en-US" sz="2200" dirty="0"/>
              <a:t> Plan: criticism by </a:t>
            </a:r>
            <a:r>
              <a:rPr lang="en-US" sz="2200" dirty="0" err="1"/>
              <a:t>Arvind</a:t>
            </a:r>
            <a:r>
              <a:rPr lang="en-US" sz="2200" dirty="0"/>
              <a:t> </a:t>
            </a:r>
            <a:r>
              <a:rPr lang="en-US" sz="2200" dirty="0" err="1"/>
              <a:t>Kejriwal</a:t>
            </a:r>
            <a:endParaRPr lang="en-US" sz="2200" dirty="0"/>
          </a:p>
          <a:p>
            <a:r>
              <a:rPr lang="en-US" sz="2200" b="1" dirty="0">
                <a:hlinkClick r:id="rId3"/>
              </a:rPr>
              <a:t>https://www.youtube.com/watch?v=8XwiyWgZHMA</a:t>
            </a:r>
            <a:endParaRPr lang="en-US" sz="2200" b="1" dirty="0"/>
          </a:p>
          <a:p>
            <a:endParaRPr lang="en-US" sz="2200" b="1" dirty="0"/>
          </a:p>
          <a:p>
            <a:r>
              <a:rPr lang="en-US" sz="2200" dirty="0"/>
              <a:t>Liquid City - Water Politics </a:t>
            </a:r>
            <a:r>
              <a:rPr lang="en-US" sz="2200"/>
              <a:t>In Mumbai</a:t>
            </a:r>
            <a:endParaRPr lang="en-US" sz="2200" dirty="0"/>
          </a:p>
          <a:p>
            <a:r>
              <a:rPr lang="en-US" sz="2200" b="1" dirty="0"/>
              <a:t>https://www.youtube.com/watch?v=u2UPPjlgb9k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76200"/>
            <a:ext cx="8305800" cy="156966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400" b="1" dirty="0"/>
              <a:t>Not Conservation or Protection but social conflicts around natural resources as the central environmental problem</a:t>
            </a:r>
          </a:p>
          <a:p>
            <a:endParaRPr lang="en-US" sz="2400" b="1" dirty="0"/>
          </a:p>
          <a:p>
            <a:r>
              <a:rPr lang="en-US" sz="2400" dirty="0"/>
              <a:t>Issues arising from problems of equity, access, and justice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152400" y="152400"/>
            <a:ext cx="8991600" cy="329320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buFont typeface="Arial" pitchFamily="34" charset="0"/>
              <a:buChar char="•"/>
            </a:pPr>
            <a:r>
              <a:rPr lang="en-US" sz="2600" b="1" u="sng" dirty="0">
                <a:solidFill>
                  <a:srgbClr val="FF0000"/>
                </a:solidFill>
                <a:latin typeface="Bell MT" pitchFamily="18" charset="0"/>
              </a:rPr>
              <a:t>Questions about natural resource use, management, ownership, and costs</a:t>
            </a:r>
          </a:p>
          <a:p>
            <a:pPr>
              <a:spcBef>
                <a:spcPct val="50000"/>
              </a:spcBef>
              <a:buFontTx/>
              <a:buBlip>
                <a:blip r:embed="rId2"/>
              </a:buBlip>
            </a:pPr>
            <a:r>
              <a:rPr lang="en-US" sz="2400" b="1" dirty="0">
                <a:solidFill>
                  <a:srgbClr val="FF0000"/>
                </a:solidFill>
                <a:latin typeface="Bell MT" pitchFamily="18" charset="0"/>
              </a:rPr>
              <a:t>Why are there struggles / conflicts around natural resources? Why are we not able to share resources equitably?</a:t>
            </a:r>
          </a:p>
          <a:p>
            <a:pPr>
              <a:spcBef>
                <a:spcPct val="50000"/>
              </a:spcBef>
              <a:buFontTx/>
              <a:buBlip>
                <a:blip r:embed="rId2"/>
              </a:buBlip>
            </a:pPr>
            <a:r>
              <a:rPr lang="en-US" sz="2400" b="1" dirty="0">
                <a:solidFill>
                  <a:srgbClr val="FF0000"/>
                </a:solidFill>
                <a:latin typeface="Bell MT" pitchFamily="18" charset="0"/>
              </a:rPr>
              <a:t>To whom should resources belong? Private, public, common?</a:t>
            </a:r>
          </a:p>
          <a:p>
            <a:pPr>
              <a:spcBef>
                <a:spcPct val="50000"/>
              </a:spcBef>
              <a:buFontTx/>
              <a:buBlip>
                <a:blip r:embed="rId2"/>
              </a:buBlip>
            </a:pPr>
            <a:r>
              <a:rPr lang="en-US" sz="2400" b="1" dirty="0">
                <a:solidFill>
                  <a:srgbClr val="FF0000"/>
                </a:solidFill>
                <a:latin typeface="Bell MT" pitchFamily="18" charset="0"/>
              </a:rPr>
              <a:t>How should resources be governed or managed? Laws, Rules and Regulations, customs and traditions</a:t>
            </a:r>
          </a:p>
        </p:txBody>
      </p:sp>
      <p:pic>
        <p:nvPicPr>
          <p:cNvPr id="16386" name="Picture 2" descr="http://sariska.com/sariska.jpg"/>
          <p:cNvPicPr>
            <a:picLocks noChangeAspect="1" noChangeArrowheads="1"/>
          </p:cNvPicPr>
          <p:nvPr/>
        </p:nvPicPr>
        <p:blipFill>
          <a:blip r:embed="rId3" cstate="print"/>
          <a:srcRect/>
          <a:stretch>
            <a:fillRect/>
          </a:stretch>
        </p:blipFill>
        <p:spPr bwMode="auto">
          <a:xfrm>
            <a:off x="685800" y="3733800"/>
            <a:ext cx="6667500" cy="21526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fade">
                                      <p:cBhvr>
                                        <p:cTn id="7" dur="1000"/>
                                        <p:tgtEl>
                                          <p:spTgt spid="9220"/>
                                        </p:tgtEl>
                                      </p:cBhvr>
                                    </p:animEffect>
                                    <p:anim calcmode="lin" valueType="num">
                                      <p:cBhvr>
                                        <p:cTn id="8" dur="1000" fill="hold"/>
                                        <p:tgtEl>
                                          <p:spTgt spid="9220"/>
                                        </p:tgtEl>
                                        <p:attrNameLst>
                                          <p:attrName>ppt_x</p:attrName>
                                        </p:attrNameLst>
                                      </p:cBhvr>
                                      <p:tavLst>
                                        <p:tav tm="0">
                                          <p:val>
                                            <p:strVal val="#ppt_x"/>
                                          </p:val>
                                        </p:tav>
                                        <p:tav tm="100000">
                                          <p:val>
                                            <p:strVal val="#ppt_x"/>
                                          </p:val>
                                        </p:tav>
                                      </p:tavLst>
                                    </p:anim>
                                    <p:anim calcmode="lin" valueType="num">
                                      <p:cBhvr>
                                        <p:cTn id="9"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6200"/>
            <a:ext cx="8763000" cy="307776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600" b="1" dirty="0"/>
              <a:t>Struggles and conflicts over resources:</a:t>
            </a:r>
          </a:p>
          <a:p>
            <a:endParaRPr lang="en-US" sz="2400" dirty="0"/>
          </a:p>
          <a:p>
            <a:pPr marL="457200" indent="-457200">
              <a:buAutoNum type="alphaLcPeriod"/>
            </a:pPr>
            <a:r>
              <a:rPr lang="en-US" sz="2400" dirty="0"/>
              <a:t>Forest Resources: Use and over-exploitation, deforestation Timber extraction, mining, dams and their effects on forests and tribal people</a:t>
            </a:r>
          </a:p>
          <a:p>
            <a:pPr marL="914400" lvl="1" indent="-457200">
              <a:buFont typeface="Wingdings" pitchFamily="2" charset="2"/>
              <a:buChar char="Ø"/>
            </a:pPr>
            <a:r>
              <a:rPr lang="en-US" sz="2400" dirty="0"/>
              <a:t>Forest Rights Act, Forest Conservation Act, Social Forestry, Joint Forest Management</a:t>
            </a:r>
          </a:p>
          <a:p>
            <a:r>
              <a:rPr lang="en-US" sz="2400" dirty="0"/>
              <a:t>(</a:t>
            </a:r>
            <a:r>
              <a:rPr lang="en-US" sz="2400" dirty="0" err="1"/>
              <a:t>Chipko</a:t>
            </a:r>
            <a:r>
              <a:rPr lang="en-US" sz="2400" dirty="0"/>
              <a:t> / </a:t>
            </a:r>
            <a:r>
              <a:rPr lang="en-US" sz="2400" dirty="0" err="1"/>
              <a:t>Appiko</a:t>
            </a:r>
            <a:r>
              <a:rPr lang="en-US" sz="2400" dirty="0"/>
              <a:t>, </a:t>
            </a:r>
            <a:r>
              <a:rPr lang="en-US" sz="2400" dirty="0" err="1"/>
              <a:t>Lekha</a:t>
            </a:r>
            <a:r>
              <a:rPr lang="en-US" sz="2400" dirty="0"/>
              <a:t> </a:t>
            </a:r>
            <a:r>
              <a:rPr lang="en-US" sz="2400" dirty="0" err="1"/>
              <a:t>Mendha</a:t>
            </a:r>
            <a:r>
              <a:rPr lang="en-US" sz="2400" dirty="0"/>
              <a:t>)</a:t>
            </a:r>
          </a:p>
        </p:txBody>
      </p:sp>
      <p:sp>
        <p:nvSpPr>
          <p:cNvPr id="3" name="TextBox 2"/>
          <p:cNvSpPr txBox="1"/>
          <p:nvPr/>
        </p:nvSpPr>
        <p:spPr>
          <a:xfrm>
            <a:off x="152400" y="3657600"/>
            <a:ext cx="8763000" cy="304698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400" dirty="0"/>
              <a:t>b. Water Resources: Use and over-</a:t>
            </a:r>
            <a:r>
              <a:rPr lang="en-US" sz="2400" dirty="0" err="1"/>
              <a:t>utilisation</a:t>
            </a:r>
            <a:r>
              <a:rPr lang="en-US" sz="2400" dirty="0"/>
              <a:t> of surface and ground water, floods, drought, conflicts over water, dams - benefits and problems.</a:t>
            </a:r>
          </a:p>
          <a:p>
            <a:endParaRPr lang="en-US" sz="2400" dirty="0"/>
          </a:p>
          <a:p>
            <a:pPr>
              <a:buFont typeface="Wingdings" pitchFamily="2" charset="2"/>
              <a:buChar char="Ø"/>
            </a:pPr>
            <a:r>
              <a:rPr lang="en-US" sz="2400" dirty="0"/>
              <a:t>Inter-state, inter-regional, inter-country conflicts; people versus government or </a:t>
            </a:r>
            <a:r>
              <a:rPr lang="en-US" sz="2400" dirty="0" err="1"/>
              <a:t>corporates</a:t>
            </a:r>
            <a:r>
              <a:rPr lang="en-US" sz="2400" dirty="0"/>
              <a:t>; multi-purpose projects</a:t>
            </a:r>
          </a:p>
          <a:p>
            <a:r>
              <a:rPr lang="en-US" sz="2400" dirty="0"/>
              <a:t>(use material , videos and case studies of </a:t>
            </a:r>
            <a:r>
              <a:rPr lang="en-US" sz="2400" dirty="0" err="1"/>
              <a:t>Plachimada</a:t>
            </a:r>
            <a:r>
              <a:rPr lang="en-US" sz="2400" dirty="0"/>
              <a:t>, Narmada, </a:t>
            </a:r>
            <a:r>
              <a:rPr lang="en-US" sz="2400" dirty="0" err="1"/>
              <a:t>Tehri</a:t>
            </a:r>
            <a:r>
              <a:rPr lang="en-US" sz="2400" dirty="0"/>
              <a:t> Dam, Cauvery dispute, </a:t>
            </a:r>
            <a:r>
              <a:rPr lang="en-US" sz="2400" dirty="0" err="1"/>
              <a:t>Mullaperiyar</a:t>
            </a:r>
            <a:r>
              <a:rPr lang="en-US" sz="24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382000" cy="526297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dirty="0"/>
              <a:t>c. Mineral Resources: Use and exploitation, environmental effects of extracting and using mineral resources </a:t>
            </a:r>
          </a:p>
          <a:p>
            <a:pPr lvl="1">
              <a:buFont typeface="Wingdings" pitchFamily="2" charset="2"/>
              <a:buChar char="Ø"/>
            </a:pPr>
            <a:r>
              <a:rPr lang="en-US" sz="2400" dirty="0" err="1"/>
              <a:t>Posco</a:t>
            </a:r>
            <a:r>
              <a:rPr lang="en-US" sz="2400" dirty="0"/>
              <a:t>, </a:t>
            </a:r>
            <a:r>
              <a:rPr lang="en-US" sz="2400" dirty="0" err="1"/>
              <a:t>Samata</a:t>
            </a:r>
            <a:r>
              <a:rPr lang="en-US" sz="2400" dirty="0"/>
              <a:t> Judgement, </a:t>
            </a:r>
            <a:r>
              <a:rPr lang="en-US" sz="2400" dirty="0" err="1"/>
              <a:t>Jadugoda</a:t>
            </a:r>
            <a:endParaRPr lang="en-US" sz="2400" dirty="0"/>
          </a:p>
          <a:p>
            <a:endParaRPr lang="en-US" sz="2400" dirty="0"/>
          </a:p>
          <a:p>
            <a:r>
              <a:rPr lang="en-US" sz="2400" dirty="0"/>
              <a:t>d. Nuclear Power:  Post-Fukushima perspectives</a:t>
            </a:r>
          </a:p>
          <a:p>
            <a:pPr lvl="1">
              <a:buFont typeface="Wingdings" pitchFamily="2" charset="2"/>
              <a:buChar char="Ø"/>
            </a:pPr>
            <a:r>
              <a:rPr lang="en-US" sz="2400" dirty="0"/>
              <a:t>Earlier: Chernobyl, Three Mile Island</a:t>
            </a:r>
          </a:p>
          <a:p>
            <a:pPr lvl="1">
              <a:buFont typeface="Wingdings" pitchFamily="2" charset="2"/>
              <a:buChar char="Ø"/>
            </a:pPr>
            <a:r>
              <a:rPr lang="en-US" sz="2400" dirty="0" err="1"/>
              <a:t>Koodankulam</a:t>
            </a:r>
            <a:r>
              <a:rPr lang="en-US" sz="2400" dirty="0"/>
              <a:t> and </a:t>
            </a:r>
            <a:r>
              <a:rPr lang="en-US" sz="2400" dirty="0" err="1"/>
              <a:t>Jaitapur</a:t>
            </a:r>
            <a:endParaRPr lang="en-US" sz="2400" dirty="0"/>
          </a:p>
          <a:p>
            <a:endParaRPr lang="en-US" sz="2400" dirty="0"/>
          </a:p>
          <a:p>
            <a:r>
              <a:rPr lang="en-US" sz="2400" dirty="0"/>
              <a:t>e. Project related R&amp;R</a:t>
            </a:r>
          </a:p>
          <a:p>
            <a:r>
              <a:rPr lang="en-US" sz="2400" dirty="0" err="1"/>
              <a:t>Singur</a:t>
            </a:r>
            <a:r>
              <a:rPr lang="en-US" sz="2400" dirty="0"/>
              <a:t>, </a:t>
            </a:r>
            <a:r>
              <a:rPr lang="en-US" sz="2400" dirty="0" err="1"/>
              <a:t>Nandigram</a:t>
            </a:r>
            <a:r>
              <a:rPr lang="en-US" sz="2400" dirty="0"/>
              <a:t>, Dam projects, Mining projects, </a:t>
            </a:r>
            <a:r>
              <a:rPr lang="en-US" sz="2400" dirty="0" err="1"/>
              <a:t>Airpots</a:t>
            </a:r>
            <a:r>
              <a:rPr lang="en-US" sz="2400" dirty="0"/>
              <a:t>, Ports, other infrastructure projects: focus on both human impacts and environmental impacts in project area and resettlement area</a:t>
            </a:r>
          </a:p>
          <a:p>
            <a:endParaRPr lang="en-US" sz="2400" dirty="0"/>
          </a:p>
          <a:p>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763000" cy="538609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b="1" u="sng" dirty="0"/>
              <a:t>Environmental Movements</a:t>
            </a:r>
          </a:p>
          <a:p>
            <a:endParaRPr lang="en-US" sz="2800" dirty="0"/>
          </a:p>
          <a:p>
            <a:r>
              <a:rPr lang="en-US" sz="2400" dirty="0"/>
              <a:t>Collective mobilization around issues of concern linking environmental issues to livelihoods and life</a:t>
            </a:r>
          </a:p>
          <a:p>
            <a:endParaRPr lang="en-US" sz="2400" dirty="0"/>
          </a:p>
          <a:p>
            <a:r>
              <a:rPr lang="en-US" sz="2400" b="1" dirty="0"/>
              <a:t>Greater Common Good</a:t>
            </a:r>
            <a:r>
              <a:rPr lang="en-US" sz="2400" dirty="0"/>
              <a:t>? Links between environment, policy, technology choice, livelihoods, R&amp;R, Justice, Equity, Biodiversity, Common Property Resources, Access to Resources for basic needs</a:t>
            </a:r>
          </a:p>
          <a:p>
            <a:endParaRPr lang="en-US" sz="2400" dirty="0"/>
          </a:p>
          <a:p>
            <a:r>
              <a:rPr lang="en-US" sz="2400" dirty="0"/>
              <a:t>Identify movements from your own state of region to understand better</a:t>
            </a:r>
          </a:p>
          <a:p>
            <a:endParaRPr lang="en-US" sz="2400" dirty="0"/>
          </a:p>
          <a:p>
            <a:r>
              <a:rPr lang="en-US" sz="2400" dirty="0"/>
              <a:t>History of resistance to environmental encroachment and resource grab: the continuing problem of </a:t>
            </a:r>
            <a:r>
              <a:rPr lang="en-US" sz="2400" u="sng" dirty="0"/>
              <a:t>resource curse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457200" y="304800"/>
            <a:ext cx="8153400" cy="461963"/>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a:spAutoFit/>
          </a:bodyPr>
          <a:lstStyle/>
          <a:p>
            <a:pPr>
              <a:spcBef>
                <a:spcPct val="50000"/>
              </a:spcBef>
            </a:pPr>
            <a:r>
              <a:rPr lang="en-US" sz="2400" dirty="0"/>
              <a:t>Forest Rights Act: Government, Forest based communities</a:t>
            </a:r>
          </a:p>
        </p:txBody>
      </p:sp>
      <p:pic>
        <p:nvPicPr>
          <p:cNvPr id="26627" name="Picture 2" descr="http://www.civilsocietyonline.com/Admin/News_Main_Images/IMG131.jpg"/>
          <p:cNvPicPr>
            <a:picLocks noChangeAspect="1" noChangeArrowheads="1"/>
          </p:cNvPicPr>
          <p:nvPr/>
        </p:nvPicPr>
        <p:blipFill>
          <a:blip r:embed="rId2" cstate="print"/>
          <a:srcRect/>
          <a:stretch>
            <a:fillRect/>
          </a:stretch>
        </p:blipFill>
        <p:spPr bwMode="auto">
          <a:xfrm>
            <a:off x="685800" y="1143000"/>
            <a:ext cx="2895600" cy="2200275"/>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26628" name="Picture 4" descr="http://tribal.gov.in/writereaddata/mainlinkFile/File1035.jpg"/>
          <p:cNvPicPr>
            <a:picLocks noChangeAspect="1" noChangeArrowheads="1"/>
          </p:cNvPicPr>
          <p:nvPr/>
        </p:nvPicPr>
        <p:blipFill>
          <a:blip r:embed="rId3" cstate="print"/>
          <a:srcRect/>
          <a:stretch>
            <a:fillRect/>
          </a:stretch>
        </p:blipFill>
        <p:spPr bwMode="auto">
          <a:xfrm>
            <a:off x="5029200" y="990600"/>
            <a:ext cx="2436813" cy="3048000"/>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5" name="TextBox 4"/>
          <p:cNvSpPr txBox="1"/>
          <p:nvPr/>
        </p:nvSpPr>
        <p:spPr>
          <a:xfrm>
            <a:off x="76200" y="3733800"/>
            <a:ext cx="8915400" cy="144655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200" dirty="0"/>
              <a:t>Experiments in Resource Governance to promote equitable access and environmental sustainability</a:t>
            </a:r>
          </a:p>
          <a:p>
            <a:pPr marL="342900" indent="-342900">
              <a:buAutoNum type="arabicPeriod"/>
            </a:pPr>
            <a:r>
              <a:rPr lang="en-US" sz="2200" dirty="0"/>
              <a:t>Forest Rights Act: </a:t>
            </a:r>
            <a:r>
              <a:rPr lang="en-US" sz="2200" b="1" dirty="0" err="1"/>
              <a:t>Gajab</a:t>
            </a:r>
            <a:r>
              <a:rPr lang="en-US" sz="2200" b="1" dirty="0"/>
              <a:t> </a:t>
            </a:r>
            <a:r>
              <a:rPr lang="en-US" sz="2200" b="1" dirty="0" err="1"/>
              <a:t>Kahani</a:t>
            </a:r>
            <a:r>
              <a:rPr lang="en-US" sz="2200" b="1" dirty="0"/>
              <a:t> - Struggle for Forest Rights: </a:t>
            </a:r>
            <a:r>
              <a:rPr lang="en-US" sz="2200" b="1" dirty="0">
                <a:hlinkClick r:id="rId4"/>
              </a:rPr>
              <a:t>http</a:t>
            </a:r>
            <a:r>
              <a:rPr lang="en-US" sz="2200" b="1">
                <a:hlinkClick r:id="rId4"/>
              </a:rPr>
              <a:t>://www.youtube.com/watch?v=EES2KtIdI3k</a:t>
            </a:r>
            <a:endParaRPr 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ChangeArrowheads="1"/>
          </p:cNvSpPr>
          <p:nvPr/>
        </p:nvSpPr>
        <p:spPr bwMode="auto">
          <a:xfrm>
            <a:off x="381000" y="152400"/>
            <a:ext cx="8077200" cy="89217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a:spcBef>
                <a:spcPct val="50000"/>
              </a:spcBef>
            </a:pPr>
            <a:r>
              <a:rPr lang="en-US" sz="2600" dirty="0" err="1"/>
              <a:t>Sardar</a:t>
            </a:r>
            <a:r>
              <a:rPr lang="en-US" sz="2600" dirty="0"/>
              <a:t> </a:t>
            </a:r>
            <a:r>
              <a:rPr lang="en-US" sz="2600" dirty="0" err="1"/>
              <a:t>Sarovar</a:t>
            </a:r>
            <a:r>
              <a:rPr lang="en-US" sz="2600" dirty="0"/>
              <a:t> Project (Narmada): Irrigation, Drinking Water, Hydro-electric power, Flood control</a:t>
            </a:r>
          </a:p>
        </p:txBody>
      </p:sp>
      <p:pic>
        <p:nvPicPr>
          <p:cNvPr id="27651" name="Picture 2" descr="http://3.bp.blogspot.com/-stw1oWL_OBA/UCczqyeiJUI/AAAAAAAAA2s/jfjLSW3oc6k/s1600/15feb08.jpg"/>
          <p:cNvPicPr>
            <a:picLocks noChangeAspect="1" noChangeArrowheads="1"/>
          </p:cNvPicPr>
          <p:nvPr/>
        </p:nvPicPr>
        <p:blipFill>
          <a:blip r:embed="rId2" cstate="print"/>
          <a:srcRect/>
          <a:stretch>
            <a:fillRect/>
          </a:stretch>
        </p:blipFill>
        <p:spPr bwMode="auto">
          <a:xfrm>
            <a:off x="381000" y="1295400"/>
            <a:ext cx="2590800" cy="1962150"/>
          </a:xfrm>
          <a:prstGeom prst="rect">
            <a:avLst/>
          </a:prstGeom>
          <a:noFill/>
          <a:ln w="9525">
            <a:noFill/>
            <a:miter lim="800000"/>
            <a:headEnd/>
            <a:tailEnd/>
          </a:ln>
        </p:spPr>
      </p:pic>
      <p:pic>
        <p:nvPicPr>
          <p:cNvPr id="27652" name="Picture 4" descr="http://www.instablogs.com/wp-content/uploads/2012/07/sardar-sarovar-1_26.jpg"/>
          <p:cNvPicPr>
            <a:picLocks noChangeAspect="1" noChangeArrowheads="1"/>
          </p:cNvPicPr>
          <p:nvPr/>
        </p:nvPicPr>
        <p:blipFill>
          <a:blip r:embed="rId3" cstate="print"/>
          <a:srcRect/>
          <a:stretch>
            <a:fillRect/>
          </a:stretch>
        </p:blipFill>
        <p:spPr bwMode="auto">
          <a:xfrm>
            <a:off x="3657600" y="1066800"/>
            <a:ext cx="1651000" cy="2476500"/>
          </a:xfrm>
          <a:prstGeom prst="rect">
            <a:avLst/>
          </a:prstGeom>
          <a:noFill/>
          <a:ln w="9525">
            <a:noFill/>
            <a:miter lim="800000"/>
            <a:headEnd/>
            <a:tailEnd/>
          </a:ln>
        </p:spPr>
      </p:pic>
      <p:pic>
        <p:nvPicPr>
          <p:cNvPr id="27653" name="Picture 6" descr="http://www.narmada.org/maps/nvdp.jpg"/>
          <p:cNvPicPr>
            <a:picLocks noChangeAspect="1" noChangeArrowheads="1"/>
          </p:cNvPicPr>
          <p:nvPr/>
        </p:nvPicPr>
        <p:blipFill>
          <a:blip r:embed="rId4" cstate="print"/>
          <a:srcRect/>
          <a:stretch>
            <a:fillRect/>
          </a:stretch>
        </p:blipFill>
        <p:spPr bwMode="auto">
          <a:xfrm>
            <a:off x="304800" y="3657600"/>
            <a:ext cx="6172200" cy="2946400"/>
          </a:xfrm>
          <a:prstGeom prst="rect">
            <a:avLst/>
          </a:prstGeom>
          <a:noFill/>
          <a:ln w="9525">
            <a:noFill/>
            <a:miter lim="800000"/>
            <a:headEnd/>
            <a:tailEnd/>
          </a:ln>
        </p:spPr>
      </p:pic>
      <p:pic>
        <p:nvPicPr>
          <p:cNvPr id="27654" name="Picture 8" descr="http://www.thehindu.com/multimedia/dynamic/00274/narmada_274437f.jpg"/>
          <p:cNvPicPr>
            <a:picLocks noChangeAspect="1" noChangeArrowheads="1"/>
          </p:cNvPicPr>
          <p:nvPr/>
        </p:nvPicPr>
        <p:blipFill>
          <a:blip r:embed="rId5" cstate="print"/>
          <a:srcRect/>
          <a:stretch>
            <a:fillRect/>
          </a:stretch>
        </p:blipFill>
        <p:spPr bwMode="auto">
          <a:xfrm>
            <a:off x="5638800" y="1143000"/>
            <a:ext cx="3282950" cy="22098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1"/>
          <p:cNvSpPr txBox="1">
            <a:spLocks noChangeArrowheads="1"/>
          </p:cNvSpPr>
          <p:nvPr/>
        </p:nvSpPr>
        <p:spPr bwMode="auto">
          <a:xfrm>
            <a:off x="304800" y="304800"/>
            <a:ext cx="8458200" cy="22463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r>
              <a:rPr lang="en-US" sz="2800" dirty="0">
                <a:solidFill>
                  <a:srgbClr val="FF0000"/>
                </a:solidFill>
              </a:rPr>
              <a:t>Small scale water solutions?</a:t>
            </a:r>
          </a:p>
          <a:p>
            <a:endParaRPr lang="en-US" sz="2800" dirty="0"/>
          </a:p>
          <a:p>
            <a:r>
              <a:rPr lang="en-US" sz="2600" b="1" dirty="0" err="1"/>
              <a:t>Belachiwadi</a:t>
            </a:r>
            <a:r>
              <a:rPr lang="en-US" sz="2600" b="1" dirty="0"/>
              <a:t> Check Dam</a:t>
            </a:r>
          </a:p>
          <a:p>
            <a:r>
              <a:rPr lang="en-US" sz="2600" b="1" dirty="0" err="1"/>
              <a:t>Gudwan</a:t>
            </a:r>
            <a:r>
              <a:rPr lang="en-US" sz="2600" b="1" dirty="0"/>
              <a:t> Check Dam</a:t>
            </a:r>
          </a:p>
          <a:p>
            <a:r>
              <a:rPr lang="en-US" sz="2800" dirty="0"/>
              <a:t>http://www.cse.iitb.ac.in/~ctara/dam/</a:t>
            </a:r>
          </a:p>
        </p:txBody>
      </p:sp>
      <p:pic>
        <p:nvPicPr>
          <p:cNvPr id="28675" name="Picture 2" descr="http://www.cse.iitb.ac.in/~ctara/dam/pictures/NewDamPics/slides/20060709-14-gudwanwadi.jpg"/>
          <p:cNvPicPr>
            <a:picLocks noChangeAspect="1" noChangeArrowheads="1"/>
          </p:cNvPicPr>
          <p:nvPr/>
        </p:nvPicPr>
        <p:blipFill>
          <a:blip r:embed="rId2" cstate="print"/>
          <a:srcRect/>
          <a:stretch>
            <a:fillRect/>
          </a:stretch>
        </p:blipFill>
        <p:spPr bwMode="auto">
          <a:xfrm>
            <a:off x="4876800" y="2895600"/>
            <a:ext cx="2844800" cy="2133600"/>
          </a:xfrm>
          <a:prstGeom prst="rect">
            <a:avLst/>
          </a:prstGeom>
          <a:noFill/>
          <a:ln w="9525">
            <a:noFill/>
            <a:miter lim="800000"/>
            <a:headEnd/>
            <a:tailEnd/>
          </a:ln>
        </p:spPr>
      </p:pic>
      <p:sp>
        <p:nvSpPr>
          <p:cNvPr id="28676" name="Rectangle 3"/>
          <p:cNvSpPr>
            <a:spLocks noChangeArrowheads="1"/>
          </p:cNvSpPr>
          <p:nvPr/>
        </p:nvSpPr>
        <p:spPr bwMode="auto">
          <a:xfrm>
            <a:off x="304800" y="3124200"/>
            <a:ext cx="2209800" cy="5238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r>
              <a:rPr lang="en-US" sz="2800" dirty="0" err="1"/>
              <a:t>Bilgaon</a:t>
            </a:r>
            <a:endParaRPr lang="en-US" sz="2800" dirty="0"/>
          </a:p>
        </p:txBody>
      </p:sp>
      <p:sp>
        <p:nvSpPr>
          <p:cNvPr id="28677" name="AutoShape 4" descr="http://www.flonnet.com/fl2021/images/20031024001208701.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28678" name="AutoShape 6" descr="http://www.flonnet.com/fl2021/images/20031024001208701.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28679" name="Picture 6" descr="20031024001208701.jpg"/>
          <p:cNvPicPr>
            <a:picLocks noChangeAspect="1"/>
          </p:cNvPicPr>
          <p:nvPr/>
        </p:nvPicPr>
        <p:blipFill>
          <a:blip r:embed="rId3" cstate="print"/>
          <a:srcRect/>
          <a:stretch>
            <a:fillRect/>
          </a:stretch>
        </p:blipFill>
        <p:spPr bwMode="auto">
          <a:xfrm>
            <a:off x="914400" y="3886200"/>
            <a:ext cx="1731963" cy="24955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5344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b="1" dirty="0"/>
              <a:t>Environmental issues and social science perspectives: Key aspects for the Indian Context</a:t>
            </a:r>
          </a:p>
        </p:txBody>
      </p:sp>
      <p:sp>
        <p:nvSpPr>
          <p:cNvPr id="5" name="TextBox 4"/>
          <p:cNvSpPr txBox="1"/>
          <p:nvPr/>
        </p:nvSpPr>
        <p:spPr>
          <a:xfrm>
            <a:off x="381000" y="1828800"/>
            <a:ext cx="8153400" cy="307776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spcAft>
                <a:spcPts val="1200"/>
              </a:spcAft>
              <a:buFont typeface="Wingdings" pitchFamily="2" charset="2"/>
              <a:buChar char="Ø"/>
            </a:pPr>
            <a:r>
              <a:rPr lang="en-US" sz="2400" dirty="0"/>
              <a:t>Conflicts and struggles</a:t>
            </a:r>
          </a:p>
          <a:p>
            <a:pPr>
              <a:spcAft>
                <a:spcPts val="1200"/>
              </a:spcAft>
              <a:buFont typeface="Wingdings" pitchFamily="2" charset="2"/>
              <a:buChar char="Ø"/>
            </a:pPr>
            <a:r>
              <a:rPr lang="en-US" sz="2400" dirty="0"/>
              <a:t>Access</a:t>
            </a:r>
          </a:p>
          <a:p>
            <a:pPr>
              <a:spcAft>
                <a:spcPts val="1200"/>
              </a:spcAft>
              <a:buFont typeface="Wingdings" pitchFamily="2" charset="2"/>
              <a:buChar char="Ø"/>
            </a:pPr>
            <a:r>
              <a:rPr lang="en-US" sz="2400" dirty="0"/>
              <a:t>Equity</a:t>
            </a:r>
          </a:p>
          <a:p>
            <a:pPr>
              <a:spcAft>
                <a:spcPts val="1200"/>
              </a:spcAft>
              <a:buFont typeface="Wingdings" pitchFamily="2" charset="2"/>
              <a:buChar char="Ø"/>
            </a:pPr>
            <a:r>
              <a:rPr lang="en-US" sz="2400" dirty="0"/>
              <a:t>Justice</a:t>
            </a:r>
          </a:p>
          <a:p>
            <a:pPr>
              <a:spcAft>
                <a:spcPts val="1200"/>
              </a:spcAft>
              <a:buFont typeface="Wingdings" pitchFamily="2" charset="2"/>
              <a:buChar char="Ø"/>
            </a:pPr>
            <a:r>
              <a:rPr lang="en-US" sz="2400" dirty="0"/>
              <a:t>Institutions</a:t>
            </a:r>
          </a:p>
          <a:p>
            <a:pPr>
              <a:spcAft>
                <a:spcPts val="1200"/>
              </a:spcAft>
              <a:buFont typeface="Wingdings" pitchFamily="2" charset="2"/>
              <a:buChar char="Ø"/>
            </a:pPr>
            <a:r>
              <a:rPr lang="en-US" sz="2400" dirty="0"/>
              <a:t>Governance</a:t>
            </a:r>
          </a:p>
        </p:txBody>
      </p:sp>
      <p:graphicFrame>
        <p:nvGraphicFramePr>
          <p:cNvPr id="6" name="Diagram 5"/>
          <p:cNvGraphicFramePr/>
          <p:nvPr/>
        </p:nvGraphicFramePr>
        <p:xfrm>
          <a:off x="381000" y="5562600"/>
          <a:ext cx="8458200"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ChangeArrowheads="1"/>
          </p:cNvSpPr>
          <p:nvPr/>
        </p:nvSpPr>
        <p:spPr bwMode="auto">
          <a:xfrm>
            <a:off x="304800" y="228600"/>
            <a:ext cx="7924800" cy="8302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spcBef>
                <a:spcPct val="50000"/>
              </a:spcBef>
            </a:pPr>
            <a:r>
              <a:rPr lang="en-US" sz="2400" dirty="0" err="1"/>
              <a:t>Plachimada</a:t>
            </a:r>
            <a:r>
              <a:rPr lang="en-US" sz="2400" dirty="0"/>
              <a:t>: Private ownership </a:t>
            </a:r>
            <a:r>
              <a:rPr lang="en-US" sz="2400" dirty="0" err="1"/>
              <a:t>vs</a:t>
            </a:r>
            <a:r>
              <a:rPr lang="en-US" sz="2400" dirty="0"/>
              <a:t> public access to water (Coca Cola)</a:t>
            </a:r>
          </a:p>
        </p:txBody>
      </p:sp>
      <p:pic>
        <p:nvPicPr>
          <p:cNvPr id="29699" name="Picture 2" descr="http://t3.gstatic.com/images?q=tbn:ANd9GcRCAtU2aqgDeDz8PFZf6xwJDsjFzmRBceskQTCXNgnFey3jo1Z3"/>
          <p:cNvPicPr>
            <a:picLocks noChangeAspect="1" noChangeArrowheads="1"/>
          </p:cNvPicPr>
          <p:nvPr/>
        </p:nvPicPr>
        <p:blipFill>
          <a:blip r:embed="rId2" cstate="print"/>
          <a:srcRect/>
          <a:stretch>
            <a:fillRect/>
          </a:stretch>
        </p:blipFill>
        <p:spPr bwMode="auto">
          <a:xfrm>
            <a:off x="228600" y="1524000"/>
            <a:ext cx="2619375" cy="1743075"/>
          </a:xfrm>
          <a:prstGeom prst="rect">
            <a:avLst/>
          </a:prstGeom>
          <a:noFill/>
          <a:ln w="9525">
            <a:noFill/>
            <a:miter lim="800000"/>
            <a:headEnd/>
            <a:tailEnd/>
          </a:ln>
        </p:spPr>
      </p:pic>
      <p:pic>
        <p:nvPicPr>
          <p:cNvPr id="29700" name="Picture 4" descr="http://t1.gstatic.com/images?q=tbn:ANd9GcShbYarjpwe0ISN5hGEh-uEkPFBnazscbUN577RfEpjmHcjjUF96g"/>
          <p:cNvPicPr>
            <a:picLocks noChangeAspect="1" noChangeArrowheads="1"/>
          </p:cNvPicPr>
          <p:nvPr/>
        </p:nvPicPr>
        <p:blipFill>
          <a:blip r:embed="rId3" cstate="print"/>
          <a:srcRect/>
          <a:stretch>
            <a:fillRect/>
          </a:stretch>
        </p:blipFill>
        <p:spPr bwMode="auto">
          <a:xfrm>
            <a:off x="3048000" y="1371600"/>
            <a:ext cx="2171700" cy="2105025"/>
          </a:xfrm>
          <a:prstGeom prst="rect">
            <a:avLst/>
          </a:prstGeom>
          <a:noFill/>
          <a:ln w="9525">
            <a:noFill/>
            <a:miter lim="800000"/>
            <a:headEnd/>
            <a:tailEnd/>
          </a:ln>
        </p:spPr>
      </p:pic>
      <p:pic>
        <p:nvPicPr>
          <p:cNvPr id="29701" name="Picture 6" descr="http://english.doolnews.com/wp-content/uploads/2011/09/coco-cola.jpg"/>
          <p:cNvPicPr>
            <a:picLocks noChangeAspect="1" noChangeArrowheads="1"/>
          </p:cNvPicPr>
          <p:nvPr/>
        </p:nvPicPr>
        <p:blipFill>
          <a:blip r:embed="rId4" cstate="print"/>
          <a:srcRect/>
          <a:stretch>
            <a:fillRect/>
          </a:stretch>
        </p:blipFill>
        <p:spPr bwMode="auto">
          <a:xfrm>
            <a:off x="5562600" y="1371600"/>
            <a:ext cx="2857500" cy="2000250"/>
          </a:xfrm>
          <a:prstGeom prst="rect">
            <a:avLst/>
          </a:prstGeom>
          <a:noFill/>
          <a:ln w="9525">
            <a:noFill/>
            <a:miter lim="800000"/>
            <a:headEnd/>
            <a:tailEnd/>
          </a:ln>
        </p:spPr>
      </p:pic>
      <p:sp>
        <p:nvSpPr>
          <p:cNvPr id="29702" name="TextBox 5"/>
          <p:cNvSpPr txBox="1">
            <a:spLocks noChangeArrowheads="1"/>
          </p:cNvSpPr>
          <p:nvPr/>
        </p:nvSpPr>
        <p:spPr bwMode="auto">
          <a:xfrm>
            <a:off x="228600" y="3810000"/>
            <a:ext cx="8305800" cy="4302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r>
              <a:rPr lang="en-US" sz="2200" dirty="0"/>
              <a:t>To whom does ground water belong?</a:t>
            </a:r>
          </a:p>
        </p:txBody>
      </p:sp>
      <p:sp>
        <p:nvSpPr>
          <p:cNvPr id="29703" name="Rectangle 6"/>
          <p:cNvSpPr>
            <a:spLocks noChangeArrowheads="1"/>
          </p:cNvSpPr>
          <p:nvPr/>
        </p:nvSpPr>
        <p:spPr bwMode="auto">
          <a:xfrm>
            <a:off x="304800" y="4572000"/>
            <a:ext cx="6248400" cy="83026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r>
              <a:rPr lang="en-US" sz="2400" i="1" dirty="0" err="1"/>
              <a:t>Adivasi</a:t>
            </a:r>
            <a:r>
              <a:rPr lang="en-US" sz="2400" i="1" dirty="0"/>
              <a:t> </a:t>
            </a:r>
            <a:r>
              <a:rPr lang="en-US" sz="2400" i="1" dirty="0" err="1"/>
              <a:t>Samkrashana</a:t>
            </a:r>
            <a:r>
              <a:rPr lang="en-US" sz="2400" i="1" dirty="0"/>
              <a:t> </a:t>
            </a:r>
            <a:r>
              <a:rPr lang="en-US" sz="2400" i="1" dirty="0" err="1"/>
              <a:t>Sangham</a:t>
            </a:r>
            <a:r>
              <a:rPr lang="en-US" sz="2400" i="1" dirty="0"/>
              <a:t> (</a:t>
            </a:r>
            <a:r>
              <a:rPr lang="en-US" sz="2400" i="1" dirty="0" err="1"/>
              <a:t>Adivasi</a:t>
            </a:r>
            <a:r>
              <a:rPr lang="en-US" sz="2400" i="1" dirty="0"/>
              <a:t> Protection </a:t>
            </a:r>
            <a:r>
              <a:rPr lang="en-US" sz="2400" dirty="0"/>
              <a:t>Front)</a:t>
            </a:r>
          </a:p>
        </p:txBody>
      </p:sp>
      <p:sp>
        <p:nvSpPr>
          <p:cNvPr id="29704" name="AutoShape 8" descr="http://www.womenunlimited.net/images/ab_1.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29705" name="AutoShape 10" descr="http://www.womenunlimited.net/images/ab_1.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29706" name="Picture 9" descr="CK Janu.jpg"/>
          <p:cNvPicPr>
            <a:picLocks noChangeAspect="1"/>
          </p:cNvPicPr>
          <p:nvPr/>
        </p:nvPicPr>
        <p:blipFill>
          <a:blip r:embed="rId5" cstate="print"/>
          <a:srcRect/>
          <a:stretch>
            <a:fillRect/>
          </a:stretch>
        </p:blipFill>
        <p:spPr bwMode="auto">
          <a:xfrm>
            <a:off x="6858000" y="3657600"/>
            <a:ext cx="1343025" cy="19431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610600" cy="523220"/>
          </a:xfrm>
          <a:prstGeom prst="rect">
            <a:avLst/>
          </a:prstGeom>
          <a:noFill/>
        </p:spPr>
        <p:txBody>
          <a:bodyPr wrap="square" rtlCol="0">
            <a:spAutoFit/>
          </a:bodyPr>
          <a:lstStyle/>
          <a:p>
            <a:r>
              <a:rPr lang="en-US" sz="2800" b="1" dirty="0"/>
              <a:t>The difficult questions of Value and Justice</a:t>
            </a:r>
          </a:p>
        </p:txBody>
      </p:sp>
      <p:sp>
        <p:nvSpPr>
          <p:cNvPr id="3" name="TextBox 2"/>
          <p:cNvSpPr txBox="1"/>
          <p:nvPr/>
        </p:nvSpPr>
        <p:spPr>
          <a:xfrm>
            <a:off x="381000" y="1219200"/>
            <a:ext cx="8077200" cy="366254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spcAft>
                <a:spcPts val="1200"/>
              </a:spcAft>
            </a:pPr>
            <a:r>
              <a:rPr lang="en-US" sz="2400" u="sng" dirty="0"/>
              <a:t>Valuing nature, ecosystems, natural </a:t>
            </a:r>
            <a:r>
              <a:rPr lang="en-US" sz="2400" b="1" i="1" u="sng" dirty="0"/>
              <a:t>resources</a:t>
            </a:r>
            <a:endParaRPr lang="en-US" sz="2400" b="1" u="sng" dirty="0"/>
          </a:p>
          <a:p>
            <a:pPr>
              <a:spcAft>
                <a:spcPts val="1200"/>
              </a:spcAft>
              <a:buFont typeface="Wingdings" pitchFamily="2" charset="2"/>
              <a:buChar char="§"/>
            </a:pPr>
            <a:r>
              <a:rPr lang="en-US" sz="2400" dirty="0"/>
              <a:t>Economic value (production of goods and services)</a:t>
            </a:r>
          </a:p>
          <a:p>
            <a:pPr>
              <a:spcAft>
                <a:spcPts val="1200"/>
              </a:spcAft>
              <a:buFont typeface="Wingdings" pitchFamily="2" charset="2"/>
              <a:buChar char="§"/>
            </a:pPr>
            <a:r>
              <a:rPr lang="en-US" sz="2400" dirty="0"/>
              <a:t>Life support: breathing, living, pollution, water purification, cleaning up, regeneration, sustaining ecosystems, carbon sequestration, salinity control, disease control</a:t>
            </a:r>
          </a:p>
          <a:p>
            <a:pPr>
              <a:spcAft>
                <a:spcPts val="1200"/>
              </a:spcAft>
              <a:buFont typeface="Wingdings" pitchFamily="2" charset="2"/>
              <a:buChar char="§"/>
            </a:pPr>
            <a:r>
              <a:rPr lang="en-US" sz="2400" dirty="0"/>
              <a:t>Social and cultural value (life-fulfilling): religion, aesthetics, recreation</a:t>
            </a:r>
          </a:p>
          <a:p>
            <a:pPr>
              <a:spcAft>
                <a:spcPts val="1200"/>
              </a:spcAft>
              <a:buFont typeface="Wingdings" pitchFamily="2" charset="2"/>
              <a:buChar char="§"/>
            </a:pPr>
            <a:r>
              <a:rPr lang="en-US" sz="2400" dirty="0"/>
              <a:t>Conservation: future use</a:t>
            </a:r>
          </a:p>
        </p:txBody>
      </p:sp>
      <p:sp>
        <p:nvSpPr>
          <p:cNvPr id="4" name="TextBox 3"/>
          <p:cNvSpPr txBox="1"/>
          <p:nvPr/>
        </p:nvSpPr>
        <p:spPr>
          <a:xfrm>
            <a:off x="228600" y="5257800"/>
            <a:ext cx="84582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t>Valuing as a way of organizing and using information to make informed choices  - beyond instrumental use of resources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8686800"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800" dirty="0"/>
              <a:t>Environment and Justice: Inter and Intra-generational</a:t>
            </a:r>
          </a:p>
        </p:txBody>
      </p:sp>
      <p:sp>
        <p:nvSpPr>
          <p:cNvPr id="3" name="TextBox 2"/>
          <p:cNvSpPr txBox="1"/>
          <p:nvPr/>
        </p:nvSpPr>
        <p:spPr>
          <a:xfrm>
            <a:off x="152400" y="1143000"/>
            <a:ext cx="8686800" cy="418576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spcAft>
                <a:spcPts val="1200"/>
              </a:spcAft>
              <a:buFont typeface="Wingdings" pitchFamily="2" charset="2"/>
              <a:buChar char="Ø"/>
            </a:pPr>
            <a:r>
              <a:rPr lang="en-US" sz="2400" dirty="0"/>
              <a:t>NIMBY principle and environmental injustice: landfills, dumping grounds, hazardous facilities</a:t>
            </a:r>
          </a:p>
          <a:p>
            <a:pPr>
              <a:spcAft>
                <a:spcPts val="1200"/>
              </a:spcAft>
              <a:buFont typeface="Wingdings" pitchFamily="2" charset="2"/>
              <a:buChar char="Ø"/>
            </a:pPr>
            <a:r>
              <a:rPr lang="en-US" sz="2400" dirty="0"/>
              <a:t>Climate change and justice</a:t>
            </a:r>
          </a:p>
          <a:p>
            <a:pPr>
              <a:spcAft>
                <a:spcPts val="1200"/>
              </a:spcAft>
              <a:buFont typeface="Wingdings" pitchFamily="2" charset="2"/>
              <a:buChar char="Ø"/>
            </a:pPr>
            <a:r>
              <a:rPr lang="en-US" sz="2400" dirty="0"/>
              <a:t>Access to the environment, R&amp;R, Compensation and Justice: short </a:t>
            </a:r>
            <a:r>
              <a:rPr lang="en-US" sz="2400" dirty="0" err="1"/>
              <a:t>vs</a:t>
            </a:r>
            <a:r>
              <a:rPr lang="en-US" sz="2400" dirty="0"/>
              <a:t> long term benefits</a:t>
            </a:r>
          </a:p>
          <a:p>
            <a:pPr lvl="1">
              <a:spcAft>
                <a:spcPts val="1200"/>
              </a:spcAft>
              <a:buFont typeface="Wingdings" pitchFamily="2" charset="2"/>
              <a:buChar char="Ø"/>
            </a:pPr>
            <a:r>
              <a:rPr lang="en-US" sz="2400" dirty="0"/>
              <a:t>Sacrifice?</a:t>
            </a:r>
          </a:p>
          <a:p>
            <a:pPr>
              <a:spcAft>
                <a:spcPts val="1200"/>
              </a:spcAft>
              <a:buFont typeface="Wingdings" pitchFamily="2" charset="2"/>
              <a:buChar char="Ø"/>
            </a:pPr>
            <a:r>
              <a:rPr lang="en-US" sz="2400" dirty="0"/>
              <a:t>Bourgeois environmentalism: </a:t>
            </a:r>
            <a:r>
              <a:rPr lang="en-US" sz="2400" dirty="0" err="1"/>
              <a:t>Amita</a:t>
            </a:r>
            <a:r>
              <a:rPr lang="en-US" sz="2400" dirty="0"/>
              <a:t> </a:t>
            </a:r>
            <a:r>
              <a:rPr lang="en-US" sz="2400" dirty="0" err="1"/>
              <a:t>Baviskar</a:t>
            </a:r>
            <a:endParaRPr lang="en-US" sz="2400" dirty="0"/>
          </a:p>
          <a:p>
            <a:pPr>
              <a:spcAft>
                <a:spcPts val="1200"/>
              </a:spcAft>
              <a:buFont typeface="Wingdings" pitchFamily="2" charset="2"/>
              <a:buChar char="Ø"/>
            </a:pPr>
            <a:r>
              <a:rPr lang="en-US" sz="2400" dirty="0"/>
              <a:t>Environmental justice: questions of socio-economic inequality and prejudice based on race, caste, gender, tribe, or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6200"/>
            <a:ext cx="8763000" cy="489364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a:t>Definition of </a:t>
            </a:r>
            <a:r>
              <a:rPr lang="en-US" sz="2400" u="sng" dirty="0"/>
              <a:t>environmental justice</a:t>
            </a:r>
            <a:r>
              <a:rPr lang="en-US" sz="2400" dirty="0"/>
              <a:t>:</a:t>
            </a:r>
          </a:p>
          <a:p>
            <a:r>
              <a:rPr lang="en-US" sz="2400" dirty="0"/>
              <a:t>“fair treatment and meaningful involvement of all people regardless of race, ethnicity, income, national origin, or educational level with respect to the development, implementation and enforcement of environmental laws, regulations and policies. Fair treatment means that no population, due to policy or economic disempowerment, is forced to bear a disproportionate burden of the negative human health or environmental impacts of pollution or other environmental consequences resulting from industrial, municipal, and commercial operations or the execution of federal, state, local, and tribal programs and policies.</a:t>
            </a:r>
          </a:p>
          <a:p>
            <a:endParaRPr lang="en-US" sz="2400" dirty="0"/>
          </a:p>
          <a:p>
            <a:r>
              <a:rPr lang="en-US" sz="2400" dirty="0"/>
              <a:t>Environment Protection Agency, USA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86800" cy="409342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b="1" dirty="0"/>
              <a:t>Demography and Sustainable development: Need for caution</a:t>
            </a:r>
          </a:p>
          <a:p>
            <a:endParaRPr lang="en-US" sz="2400" dirty="0"/>
          </a:p>
          <a:p>
            <a:r>
              <a:rPr lang="en-US" sz="2400" u="sng" dirty="0"/>
              <a:t>The problem of population: </a:t>
            </a:r>
          </a:p>
          <a:p>
            <a:pPr lvl="1">
              <a:spcAft>
                <a:spcPts val="600"/>
              </a:spcAft>
              <a:buFont typeface="Arial" pitchFamily="34" charset="0"/>
              <a:buChar char="•"/>
            </a:pPr>
            <a:r>
              <a:rPr lang="en-US" sz="2400" dirty="0"/>
              <a:t>Relate to lifestyles, and consumption</a:t>
            </a:r>
          </a:p>
          <a:p>
            <a:pPr lvl="1">
              <a:spcAft>
                <a:spcPts val="600"/>
              </a:spcAft>
              <a:buFont typeface="Arial" pitchFamily="34" charset="0"/>
              <a:buChar char="•"/>
            </a:pPr>
            <a:r>
              <a:rPr lang="en-US" sz="2400" dirty="0"/>
              <a:t>The role of technology</a:t>
            </a:r>
          </a:p>
          <a:p>
            <a:pPr lvl="1">
              <a:spcAft>
                <a:spcPts val="600"/>
              </a:spcAft>
              <a:buFont typeface="Arial" pitchFamily="34" charset="0"/>
              <a:buChar char="•"/>
            </a:pPr>
            <a:r>
              <a:rPr lang="en-US" sz="2400" dirty="0"/>
              <a:t>Avoid terms such as ‘over-population’</a:t>
            </a:r>
          </a:p>
          <a:p>
            <a:pPr lvl="1">
              <a:spcAft>
                <a:spcPts val="600"/>
              </a:spcAft>
              <a:buFont typeface="Arial" pitchFamily="34" charset="0"/>
              <a:buChar char="•"/>
            </a:pPr>
            <a:r>
              <a:rPr lang="en-US" sz="2400" dirty="0"/>
              <a:t>Avoid alarmist arguments; science, social issues, and the issue of sustainable development</a:t>
            </a:r>
          </a:p>
          <a:p>
            <a:pPr lvl="1">
              <a:spcAft>
                <a:spcPts val="600"/>
              </a:spcAft>
              <a:buFont typeface="Arial" pitchFamily="34" charset="0"/>
              <a:buChar char="•"/>
            </a:pPr>
            <a:r>
              <a:rPr lang="en-US" sz="2400" dirty="0"/>
              <a:t>Development as the best contraceptive: Institutions, Freedom, and Policies, not sterilization and population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228600" y="76200"/>
            <a:ext cx="8458200" cy="415498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2400" b="1" dirty="0"/>
              <a:t>The problem of equity and social justice</a:t>
            </a:r>
          </a:p>
          <a:p>
            <a:pPr>
              <a:spcBef>
                <a:spcPct val="50000"/>
              </a:spcBef>
            </a:pPr>
            <a:r>
              <a:rPr lang="en-US" sz="2400" u="sng" dirty="0"/>
              <a:t>Class and the use and abuse of natural resources (</a:t>
            </a:r>
            <a:r>
              <a:rPr lang="en-US" sz="2400" u="sng" dirty="0" err="1"/>
              <a:t>Guha</a:t>
            </a:r>
            <a:r>
              <a:rPr lang="en-US" sz="2400" u="sng" dirty="0"/>
              <a:t> and </a:t>
            </a:r>
            <a:r>
              <a:rPr lang="en-US" sz="2400" u="sng" dirty="0" err="1"/>
              <a:t>Gadgil</a:t>
            </a:r>
            <a:r>
              <a:rPr lang="en-US" sz="2400" u="sng" dirty="0"/>
              <a:t>)</a:t>
            </a:r>
            <a:endParaRPr lang="en-US" sz="2400" dirty="0"/>
          </a:p>
          <a:p>
            <a:pPr>
              <a:spcBef>
                <a:spcPct val="50000"/>
              </a:spcBef>
              <a:buFontTx/>
              <a:buChar char="•"/>
            </a:pPr>
            <a:r>
              <a:rPr lang="en-US" sz="2400" dirty="0"/>
              <a:t>	Omnivores: industrialists, rich farmers, urban middle classes</a:t>
            </a:r>
          </a:p>
          <a:p>
            <a:pPr>
              <a:spcBef>
                <a:spcPct val="50000"/>
              </a:spcBef>
              <a:buFontTx/>
              <a:buChar char="•"/>
            </a:pPr>
            <a:r>
              <a:rPr lang="en-US" sz="2400" dirty="0"/>
              <a:t>	Ecosystem people: Rural, those who rely on natural resources (small and marginal farmers, landless </a:t>
            </a:r>
            <a:r>
              <a:rPr lang="en-US" sz="2400" dirty="0" err="1"/>
              <a:t>labour</a:t>
            </a:r>
            <a:r>
              <a:rPr lang="en-US" sz="2400" dirty="0"/>
              <a:t>,	pastoralists)</a:t>
            </a:r>
          </a:p>
          <a:p>
            <a:pPr>
              <a:spcBef>
                <a:spcPct val="50000"/>
              </a:spcBef>
              <a:buFontTx/>
              <a:buChar char="•"/>
            </a:pPr>
            <a:r>
              <a:rPr lang="en-US" sz="2400" dirty="0"/>
              <a:t>	Ecological refugees: Displaced, evicted, resettled, migrants</a:t>
            </a:r>
          </a:p>
        </p:txBody>
      </p:sp>
      <p:pic>
        <p:nvPicPr>
          <p:cNvPr id="5122" name="Picture 2" descr="http://ecx.images-amazon.com/images/I/517i1ZK2hfL.jpg"/>
          <p:cNvPicPr>
            <a:picLocks noChangeAspect="1" noChangeArrowheads="1"/>
          </p:cNvPicPr>
          <p:nvPr/>
        </p:nvPicPr>
        <p:blipFill>
          <a:blip r:embed="rId2" cstate="print"/>
          <a:srcRect/>
          <a:stretch>
            <a:fillRect/>
          </a:stretch>
        </p:blipFill>
        <p:spPr bwMode="auto">
          <a:xfrm>
            <a:off x="7467600" y="4495800"/>
            <a:ext cx="1447800" cy="217387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ox(in)">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pic>
        <p:nvPicPr>
          <p:cNvPr id="35843" name="Picture 2"/>
          <p:cNvPicPr>
            <a:picLocks noChangeAspect="1" noChangeArrowheads="1"/>
          </p:cNvPicPr>
          <p:nvPr/>
        </p:nvPicPr>
        <p:blipFill>
          <a:blip r:embed="rId2" cstate="print"/>
          <a:srcRect/>
          <a:stretch>
            <a:fillRect/>
          </a:stretch>
        </p:blipFill>
        <p:spPr bwMode="auto">
          <a:xfrm>
            <a:off x="381000" y="762000"/>
            <a:ext cx="8305800" cy="5884863"/>
          </a:xfrm>
          <a:prstGeom prst="rect">
            <a:avLst/>
          </a:prstGeom>
          <a:ln>
            <a:headEnd/>
            <a:tailEnd/>
          </a:ln>
        </p:spPr>
        <p:style>
          <a:lnRef idx="2">
            <a:schemeClr val="accent2"/>
          </a:lnRef>
          <a:fillRef idx="1">
            <a:schemeClr val="lt1"/>
          </a:fillRef>
          <a:effectRef idx="0">
            <a:schemeClr val="accent2"/>
          </a:effectRef>
          <a:fontRef idx="minor">
            <a:schemeClr val="dk1"/>
          </a:fontRef>
        </p:style>
      </p:pic>
      <p:sp>
        <p:nvSpPr>
          <p:cNvPr id="4" name="TextBox 3"/>
          <p:cNvSpPr txBox="1"/>
          <p:nvPr/>
        </p:nvSpPr>
        <p:spPr>
          <a:xfrm>
            <a:off x="228600" y="228600"/>
            <a:ext cx="85344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b="1" dirty="0"/>
              <a:t>Thinking about sustainable development models: Avoiding Biases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76200"/>
            <a:ext cx="8915400" cy="232371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457200" indent="-457200">
              <a:spcAft>
                <a:spcPts val="600"/>
              </a:spcAft>
            </a:pPr>
            <a:r>
              <a:rPr lang="en-US" sz="2400" b="1" dirty="0"/>
              <a:t>Disparity between Northern and Southern countries  (developed and developing)</a:t>
            </a:r>
          </a:p>
          <a:p>
            <a:pPr marL="914400" lvl="1" indent="-457200">
              <a:spcAft>
                <a:spcPts val="1200"/>
              </a:spcAft>
              <a:buFont typeface="Arial" pitchFamily="34" charset="0"/>
              <a:buChar char="•"/>
            </a:pPr>
            <a:r>
              <a:rPr lang="en-US" sz="2400" dirty="0"/>
              <a:t>R. </a:t>
            </a:r>
            <a:r>
              <a:rPr lang="en-US" sz="2400" dirty="0" err="1"/>
              <a:t>Guha</a:t>
            </a:r>
            <a:r>
              <a:rPr lang="en-US" sz="2400" dirty="0"/>
              <a:t>: full-stomach versus empty belly environmentalism</a:t>
            </a:r>
          </a:p>
          <a:p>
            <a:pPr marL="914400" lvl="1" indent="-457200">
              <a:spcAft>
                <a:spcPts val="1200"/>
              </a:spcAft>
              <a:buFont typeface="Arial" pitchFamily="34" charset="0"/>
              <a:buChar char="•"/>
            </a:pPr>
            <a:r>
              <a:rPr lang="en-US" sz="2400" dirty="0"/>
              <a:t>Conservation versus efficient and optimal use of resources</a:t>
            </a:r>
          </a:p>
          <a:p>
            <a:pPr marL="914400" lvl="1" indent="-457200">
              <a:spcAft>
                <a:spcPts val="1200"/>
              </a:spcAft>
              <a:buFont typeface="Arial" pitchFamily="34" charset="0"/>
              <a:buChar char="•"/>
            </a:pPr>
            <a:r>
              <a:rPr lang="en-US" sz="2400" dirty="0"/>
              <a:t>Enabling access to basic needs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TotalTime>
  <Words>1147</Words>
  <Application>Microsoft Office PowerPoint</Application>
  <PresentationFormat>On-screen Show (4:3)</PresentationFormat>
  <Paragraphs>117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Baskerville Old Face</vt:lpstr>
      <vt:lpstr>Bell MT</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 Parthasarathy</cp:lastModifiedBy>
  <cp:revision>74</cp:revision>
  <dcterms:created xsi:type="dcterms:W3CDTF">2015-03-23T23:26:36Z</dcterms:created>
  <dcterms:modified xsi:type="dcterms:W3CDTF">2020-11-17T03:52:26Z</dcterms:modified>
</cp:coreProperties>
</file>