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3"/>
  </p:sldMasterIdLst>
  <p:notesMasterIdLst>
    <p:notesMasterId r:id="rId29"/>
  </p:notesMasterIdLst>
  <p:sldIdLst>
    <p:sldId id="256" r:id="rId4"/>
    <p:sldId id="257" r:id="rId5"/>
    <p:sldId id="258" r:id="rId6"/>
    <p:sldId id="259" r:id="rId7"/>
    <p:sldId id="260" r:id="rId8"/>
    <p:sldId id="261" r:id="rId9"/>
    <p:sldId id="262" r:id="rId10"/>
    <p:sldId id="263" r:id="rId11"/>
    <p:sldId id="267" r:id="rId12"/>
    <p:sldId id="264" r:id="rId13"/>
    <p:sldId id="269" r:id="rId14"/>
    <p:sldId id="268" r:id="rId15"/>
    <p:sldId id="282" r:id="rId16"/>
    <p:sldId id="278" r:id="rId17"/>
    <p:sldId id="279" r:id="rId18"/>
    <p:sldId id="280" r:id="rId19"/>
    <p:sldId id="281" r:id="rId20"/>
    <p:sldId id="270" r:id="rId21"/>
    <p:sldId id="274" r:id="rId22"/>
    <p:sldId id="275" r:id="rId23"/>
    <p:sldId id="276" r:id="rId24"/>
    <p:sldId id="271" r:id="rId25"/>
    <p:sldId id="272" r:id="rId26"/>
    <p:sldId id="273" r:id="rId27"/>
    <p:sldId id="265"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74C03A-D650-4973-B63B-36182A1C2572}" v="8" dt="2020-11-27T21:26:16.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95" autoAdjust="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manav Vijay Pagare" userId="S::170020012@iitb.ac.in::cc69aa59-07f7-4701-a66b-b0ab89b607cb" providerId="AD" clId="Web-{FA74C03A-D650-4973-B63B-36182A1C2572}"/>
    <pc:docChg chg="modSld">
      <pc:chgData name="Yashmanav Vijay Pagare" userId="S::170020012@iitb.ac.in::cc69aa59-07f7-4701-a66b-b0ab89b607cb" providerId="AD" clId="Web-{FA74C03A-D650-4973-B63B-36182A1C2572}" dt="2020-11-27T21:26:16.472" v="7" actId="1076"/>
      <pc:docMkLst>
        <pc:docMk/>
      </pc:docMkLst>
      <pc:sldChg chg="modSp">
        <pc:chgData name="Yashmanav Vijay Pagare" userId="S::170020012@iitb.ac.in::cc69aa59-07f7-4701-a66b-b0ab89b607cb" providerId="AD" clId="Web-{FA74C03A-D650-4973-B63B-36182A1C2572}" dt="2020-11-27T21:18:34.749" v="2" actId="20577"/>
        <pc:sldMkLst>
          <pc:docMk/>
          <pc:sldMk cId="0" sldId="264"/>
        </pc:sldMkLst>
        <pc:spChg chg="mod">
          <ac:chgData name="Yashmanav Vijay Pagare" userId="S::170020012@iitb.ac.in::cc69aa59-07f7-4701-a66b-b0ab89b607cb" providerId="AD" clId="Web-{FA74C03A-D650-4973-B63B-36182A1C2572}" dt="2020-11-27T21:18:34.749" v="2" actId="20577"/>
          <ac:spMkLst>
            <pc:docMk/>
            <pc:sldMk cId="0" sldId="264"/>
            <ac:spMk id="13314" creationId="{15837D3B-25F3-4F68-B01F-35987752FB7A}"/>
          </ac:spMkLst>
        </pc:spChg>
      </pc:sldChg>
      <pc:sldChg chg="modSp">
        <pc:chgData name="Yashmanav Vijay Pagare" userId="S::170020012@iitb.ac.in::cc69aa59-07f7-4701-a66b-b0ab89b607cb" providerId="AD" clId="Web-{FA74C03A-D650-4973-B63B-36182A1C2572}" dt="2020-11-27T21:20:49.311" v="4" actId="14100"/>
        <pc:sldMkLst>
          <pc:docMk/>
          <pc:sldMk cId="0" sldId="278"/>
        </pc:sldMkLst>
        <pc:spChg chg="mod">
          <ac:chgData name="Yashmanav Vijay Pagare" userId="S::170020012@iitb.ac.in::cc69aa59-07f7-4701-a66b-b0ab89b607cb" providerId="AD" clId="Web-{FA74C03A-D650-4973-B63B-36182A1C2572}" dt="2020-11-27T21:20:49.311" v="4" actId="14100"/>
          <ac:spMkLst>
            <pc:docMk/>
            <pc:sldMk cId="0" sldId="278"/>
            <ac:spMk id="3" creationId="{68D38464-E40A-4E97-B493-0BD6BC77FF5B}"/>
          </ac:spMkLst>
        </pc:spChg>
      </pc:sldChg>
      <pc:sldChg chg="delSp modSp">
        <pc:chgData name="Yashmanav Vijay Pagare" userId="S::170020012@iitb.ac.in::cc69aa59-07f7-4701-a66b-b0ab89b607cb" providerId="AD" clId="Web-{FA74C03A-D650-4973-B63B-36182A1C2572}" dt="2020-11-27T21:26:16.472" v="7" actId="1076"/>
        <pc:sldMkLst>
          <pc:docMk/>
          <pc:sldMk cId="0" sldId="281"/>
        </pc:sldMkLst>
        <pc:spChg chg="del">
          <ac:chgData name="Yashmanav Vijay Pagare" userId="S::170020012@iitb.ac.in::cc69aa59-07f7-4701-a66b-b0ab89b607cb" providerId="AD" clId="Web-{FA74C03A-D650-4973-B63B-36182A1C2572}" dt="2020-11-27T21:26:11.457" v="6"/>
          <ac:spMkLst>
            <pc:docMk/>
            <pc:sldMk cId="0" sldId="281"/>
            <ac:spMk id="20482" creationId="{F9262F60-A0B6-4D4F-B5D2-A6259C652502}"/>
          </ac:spMkLst>
        </pc:spChg>
        <pc:spChg chg="mod">
          <ac:chgData name="Yashmanav Vijay Pagare" userId="S::170020012@iitb.ac.in::cc69aa59-07f7-4701-a66b-b0ab89b607cb" providerId="AD" clId="Web-{FA74C03A-D650-4973-B63B-36182A1C2572}" dt="2020-11-27T21:26:16.472" v="7" actId="1076"/>
          <ac:spMkLst>
            <pc:docMk/>
            <pc:sldMk cId="0" sldId="281"/>
            <ac:spMk id="20483" creationId="{952A4423-B792-41E1-883A-5CB8D5C99E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193F765-2E7D-4061-94C1-A9036FCED61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8435" name="Rectangle 3">
            <a:extLst>
              <a:ext uri="{FF2B5EF4-FFF2-40B4-BE49-F238E27FC236}">
                <a16:creationId xmlns:a16="http://schemas.microsoft.com/office/drawing/2014/main" id="{6FDEF999-7734-4991-89C2-220E872B970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9700" name="Rectangle 4">
            <a:extLst>
              <a:ext uri="{FF2B5EF4-FFF2-40B4-BE49-F238E27FC236}">
                <a16:creationId xmlns:a16="http://schemas.microsoft.com/office/drawing/2014/main" id="{E00F1C35-DEE2-4DF6-BA79-E712206FA62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a:extLst>
              <a:ext uri="{FF2B5EF4-FFF2-40B4-BE49-F238E27FC236}">
                <a16:creationId xmlns:a16="http://schemas.microsoft.com/office/drawing/2014/main" id="{E774F83F-15D5-4ED5-A708-7C6931F5C48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438" name="Rectangle 6">
            <a:extLst>
              <a:ext uri="{FF2B5EF4-FFF2-40B4-BE49-F238E27FC236}">
                <a16:creationId xmlns:a16="http://schemas.microsoft.com/office/drawing/2014/main" id="{D429B7B6-1410-46FA-9936-369AEF30638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8439" name="Rectangle 7">
            <a:extLst>
              <a:ext uri="{FF2B5EF4-FFF2-40B4-BE49-F238E27FC236}">
                <a16:creationId xmlns:a16="http://schemas.microsoft.com/office/drawing/2014/main" id="{418D0EBF-849B-4FE3-ADC7-47468E18A96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A2D48095-38B2-4E69-B032-F068B8858AD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265B5C4-A7C3-4D15-A97A-698DCE0441C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F8990F0-963E-4E3F-83A5-90DDAD52723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F0D27B-E8EE-415C-BEA4-B4716D21D40B}"/>
              </a:ext>
            </a:extLst>
          </p:cNvPr>
          <p:cNvSpPr>
            <a:spLocks noGrp="1"/>
          </p:cNvSpPr>
          <p:nvPr>
            <p:ph type="sldNum" sz="quarter" idx="12"/>
          </p:nvPr>
        </p:nvSpPr>
        <p:spPr/>
        <p:txBody>
          <a:bodyPr/>
          <a:lstStyle>
            <a:lvl1pPr>
              <a:defRPr/>
            </a:lvl1pPr>
          </a:lstStyle>
          <a:p>
            <a:fld id="{BFEDF906-3B1A-4F63-9484-8F5B5B8E9C51}" type="slidenum">
              <a:rPr lang="en-US" altLang="en-US"/>
              <a:pPr/>
              <a:t>‹#›</a:t>
            </a:fld>
            <a:endParaRPr lang="en-US" altLang="en-US"/>
          </a:p>
        </p:txBody>
      </p:sp>
    </p:spTree>
    <p:extLst>
      <p:ext uri="{BB962C8B-B14F-4D97-AF65-F5344CB8AC3E}">
        <p14:creationId xmlns:p14="http://schemas.microsoft.com/office/powerpoint/2010/main" val="315440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88F0F8-6F37-4691-9E96-97A36C43F62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BD6DFB2-41FF-4794-BB30-CB1E323B34E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D32DBEF-9DD2-415E-963A-90999A7E8421}"/>
              </a:ext>
            </a:extLst>
          </p:cNvPr>
          <p:cNvSpPr>
            <a:spLocks noGrp="1"/>
          </p:cNvSpPr>
          <p:nvPr>
            <p:ph type="sldNum" sz="quarter" idx="12"/>
          </p:nvPr>
        </p:nvSpPr>
        <p:spPr/>
        <p:txBody>
          <a:bodyPr/>
          <a:lstStyle>
            <a:lvl1pPr>
              <a:defRPr/>
            </a:lvl1pPr>
          </a:lstStyle>
          <a:p>
            <a:fld id="{7D45298C-02AD-45A5-8790-9AB33270ACF1}" type="slidenum">
              <a:rPr lang="en-US" altLang="en-US"/>
              <a:pPr/>
              <a:t>‹#›</a:t>
            </a:fld>
            <a:endParaRPr lang="en-US" altLang="en-US"/>
          </a:p>
        </p:txBody>
      </p:sp>
    </p:spTree>
    <p:extLst>
      <p:ext uri="{BB962C8B-B14F-4D97-AF65-F5344CB8AC3E}">
        <p14:creationId xmlns:p14="http://schemas.microsoft.com/office/powerpoint/2010/main" val="404326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C265D-5FB9-4DB3-9A37-1C7C772613E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B9BF84B-A9E5-4A84-96B6-3EF22B9CFAC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B7E3C06-9EEB-4BAD-B2E3-EAACB085B961}"/>
              </a:ext>
            </a:extLst>
          </p:cNvPr>
          <p:cNvSpPr>
            <a:spLocks noGrp="1"/>
          </p:cNvSpPr>
          <p:nvPr>
            <p:ph type="sldNum" sz="quarter" idx="12"/>
          </p:nvPr>
        </p:nvSpPr>
        <p:spPr/>
        <p:txBody>
          <a:bodyPr/>
          <a:lstStyle>
            <a:lvl1pPr>
              <a:defRPr/>
            </a:lvl1pPr>
          </a:lstStyle>
          <a:p>
            <a:fld id="{BCD146C1-6B9A-41ED-AB1F-AC0BEC82CC4C}" type="slidenum">
              <a:rPr lang="en-US" altLang="en-US"/>
              <a:pPr/>
              <a:t>‹#›</a:t>
            </a:fld>
            <a:endParaRPr lang="en-US" altLang="en-US"/>
          </a:p>
        </p:txBody>
      </p:sp>
    </p:spTree>
    <p:extLst>
      <p:ext uri="{BB962C8B-B14F-4D97-AF65-F5344CB8AC3E}">
        <p14:creationId xmlns:p14="http://schemas.microsoft.com/office/powerpoint/2010/main" val="2092805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1431925"/>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927475"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8075" y="1905000"/>
            <a:ext cx="3927475"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F96A31-EEA5-4918-A00E-EF94C75163D8}"/>
              </a:ext>
            </a:extLst>
          </p:cNvPr>
          <p:cNvSpPr>
            <a:spLocks noGrp="1"/>
          </p:cNvSpPr>
          <p:nvPr>
            <p:ph type="dt" sz="half" idx="10"/>
          </p:nvPr>
        </p:nvSpPr>
        <p:spPr>
          <a:xfrm>
            <a:off x="838200" y="6245225"/>
            <a:ext cx="1901825" cy="47625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68F743E9-9A9E-4795-BB59-C2A1659570A2}"/>
              </a:ext>
            </a:extLst>
          </p:cNvPr>
          <p:cNvSpPr>
            <a:spLocks noGrp="1"/>
          </p:cNvSpPr>
          <p:nvPr>
            <p:ph type="ftr" sz="quarter" idx="11"/>
          </p:nvPr>
        </p:nvSpPr>
        <p:spPr>
          <a:xfrm>
            <a:off x="3429000" y="6245225"/>
            <a:ext cx="2895600" cy="47625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0B5279E2-3BB4-4E8D-9406-343C5F5D72E4}"/>
              </a:ext>
            </a:extLst>
          </p:cNvPr>
          <p:cNvSpPr>
            <a:spLocks noGrp="1"/>
          </p:cNvSpPr>
          <p:nvPr>
            <p:ph type="sldNum" sz="quarter" idx="12"/>
          </p:nvPr>
        </p:nvSpPr>
        <p:spPr>
          <a:xfrm>
            <a:off x="6937375" y="6245225"/>
            <a:ext cx="1901825" cy="476250"/>
          </a:xfrm>
        </p:spPr>
        <p:txBody>
          <a:bodyPr/>
          <a:lstStyle>
            <a:lvl1pPr>
              <a:defRPr/>
            </a:lvl1pPr>
          </a:lstStyle>
          <a:p>
            <a:fld id="{9700AEA7-7209-4129-A696-3C46DAF9D0A6}" type="slidenum">
              <a:rPr lang="en-US" altLang="en-US"/>
              <a:pPr/>
              <a:t>‹#›</a:t>
            </a:fld>
            <a:endParaRPr lang="en-US" altLang="en-US"/>
          </a:p>
        </p:txBody>
      </p:sp>
    </p:spTree>
    <p:extLst>
      <p:ext uri="{BB962C8B-B14F-4D97-AF65-F5344CB8AC3E}">
        <p14:creationId xmlns:p14="http://schemas.microsoft.com/office/powerpoint/2010/main" val="4240704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1431925"/>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927475"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18075" y="1905000"/>
            <a:ext cx="3927475"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18075" y="4076700"/>
            <a:ext cx="3927475"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5E1BF4C6-8C5F-4BC4-A899-62237FBA2A62}"/>
              </a:ext>
            </a:extLst>
          </p:cNvPr>
          <p:cNvSpPr>
            <a:spLocks noGrp="1"/>
          </p:cNvSpPr>
          <p:nvPr>
            <p:ph type="dt" sz="half" idx="10"/>
          </p:nvPr>
        </p:nvSpPr>
        <p:spPr>
          <a:xfrm>
            <a:off x="838200" y="6245225"/>
            <a:ext cx="1901825" cy="476250"/>
          </a:xfrm>
        </p:spPr>
        <p:txBody>
          <a:bodyPr/>
          <a:lstStyle>
            <a:lvl1pPr>
              <a:defRPr/>
            </a:lvl1pPr>
          </a:lstStyle>
          <a:p>
            <a:pPr>
              <a:defRPr/>
            </a:pPr>
            <a:endParaRPr lang="en-US"/>
          </a:p>
        </p:txBody>
      </p:sp>
      <p:sp>
        <p:nvSpPr>
          <p:cNvPr id="7" name="Footer Placeholder 6">
            <a:extLst>
              <a:ext uri="{FF2B5EF4-FFF2-40B4-BE49-F238E27FC236}">
                <a16:creationId xmlns:a16="http://schemas.microsoft.com/office/drawing/2014/main" id="{D7C5425D-8A25-4981-A045-E12FB7BFF500}"/>
              </a:ext>
            </a:extLst>
          </p:cNvPr>
          <p:cNvSpPr>
            <a:spLocks noGrp="1"/>
          </p:cNvSpPr>
          <p:nvPr>
            <p:ph type="ftr" sz="quarter" idx="11"/>
          </p:nvPr>
        </p:nvSpPr>
        <p:spPr>
          <a:xfrm>
            <a:off x="3429000" y="6245225"/>
            <a:ext cx="2895600" cy="476250"/>
          </a:xfrm>
        </p:spPr>
        <p:txBody>
          <a:bodyPr/>
          <a:lstStyle>
            <a:lvl1pPr>
              <a:defRPr/>
            </a:lvl1pPr>
          </a:lstStyle>
          <a:p>
            <a:pPr>
              <a:defRPr/>
            </a:pPr>
            <a:endParaRPr lang="en-US"/>
          </a:p>
        </p:txBody>
      </p:sp>
      <p:sp>
        <p:nvSpPr>
          <p:cNvPr id="8" name="Slide Number Placeholder 7">
            <a:extLst>
              <a:ext uri="{FF2B5EF4-FFF2-40B4-BE49-F238E27FC236}">
                <a16:creationId xmlns:a16="http://schemas.microsoft.com/office/drawing/2014/main" id="{B21DD3B6-CB43-497C-A8C0-2CFFEB34773E}"/>
              </a:ext>
            </a:extLst>
          </p:cNvPr>
          <p:cNvSpPr>
            <a:spLocks noGrp="1"/>
          </p:cNvSpPr>
          <p:nvPr>
            <p:ph type="sldNum" sz="quarter" idx="12"/>
          </p:nvPr>
        </p:nvSpPr>
        <p:spPr>
          <a:xfrm>
            <a:off x="6937375" y="6245225"/>
            <a:ext cx="1901825" cy="476250"/>
          </a:xfrm>
        </p:spPr>
        <p:txBody>
          <a:bodyPr/>
          <a:lstStyle>
            <a:lvl1pPr>
              <a:defRPr/>
            </a:lvl1pPr>
          </a:lstStyle>
          <a:p>
            <a:fld id="{735E7851-1B5D-4AB4-88AB-9CADD77142CE}" type="slidenum">
              <a:rPr lang="en-US" altLang="en-US"/>
              <a:pPr/>
              <a:t>‹#›</a:t>
            </a:fld>
            <a:endParaRPr lang="en-US" altLang="en-US"/>
          </a:p>
        </p:txBody>
      </p:sp>
    </p:spTree>
    <p:extLst>
      <p:ext uri="{BB962C8B-B14F-4D97-AF65-F5344CB8AC3E}">
        <p14:creationId xmlns:p14="http://schemas.microsoft.com/office/powerpoint/2010/main" val="147667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84B40-158A-4F81-8229-B9BBD849BE8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29BCC96-7116-4E95-9E70-620D1DDC5AD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EEA20E-FA83-4178-A7AE-5E6178D70B9C}"/>
              </a:ext>
            </a:extLst>
          </p:cNvPr>
          <p:cNvSpPr>
            <a:spLocks noGrp="1"/>
          </p:cNvSpPr>
          <p:nvPr>
            <p:ph type="sldNum" sz="quarter" idx="12"/>
          </p:nvPr>
        </p:nvSpPr>
        <p:spPr/>
        <p:txBody>
          <a:bodyPr/>
          <a:lstStyle>
            <a:lvl1pPr>
              <a:defRPr/>
            </a:lvl1pPr>
          </a:lstStyle>
          <a:p>
            <a:fld id="{28C749D3-5D43-44DD-99E0-92D500069464}" type="slidenum">
              <a:rPr lang="en-US" altLang="en-US"/>
              <a:pPr/>
              <a:t>‹#›</a:t>
            </a:fld>
            <a:endParaRPr lang="en-US" altLang="en-US"/>
          </a:p>
        </p:txBody>
      </p:sp>
    </p:spTree>
    <p:extLst>
      <p:ext uri="{BB962C8B-B14F-4D97-AF65-F5344CB8AC3E}">
        <p14:creationId xmlns:p14="http://schemas.microsoft.com/office/powerpoint/2010/main" val="116465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E1B364-07EA-4596-8E8B-77C7C76C8D3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451D164-8DBE-4D43-B2B2-B89B5323F4D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7C69000-CF3E-47A3-A62F-A72C91CEF0A3}"/>
              </a:ext>
            </a:extLst>
          </p:cNvPr>
          <p:cNvSpPr>
            <a:spLocks noGrp="1"/>
          </p:cNvSpPr>
          <p:nvPr>
            <p:ph type="sldNum" sz="quarter" idx="12"/>
          </p:nvPr>
        </p:nvSpPr>
        <p:spPr/>
        <p:txBody>
          <a:bodyPr/>
          <a:lstStyle>
            <a:lvl1pPr>
              <a:defRPr/>
            </a:lvl1pPr>
          </a:lstStyle>
          <a:p>
            <a:fld id="{01DFDF9E-0D07-44DA-BC93-3FC37F4591E1}" type="slidenum">
              <a:rPr lang="en-US" altLang="en-US"/>
              <a:pPr/>
              <a:t>‹#›</a:t>
            </a:fld>
            <a:endParaRPr lang="en-US" altLang="en-US"/>
          </a:p>
        </p:txBody>
      </p:sp>
    </p:spTree>
    <p:extLst>
      <p:ext uri="{BB962C8B-B14F-4D97-AF65-F5344CB8AC3E}">
        <p14:creationId xmlns:p14="http://schemas.microsoft.com/office/powerpoint/2010/main" val="235407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38A195B-658E-4C7E-8A42-4672B6BCA59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9358AFBE-AE16-408A-AFA7-51433FEDBE8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5A9C6FF-2C19-4121-9CC6-1098FD8A969E}"/>
              </a:ext>
            </a:extLst>
          </p:cNvPr>
          <p:cNvSpPr>
            <a:spLocks noGrp="1"/>
          </p:cNvSpPr>
          <p:nvPr>
            <p:ph type="sldNum" sz="quarter" idx="12"/>
          </p:nvPr>
        </p:nvSpPr>
        <p:spPr/>
        <p:txBody>
          <a:bodyPr/>
          <a:lstStyle>
            <a:lvl1pPr>
              <a:defRPr/>
            </a:lvl1pPr>
          </a:lstStyle>
          <a:p>
            <a:fld id="{33CD1379-ACF8-40A2-8B09-474D4CA74533}" type="slidenum">
              <a:rPr lang="en-US" altLang="en-US"/>
              <a:pPr/>
              <a:t>‹#›</a:t>
            </a:fld>
            <a:endParaRPr lang="en-US" altLang="en-US"/>
          </a:p>
        </p:txBody>
      </p:sp>
    </p:spTree>
    <p:extLst>
      <p:ext uri="{BB962C8B-B14F-4D97-AF65-F5344CB8AC3E}">
        <p14:creationId xmlns:p14="http://schemas.microsoft.com/office/powerpoint/2010/main" val="795366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18BB1FE-1888-4120-8839-30AE217ED76F}"/>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FFAECFB7-2807-4804-AD30-D247F82360B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CB3A988-FB26-4F93-B264-83459BE57A95}"/>
              </a:ext>
            </a:extLst>
          </p:cNvPr>
          <p:cNvSpPr>
            <a:spLocks noGrp="1"/>
          </p:cNvSpPr>
          <p:nvPr>
            <p:ph type="sldNum" sz="quarter" idx="12"/>
          </p:nvPr>
        </p:nvSpPr>
        <p:spPr/>
        <p:txBody>
          <a:bodyPr/>
          <a:lstStyle>
            <a:lvl1pPr>
              <a:defRPr/>
            </a:lvl1pPr>
          </a:lstStyle>
          <a:p>
            <a:fld id="{D84CCFF4-42EC-4E87-93D1-DD2414CC98CF}" type="slidenum">
              <a:rPr lang="en-US" altLang="en-US"/>
              <a:pPr/>
              <a:t>‹#›</a:t>
            </a:fld>
            <a:endParaRPr lang="en-US" altLang="en-US"/>
          </a:p>
        </p:txBody>
      </p:sp>
    </p:spTree>
    <p:extLst>
      <p:ext uri="{BB962C8B-B14F-4D97-AF65-F5344CB8AC3E}">
        <p14:creationId xmlns:p14="http://schemas.microsoft.com/office/powerpoint/2010/main" val="326005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E957738C-C46A-45D3-B098-F6A07C84D8E3}"/>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45DBB564-EA09-4669-86E6-A23F01CB0E3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D52CC91-6F87-4F47-9751-93E3242DB82E}"/>
              </a:ext>
            </a:extLst>
          </p:cNvPr>
          <p:cNvSpPr>
            <a:spLocks noGrp="1"/>
          </p:cNvSpPr>
          <p:nvPr>
            <p:ph type="sldNum" sz="quarter" idx="12"/>
          </p:nvPr>
        </p:nvSpPr>
        <p:spPr/>
        <p:txBody>
          <a:bodyPr/>
          <a:lstStyle>
            <a:lvl1pPr>
              <a:defRPr/>
            </a:lvl1pPr>
          </a:lstStyle>
          <a:p>
            <a:fld id="{CA7884C1-FD49-421C-844F-33DD3D3D0B6B}" type="slidenum">
              <a:rPr lang="en-US" altLang="en-US"/>
              <a:pPr/>
              <a:t>‹#›</a:t>
            </a:fld>
            <a:endParaRPr lang="en-US" altLang="en-US"/>
          </a:p>
        </p:txBody>
      </p:sp>
    </p:spTree>
    <p:extLst>
      <p:ext uri="{BB962C8B-B14F-4D97-AF65-F5344CB8AC3E}">
        <p14:creationId xmlns:p14="http://schemas.microsoft.com/office/powerpoint/2010/main" val="1166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CBE51D6-92E7-47F4-AD1A-6129E1C852FA}"/>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B7AE4754-6C7D-4C1A-B00C-2406F59F618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E1EA541-A14B-451B-94DA-5BD727B604EB}"/>
              </a:ext>
            </a:extLst>
          </p:cNvPr>
          <p:cNvSpPr>
            <a:spLocks noGrp="1"/>
          </p:cNvSpPr>
          <p:nvPr>
            <p:ph type="sldNum" sz="quarter" idx="12"/>
          </p:nvPr>
        </p:nvSpPr>
        <p:spPr/>
        <p:txBody>
          <a:bodyPr/>
          <a:lstStyle>
            <a:lvl1pPr>
              <a:defRPr/>
            </a:lvl1pPr>
          </a:lstStyle>
          <a:p>
            <a:fld id="{6C4536CA-BE83-4EDA-A847-9154DC8ECADB}" type="slidenum">
              <a:rPr lang="en-US" altLang="en-US"/>
              <a:pPr/>
              <a:t>‹#›</a:t>
            </a:fld>
            <a:endParaRPr lang="en-US" altLang="en-US"/>
          </a:p>
        </p:txBody>
      </p:sp>
    </p:spTree>
    <p:extLst>
      <p:ext uri="{BB962C8B-B14F-4D97-AF65-F5344CB8AC3E}">
        <p14:creationId xmlns:p14="http://schemas.microsoft.com/office/powerpoint/2010/main" val="280594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78F2E04-6CB9-4530-BFA4-46AB02A2381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71D805CF-D805-4E23-A40E-DF45D51AC1A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A315CFD-96D1-4B25-A83F-20EC8F741EFF}"/>
              </a:ext>
            </a:extLst>
          </p:cNvPr>
          <p:cNvSpPr>
            <a:spLocks noGrp="1"/>
          </p:cNvSpPr>
          <p:nvPr>
            <p:ph type="sldNum" sz="quarter" idx="12"/>
          </p:nvPr>
        </p:nvSpPr>
        <p:spPr/>
        <p:txBody>
          <a:bodyPr/>
          <a:lstStyle>
            <a:lvl1pPr>
              <a:defRPr/>
            </a:lvl1pPr>
          </a:lstStyle>
          <a:p>
            <a:fld id="{F7C18B01-DFD8-4F36-8849-56713527FA6E}" type="slidenum">
              <a:rPr lang="en-US" altLang="en-US"/>
              <a:pPr/>
              <a:t>‹#›</a:t>
            </a:fld>
            <a:endParaRPr lang="en-US" altLang="en-US"/>
          </a:p>
        </p:txBody>
      </p:sp>
    </p:spTree>
    <p:extLst>
      <p:ext uri="{BB962C8B-B14F-4D97-AF65-F5344CB8AC3E}">
        <p14:creationId xmlns:p14="http://schemas.microsoft.com/office/powerpoint/2010/main" val="51708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0B5645E-433A-4926-BF8F-E0FB4FE4F108}"/>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712EB06-D42D-4A08-BD28-FF3AE0CB3E4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7B4C08C-832F-4FDB-8DBE-751C1206F30C}"/>
              </a:ext>
            </a:extLst>
          </p:cNvPr>
          <p:cNvSpPr>
            <a:spLocks noGrp="1"/>
          </p:cNvSpPr>
          <p:nvPr>
            <p:ph type="sldNum" sz="quarter" idx="12"/>
          </p:nvPr>
        </p:nvSpPr>
        <p:spPr/>
        <p:txBody>
          <a:bodyPr/>
          <a:lstStyle>
            <a:lvl1pPr>
              <a:defRPr/>
            </a:lvl1pPr>
          </a:lstStyle>
          <a:p>
            <a:fld id="{281BF7F2-C3F4-462F-A45C-831B2432E3EC}" type="slidenum">
              <a:rPr lang="en-US" altLang="en-US"/>
              <a:pPr/>
              <a:t>‹#›</a:t>
            </a:fld>
            <a:endParaRPr lang="en-US" altLang="en-US"/>
          </a:p>
        </p:txBody>
      </p:sp>
    </p:spTree>
    <p:extLst>
      <p:ext uri="{BB962C8B-B14F-4D97-AF65-F5344CB8AC3E}">
        <p14:creationId xmlns:p14="http://schemas.microsoft.com/office/powerpoint/2010/main" val="207946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D4A6FEF-B101-45C2-B456-518FA15C196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9F05E907-6D41-4FAD-924B-E67784A3FAB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497117A-64FA-4040-94E9-CB72D5386C1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endParaRPr lang="en-US"/>
          </a:p>
        </p:txBody>
      </p:sp>
      <p:sp>
        <p:nvSpPr>
          <p:cNvPr id="5" name="Footer Placeholder 4">
            <a:extLst>
              <a:ext uri="{FF2B5EF4-FFF2-40B4-BE49-F238E27FC236}">
                <a16:creationId xmlns:a16="http://schemas.microsoft.com/office/drawing/2014/main" id="{5BE01E19-1AC0-4106-874B-32D085C93F9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D16105B4-298B-4E82-99D2-1DE601F6A3E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838B8AB-587C-4474-B630-23724ED8312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B6AC401-3EEC-4833-A0C1-A22178E331DE}"/>
              </a:ext>
            </a:extLst>
          </p:cNvPr>
          <p:cNvSpPr>
            <a:spLocks noGrp="1" noChangeArrowheads="1"/>
          </p:cNvSpPr>
          <p:nvPr>
            <p:ph type="ctrTitle"/>
          </p:nvPr>
        </p:nvSpPr>
        <p:spPr>
          <a:xfrm>
            <a:off x="990600" y="228600"/>
            <a:ext cx="7772400" cy="1219200"/>
          </a:xfrm>
        </p:spPr>
        <p:txBody>
          <a:bodyPr/>
          <a:lstStyle/>
          <a:p>
            <a:pPr eaLnBrk="1" hangingPunct="1"/>
            <a:r>
              <a:rPr lang="en-US" altLang="en-US"/>
              <a:t>Ethics: Deep Ecology</a:t>
            </a:r>
          </a:p>
        </p:txBody>
      </p:sp>
      <p:pic>
        <p:nvPicPr>
          <p:cNvPr id="4099" name="Picture 2" descr="http://upload.wikimedia.org/wikipedia/commons/thumb/0/09/Hoh_Rain_Forest_Maples.JPG/799px-Hoh_Rain_Forest_Maples.JPG">
            <a:extLst>
              <a:ext uri="{FF2B5EF4-FFF2-40B4-BE49-F238E27FC236}">
                <a16:creationId xmlns:a16="http://schemas.microsoft.com/office/drawing/2014/main" id="{B897FA28-1451-4B08-AB10-F562F76AAABA}"/>
              </a:ext>
            </a:extLst>
          </p:cNvPr>
          <p:cNvPicPr>
            <a:picLocks noGrp="1" noChangeAspect="1" noChangeArrowheads="1"/>
          </p:cNvPicPr>
          <p:nvPr>
            <p:ph type="subTitle" idx="1"/>
          </p:nvPr>
        </p:nvPicPr>
        <p:blipFill>
          <a:blip r:embed="rId2">
            <a:extLst>
              <a:ext uri="{28A0092B-C50C-407E-A947-70E740481C1C}">
                <a14:useLocalDpi xmlns:a14="http://schemas.microsoft.com/office/drawing/2010/main" val="0"/>
              </a:ext>
            </a:extLst>
          </a:blip>
          <a:srcRect/>
          <a:stretch>
            <a:fillRect/>
          </a:stretch>
        </p:blipFill>
        <p:spPr>
          <a:xfrm>
            <a:off x="1143000" y="1295400"/>
            <a:ext cx="7078663" cy="5562600"/>
          </a:xfrm>
          <a:noFill/>
        </p:spPr>
      </p:pic>
      <p:sp>
        <p:nvSpPr>
          <p:cNvPr id="6" name="Rectangle 13">
            <a:extLst>
              <a:ext uri="{FF2B5EF4-FFF2-40B4-BE49-F238E27FC236}">
                <a16:creationId xmlns:a16="http://schemas.microsoft.com/office/drawing/2014/main" id="{2FCFCBC4-3AB9-4C11-8903-30B4E32DFE93}"/>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990089-265C-402E-B8DD-6F3F24538F7F}" type="slidenum">
              <a:rPr lang="en-US" altLang="en-US">
                <a:solidFill>
                  <a:srgbClr val="898989"/>
                </a:solidFill>
              </a:rPr>
              <a:pPr/>
              <a:t>1</a:t>
            </a:fld>
            <a:endParaRPr lang="en-US" altLang="en-US">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15837D3B-25F3-4F68-B01F-35987752FB7A}"/>
              </a:ext>
            </a:extLst>
          </p:cNvPr>
          <p:cNvSpPr>
            <a:spLocks noGrp="1" noRot="1" noChangeArrowheads="1"/>
          </p:cNvSpPr>
          <p:nvPr>
            <p:ph idx="1"/>
          </p:nvPr>
        </p:nvSpPr>
        <p:spPr>
          <a:xfrm>
            <a:off x="152400" y="152400"/>
            <a:ext cx="8839200" cy="6477000"/>
          </a:xfrm>
        </p:spPr>
        <p:txBody>
          <a:bodyPr/>
          <a:lstStyle/>
          <a:p>
            <a:pPr eaLnBrk="1" hangingPunct="1">
              <a:buFont typeface="Wingdings" panose="05000000000000000000" pitchFamily="2" charset="2"/>
              <a:buNone/>
            </a:pPr>
            <a:endParaRPr lang="en-US" altLang="zh-TW" sz="1800"/>
          </a:p>
          <a:p>
            <a:pPr eaLnBrk="1" hangingPunct="1">
              <a:buFont typeface="Wingdings" panose="05000000000000000000" pitchFamily="2" charset="2"/>
              <a:buChar char="Ø"/>
            </a:pPr>
            <a:r>
              <a:rPr lang="en-US" altLang="zh-TW" sz="1800" dirty="0">
                <a:ea typeface="新細明體"/>
              </a:rPr>
              <a:t>Criticism:</a:t>
            </a:r>
            <a:endParaRPr lang="en-US" altLang="zh-TW" sz="1800" dirty="0">
              <a:ea typeface="新細明體"/>
              <a:cs typeface="Calibri"/>
            </a:endParaRPr>
          </a:p>
          <a:p>
            <a:pPr eaLnBrk="1" hangingPunct="1">
              <a:buFontTx/>
              <a:buChar char="•"/>
            </a:pPr>
            <a:r>
              <a:rPr lang="en-US" altLang="zh-TW" sz="1800" dirty="0">
                <a:ea typeface="新細明體"/>
              </a:rPr>
              <a:t>Founded on unjustified anthropomorphism: imbuing animals, plants, ecosystems, the earth, with human-like feelings and interests</a:t>
            </a:r>
            <a:endParaRPr lang="en-US" altLang="zh-TW" sz="1800" dirty="0">
              <a:ea typeface="新細明體"/>
              <a:cs typeface="Calibri"/>
            </a:endParaRPr>
          </a:p>
          <a:p>
            <a:pPr eaLnBrk="1" hangingPunct="1">
              <a:buFont typeface="Wingdings" panose="05000000000000000000" pitchFamily="2" charset="2"/>
              <a:buNone/>
            </a:pPr>
            <a:endParaRPr lang="en-US" altLang="zh-TW" sz="1800"/>
          </a:p>
          <a:p>
            <a:pPr eaLnBrk="1" hangingPunct="1">
              <a:buFontTx/>
              <a:buChar char="•"/>
            </a:pPr>
            <a:r>
              <a:rPr lang="en-US" altLang="zh-TW" sz="1800" dirty="0">
                <a:ea typeface="新細明體"/>
              </a:rPr>
              <a:t>Romanticizes nature as wise, harmonious, beautiful, good. But nature can be cruel, ugly, destructive.</a:t>
            </a:r>
            <a:endParaRPr lang="en-US" altLang="zh-TW" sz="1800" dirty="0">
              <a:ea typeface="新細明體"/>
              <a:cs typeface="Calibri"/>
            </a:endParaRPr>
          </a:p>
          <a:p>
            <a:pPr eaLnBrk="1" hangingPunct="1">
              <a:buFont typeface="Wingdings" panose="05000000000000000000" pitchFamily="2" charset="2"/>
              <a:buNone/>
            </a:pPr>
            <a:endParaRPr lang="en-US" altLang="zh-TW" sz="1800"/>
          </a:p>
          <a:p>
            <a:pPr eaLnBrk="1" hangingPunct="1">
              <a:buFontTx/>
              <a:buChar char="•"/>
            </a:pPr>
            <a:r>
              <a:rPr lang="en-US" altLang="zh-TW" sz="1800" dirty="0">
                <a:ea typeface="新細明體"/>
              </a:rPr>
              <a:t>Where does inherent value come from?</a:t>
            </a:r>
            <a:endParaRPr lang="en-US" altLang="zh-TW" sz="1800" dirty="0">
              <a:ea typeface="新細明體"/>
              <a:cs typeface="Calibri"/>
            </a:endParaRPr>
          </a:p>
          <a:p>
            <a:pPr eaLnBrk="1" hangingPunct="1">
              <a:buFont typeface="Wingdings" panose="05000000000000000000" pitchFamily="2" charset="2"/>
              <a:buNone/>
            </a:pPr>
            <a:endParaRPr lang="en-US" altLang="zh-TW" sz="1800"/>
          </a:p>
          <a:p>
            <a:pPr eaLnBrk="1" hangingPunct="1">
              <a:buFontTx/>
              <a:buChar char="•"/>
            </a:pPr>
            <a:r>
              <a:rPr lang="en-US" altLang="zh-TW" sz="1800" dirty="0">
                <a:solidFill>
                  <a:srgbClr val="000000"/>
                </a:solidFill>
                <a:ea typeface="新細明體"/>
              </a:rPr>
              <a:t>For something t</a:t>
            </a:r>
            <a:r>
              <a:rPr lang="en-US" altLang="zh-TW" sz="1800" dirty="0">
                <a:ea typeface="新細明體"/>
              </a:rPr>
              <a:t>o have intrinsic rights or to deserve protection, it must have interests. How can plants or ecosystems have interests?</a:t>
            </a:r>
            <a:endParaRPr lang="en-US" altLang="zh-TW" sz="1800" dirty="0">
              <a:ea typeface="新細明體"/>
              <a:cs typeface="Calibri"/>
            </a:endParaRPr>
          </a:p>
          <a:p>
            <a:pPr eaLnBrk="1" hangingPunct="1">
              <a:buFont typeface="Wingdings" panose="05000000000000000000" pitchFamily="2" charset="2"/>
              <a:buNone/>
            </a:pPr>
            <a:endParaRPr lang="en-US" altLang="zh-TW" sz="1800"/>
          </a:p>
          <a:p>
            <a:pPr eaLnBrk="1" hangingPunct="1">
              <a:buFontTx/>
              <a:buChar char="•"/>
            </a:pPr>
            <a:r>
              <a:rPr lang="en-US" altLang="zh-TW" sz="1800" dirty="0">
                <a:ea typeface="新細明體"/>
              </a:rPr>
              <a:t>How could we, as humans, possibly understand the interests of other animals, plants, ecosystems, etc.</a:t>
            </a:r>
            <a:endParaRPr lang="en-US" altLang="zh-TW" sz="1800" dirty="0">
              <a:ea typeface="新細明體"/>
              <a:cs typeface="Calibri"/>
            </a:endParaRPr>
          </a:p>
          <a:p>
            <a:pPr eaLnBrk="1" hangingPunct="1">
              <a:buFont typeface="Wingdings" panose="05000000000000000000" pitchFamily="2" charset="2"/>
              <a:buNone/>
            </a:pPr>
            <a:endParaRPr lang="en-US" altLang="zh-TW" sz="1800"/>
          </a:p>
          <a:p>
            <a:pPr eaLnBrk="1" hangingPunct="1">
              <a:buFontTx/>
              <a:buChar char="•"/>
            </a:pPr>
            <a:r>
              <a:rPr lang="en-US" altLang="zh-TW" sz="1800" dirty="0">
                <a:ea typeface="新細明體"/>
              </a:rPr>
              <a:t>Inconsistent? There are no individuals, humans are merely a part of the whole, yet humans are uniquely responsible for environmental destruction.</a:t>
            </a:r>
            <a:endParaRPr lang="en-US" altLang="zh-TW" sz="1800" dirty="0">
              <a:ea typeface="新細明體"/>
              <a:cs typeface="Calibri"/>
            </a:endParaRPr>
          </a:p>
          <a:p>
            <a:pPr eaLnBrk="1" hangingPunct="1"/>
            <a:endParaRPr lang="en-US" altLang="en-US"/>
          </a:p>
        </p:txBody>
      </p:sp>
      <p:sp>
        <p:nvSpPr>
          <p:cNvPr id="5" name="Slide Number Placeholder 5">
            <a:extLst>
              <a:ext uri="{FF2B5EF4-FFF2-40B4-BE49-F238E27FC236}">
                <a16:creationId xmlns:a16="http://schemas.microsoft.com/office/drawing/2014/main" id="{A058DDEC-896C-4459-BFAB-89C9FD3926B7}"/>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1ABFC2-C9C7-405B-A21F-7C51700EA34E}" type="slidenum">
              <a:rPr lang="en-US" altLang="en-US">
                <a:solidFill>
                  <a:srgbClr val="898989"/>
                </a:solidFill>
              </a:rPr>
              <a:pPr/>
              <a:t>10</a:t>
            </a:fld>
            <a:endParaRPr lang="en-US" altLang="en-US">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B55DB679-8A4C-492D-A4BA-6E2C73F465A5}"/>
              </a:ext>
            </a:extLst>
          </p:cNvPr>
          <p:cNvSpPr>
            <a:spLocks noGrp="1" noRot="1" noChangeArrowheads="1"/>
          </p:cNvSpPr>
          <p:nvPr>
            <p:ph idx="1"/>
          </p:nvPr>
        </p:nvSpPr>
        <p:spPr>
          <a:xfrm>
            <a:off x="152400" y="152400"/>
            <a:ext cx="8839200" cy="6477000"/>
          </a:xfrm>
        </p:spPr>
        <p:txBody>
          <a:bodyPr/>
          <a:lstStyle/>
          <a:p>
            <a:pPr eaLnBrk="1" hangingPunct="1">
              <a:lnSpc>
                <a:spcPct val="80000"/>
              </a:lnSpc>
              <a:buFont typeface="Wingdings" panose="05000000000000000000" pitchFamily="2" charset="2"/>
              <a:buChar char="Ø"/>
            </a:pPr>
            <a:r>
              <a:rPr lang="en-US" altLang="en-US" sz="2400"/>
              <a:t>Convergence </a:t>
            </a:r>
            <a:br>
              <a:rPr lang="en-US" altLang="en-US" sz="2400"/>
            </a:br>
            <a:endParaRPr lang="en-US" altLang="en-US" sz="2400"/>
          </a:p>
          <a:p>
            <a:pPr algn="just" eaLnBrk="1" hangingPunct="1">
              <a:lnSpc>
                <a:spcPct val="80000"/>
              </a:lnSpc>
              <a:buFontTx/>
              <a:buChar char="•"/>
            </a:pPr>
            <a:r>
              <a:rPr lang="en-US" altLang="en-US" sz="2800"/>
              <a:t>Although there are differing religious views of nature, and differing philosophical views of nature</a:t>
            </a:r>
          </a:p>
          <a:p>
            <a:pPr algn="just" eaLnBrk="1" hangingPunct="1">
              <a:lnSpc>
                <a:spcPct val="80000"/>
              </a:lnSpc>
              <a:buFontTx/>
              <a:buChar char="•"/>
            </a:pPr>
            <a:r>
              <a:rPr lang="en-US" altLang="en-US" sz="2800"/>
              <a:t>There is a common implication of almost all of them: </a:t>
            </a:r>
            <a:r>
              <a:rPr lang="en-US" altLang="en-US" sz="2800" b="1"/>
              <a:t>we</a:t>
            </a:r>
            <a:r>
              <a:rPr lang="en-US" altLang="en-US" sz="2400" b="1"/>
              <a:t> need to take care of the world around us. </a:t>
            </a:r>
          </a:p>
          <a:p>
            <a:pPr algn="just" eaLnBrk="1" hangingPunct="1">
              <a:lnSpc>
                <a:spcPct val="80000"/>
              </a:lnSpc>
              <a:buFontTx/>
              <a:buChar char="•"/>
            </a:pPr>
            <a:r>
              <a:rPr lang="en-US" altLang="en-US" sz="2800"/>
              <a:t>To do this, we must live less selfish, greedy lives, and recognize the value of that which is around us.</a:t>
            </a:r>
          </a:p>
          <a:p>
            <a:pPr algn="just" eaLnBrk="1" hangingPunct="1">
              <a:lnSpc>
                <a:spcPct val="80000"/>
              </a:lnSpc>
              <a:buFontTx/>
              <a:buChar char="•"/>
            </a:pPr>
            <a:r>
              <a:rPr lang="en-US" altLang="en-US" sz="2800"/>
              <a:t>Recognize that we are intimately connected to the natural world. </a:t>
            </a:r>
          </a:p>
          <a:p>
            <a:pPr algn="just" eaLnBrk="1" hangingPunct="1">
              <a:lnSpc>
                <a:spcPct val="80000"/>
              </a:lnSpc>
              <a:buFontTx/>
              <a:buChar char="•"/>
            </a:pPr>
            <a:r>
              <a:rPr lang="en-US" altLang="en-US" sz="2800"/>
              <a:t>Attempt to live more simply, with what we have rather than always wanting more. (Humans can be very greedy.) </a:t>
            </a:r>
          </a:p>
          <a:p>
            <a:pPr algn="just" eaLnBrk="1" hangingPunct="1">
              <a:lnSpc>
                <a:spcPct val="80000"/>
              </a:lnSpc>
              <a:buFontTx/>
              <a:buChar char="•"/>
            </a:pPr>
            <a:r>
              <a:rPr lang="en-US" altLang="en-US" sz="2800"/>
              <a:t>Find ways to live in harmony with our natural home, interfering with natural processes as little as possible. (Humans have the capacity to be very destructive.) </a:t>
            </a:r>
          </a:p>
        </p:txBody>
      </p:sp>
      <p:sp>
        <p:nvSpPr>
          <p:cNvPr id="5" name="Slide Number Placeholder 5">
            <a:extLst>
              <a:ext uri="{FF2B5EF4-FFF2-40B4-BE49-F238E27FC236}">
                <a16:creationId xmlns:a16="http://schemas.microsoft.com/office/drawing/2014/main" id="{A8D8324C-12F1-470E-A2F4-CEC1EA79D88C}"/>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22F534-8595-44D8-AA3B-2C922B3D3B25}" type="slidenum">
              <a:rPr lang="en-US" altLang="en-US">
                <a:solidFill>
                  <a:srgbClr val="898989"/>
                </a:solidFill>
              </a:rPr>
              <a:pPr/>
              <a:t>11</a:t>
            </a:fld>
            <a:endParaRPr lang="en-US" altLang="en-US">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a:extLst>
              <a:ext uri="{FF2B5EF4-FFF2-40B4-BE49-F238E27FC236}">
                <a16:creationId xmlns:a16="http://schemas.microsoft.com/office/drawing/2014/main" id="{DED444AC-92F3-40FB-A09F-AAA46697D8A0}"/>
              </a:ext>
            </a:extLst>
          </p:cNvPr>
          <p:cNvSpPr>
            <a:spLocks noGrp="1" noRot="1" noChangeArrowheads="1"/>
          </p:cNvSpPr>
          <p:nvPr>
            <p:ph type="title"/>
          </p:nvPr>
        </p:nvSpPr>
        <p:spPr/>
        <p:txBody>
          <a:bodyPr/>
          <a:lstStyle/>
          <a:p>
            <a:pPr eaLnBrk="1" hangingPunct="1"/>
            <a:r>
              <a:rPr lang="en-US" altLang="en-US" sz="2800"/>
              <a:t>Ecofeminism</a:t>
            </a:r>
          </a:p>
        </p:txBody>
      </p:sp>
      <p:sp>
        <p:nvSpPr>
          <p:cNvPr id="15363" name="Rectangle 3">
            <a:extLst>
              <a:ext uri="{FF2B5EF4-FFF2-40B4-BE49-F238E27FC236}">
                <a16:creationId xmlns:a16="http://schemas.microsoft.com/office/drawing/2014/main" id="{A9029520-51F2-4BB3-8E22-1386E9818505}"/>
              </a:ext>
            </a:extLst>
          </p:cNvPr>
          <p:cNvSpPr>
            <a:spLocks noGrp="1" noRot="1" noChangeArrowheads="1"/>
          </p:cNvSpPr>
          <p:nvPr>
            <p:ph type="body" sz="half" idx="1"/>
          </p:nvPr>
        </p:nvSpPr>
        <p:spPr/>
        <p:txBody>
          <a:bodyPr/>
          <a:lstStyle/>
          <a:p>
            <a:pPr algn="ctr" eaLnBrk="1" hangingPunct="1">
              <a:buFont typeface="Wingdings" panose="05000000000000000000" pitchFamily="2" charset="2"/>
              <a:buNone/>
            </a:pPr>
            <a:endParaRPr lang="en-US" altLang="en-US" sz="2800"/>
          </a:p>
          <a:p>
            <a:pPr algn="ctr" eaLnBrk="1" hangingPunct="1">
              <a:buFont typeface="Wingdings" panose="05000000000000000000" pitchFamily="2" charset="2"/>
              <a:buNone/>
            </a:pPr>
            <a:endParaRPr lang="en-US" altLang="en-US" sz="2800"/>
          </a:p>
          <a:p>
            <a:pPr eaLnBrk="1" hangingPunct="1">
              <a:buFontTx/>
              <a:buChar char="•"/>
            </a:pPr>
            <a:endParaRPr lang="en-US" altLang="en-US" sz="2800"/>
          </a:p>
          <a:p>
            <a:pPr eaLnBrk="1" hangingPunct="1">
              <a:buFont typeface="Wingdings" panose="05000000000000000000" pitchFamily="2" charset="2"/>
              <a:buChar char="Ø"/>
            </a:pPr>
            <a:endParaRPr lang="en-US" altLang="en-US" sz="2800"/>
          </a:p>
        </p:txBody>
      </p:sp>
      <p:pic>
        <p:nvPicPr>
          <p:cNvPr id="15364" name="Picture 4" descr="342loggingbrazil">
            <a:extLst>
              <a:ext uri="{FF2B5EF4-FFF2-40B4-BE49-F238E27FC236}">
                <a16:creationId xmlns:a16="http://schemas.microsoft.com/office/drawing/2014/main" id="{BA8FE9D2-A72C-4EBD-8BD4-C5A52D9BCA47}"/>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228600" y="1524000"/>
            <a:ext cx="3044825" cy="2019300"/>
          </a:xfrm>
          <a:noFill/>
        </p:spPr>
      </p:pic>
      <p:pic>
        <p:nvPicPr>
          <p:cNvPr id="15365" name="Picture 9" descr="GirlAcid2">
            <a:extLst>
              <a:ext uri="{FF2B5EF4-FFF2-40B4-BE49-F238E27FC236}">
                <a16:creationId xmlns:a16="http://schemas.microsoft.com/office/drawing/2014/main" id="{97EF9B64-00AA-499D-AF74-A63F55968876}"/>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r="12933" b="34369"/>
          <a:stretch>
            <a:fillRect/>
          </a:stretch>
        </p:blipFill>
        <p:spPr>
          <a:xfrm>
            <a:off x="2057400" y="3962400"/>
            <a:ext cx="1296988" cy="2019300"/>
          </a:xfrm>
          <a:noFill/>
        </p:spPr>
      </p:pic>
      <p:sp>
        <p:nvSpPr>
          <p:cNvPr id="12" name="Slide Number Placeholder 7">
            <a:extLst>
              <a:ext uri="{FF2B5EF4-FFF2-40B4-BE49-F238E27FC236}">
                <a16:creationId xmlns:a16="http://schemas.microsoft.com/office/drawing/2014/main" id="{B46FD391-C07F-4844-90CC-684CE786C69B}"/>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B4406C-2777-4180-BBE9-8E593936C079}" type="slidenum">
              <a:rPr lang="en-US" altLang="en-US">
                <a:solidFill>
                  <a:srgbClr val="898989"/>
                </a:solidFill>
              </a:rPr>
              <a:pPr/>
              <a:t>12</a:t>
            </a:fld>
            <a:endParaRPr lang="en-US" altLang="en-US">
              <a:solidFill>
                <a:srgbClr val="898989"/>
              </a:solidFill>
            </a:endParaRPr>
          </a:p>
        </p:txBody>
      </p:sp>
      <p:pic>
        <p:nvPicPr>
          <p:cNvPr id="15367" name="Picture 11" descr="Acid attack victim">
            <a:extLst>
              <a:ext uri="{FF2B5EF4-FFF2-40B4-BE49-F238E27FC236}">
                <a16:creationId xmlns:a16="http://schemas.microsoft.com/office/drawing/2014/main" id="{732EBE27-F90F-4545-A4CD-FDAB3FFB6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3333" r="13333"/>
          <a:stretch>
            <a:fillRect/>
          </a:stretch>
        </p:blipFill>
        <p:spPr bwMode="auto">
          <a:xfrm>
            <a:off x="152400" y="3962400"/>
            <a:ext cx="1828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Rectangle 13">
            <a:extLst>
              <a:ext uri="{FF2B5EF4-FFF2-40B4-BE49-F238E27FC236}">
                <a16:creationId xmlns:a16="http://schemas.microsoft.com/office/drawing/2014/main" id="{D3B1F44D-0E23-40E7-8D2D-861ABEE3E868}"/>
              </a:ext>
            </a:extLst>
          </p:cNvPr>
          <p:cNvSpPr>
            <a:spLocks noChangeArrowheads="1"/>
          </p:cNvSpPr>
          <p:nvPr/>
        </p:nvSpPr>
        <p:spPr bwMode="auto">
          <a:xfrm>
            <a:off x="3733800" y="1873250"/>
            <a:ext cx="46482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Ø"/>
            </a:pPr>
            <a:r>
              <a:rPr lang="en-US" altLang="en-US" b="1"/>
              <a:t>Rejects Patriarchal Dualisms</a:t>
            </a:r>
          </a:p>
          <a:p>
            <a:pPr lvl="1"/>
            <a:endParaRPr lang="en-US" altLang="en-US" b="1"/>
          </a:p>
          <a:p>
            <a:pPr lvl="1" algn="just">
              <a:buFontTx/>
              <a:buChar char="•"/>
            </a:pPr>
            <a:r>
              <a:rPr lang="en-US" altLang="en-US"/>
              <a:t>The domination of nature by men is wrong is similar to and related to the domination of women by men.  </a:t>
            </a:r>
          </a:p>
          <a:p>
            <a:pPr lvl="2" algn="just"/>
            <a:endParaRPr lang="en-US" altLang="en-US"/>
          </a:p>
          <a:p>
            <a:pPr lvl="1" algn="just">
              <a:buFontTx/>
              <a:buChar char="•"/>
            </a:pPr>
            <a:r>
              <a:rPr lang="en-US" altLang="en-US"/>
              <a:t>Must break the pattern of "power over" relationships will benefit both women and the natural world.</a:t>
            </a:r>
            <a:br>
              <a:rPr lang="en-US" altLang="en-US"/>
            </a:br>
            <a:endParaRPr lang="en-US" altLang="en-US"/>
          </a:p>
        </p:txBody>
      </p:sp>
      <p:sp>
        <p:nvSpPr>
          <p:cNvPr id="26638" name="Rectangle 14">
            <a:extLst>
              <a:ext uri="{FF2B5EF4-FFF2-40B4-BE49-F238E27FC236}">
                <a16:creationId xmlns:a16="http://schemas.microsoft.com/office/drawing/2014/main" id="{8F54A881-28EE-48EA-B6C0-32C3681DCEF4}"/>
              </a:ext>
            </a:extLst>
          </p:cNvPr>
          <p:cNvSpPr>
            <a:spLocks noChangeArrowheads="1"/>
          </p:cNvSpPr>
          <p:nvPr/>
        </p:nvSpPr>
        <p:spPr bwMode="auto">
          <a:xfrm>
            <a:off x="1066800" y="5791200"/>
            <a:ext cx="1600200" cy="366713"/>
          </a:xfrm>
          <a:prstGeom prst="rect">
            <a:avLst/>
          </a:prstGeom>
          <a:noFill/>
          <a:ln w="9525">
            <a:noFill/>
            <a:miter lim="800000"/>
            <a:headEnd/>
            <a:tailEnd/>
          </a:ln>
          <a:effectLst/>
        </p:spPr>
        <p:txBody>
          <a:bodyPr>
            <a:spAutoFit/>
          </a:bodyPr>
          <a:lstStyle/>
          <a:p>
            <a:pPr>
              <a:defRPr/>
            </a:pPr>
            <a:endParaRPr lang="en-US" b="1">
              <a:solidFill>
                <a:schemeClr val="tx2"/>
              </a:solidFill>
              <a:effectLst>
                <a:outerShdw blurRad="38100" dist="38100" dir="2700000" algn="tl">
                  <a:srgbClr val="000000"/>
                </a:outerShdw>
              </a:effectLst>
              <a:latin typeface="Arial" charset="0"/>
            </a:endParaRPr>
          </a:p>
        </p:txBody>
      </p:sp>
      <p:sp>
        <p:nvSpPr>
          <p:cNvPr id="15370" name="Rectangle 15">
            <a:extLst>
              <a:ext uri="{FF2B5EF4-FFF2-40B4-BE49-F238E27FC236}">
                <a16:creationId xmlns:a16="http://schemas.microsoft.com/office/drawing/2014/main" id="{A063E949-FE79-49AE-B3E3-18AF1DBD9133}"/>
              </a:ext>
            </a:extLst>
          </p:cNvPr>
          <p:cNvSpPr>
            <a:spLocks noChangeArrowheads="1"/>
          </p:cNvSpPr>
          <p:nvPr/>
        </p:nvSpPr>
        <p:spPr bwMode="auto">
          <a:xfrm>
            <a:off x="228600" y="6248400"/>
            <a:ext cx="327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Acid attack victims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3A7BF37-7120-41F9-B262-32B7FF3B2C23}"/>
              </a:ext>
            </a:extLst>
          </p:cNvPr>
          <p:cNvSpPr>
            <a:spLocks noGrp="1"/>
          </p:cNvSpPr>
          <p:nvPr>
            <p:ph type="title"/>
          </p:nvPr>
        </p:nvSpPr>
        <p:spPr/>
        <p:txBody>
          <a:bodyPr/>
          <a:lstStyle/>
          <a:p>
            <a:pPr algn="l"/>
            <a:r>
              <a:rPr lang="en-US" altLang="en-US"/>
              <a:t>EcoFeminism:  noticing </a:t>
            </a:r>
            <a:br>
              <a:rPr lang="en-US" altLang="en-US"/>
            </a:br>
            <a:r>
              <a:rPr lang="en-US" altLang="en-US"/>
              <a:t>domination based on difference</a:t>
            </a:r>
          </a:p>
        </p:txBody>
      </p:sp>
      <p:sp>
        <p:nvSpPr>
          <p:cNvPr id="16387" name="Content Placeholder 2">
            <a:extLst>
              <a:ext uri="{FF2B5EF4-FFF2-40B4-BE49-F238E27FC236}">
                <a16:creationId xmlns:a16="http://schemas.microsoft.com/office/drawing/2014/main" id="{2D0C77D8-6038-4E18-A57D-23D8EF6FB1C5}"/>
              </a:ext>
            </a:extLst>
          </p:cNvPr>
          <p:cNvSpPr>
            <a:spLocks noGrp="1"/>
          </p:cNvSpPr>
          <p:nvPr>
            <p:ph idx="1"/>
          </p:nvPr>
        </p:nvSpPr>
        <p:spPr/>
        <p:txBody>
          <a:bodyPr/>
          <a:lstStyle/>
          <a:p>
            <a:pPr marL="982663" lvl="1" indent="-533400" eaLnBrk="1" hangingPunct="1">
              <a:lnSpc>
                <a:spcPct val="90000"/>
              </a:lnSpc>
              <a:buFont typeface="Arial" panose="020B0604020202020204" pitchFamily="34" charset="0"/>
              <a:buChar char="•"/>
            </a:pPr>
            <a:r>
              <a:rPr lang="en-US" altLang="en-US" sz="2400"/>
              <a:t>Sexism:  male over female</a:t>
            </a:r>
          </a:p>
          <a:p>
            <a:pPr marL="982663" lvl="1" indent="-533400" eaLnBrk="1" hangingPunct="1">
              <a:lnSpc>
                <a:spcPct val="90000"/>
              </a:lnSpc>
              <a:buFont typeface="Arial" panose="020B0604020202020204" pitchFamily="34" charset="0"/>
              <a:buChar char="•"/>
            </a:pPr>
            <a:r>
              <a:rPr lang="en-US" altLang="en-US" sz="2400"/>
              <a:t>Racism:  white over black</a:t>
            </a:r>
          </a:p>
          <a:p>
            <a:pPr marL="982663" lvl="1" indent="-533400" eaLnBrk="1" hangingPunct="1">
              <a:lnSpc>
                <a:spcPct val="90000"/>
              </a:lnSpc>
              <a:buFont typeface="Arial" panose="020B0604020202020204" pitchFamily="34" charset="0"/>
              <a:buChar char="•"/>
            </a:pPr>
            <a:r>
              <a:rPr lang="en-US" altLang="en-US" sz="2400"/>
              <a:t>Classism: wealthy over working class</a:t>
            </a:r>
          </a:p>
          <a:p>
            <a:pPr marL="982663" lvl="1" indent="-533400" eaLnBrk="1" hangingPunct="1">
              <a:lnSpc>
                <a:spcPct val="90000"/>
              </a:lnSpc>
              <a:buFont typeface="Arial" panose="020B0604020202020204" pitchFamily="34" charset="0"/>
              <a:buChar char="•"/>
            </a:pPr>
            <a:r>
              <a:rPr lang="en-US" altLang="en-US" sz="2400"/>
              <a:t>Heterosexism: heterosexuals over GLBTQ</a:t>
            </a:r>
          </a:p>
          <a:p>
            <a:pPr marL="982663" lvl="1" indent="-533400" eaLnBrk="1" hangingPunct="1">
              <a:lnSpc>
                <a:spcPct val="90000"/>
              </a:lnSpc>
              <a:buFont typeface="Arial" panose="020B0604020202020204" pitchFamily="34" charset="0"/>
              <a:buChar char="•"/>
            </a:pPr>
            <a:r>
              <a:rPr lang="en-US" altLang="en-US" sz="2400"/>
              <a:t>Ageism:  adult youth over children &amp; elders</a:t>
            </a:r>
          </a:p>
          <a:p>
            <a:pPr marL="982663" lvl="1" indent="-533400" eaLnBrk="1" hangingPunct="1">
              <a:lnSpc>
                <a:spcPct val="90000"/>
              </a:lnSpc>
              <a:buFont typeface="Arial" panose="020B0604020202020204" pitchFamily="34" charset="0"/>
              <a:buChar char="•"/>
            </a:pPr>
            <a:r>
              <a:rPr lang="en-US" altLang="en-US" sz="2400"/>
              <a:t>Ableism: temporarily abled over differently abled </a:t>
            </a:r>
          </a:p>
          <a:p>
            <a:pPr marL="982663" lvl="1" indent="-533400" eaLnBrk="1" hangingPunct="1">
              <a:lnSpc>
                <a:spcPct val="90000"/>
              </a:lnSpc>
              <a:buFont typeface="Arial" panose="020B0604020202020204" pitchFamily="34" charset="0"/>
              <a:buChar char="•"/>
            </a:pPr>
            <a:r>
              <a:rPr lang="en-US" altLang="en-US" sz="2400"/>
              <a:t>Speciesism:  human over other animal species</a:t>
            </a:r>
          </a:p>
          <a:p>
            <a:pPr marL="982663" lvl="1" indent="-533400" eaLnBrk="1" hangingPunct="1">
              <a:lnSpc>
                <a:spcPct val="90000"/>
              </a:lnSpc>
              <a:buFont typeface="Arial" panose="020B0604020202020204" pitchFamily="34" charset="0"/>
              <a:buChar char="•"/>
            </a:pPr>
            <a:r>
              <a:rPr lang="en-US" altLang="en-US" sz="2400"/>
              <a:t>Anthropocentrism:  culture over nature</a:t>
            </a:r>
          </a:p>
          <a:p>
            <a:endParaRPr lang="en-US" altLang="en-US"/>
          </a:p>
        </p:txBody>
      </p:sp>
      <p:sp>
        <p:nvSpPr>
          <p:cNvPr id="4" name="Slide Number Placeholder 3">
            <a:extLst>
              <a:ext uri="{FF2B5EF4-FFF2-40B4-BE49-F238E27FC236}">
                <a16:creationId xmlns:a16="http://schemas.microsoft.com/office/drawing/2014/main" id="{BFB91ADC-93FE-47B0-A177-F10CA4914C1A}"/>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669333-3F35-44BD-87D0-15A1B864E983}" type="slidenum">
              <a:rPr lang="en-US" altLang="en-US">
                <a:solidFill>
                  <a:srgbClr val="898989"/>
                </a:solidFill>
              </a:rPr>
              <a:pPr/>
              <a:t>13</a:t>
            </a:fld>
            <a:endParaRPr lang="en-US" altLang="en-US">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68C710E-9BA7-4BF3-AD62-2EFE3BC0F19B}"/>
              </a:ext>
            </a:extLst>
          </p:cNvPr>
          <p:cNvSpPr>
            <a:spLocks noGrp="1"/>
          </p:cNvSpPr>
          <p:nvPr>
            <p:ph type="title"/>
          </p:nvPr>
        </p:nvSpPr>
        <p:spPr/>
        <p:txBody>
          <a:bodyPr/>
          <a:lstStyle/>
          <a:p>
            <a:r>
              <a:rPr lang="en-US" altLang="en-US"/>
              <a:t>Basic Insights of Ecofeminism</a:t>
            </a:r>
          </a:p>
        </p:txBody>
      </p:sp>
      <p:sp>
        <p:nvSpPr>
          <p:cNvPr id="3" name="Content Placeholder 2">
            <a:extLst>
              <a:ext uri="{FF2B5EF4-FFF2-40B4-BE49-F238E27FC236}">
                <a16:creationId xmlns:a16="http://schemas.microsoft.com/office/drawing/2014/main" id="{68D38464-E40A-4E97-B493-0BD6BC77FF5B}"/>
              </a:ext>
            </a:extLst>
          </p:cNvPr>
          <p:cNvSpPr>
            <a:spLocks noGrp="1"/>
          </p:cNvSpPr>
          <p:nvPr>
            <p:ph idx="1"/>
          </p:nvPr>
        </p:nvSpPr>
        <p:spPr>
          <a:xfrm>
            <a:off x="457200" y="1409700"/>
            <a:ext cx="8229600" cy="5129213"/>
          </a:xfrm>
        </p:spPr>
        <p:txBody>
          <a:bodyPr/>
          <a:lstStyle/>
          <a:p>
            <a:pPr marL="609600" indent="-609600" algn="just">
              <a:lnSpc>
                <a:spcPct val="90000"/>
              </a:lnSpc>
              <a:buFont typeface="Wingdings" pitchFamily="2" charset="2"/>
              <a:buAutoNum type="arabicPeriod"/>
              <a:defRPr/>
            </a:pPr>
            <a:r>
              <a:rPr lang="en-US" sz="2800" dirty="0"/>
              <a:t>Conceptions of nature and of women have been linked: earth as female, female as earthly/animal-like.</a:t>
            </a:r>
          </a:p>
          <a:p>
            <a:pPr marL="609600" indent="-609600" algn="just">
              <a:lnSpc>
                <a:spcPct val="90000"/>
              </a:lnSpc>
              <a:buFont typeface="Wingdings" pitchFamily="2" charset="2"/>
              <a:buAutoNum type="arabicPeriod"/>
              <a:defRPr/>
            </a:pPr>
            <a:r>
              <a:rPr lang="en-US" sz="2800" dirty="0"/>
              <a:t>Devaluation and abuse of nature and women have gone hand in hand.</a:t>
            </a:r>
          </a:p>
          <a:p>
            <a:pPr marL="609600" indent="-609600" algn="just">
              <a:lnSpc>
                <a:spcPct val="90000"/>
              </a:lnSpc>
              <a:buFont typeface="Wingdings" pitchFamily="2" charset="2"/>
              <a:buAutoNum type="arabicPeriod"/>
              <a:defRPr/>
            </a:pPr>
            <a:r>
              <a:rPr lang="en-US" sz="2800" dirty="0"/>
              <a:t>To overcome this problem, we must analyze and resist both together, and devise an ideal  which liberates both. </a:t>
            </a:r>
          </a:p>
          <a:p>
            <a:pPr marL="609600" indent="-609600" algn="just">
              <a:lnSpc>
                <a:spcPct val="90000"/>
              </a:lnSpc>
              <a:buFont typeface="Wingdings" pitchFamily="2" charset="2"/>
              <a:buAutoNum type="arabicPeriod"/>
              <a:defRPr/>
            </a:pPr>
            <a:r>
              <a:rPr lang="en-US" sz="2800" dirty="0"/>
              <a:t>Expansion often made: all oppressions (race, class, gender, environment) are linked and need to be fought together.</a:t>
            </a:r>
          </a:p>
          <a:p>
            <a:pPr>
              <a:buFont typeface="Arial" charset="0"/>
              <a:buChar char="•"/>
              <a:defRPr/>
            </a:pPr>
            <a:endParaRPr lang="en-US" dirty="0"/>
          </a:p>
        </p:txBody>
      </p:sp>
      <p:sp>
        <p:nvSpPr>
          <p:cNvPr id="4" name="Slide Number Placeholder 3">
            <a:extLst>
              <a:ext uri="{FF2B5EF4-FFF2-40B4-BE49-F238E27FC236}">
                <a16:creationId xmlns:a16="http://schemas.microsoft.com/office/drawing/2014/main" id="{712DB859-703A-4453-8628-2826C7E275BC}"/>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675D5D-EF4F-4385-9A76-AC15C464751C}" type="slidenum">
              <a:rPr lang="en-US" altLang="en-US">
                <a:solidFill>
                  <a:srgbClr val="898989"/>
                </a:solidFill>
              </a:rPr>
              <a:pPr/>
              <a:t>14</a:t>
            </a:fld>
            <a:endParaRPr lang="en-US" altLang="en-US">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231A77F-189D-4481-AC1B-4AB160C060D1}"/>
              </a:ext>
            </a:extLst>
          </p:cNvPr>
          <p:cNvSpPr>
            <a:spLocks noGrp="1"/>
          </p:cNvSpPr>
          <p:nvPr>
            <p:ph type="title"/>
          </p:nvPr>
        </p:nvSpPr>
        <p:spPr/>
        <p:txBody>
          <a:bodyPr/>
          <a:lstStyle/>
          <a:p>
            <a:r>
              <a:rPr lang="en-US" altLang="en-US" b="1">
                <a:cs typeface="Times New Roman" panose="02020603050405020304" pitchFamily="18" charset="0"/>
              </a:rPr>
              <a:t>Nondualistic &amp; nonhierarchical</a:t>
            </a:r>
            <a:r>
              <a:rPr lang="en-US" altLang="en-US"/>
              <a:t> </a:t>
            </a:r>
          </a:p>
        </p:txBody>
      </p:sp>
      <p:sp>
        <p:nvSpPr>
          <p:cNvPr id="18435" name="Content Placeholder 2">
            <a:extLst>
              <a:ext uri="{FF2B5EF4-FFF2-40B4-BE49-F238E27FC236}">
                <a16:creationId xmlns:a16="http://schemas.microsoft.com/office/drawing/2014/main" id="{68869EC9-29A9-407C-8A4B-9A192208DC12}"/>
              </a:ext>
            </a:extLst>
          </p:cNvPr>
          <p:cNvSpPr>
            <a:spLocks noGrp="1"/>
          </p:cNvSpPr>
          <p:nvPr>
            <p:ph idx="1"/>
          </p:nvPr>
        </p:nvSpPr>
        <p:spPr/>
        <p:txBody>
          <a:bodyPr/>
          <a:lstStyle/>
          <a:p>
            <a:pPr>
              <a:buClr>
                <a:schemeClr val="tx1"/>
              </a:buClr>
              <a:buFont typeface="Wingdings" panose="05000000000000000000" pitchFamily="2" charset="2"/>
              <a:buNone/>
            </a:pPr>
            <a:r>
              <a:rPr lang="en-US" altLang="en-US" b="1" i="1"/>
              <a:t>Versus Patriarchy as dualistic &amp; hierarchical</a:t>
            </a:r>
          </a:p>
          <a:p>
            <a:pPr>
              <a:buClr>
                <a:schemeClr val="tx1"/>
              </a:buClr>
              <a:buFont typeface="Wingdings" panose="05000000000000000000" pitchFamily="2" charset="2"/>
              <a:buChar char="v"/>
            </a:pPr>
            <a:r>
              <a:rPr lang="en-US" altLang="en-US"/>
              <a:t>The world is fundamentally an interrelated web of relationships.</a:t>
            </a:r>
          </a:p>
          <a:p>
            <a:pPr>
              <a:buClr>
                <a:schemeClr val="tx1"/>
              </a:buClr>
              <a:buFont typeface="Wingdings" panose="05000000000000000000" pitchFamily="2" charset="2"/>
              <a:buChar char="v"/>
            </a:pPr>
            <a:r>
              <a:rPr lang="en-US" altLang="en-US"/>
              <a:t>The world is fundamentally egalitarian rather than hierarchical. </a:t>
            </a:r>
          </a:p>
          <a:p>
            <a:pPr>
              <a:buClr>
                <a:schemeClr val="tx1"/>
              </a:buClr>
              <a:buFont typeface="Wingdings" panose="05000000000000000000" pitchFamily="2" charset="2"/>
              <a:buChar char="v"/>
            </a:pPr>
            <a:r>
              <a:rPr lang="en-US" altLang="en-US">
                <a:cs typeface="Times New Roman" panose="02020603050405020304" pitchFamily="18" charset="0"/>
              </a:rPr>
              <a:t>Dualities and hierarchies are social constructions of patriarchy, not essential qualities of the world.</a:t>
            </a:r>
            <a:r>
              <a:rPr lang="en-US" altLang="en-US"/>
              <a:t> </a:t>
            </a:r>
          </a:p>
          <a:p>
            <a:endParaRPr lang="en-US" altLang="en-US"/>
          </a:p>
        </p:txBody>
      </p:sp>
      <p:sp>
        <p:nvSpPr>
          <p:cNvPr id="4" name="Slide Number Placeholder 3">
            <a:extLst>
              <a:ext uri="{FF2B5EF4-FFF2-40B4-BE49-F238E27FC236}">
                <a16:creationId xmlns:a16="http://schemas.microsoft.com/office/drawing/2014/main" id="{A81A2D8F-BC15-4276-A414-7482AB893F31}"/>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4C0F2B-0D6C-4734-A854-47845C283AC2}" type="slidenum">
              <a:rPr lang="en-US" altLang="en-US">
                <a:solidFill>
                  <a:srgbClr val="898989"/>
                </a:solidFill>
              </a:rPr>
              <a:pPr/>
              <a:t>15</a:t>
            </a:fld>
            <a:endParaRPr lang="en-US" altLang="en-US">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8400D9F-9024-42CC-BDB2-5CAD7291B7B6}"/>
              </a:ext>
            </a:extLst>
          </p:cNvPr>
          <p:cNvSpPr>
            <a:spLocks noGrp="1"/>
          </p:cNvSpPr>
          <p:nvPr>
            <p:ph type="title"/>
          </p:nvPr>
        </p:nvSpPr>
        <p:spPr/>
        <p:txBody>
          <a:bodyPr/>
          <a:lstStyle/>
          <a:p>
            <a:pPr algn="l"/>
            <a:r>
              <a:rPr lang="en-US" altLang="en-US" b="1">
                <a:cs typeface="Times New Roman" panose="02020603050405020304" pitchFamily="18" charset="0"/>
              </a:rPr>
              <a:t>Ethics of care </a:t>
            </a:r>
            <a:endParaRPr lang="en-US" altLang="en-US"/>
          </a:p>
        </p:txBody>
      </p:sp>
      <p:sp>
        <p:nvSpPr>
          <p:cNvPr id="19459" name="Content Placeholder 2">
            <a:extLst>
              <a:ext uri="{FF2B5EF4-FFF2-40B4-BE49-F238E27FC236}">
                <a16:creationId xmlns:a16="http://schemas.microsoft.com/office/drawing/2014/main" id="{1622014C-2494-4835-B675-B7C8D4CA51F9}"/>
              </a:ext>
            </a:extLst>
          </p:cNvPr>
          <p:cNvSpPr>
            <a:spLocks noGrp="1"/>
          </p:cNvSpPr>
          <p:nvPr>
            <p:ph idx="1"/>
          </p:nvPr>
        </p:nvSpPr>
        <p:spPr/>
        <p:txBody>
          <a:bodyPr/>
          <a:lstStyle/>
          <a:p>
            <a:pPr>
              <a:lnSpc>
                <a:spcPct val="90000"/>
              </a:lnSpc>
              <a:buClr>
                <a:schemeClr val="tx1"/>
              </a:buClr>
              <a:buFont typeface="Wingdings" panose="05000000000000000000" pitchFamily="2" charset="2"/>
              <a:buNone/>
            </a:pPr>
            <a:r>
              <a:rPr lang="en-US" altLang="en-US" sz="2800" b="1" i="1"/>
              <a:t>Versus Patriarchy’s rationally determined justice</a:t>
            </a:r>
          </a:p>
          <a:p>
            <a:pPr>
              <a:lnSpc>
                <a:spcPct val="90000"/>
              </a:lnSpc>
              <a:buClr>
                <a:schemeClr val="tx1"/>
              </a:buClr>
              <a:buFont typeface="Wingdings" panose="05000000000000000000" pitchFamily="2" charset="2"/>
              <a:buChar char="v"/>
            </a:pPr>
            <a:r>
              <a:rPr lang="en-US" altLang="en-US" sz="2800"/>
              <a:t>Ethics begins with our essential interrelatedness, not autonomy as individuals.</a:t>
            </a:r>
          </a:p>
          <a:p>
            <a:pPr>
              <a:lnSpc>
                <a:spcPct val="90000"/>
              </a:lnSpc>
              <a:buClr>
                <a:schemeClr val="tx1"/>
              </a:buClr>
              <a:buFont typeface="Wingdings" panose="05000000000000000000" pitchFamily="2" charset="2"/>
              <a:buChar char="v"/>
            </a:pPr>
            <a:r>
              <a:rPr lang="en-US" altLang="en-US" sz="2800"/>
              <a:t>Our interrelatedness locates us in a situation of responsibility to others, naturally caring for them (as long as we are open to our connections). </a:t>
            </a:r>
          </a:p>
          <a:p>
            <a:pPr>
              <a:lnSpc>
                <a:spcPct val="90000"/>
              </a:lnSpc>
              <a:buClr>
                <a:schemeClr val="tx1"/>
              </a:buClr>
              <a:buFont typeface="Wingdings" panose="05000000000000000000" pitchFamily="2" charset="2"/>
              <a:buChar char="v"/>
            </a:pPr>
            <a:r>
              <a:rPr lang="en-US" altLang="en-US" sz="2800">
                <a:cs typeface="Times New Roman" panose="02020603050405020304" pitchFamily="18" charset="0"/>
              </a:rPr>
              <a:t>Ethics are developed not by rationally determining justice but by deepening our awareness of our  interrelatedness and extending our natural caring.</a:t>
            </a:r>
            <a:r>
              <a:rPr lang="en-US" altLang="en-US" sz="2800"/>
              <a:t> </a:t>
            </a:r>
          </a:p>
          <a:p>
            <a:endParaRPr lang="en-US" altLang="en-US"/>
          </a:p>
        </p:txBody>
      </p:sp>
      <p:sp>
        <p:nvSpPr>
          <p:cNvPr id="4" name="Slide Number Placeholder 3">
            <a:extLst>
              <a:ext uri="{FF2B5EF4-FFF2-40B4-BE49-F238E27FC236}">
                <a16:creationId xmlns:a16="http://schemas.microsoft.com/office/drawing/2014/main" id="{734F110B-7911-40D8-A6B1-E195255037C1}"/>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D47B0F-70FF-49DD-8546-1CB8F0FFC01B}" type="slidenum">
              <a:rPr lang="en-US" altLang="en-US">
                <a:solidFill>
                  <a:srgbClr val="898989"/>
                </a:solidFill>
              </a:rPr>
              <a:pPr/>
              <a:t>16</a:t>
            </a:fld>
            <a:endParaRPr lang="en-US" altLang="en-US">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id="{952A4423-B792-41E1-883A-5CB8D5C99ED3}"/>
              </a:ext>
            </a:extLst>
          </p:cNvPr>
          <p:cNvSpPr>
            <a:spLocks noGrp="1"/>
          </p:cNvSpPr>
          <p:nvPr>
            <p:ph idx="1"/>
          </p:nvPr>
        </p:nvSpPr>
        <p:spPr>
          <a:xfrm>
            <a:off x="1081617" y="467783"/>
            <a:ext cx="6970184" cy="4039130"/>
          </a:xfrm>
        </p:spPr>
        <p:txBody>
          <a:bodyPr/>
          <a:lstStyle/>
          <a:p>
            <a:pPr>
              <a:lnSpc>
                <a:spcPct val="90000"/>
              </a:lnSpc>
              <a:buClr>
                <a:schemeClr val="tx1"/>
              </a:buClr>
              <a:buFont typeface="Wingdings" panose="05000000000000000000" pitchFamily="2" charset="2"/>
              <a:buNone/>
            </a:pPr>
            <a:r>
              <a:rPr lang="en-US" altLang="en-US" sz="2800" b="1" i="1"/>
              <a:t>Versus Patriarchy’s notion of  progress is domination over nature and other cultures in pursuit of material affluence.</a:t>
            </a:r>
          </a:p>
          <a:p>
            <a:pPr algn="just">
              <a:lnSpc>
                <a:spcPct val="90000"/>
              </a:lnSpc>
              <a:buClr>
                <a:schemeClr val="tx1"/>
              </a:buClr>
              <a:buFont typeface="Wingdings" panose="05000000000000000000" pitchFamily="2" charset="2"/>
              <a:buChar char="v"/>
            </a:pPr>
            <a:r>
              <a:rPr lang="en-US" altLang="en-US" sz="2800" b="1"/>
              <a:t>The spread of patriarchal civilization is not true progress but rather the extension of the domination of those in power.</a:t>
            </a:r>
          </a:p>
          <a:p>
            <a:pPr algn="just">
              <a:lnSpc>
                <a:spcPct val="90000"/>
              </a:lnSpc>
              <a:buClr>
                <a:schemeClr val="tx1"/>
              </a:buClr>
              <a:buFont typeface="Wingdings" panose="05000000000000000000" pitchFamily="2" charset="2"/>
              <a:buChar char="v"/>
            </a:pPr>
            <a:r>
              <a:rPr lang="en-US" altLang="en-US" sz="2800" b="1"/>
              <a:t>Individual and cultural diversity, like biodiversity, are the basis for cultural health and richness. </a:t>
            </a:r>
          </a:p>
          <a:p>
            <a:pPr algn="just">
              <a:lnSpc>
                <a:spcPct val="90000"/>
              </a:lnSpc>
              <a:buClr>
                <a:schemeClr val="tx1"/>
              </a:buClr>
              <a:buFont typeface="Wingdings" panose="05000000000000000000" pitchFamily="2" charset="2"/>
              <a:buChar char="v"/>
            </a:pPr>
            <a:r>
              <a:rPr lang="en-US" altLang="en-US" sz="2800" b="1"/>
              <a:t>True progress comes from a multiplicity of individuals and cultures working in dialogue and cooperation.</a:t>
            </a:r>
          </a:p>
          <a:p>
            <a:pPr algn="just">
              <a:lnSpc>
                <a:spcPct val="90000"/>
              </a:lnSpc>
              <a:buClr>
                <a:schemeClr val="tx1"/>
              </a:buClr>
              <a:buFont typeface="Wingdings" panose="05000000000000000000" pitchFamily="2" charset="2"/>
              <a:buChar char="v"/>
            </a:pPr>
            <a:r>
              <a:rPr lang="en-US" altLang="en-US" sz="2800" b="1">
                <a:cs typeface="Times New Roman" panose="02020603050405020304" pitchFamily="18" charset="0"/>
              </a:rPr>
              <a:t>The ideal is to empower diverse individuals and cultures and engage them in cultural, political, and environmental proce</a:t>
            </a:r>
            <a:r>
              <a:rPr lang="en-US" altLang="en-US" b="1">
                <a:cs typeface="Times New Roman" panose="02020603050405020304" pitchFamily="18" charset="0"/>
              </a:rPr>
              <a:t>sses.</a:t>
            </a:r>
            <a:endParaRPr lang="en-US" altLang="en-US" b="1"/>
          </a:p>
          <a:p>
            <a:endParaRPr lang="en-US" altLang="en-US"/>
          </a:p>
        </p:txBody>
      </p:sp>
      <p:sp>
        <p:nvSpPr>
          <p:cNvPr id="4" name="Slide Number Placeholder 3">
            <a:extLst>
              <a:ext uri="{FF2B5EF4-FFF2-40B4-BE49-F238E27FC236}">
                <a16:creationId xmlns:a16="http://schemas.microsoft.com/office/drawing/2014/main" id="{004E6934-BA06-4B4E-9A46-11DA04B8FA0B}"/>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57C7C0-8C89-4959-8E27-B0A1640D37CC}" type="slidenum">
              <a:rPr lang="en-US" altLang="en-US">
                <a:solidFill>
                  <a:srgbClr val="898989"/>
                </a:solidFill>
              </a:rPr>
              <a:pPr/>
              <a:t>17</a:t>
            </a:fld>
            <a:endParaRPr lang="en-US" altLang="en-US">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F2CCA4F4-1168-4E7C-9AE8-B29F97B50D5C}"/>
              </a:ext>
            </a:extLst>
          </p:cNvPr>
          <p:cNvSpPr>
            <a:spLocks noGrp="1" noRot="1" noChangeArrowheads="1"/>
          </p:cNvSpPr>
          <p:nvPr>
            <p:ph idx="1"/>
          </p:nvPr>
        </p:nvSpPr>
        <p:spPr>
          <a:xfrm>
            <a:off x="152400" y="152400"/>
            <a:ext cx="8991600" cy="6553200"/>
          </a:xfrm>
        </p:spPr>
        <p:txBody>
          <a:bodyPr/>
          <a:lstStyle/>
          <a:p>
            <a:pPr eaLnBrk="1" hangingPunct="1"/>
            <a:endParaRPr lang="en-US" altLang="en-US"/>
          </a:p>
          <a:p>
            <a:pPr eaLnBrk="1" hangingPunct="1"/>
            <a:endParaRPr lang="en-US" altLang="en-US"/>
          </a:p>
          <a:p>
            <a:pPr eaLnBrk="1" hangingPunct="1"/>
            <a:r>
              <a:rPr lang="en-US" altLang="en-US"/>
              <a:t>Feminism is not just about women. </a:t>
            </a:r>
          </a:p>
          <a:p>
            <a:pPr eaLnBrk="1" hangingPunct="1"/>
            <a:r>
              <a:rPr lang="en-US" altLang="en-US"/>
              <a:t>It is about a new relationships </a:t>
            </a:r>
          </a:p>
        </p:txBody>
      </p:sp>
      <p:sp>
        <p:nvSpPr>
          <p:cNvPr id="5" name="Slide Number Placeholder 5">
            <a:extLst>
              <a:ext uri="{FF2B5EF4-FFF2-40B4-BE49-F238E27FC236}">
                <a16:creationId xmlns:a16="http://schemas.microsoft.com/office/drawing/2014/main" id="{7FF622D0-75B2-43C1-A9C6-19EA879C0822}"/>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E5DB665-3823-4743-82B0-FDE4A1800D24}" type="slidenum">
              <a:rPr lang="en-US" altLang="en-US">
                <a:solidFill>
                  <a:srgbClr val="898989"/>
                </a:solidFill>
              </a:rPr>
              <a:pPr/>
              <a:t>18</a:t>
            </a:fld>
            <a:endParaRPr lang="en-US" altLang="en-US">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86D134C-19FC-4748-A2A2-6173B1D98271}"/>
              </a:ext>
            </a:extLst>
          </p:cNvPr>
          <p:cNvSpPr>
            <a:spLocks noGrp="1"/>
          </p:cNvSpPr>
          <p:nvPr>
            <p:ph type="title"/>
          </p:nvPr>
        </p:nvSpPr>
        <p:spPr/>
        <p:txBody>
          <a:bodyPr/>
          <a:lstStyle/>
          <a:p>
            <a:pPr algn="l"/>
            <a:r>
              <a:rPr lang="en-US" altLang="en-US" b="1"/>
              <a:t>Ecofeminists standpoint</a:t>
            </a:r>
            <a:endParaRPr lang="en-US" altLang="en-US"/>
          </a:p>
        </p:txBody>
      </p:sp>
      <p:sp>
        <p:nvSpPr>
          <p:cNvPr id="22531" name="Content Placeholder 2">
            <a:extLst>
              <a:ext uri="{FF2B5EF4-FFF2-40B4-BE49-F238E27FC236}">
                <a16:creationId xmlns:a16="http://schemas.microsoft.com/office/drawing/2014/main" id="{F4F61961-5215-4B5B-8582-6B9ECB2799EC}"/>
              </a:ext>
            </a:extLst>
          </p:cNvPr>
          <p:cNvSpPr>
            <a:spLocks noGrp="1"/>
          </p:cNvSpPr>
          <p:nvPr>
            <p:ph idx="1"/>
          </p:nvPr>
        </p:nvSpPr>
        <p:spPr/>
        <p:txBody>
          <a:bodyPr/>
          <a:lstStyle/>
          <a:p>
            <a:pPr algn="just" eaLnBrk="1" hangingPunct="1"/>
            <a:r>
              <a:rPr lang="en-US" altLang="en-US" b="1"/>
              <a:t>Connection between oppression of women and oppression of nature.</a:t>
            </a:r>
          </a:p>
          <a:p>
            <a:pPr algn="just" eaLnBrk="1" hangingPunct="1"/>
            <a:r>
              <a:rPr lang="en-US" altLang="en-US" b="1"/>
              <a:t>To understand this connection.</a:t>
            </a:r>
          </a:p>
          <a:p>
            <a:pPr algn="just" eaLnBrk="1" hangingPunct="1"/>
            <a:r>
              <a:rPr lang="en-US" altLang="en-US" b="1"/>
              <a:t>Solutions to ecological problems must include a feminist perspective.</a:t>
            </a:r>
          </a:p>
          <a:p>
            <a:pPr algn="just" eaLnBrk="1" hangingPunct="1"/>
            <a:r>
              <a:rPr lang="en-US" altLang="en-US" b="1"/>
              <a:t>Spiritual connection of women with earth-nature because of biological connections. </a:t>
            </a:r>
          </a:p>
          <a:p>
            <a:endParaRPr lang="en-US" altLang="en-US"/>
          </a:p>
        </p:txBody>
      </p:sp>
      <p:sp>
        <p:nvSpPr>
          <p:cNvPr id="4" name="Slide Number Placeholder 3">
            <a:extLst>
              <a:ext uri="{FF2B5EF4-FFF2-40B4-BE49-F238E27FC236}">
                <a16:creationId xmlns:a16="http://schemas.microsoft.com/office/drawing/2014/main" id="{C3670DF5-6C92-4D60-B4EC-006BF31FC3F1}"/>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412D96-025B-4A6D-9F5E-0FB12054BDC6}" type="slidenum">
              <a:rPr lang="en-US" altLang="en-US">
                <a:solidFill>
                  <a:srgbClr val="898989"/>
                </a:solidFill>
              </a:rPr>
              <a:pPr/>
              <a:t>19</a:t>
            </a:fld>
            <a:endParaRPr lang="en-US" altLang="en-US">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a:extLst>
              <a:ext uri="{FF2B5EF4-FFF2-40B4-BE49-F238E27FC236}">
                <a16:creationId xmlns:a16="http://schemas.microsoft.com/office/drawing/2014/main" id="{05BE8FA2-7FB1-4CB9-BFB8-C34F2EB17067}"/>
              </a:ext>
            </a:extLst>
          </p:cNvPr>
          <p:cNvSpPr>
            <a:spLocks noGrp="1" noRot="1" noChangeArrowheads="1"/>
          </p:cNvSpPr>
          <p:nvPr>
            <p:ph type="title"/>
          </p:nvPr>
        </p:nvSpPr>
        <p:spPr/>
        <p:txBody>
          <a:bodyPr/>
          <a:lstStyle/>
          <a:p>
            <a:pPr eaLnBrk="1" hangingPunct="1"/>
            <a:r>
              <a:rPr lang="en-US" altLang="zh-TW"/>
              <a:t>Arne Naess</a:t>
            </a:r>
            <a:endParaRPr lang="en-US" altLang="en-US">
              <a:ea typeface="新細明體" panose="02020500000000000000" pitchFamily="18" charset="-120"/>
            </a:endParaRPr>
          </a:p>
        </p:txBody>
      </p:sp>
      <p:sp>
        <p:nvSpPr>
          <p:cNvPr id="5123" name="Rectangle 3">
            <a:extLst>
              <a:ext uri="{FF2B5EF4-FFF2-40B4-BE49-F238E27FC236}">
                <a16:creationId xmlns:a16="http://schemas.microsoft.com/office/drawing/2014/main" id="{B4EAFA06-D2CB-4452-BA3A-ED6633168567}"/>
              </a:ext>
            </a:extLst>
          </p:cNvPr>
          <p:cNvSpPr>
            <a:spLocks noGrp="1" noRot="1" noChangeArrowheads="1"/>
          </p:cNvSpPr>
          <p:nvPr>
            <p:ph type="body" sz="half" idx="1"/>
          </p:nvPr>
        </p:nvSpPr>
        <p:spPr/>
        <p:txBody>
          <a:bodyPr/>
          <a:lstStyle/>
          <a:p>
            <a:pPr eaLnBrk="1" hangingPunct="1">
              <a:lnSpc>
                <a:spcPct val="80000"/>
              </a:lnSpc>
              <a:buFont typeface="Wingdings" panose="05000000000000000000" pitchFamily="2" charset="2"/>
              <a:buNone/>
            </a:pPr>
            <a:endParaRPr lang="en-US" altLang="en-US" sz="1000"/>
          </a:p>
          <a:p>
            <a:pPr eaLnBrk="1" hangingPunct="1">
              <a:lnSpc>
                <a:spcPct val="80000"/>
              </a:lnSpc>
              <a:buFont typeface="Wingdings" panose="05000000000000000000" pitchFamily="2" charset="2"/>
              <a:buNone/>
            </a:pPr>
            <a:endParaRPr lang="en-US" altLang="en-US" sz="1000"/>
          </a:p>
          <a:p>
            <a:pPr eaLnBrk="1" hangingPunct="1">
              <a:lnSpc>
                <a:spcPct val="80000"/>
              </a:lnSpc>
              <a:buFont typeface="Wingdings" panose="05000000000000000000" pitchFamily="2" charset="2"/>
              <a:buNone/>
            </a:pPr>
            <a:endParaRPr lang="en-US" altLang="en-US" sz="1000"/>
          </a:p>
          <a:p>
            <a:pPr eaLnBrk="1" hangingPunct="1">
              <a:lnSpc>
                <a:spcPct val="80000"/>
              </a:lnSpc>
              <a:buFont typeface="Wingdings" panose="05000000000000000000" pitchFamily="2" charset="2"/>
              <a:buNone/>
            </a:pPr>
            <a:endParaRPr lang="en-US" altLang="en-US" sz="1000"/>
          </a:p>
          <a:p>
            <a:pPr eaLnBrk="1" hangingPunct="1">
              <a:lnSpc>
                <a:spcPct val="80000"/>
              </a:lnSpc>
              <a:buFont typeface="Wingdings" panose="05000000000000000000" pitchFamily="2" charset="2"/>
              <a:buNone/>
            </a:pPr>
            <a:endParaRPr lang="en-US" altLang="en-US" sz="1000"/>
          </a:p>
          <a:p>
            <a:pPr eaLnBrk="1" hangingPunct="1">
              <a:lnSpc>
                <a:spcPct val="80000"/>
              </a:lnSpc>
              <a:buFont typeface="Wingdings" panose="05000000000000000000" pitchFamily="2" charset="2"/>
              <a:buNone/>
            </a:pPr>
            <a:endParaRPr lang="en-US" altLang="en-US" sz="1000"/>
          </a:p>
          <a:p>
            <a:pPr eaLnBrk="1" hangingPunct="1">
              <a:lnSpc>
                <a:spcPct val="80000"/>
              </a:lnSpc>
              <a:buFont typeface="Wingdings" panose="05000000000000000000" pitchFamily="2" charset="2"/>
              <a:buNone/>
            </a:pPr>
            <a:endParaRPr lang="en-US" altLang="en-US" sz="1000"/>
          </a:p>
          <a:p>
            <a:pPr eaLnBrk="1" hangingPunct="1">
              <a:lnSpc>
                <a:spcPct val="80000"/>
              </a:lnSpc>
              <a:buFont typeface="Wingdings" panose="05000000000000000000" pitchFamily="2" charset="2"/>
              <a:buNone/>
            </a:pPr>
            <a:endParaRPr lang="en-US" altLang="en-US" sz="1000"/>
          </a:p>
          <a:p>
            <a:pPr eaLnBrk="1" hangingPunct="1">
              <a:lnSpc>
                <a:spcPct val="80000"/>
              </a:lnSpc>
              <a:buFont typeface="Wingdings" panose="05000000000000000000" pitchFamily="2" charset="2"/>
              <a:buNone/>
            </a:pPr>
            <a:endParaRPr lang="en-US" altLang="en-US" sz="1000"/>
          </a:p>
          <a:p>
            <a:pPr eaLnBrk="1" hangingPunct="1">
              <a:lnSpc>
                <a:spcPct val="80000"/>
              </a:lnSpc>
              <a:buFont typeface="Wingdings" panose="05000000000000000000" pitchFamily="2" charset="2"/>
              <a:buChar char="Ø"/>
            </a:pPr>
            <a:r>
              <a:rPr lang="en-US" altLang="en-US" sz="1800"/>
              <a:t>Founder of Deep Ecology: biospheric egalitarianism</a:t>
            </a:r>
          </a:p>
          <a:p>
            <a:pPr eaLnBrk="1" hangingPunct="1">
              <a:lnSpc>
                <a:spcPct val="80000"/>
              </a:lnSpc>
              <a:buFont typeface="Wingdings" panose="05000000000000000000" pitchFamily="2" charset="2"/>
              <a:buNone/>
            </a:pPr>
            <a:endParaRPr lang="en-US" altLang="en-US" sz="1800"/>
          </a:p>
          <a:p>
            <a:pPr eaLnBrk="1" hangingPunct="1">
              <a:lnSpc>
                <a:spcPct val="80000"/>
              </a:lnSpc>
              <a:buFont typeface="Wingdings" panose="05000000000000000000" pitchFamily="2" charset="2"/>
              <a:buChar char="Ø"/>
            </a:pPr>
            <a:r>
              <a:rPr lang="en-US" altLang="en-US" sz="1800"/>
              <a:t>Coined term “deep ecology” in 1973</a:t>
            </a:r>
          </a:p>
          <a:p>
            <a:pPr eaLnBrk="1" hangingPunct="1">
              <a:lnSpc>
                <a:spcPct val="80000"/>
              </a:lnSpc>
              <a:buFont typeface="Wingdings" panose="05000000000000000000" pitchFamily="2" charset="2"/>
              <a:buNone/>
            </a:pPr>
            <a:endParaRPr lang="en-US" altLang="en-US" sz="1800"/>
          </a:p>
          <a:p>
            <a:pPr eaLnBrk="1" hangingPunct="1">
              <a:lnSpc>
                <a:spcPct val="80000"/>
              </a:lnSpc>
              <a:buFont typeface="Wingdings" panose="05000000000000000000" pitchFamily="2" charset="2"/>
              <a:buChar char="Ø"/>
            </a:pPr>
            <a:r>
              <a:rPr lang="en-US" altLang="en-US" sz="1800"/>
              <a:t>Deep ecology now has many, many adherents in philosophy, science, political activism and 	literature</a:t>
            </a:r>
          </a:p>
          <a:p>
            <a:pPr eaLnBrk="1" hangingPunct="1">
              <a:lnSpc>
                <a:spcPct val="80000"/>
              </a:lnSpc>
            </a:pPr>
            <a:endParaRPr lang="en-US" altLang="en-US" sz="1800"/>
          </a:p>
        </p:txBody>
      </p:sp>
      <p:pic>
        <p:nvPicPr>
          <p:cNvPr id="5124" name="Picture 4" descr="http://www.dagbladet.no/kultur/1999/03/06/5DP0106BNass.JPG">
            <a:extLst>
              <a:ext uri="{FF2B5EF4-FFF2-40B4-BE49-F238E27FC236}">
                <a16:creationId xmlns:a16="http://schemas.microsoft.com/office/drawing/2014/main" id="{CF8791D9-87E4-4663-A00C-3B9091BD87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434013" y="2489200"/>
            <a:ext cx="2895600" cy="3022600"/>
          </a:xfrm>
          <a:noFill/>
        </p:spPr>
      </p:pic>
      <p:sp>
        <p:nvSpPr>
          <p:cNvPr id="7" name="Slide Number Placeholder 6">
            <a:extLst>
              <a:ext uri="{FF2B5EF4-FFF2-40B4-BE49-F238E27FC236}">
                <a16:creationId xmlns:a16="http://schemas.microsoft.com/office/drawing/2014/main" id="{8487887C-9ADD-4858-B95D-AE63AC54E40D}"/>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CD1632-155A-457D-A723-85FF9842413F}" type="slidenum">
              <a:rPr lang="en-US" altLang="en-US">
                <a:solidFill>
                  <a:srgbClr val="898989"/>
                </a:solidFill>
              </a:rPr>
              <a:pPr/>
              <a:t>2</a:t>
            </a:fld>
            <a:endParaRPr lang="en-US" altLang="en-US">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2C3B264-D4BF-42B6-B039-E57407FAFFE4}"/>
              </a:ext>
            </a:extLst>
          </p:cNvPr>
          <p:cNvSpPr>
            <a:spLocks noGrp="1"/>
          </p:cNvSpPr>
          <p:nvPr>
            <p:ph type="title"/>
          </p:nvPr>
        </p:nvSpPr>
        <p:spPr/>
        <p:txBody>
          <a:bodyPr/>
          <a:lstStyle/>
          <a:p>
            <a:endParaRPr lang="en-US" altLang="en-US"/>
          </a:p>
        </p:txBody>
      </p:sp>
      <p:sp>
        <p:nvSpPr>
          <p:cNvPr id="23555" name="Content Placeholder 2">
            <a:extLst>
              <a:ext uri="{FF2B5EF4-FFF2-40B4-BE49-F238E27FC236}">
                <a16:creationId xmlns:a16="http://schemas.microsoft.com/office/drawing/2014/main" id="{110EA9CE-505E-4ED7-B57D-3FE5D8F40187}"/>
              </a:ext>
            </a:extLst>
          </p:cNvPr>
          <p:cNvSpPr>
            <a:spLocks noGrp="1"/>
          </p:cNvSpPr>
          <p:nvPr>
            <p:ph idx="1"/>
          </p:nvPr>
        </p:nvSpPr>
        <p:spPr/>
        <p:txBody>
          <a:bodyPr/>
          <a:lstStyle/>
          <a:p>
            <a:pPr algn="just"/>
            <a:r>
              <a:rPr lang="en-US" altLang="en-US"/>
              <a:t>Ecofeminists look for nonviolent solutions to world problems. They consider feminine values necessary for survival in the conditions of the world's patriarchy. </a:t>
            </a:r>
          </a:p>
          <a:p>
            <a:pPr algn="just"/>
            <a:r>
              <a:rPr lang="en-US" altLang="en-US"/>
              <a:t>And while ecofeminists may subscribe to liberal, radical, or Marxist/socialist thought, their main focus is on ecology - both of nature and human systems. </a:t>
            </a:r>
          </a:p>
          <a:p>
            <a:endParaRPr lang="en-US" altLang="en-US"/>
          </a:p>
        </p:txBody>
      </p:sp>
      <p:sp>
        <p:nvSpPr>
          <p:cNvPr id="4" name="Slide Number Placeholder 3">
            <a:extLst>
              <a:ext uri="{FF2B5EF4-FFF2-40B4-BE49-F238E27FC236}">
                <a16:creationId xmlns:a16="http://schemas.microsoft.com/office/drawing/2014/main" id="{5112F962-EF9B-4C41-A33C-88C28B79891F}"/>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5821AC-8109-400D-A07F-15BA1C0226C9}" type="slidenum">
              <a:rPr lang="en-US" altLang="en-US">
                <a:solidFill>
                  <a:srgbClr val="898989"/>
                </a:solidFill>
              </a:rPr>
              <a:pPr/>
              <a:t>20</a:t>
            </a:fld>
            <a:endParaRPr lang="en-US" altLang="en-US">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5EC526E-573A-44D9-9673-1CDB702305ED}"/>
              </a:ext>
            </a:extLst>
          </p:cNvPr>
          <p:cNvSpPr>
            <a:spLocks noGrp="1"/>
          </p:cNvSpPr>
          <p:nvPr>
            <p:ph type="title"/>
          </p:nvPr>
        </p:nvSpPr>
        <p:spPr/>
        <p:txBody>
          <a:bodyPr/>
          <a:lstStyle/>
          <a:p>
            <a:endParaRPr lang="en-US" altLang="en-US"/>
          </a:p>
        </p:txBody>
      </p:sp>
      <p:sp>
        <p:nvSpPr>
          <p:cNvPr id="24579" name="Content Placeholder 2">
            <a:extLst>
              <a:ext uri="{FF2B5EF4-FFF2-40B4-BE49-F238E27FC236}">
                <a16:creationId xmlns:a16="http://schemas.microsoft.com/office/drawing/2014/main" id="{90B07005-A863-4733-95F2-869337CCFF01}"/>
              </a:ext>
            </a:extLst>
          </p:cNvPr>
          <p:cNvSpPr>
            <a:spLocks noGrp="1"/>
          </p:cNvSpPr>
          <p:nvPr>
            <p:ph idx="1"/>
          </p:nvPr>
        </p:nvSpPr>
        <p:spPr/>
        <p:txBody>
          <a:bodyPr/>
          <a:lstStyle/>
          <a:p>
            <a:pPr algn="just" eaLnBrk="1" hangingPunct="1">
              <a:buFont typeface="Arial" panose="020B0604020202020204" pitchFamily="34" charset="0"/>
              <a:buNone/>
            </a:pPr>
            <a:r>
              <a:rPr lang="en-US" altLang="en-US" b="1"/>
              <a:t>Ecofeminism:</a:t>
            </a:r>
            <a:r>
              <a:rPr lang="en-US" altLang="en-US"/>
              <a:t>  </a:t>
            </a:r>
            <a:r>
              <a:rPr lang="en-US" altLang="en-US" b="1"/>
              <a:t>Patriarchal society interlocking pillars…sexism, racism, class exploitation and environmental destruction.</a:t>
            </a:r>
          </a:p>
          <a:p>
            <a:pPr algn="just" eaLnBrk="1" hangingPunct="1">
              <a:buFont typeface="Arial" panose="020B0604020202020204" pitchFamily="34" charset="0"/>
              <a:buNone/>
            </a:pPr>
            <a:endParaRPr lang="en-US" altLang="en-US" b="1"/>
          </a:p>
          <a:p>
            <a:pPr algn="just" eaLnBrk="1" hangingPunct="1">
              <a:buFont typeface="Arial" panose="020B0604020202020204" pitchFamily="34" charset="0"/>
              <a:buNone/>
            </a:pPr>
            <a:endParaRPr lang="en-US" altLang="en-US" b="1"/>
          </a:p>
          <a:p>
            <a:pPr algn="just" eaLnBrk="1" hangingPunct="1">
              <a:buFont typeface="Arial" panose="020B0604020202020204" pitchFamily="34" charset="0"/>
              <a:buNone/>
            </a:pPr>
            <a:r>
              <a:rPr lang="en-US" altLang="en-US" b="1"/>
              <a:t>Deep connection between women &amp; nature as reproducers &amp; nurtures but socially created.</a:t>
            </a:r>
          </a:p>
          <a:p>
            <a:pPr algn="just"/>
            <a:endParaRPr lang="en-US" altLang="en-US"/>
          </a:p>
        </p:txBody>
      </p:sp>
      <p:sp>
        <p:nvSpPr>
          <p:cNvPr id="4" name="Slide Number Placeholder 3">
            <a:extLst>
              <a:ext uri="{FF2B5EF4-FFF2-40B4-BE49-F238E27FC236}">
                <a16:creationId xmlns:a16="http://schemas.microsoft.com/office/drawing/2014/main" id="{843C1FFE-231D-497B-B662-B47E03C67DDD}"/>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148D92-3315-47BC-B8D2-07841E93FFD2}" type="slidenum">
              <a:rPr lang="en-US" altLang="en-US">
                <a:solidFill>
                  <a:srgbClr val="898989"/>
                </a:solidFill>
              </a:rPr>
              <a:pPr/>
              <a:t>21</a:t>
            </a:fld>
            <a:endParaRPr lang="en-US" altLang="en-US">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43A8505-E76E-4A71-891A-1DECB100DD9A}"/>
              </a:ext>
            </a:extLst>
          </p:cNvPr>
          <p:cNvSpPr>
            <a:spLocks noGrp="1"/>
          </p:cNvSpPr>
          <p:nvPr>
            <p:ph type="ctrTitle"/>
          </p:nvPr>
        </p:nvSpPr>
        <p:spPr>
          <a:xfrm>
            <a:off x="152400" y="152400"/>
            <a:ext cx="8839200" cy="6553200"/>
          </a:xfrm>
        </p:spPr>
        <p:txBody>
          <a:bodyPr/>
          <a:lstStyle/>
          <a:p>
            <a:pPr algn="just" eaLnBrk="1" hangingPunct="1"/>
            <a:br>
              <a:rPr lang="en-US" altLang="en-US" sz="1800"/>
            </a:br>
            <a:r>
              <a:rPr lang="en-US" altLang="en-US" sz="3200"/>
              <a:t>Women must see that there can be no liberation for them and no solution to the ecological crisis within a society whose fundamental model of relationships continues to be one of domination. They must unite the demands of the women’s movement with those of the ecological movement to envision a radical reshaping of the basic socioeconomic relations and the underlying values of this [modern industrial] society ( New Woman/New Earth, Ruether, 204).</a:t>
            </a:r>
          </a:p>
        </p:txBody>
      </p:sp>
      <p:sp>
        <p:nvSpPr>
          <p:cNvPr id="4" name="Slide Number Placeholder 3">
            <a:extLst>
              <a:ext uri="{FF2B5EF4-FFF2-40B4-BE49-F238E27FC236}">
                <a16:creationId xmlns:a16="http://schemas.microsoft.com/office/drawing/2014/main" id="{C211F7E4-3050-4EDE-BFFE-D1DAAD9E0C91}"/>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917C05-D1D1-404C-A7E1-67D2113D0317}" type="slidenum">
              <a:rPr lang="en-US" altLang="en-US">
                <a:solidFill>
                  <a:srgbClr val="898989"/>
                </a:solidFill>
              </a:rPr>
              <a:pPr/>
              <a:t>22</a:t>
            </a:fld>
            <a:endParaRPr lang="en-US" altLang="en-US">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19CFDA04-96F8-47D3-84FD-A3ECBAD51379}"/>
              </a:ext>
            </a:extLst>
          </p:cNvPr>
          <p:cNvSpPr>
            <a:spLocks noGrp="1"/>
          </p:cNvSpPr>
          <p:nvPr>
            <p:ph type="title"/>
          </p:nvPr>
        </p:nvSpPr>
        <p:spPr>
          <a:xfrm>
            <a:off x="457200" y="274638"/>
            <a:ext cx="8229600" cy="6430962"/>
          </a:xfrm>
        </p:spPr>
        <p:txBody>
          <a:bodyPr/>
          <a:lstStyle/>
          <a:p>
            <a:pPr algn="just" eaLnBrk="1" hangingPunct="1"/>
            <a:r>
              <a:rPr lang="en-US" altLang="en-US" sz="3200"/>
              <a:t>In her Introduction to Ecofeminism: Women, Culture, Nature, editor Warren asserts:</a:t>
            </a:r>
            <a:br>
              <a:rPr lang="en-US" altLang="en-US" sz="3200"/>
            </a:br>
            <a:br>
              <a:rPr lang="en-US" altLang="en-US" sz="3200"/>
            </a:br>
            <a:r>
              <a:rPr lang="en-US" altLang="en-US" sz="3200"/>
              <a:t>What makes ecofeminism distinct is its insistence that nonhuman nature and naturism (i.e., the unjustified domination of nature) are feminist issues. Ecofeminist philosophy extends familiar feminist critiques of socialisms of domination to nature .</a:t>
            </a:r>
          </a:p>
        </p:txBody>
      </p:sp>
      <p:sp>
        <p:nvSpPr>
          <p:cNvPr id="4" name="Slide Number Placeholder 3">
            <a:extLst>
              <a:ext uri="{FF2B5EF4-FFF2-40B4-BE49-F238E27FC236}">
                <a16:creationId xmlns:a16="http://schemas.microsoft.com/office/drawing/2014/main" id="{6ED35D71-5BEA-44DB-B6CB-1EB560A525E6}"/>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43EC47-C06C-44A3-ABC8-97439FA2AAD3}" type="slidenum">
              <a:rPr lang="en-US" altLang="en-US">
                <a:solidFill>
                  <a:srgbClr val="898989"/>
                </a:solidFill>
              </a:rPr>
              <a:pPr/>
              <a:t>23</a:t>
            </a:fld>
            <a:endParaRPr lang="en-US" altLang="en-US">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795C090-520A-4F57-A85E-DD03E55355BC}"/>
              </a:ext>
            </a:extLst>
          </p:cNvPr>
          <p:cNvSpPr>
            <a:spLocks noGrp="1"/>
          </p:cNvSpPr>
          <p:nvPr>
            <p:ph type="title"/>
          </p:nvPr>
        </p:nvSpPr>
        <p:spPr>
          <a:xfrm>
            <a:off x="76200" y="274638"/>
            <a:ext cx="8991600" cy="6430962"/>
          </a:xfrm>
        </p:spPr>
        <p:txBody>
          <a:bodyPr/>
          <a:lstStyle/>
          <a:p>
            <a:pPr algn="just" eaLnBrk="1" hangingPunct="1"/>
            <a:r>
              <a:rPr lang="en-US" altLang="en-US" sz="3200"/>
              <a:t>In her essay “Development, Ecology and Women" Shiva:  , </a:t>
            </a:r>
            <a:br>
              <a:rPr lang="en-US" altLang="en-US" sz="3200"/>
            </a:br>
            <a:r>
              <a:rPr lang="en-US" altLang="en-US" sz="3200"/>
              <a:t>Maldevelopment militates against this equality in diversity, and superimposes the ideologically constructed category of western technological man as a uniform measure of the worth of classes, cultures, and genders… Diversity, and unity and harmony in diversity, become epistemologically unattainable in the context of maldevelopment, which then becomes synonymous with women’s underdevelopment (increasing sexist domination), and nature’s depletion (deepening ecological crises)… .</a:t>
            </a:r>
          </a:p>
        </p:txBody>
      </p:sp>
      <p:sp>
        <p:nvSpPr>
          <p:cNvPr id="4" name="Slide Number Placeholder 3">
            <a:extLst>
              <a:ext uri="{FF2B5EF4-FFF2-40B4-BE49-F238E27FC236}">
                <a16:creationId xmlns:a16="http://schemas.microsoft.com/office/drawing/2014/main" id="{02874F6C-E288-4013-A0E6-C14F11F867D6}"/>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BBBAE6-C754-47CE-AFAF-DF8CD03EF6C0}" type="slidenum">
              <a:rPr lang="en-US" altLang="en-US">
                <a:solidFill>
                  <a:srgbClr val="898989"/>
                </a:solidFill>
              </a:rPr>
              <a:pPr/>
              <a:t>24</a:t>
            </a:fld>
            <a:endParaRPr lang="en-US" altLang="en-US">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2AF7559F-BB90-4BF8-81EF-3A8646DC12E9}"/>
              </a:ext>
            </a:extLst>
          </p:cNvPr>
          <p:cNvSpPr>
            <a:spLocks noGrp="1" noRot="1" noChangeArrowheads="1"/>
          </p:cNvSpPr>
          <p:nvPr>
            <p:ph idx="1"/>
          </p:nvPr>
        </p:nvSpPr>
        <p:spPr>
          <a:xfrm>
            <a:off x="152400" y="152400"/>
            <a:ext cx="8991600" cy="6553200"/>
          </a:xfrm>
        </p:spPr>
        <p:txBody>
          <a:bodyPr/>
          <a:lstStyle/>
          <a:p>
            <a:pPr eaLnBrk="1" hangingPunct="1">
              <a:lnSpc>
                <a:spcPct val="90000"/>
              </a:lnSpc>
              <a:buFont typeface="Wingdings" panose="05000000000000000000" pitchFamily="2" charset="2"/>
              <a:buChar char="Ø"/>
            </a:pPr>
            <a:r>
              <a:rPr lang="en-US" altLang="en-US" sz="2800"/>
              <a:t>Current Events</a:t>
            </a:r>
          </a:p>
          <a:p>
            <a:pPr eaLnBrk="1" hangingPunct="1">
              <a:lnSpc>
                <a:spcPct val="90000"/>
              </a:lnSpc>
              <a:buFontTx/>
              <a:buChar char="•"/>
            </a:pPr>
            <a:r>
              <a:rPr lang="en-US" altLang="en-US" sz="3100"/>
              <a:t>United Nations looking to punish those countries with emissions linked to global warming.  </a:t>
            </a:r>
          </a:p>
          <a:p>
            <a:pPr eaLnBrk="1" hangingPunct="1">
              <a:lnSpc>
                <a:spcPct val="90000"/>
              </a:lnSpc>
            </a:pPr>
            <a:endParaRPr lang="en-US" altLang="en-US" sz="3100" u="sng"/>
          </a:p>
          <a:p>
            <a:pPr eaLnBrk="1" hangingPunct="1">
              <a:lnSpc>
                <a:spcPct val="90000"/>
              </a:lnSpc>
              <a:buFontTx/>
              <a:buChar char="•"/>
            </a:pPr>
            <a:r>
              <a:rPr lang="en-US" altLang="en-US" sz="3100" u="sng"/>
              <a:t>Current Issue-</a:t>
            </a:r>
            <a:r>
              <a:rPr lang="en-US" altLang="en-US" sz="3100"/>
              <a:t> depleting the ozone layer with our extensive release of CO2 and fossil fuels.</a:t>
            </a:r>
          </a:p>
          <a:p>
            <a:pPr eaLnBrk="1" hangingPunct="1">
              <a:lnSpc>
                <a:spcPct val="90000"/>
              </a:lnSpc>
              <a:buFont typeface="Wingdings" panose="05000000000000000000" pitchFamily="2" charset="2"/>
              <a:buNone/>
            </a:pPr>
            <a:endParaRPr lang="en-US" altLang="en-US" sz="3100"/>
          </a:p>
          <a:p>
            <a:pPr eaLnBrk="1" hangingPunct="1">
              <a:lnSpc>
                <a:spcPct val="90000"/>
              </a:lnSpc>
              <a:buFontTx/>
              <a:buChar char="•"/>
            </a:pPr>
            <a:r>
              <a:rPr lang="en-US" altLang="en-US" sz="3100" b="1"/>
              <a:t>Walking</a:t>
            </a:r>
            <a:r>
              <a:rPr lang="en-US" altLang="en-US" sz="3100"/>
              <a:t> to locations instead of driving was done in the passed and we should continue to do so today. </a:t>
            </a:r>
          </a:p>
          <a:p>
            <a:pPr eaLnBrk="1" hangingPunct="1">
              <a:lnSpc>
                <a:spcPct val="90000"/>
              </a:lnSpc>
              <a:buFont typeface="Wingdings" panose="05000000000000000000" pitchFamily="2" charset="2"/>
              <a:buNone/>
            </a:pPr>
            <a:endParaRPr lang="en-US" altLang="en-US" sz="3100"/>
          </a:p>
          <a:p>
            <a:pPr eaLnBrk="1" hangingPunct="1">
              <a:lnSpc>
                <a:spcPct val="90000"/>
              </a:lnSpc>
              <a:buFontTx/>
              <a:buChar char="•"/>
            </a:pPr>
            <a:r>
              <a:rPr lang="en-US" altLang="en-US" sz="3100"/>
              <a:t>We need to </a:t>
            </a:r>
            <a:r>
              <a:rPr lang="en-US" altLang="en-US" sz="3100" b="1"/>
              <a:t>reduce</a:t>
            </a:r>
            <a:r>
              <a:rPr lang="en-US" altLang="en-US" sz="3100"/>
              <a:t> our emissions of gases that harm the environment.</a:t>
            </a:r>
            <a:endParaRPr lang="en-US" altLang="en-US"/>
          </a:p>
          <a:p>
            <a:pPr eaLnBrk="1" hangingPunct="1">
              <a:lnSpc>
                <a:spcPct val="90000"/>
              </a:lnSpc>
              <a:buFont typeface="Wingdings" panose="05000000000000000000" pitchFamily="2" charset="2"/>
              <a:buChar char="Ø"/>
            </a:pPr>
            <a:endParaRPr lang="en-US" altLang="en-US" sz="2800"/>
          </a:p>
          <a:p>
            <a:pPr eaLnBrk="1" hangingPunct="1">
              <a:lnSpc>
                <a:spcPct val="90000"/>
              </a:lnSpc>
            </a:pPr>
            <a:endParaRPr lang="en-US" altLang="en-US" sz="2800"/>
          </a:p>
        </p:txBody>
      </p:sp>
      <p:sp>
        <p:nvSpPr>
          <p:cNvPr id="5" name="Slide Number Placeholder 5">
            <a:extLst>
              <a:ext uri="{FF2B5EF4-FFF2-40B4-BE49-F238E27FC236}">
                <a16:creationId xmlns:a16="http://schemas.microsoft.com/office/drawing/2014/main" id="{14814EDB-5B9F-4E5F-9A3E-C5A948714B43}"/>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F13968F-DB0D-4913-A530-BAE2EAF057C8}" type="slidenum">
              <a:rPr lang="en-US" altLang="en-US">
                <a:solidFill>
                  <a:srgbClr val="898989"/>
                </a:solidFill>
              </a:rPr>
              <a:pPr/>
              <a:t>25</a:t>
            </a:fld>
            <a:endParaRPr lang="en-US" altLang="en-US">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4313BF0-D62E-4E97-BF89-DB05EBAAE252}"/>
              </a:ext>
            </a:extLst>
          </p:cNvPr>
          <p:cNvSpPr>
            <a:spLocks noGrp="1" noRot="1" noChangeArrowheads="1"/>
          </p:cNvSpPr>
          <p:nvPr>
            <p:ph type="title"/>
          </p:nvPr>
        </p:nvSpPr>
        <p:spPr>
          <a:xfrm>
            <a:off x="381000" y="152400"/>
            <a:ext cx="8385175" cy="533400"/>
          </a:xfrm>
        </p:spPr>
        <p:txBody>
          <a:bodyPr/>
          <a:lstStyle/>
          <a:p>
            <a:pPr eaLnBrk="1" hangingPunct="1"/>
            <a:r>
              <a:rPr lang="en-US" altLang="zh-TW" sz="2400"/>
              <a:t>Why “Deep”?</a:t>
            </a:r>
            <a:endParaRPr lang="en-US" altLang="en-US" sz="2400">
              <a:ea typeface="新細明體" panose="02020500000000000000" pitchFamily="18" charset="-120"/>
            </a:endParaRPr>
          </a:p>
        </p:txBody>
      </p:sp>
      <p:sp>
        <p:nvSpPr>
          <p:cNvPr id="6147" name="Rectangle 3">
            <a:extLst>
              <a:ext uri="{FF2B5EF4-FFF2-40B4-BE49-F238E27FC236}">
                <a16:creationId xmlns:a16="http://schemas.microsoft.com/office/drawing/2014/main" id="{C568F8BC-4857-4AB0-BA7D-243F8FA94C7D}"/>
              </a:ext>
            </a:extLst>
          </p:cNvPr>
          <p:cNvSpPr>
            <a:spLocks noGrp="1" noRot="1" noChangeArrowheads="1"/>
          </p:cNvSpPr>
          <p:nvPr>
            <p:ph idx="1"/>
          </p:nvPr>
        </p:nvSpPr>
        <p:spPr>
          <a:xfrm>
            <a:off x="152400" y="914400"/>
            <a:ext cx="8991600" cy="5791200"/>
          </a:xfrm>
        </p:spPr>
        <p:txBody>
          <a:bodyPr/>
          <a:lstStyle/>
          <a:p>
            <a:pPr eaLnBrk="1" hangingPunct="1">
              <a:lnSpc>
                <a:spcPct val="80000"/>
              </a:lnSpc>
              <a:buFont typeface="Wingdings" panose="05000000000000000000" pitchFamily="2" charset="2"/>
              <a:buChar char="Ø"/>
            </a:pPr>
            <a:r>
              <a:rPr lang="en-US" altLang="en-US" sz="2000"/>
              <a:t>“Deep ecology” is deep because it questions fundamental assumptions in our philosophies and world view. </a:t>
            </a:r>
          </a:p>
          <a:p>
            <a:pPr eaLnBrk="1" hangingPunct="1">
              <a:lnSpc>
                <a:spcPct val="80000"/>
              </a:lnSpc>
              <a:buFont typeface="Wingdings" panose="05000000000000000000" pitchFamily="2" charset="2"/>
              <a:buNone/>
            </a:pPr>
            <a:endParaRPr lang="en-US" altLang="en-US" sz="2000"/>
          </a:p>
          <a:p>
            <a:pPr eaLnBrk="1" hangingPunct="1">
              <a:lnSpc>
                <a:spcPct val="80000"/>
              </a:lnSpc>
              <a:buFont typeface="Wingdings" panose="05000000000000000000" pitchFamily="2" charset="2"/>
              <a:buChar char="Ø"/>
            </a:pPr>
            <a:r>
              <a:rPr lang="en-US" altLang="en-US" sz="2000"/>
              <a:t>Attempts to deduce principles of action from basic values and premises.</a:t>
            </a:r>
          </a:p>
          <a:p>
            <a:pPr eaLnBrk="1" hangingPunct="1">
              <a:lnSpc>
                <a:spcPct val="80000"/>
              </a:lnSpc>
              <a:buFont typeface="Wingdings" panose="05000000000000000000" pitchFamily="2" charset="2"/>
              <a:buNone/>
            </a:pPr>
            <a:endParaRPr lang="en-US" altLang="en-US" sz="2000"/>
          </a:p>
          <a:p>
            <a:pPr eaLnBrk="1" hangingPunct="1">
              <a:lnSpc>
                <a:spcPct val="80000"/>
              </a:lnSpc>
              <a:buFont typeface="Wingdings" panose="05000000000000000000" pitchFamily="2" charset="2"/>
              <a:buNone/>
            </a:pPr>
            <a:endParaRPr lang="en-US" altLang="en-US" sz="2000"/>
          </a:p>
          <a:p>
            <a:pPr eaLnBrk="1" hangingPunct="1">
              <a:lnSpc>
                <a:spcPct val="80000"/>
              </a:lnSpc>
              <a:buFont typeface="Wingdings" panose="05000000000000000000" pitchFamily="2" charset="2"/>
              <a:buChar char="Ø"/>
            </a:pPr>
            <a:r>
              <a:rPr lang="en-US" altLang="en-US" sz="2000"/>
              <a:t>Examples of “deep” questions:</a:t>
            </a:r>
          </a:p>
          <a:p>
            <a:pPr eaLnBrk="1" hangingPunct="1">
              <a:lnSpc>
                <a:spcPct val="80000"/>
              </a:lnSpc>
              <a:buFont typeface="Wingdings" panose="05000000000000000000" pitchFamily="2" charset="2"/>
              <a:buNone/>
            </a:pPr>
            <a:endParaRPr lang="en-US" altLang="en-US" sz="2000"/>
          </a:p>
          <a:p>
            <a:pPr eaLnBrk="1" hangingPunct="1">
              <a:lnSpc>
                <a:spcPct val="80000"/>
              </a:lnSpc>
              <a:buFontTx/>
              <a:buChar char="•"/>
            </a:pPr>
            <a:r>
              <a:rPr lang="en-US" altLang="en-US" sz="2000"/>
              <a:t>What is an individual?</a:t>
            </a:r>
          </a:p>
          <a:p>
            <a:pPr eaLnBrk="1" hangingPunct="1">
              <a:lnSpc>
                <a:spcPct val="80000"/>
              </a:lnSpc>
              <a:buFont typeface="Wingdings" panose="05000000000000000000" pitchFamily="2" charset="2"/>
              <a:buNone/>
            </a:pPr>
            <a:endParaRPr lang="en-US" altLang="en-US" sz="2000"/>
          </a:p>
          <a:p>
            <a:pPr eaLnBrk="1" hangingPunct="1">
              <a:lnSpc>
                <a:spcPct val="80000"/>
              </a:lnSpc>
              <a:buFontTx/>
              <a:buChar char="•"/>
            </a:pPr>
            <a:r>
              <a:rPr lang="en-US" altLang="en-US" sz="2000"/>
              <a:t>What things have intrinsic value and moral standing?</a:t>
            </a:r>
          </a:p>
          <a:p>
            <a:pPr eaLnBrk="1" hangingPunct="1">
              <a:lnSpc>
                <a:spcPct val="80000"/>
              </a:lnSpc>
              <a:buFont typeface="Wingdings" panose="05000000000000000000" pitchFamily="2" charset="2"/>
              <a:buNone/>
            </a:pPr>
            <a:endParaRPr lang="en-US" altLang="en-US" sz="2000"/>
          </a:p>
          <a:p>
            <a:pPr eaLnBrk="1" hangingPunct="1">
              <a:lnSpc>
                <a:spcPct val="80000"/>
              </a:lnSpc>
              <a:buFontTx/>
              <a:buChar char="•"/>
            </a:pPr>
            <a:r>
              <a:rPr lang="en-US" altLang="en-US" sz="2000"/>
              <a:t>How should we understand nature?</a:t>
            </a:r>
          </a:p>
          <a:p>
            <a:pPr eaLnBrk="1" hangingPunct="1">
              <a:lnSpc>
                <a:spcPct val="80000"/>
              </a:lnSpc>
              <a:buFont typeface="Wingdings" panose="05000000000000000000" pitchFamily="2" charset="2"/>
              <a:buNone/>
            </a:pPr>
            <a:endParaRPr lang="en-US" altLang="en-US" sz="2000"/>
          </a:p>
          <a:p>
            <a:pPr eaLnBrk="1" hangingPunct="1">
              <a:lnSpc>
                <a:spcPct val="80000"/>
              </a:lnSpc>
              <a:buFontTx/>
              <a:buChar char="•"/>
            </a:pPr>
            <a:r>
              <a:rPr lang="en-US" altLang="en-US" sz="2000"/>
              <a:t>What is the relationship between people and nature?</a:t>
            </a:r>
          </a:p>
          <a:p>
            <a:pPr eaLnBrk="1" hangingPunct="1">
              <a:lnSpc>
                <a:spcPct val="80000"/>
              </a:lnSpc>
              <a:buFont typeface="Wingdings" panose="05000000000000000000" pitchFamily="2" charset="2"/>
              <a:buNone/>
            </a:pPr>
            <a:endParaRPr lang="en-US" altLang="en-US" sz="2000"/>
          </a:p>
          <a:p>
            <a:pPr eaLnBrk="1" hangingPunct="1">
              <a:lnSpc>
                <a:spcPct val="80000"/>
              </a:lnSpc>
              <a:buFontTx/>
              <a:buChar char="•"/>
            </a:pPr>
            <a:r>
              <a:rPr lang="en-US" altLang="en-US" sz="2000"/>
              <a:t>Deep ecology answers tend to be anti-individualist and anti-reductionist, and pro-holism.</a:t>
            </a:r>
          </a:p>
          <a:p>
            <a:pPr eaLnBrk="1" hangingPunct="1"/>
            <a:endParaRPr lang="en-US" altLang="en-US"/>
          </a:p>
        </p:txBody>
      </p:sp>
      <p:sp>
        <p:nvSpPr>
          <p:cNvPr id="6" name="Slide Number Placeholder 5">
            <a:extLst>
              <a:ext uri="{FF2B5EF4-FFF2-40B4-BE49-F238E27FC236}">
                <a16:creationId xmlns:a16="http://schemas.microsoft.com/office/drawing/2014/main" id="{337915C3-A71E-4E84-A3E9-D6E160931691}"/>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997731-658E-4024-9E9F-58BDC530A6E1}" type="slidenum">
              <a:rPr lang="en-US" altLang="en-US">
                <a:solidFill>
                  <a:srgbClr val="898989"/>
                </a:solidFill>
              </a:rPr>
              <a:pPr/>
              <a:t>3</a:t>
            </a:fld>
            <a:endParaRPr lang="en-US" altLang="en-US">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C8CE7856-E9D9-4A2D-8287-60708E993F8A}"/>
              </a:ext>
            </a:extLst>
          </p:cNvPr>
          <p:cNvSpPr>
            <a:spLocks noGrp="1" noRot="1" noChangeArrowheads="1"/>
          </p:cNvSpPr>
          <p:nvPr>
            <p:ph idx="1"/>
          </p:nvPr>
        </p:nvSpPr>
        <p:spPr>
          <a:xfrm>
            <a:off x="152400" y="152400"/>
            <a:ext cx="8839200" cy="6553200"/>
          </a:xfrm>
        </p:spPr>
        <p:txBody>
          <a:bodyPr/>
          <a:lstStyle/>
          <a:p>
            <a:pPr eaLnBrk="1" hangingPunct="1">
              <a:lnSpc>
                <a:spcPct val="90000"/>
              </a:lnSpc>
            </a:pPr>
            <a:r>
              <a:rPr lang="en-US" altLang="en-US" b="1"/>
              <a:t>Week Deep</a:t>
            </a:r>
            <a:r>
              <a:rPr lang="en-US" altLang="en-US"/>
              <a:t> </a:t>
            </a:r>
            <a:r>
              <a:rPr lang="en-US" altLang="en-US" b="1"/>
              <a:t>Ecology</a:t>
            </a:r>
            <a:r>
              <a:rPr lang="en-US" altLang="en-US"/>
              <a:t> </a:t>
            </a:r>
            <a:br>
              <a:rPr lang="en-US" altLang="en-US"/>
            </a:br>
            <a:r>
              <a:rPr lang="en-US" altLang="en-US" b="1"/>
              <a:t>“Weak Ecology”</a:t>
            </a:r>
            <a:endParaRPr lang="en-US" altLang="en-US"/>
          </a:p>
          <a:p>
            <a:pPr eaLnBrk="1" hangingPunct="1">
              <a:lnSpc>
                <a:spcPct val="90000"/>
              </a:lnSpc>
              <a:buFontTx/>
              <a:buChar char="•"/>
            </a:pPr>
            <a:r>
              <a:rPr lang="en-US" altLang="en-US"/>
              <a:t>We need to protect the environment as a resource for humans. </a:t>
            </a:r>
          </a:p>
          <a:p>
            <a:pPr eaLnBrk="1" hangingPunct="1">
              <a:lnSpc>
                <a:spcPct val="90000"/>
              </a:lnSpc>
              <a:buFont typeface="Wingdings" panose="05000000000000000000" pitchFamily="2" charset="2"/>
              <a:buNone/>
            </a:pPr>
            <a:br>
              <a:rPr lang="en-US" altLang="en-US"/>
            </a:br>
            <a:endParaRPr lang="en-US" altLang="en-US"/>
          </a:p>
          <a:p>
            <a:pPr eaLnBrk="1" hangingPunct="1">
              <a:lnSpc>
                <a:spcPct val="90000"/>
              </a:lnSpc>
              <a:buFontTx/>
              <a:buChar char="•"/>
            </a:pPr>
            <a:r>
              <a:rPr lang="en-US" altLang="en-US"/>
              <a:t>We can do this by making minor changes in our lifestyle (Reduce, Reuse, Recycle). </a:t>
            </a:r>
          </a:p>
          <a:p>
            <a:pPr eaLnBrk="1" hangingPunct="1">
              <a:lnSpc>
                <a:spcPct val="90000"/>
              </a:lnSpc>
              <a:buFont typeface="Wingdings" panose="05000000000000000000" pitchFamily="2" charset="2"/>
              <a:buNone/>
            </a:pPr>
            <a:r>
              <a:rPr lang="en-US" altLang="en-US"/>
              <a:t> </a:t>
            </a:r>
            <a:br>
              <a:rPr lang="en-US" altLang="en-US"/>
            </a:br>
            <a:endParaRPr lang="en-US" altLang="en-US"/>
          </a:p>
          <a:p>
            <a:pPr eaLnBrk="1" hangingPunct="1">
              <a:lnSpc>
                <a:spcPct val="90000"/>
              </a:lnSpc>
              <a:buFontTx/>
              <a:buChar char="•"/>
            </a:pPr>
            <a:r>
              <a:rPr lang="en-US" altLang="en-US"/>
              <a:t>Third world population growth is the main cause of environmental damage and must be stopped. </a:t>
            </a:r>
          </a:p>
          <a:p>
            <a:pPr eaLnBrk="1" hangingPunct="1">
              <a:lnSpc>
                <a:spcPct val="90000"/>
              </a:lnSpc>
            </a:pPr>
            <a:endParaRPr lang="en-US" altLang="en-US"/>
          </a:p>
        </p:txBody>
      </p:sp>
      <p:sp>
        <p:nvSpPr>
          <p:cNvPr id="5" name="Slide Number Placeholder 5">
            <a:extLst>
              <a:ext uri="{FF2B5EF4-FFF2-40B4-BE49-F238E27FC236}">
                <a16:creationId xmlns:a16="http://schemas.microsoft.com/office/drawing/2014/main" id="{8CB81C6C-B991-4FFC-915A-FE226A6C2368}"/>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1D97BF3-ED8F-487B-A675-B26D2828A6AE}" type="slidenum">
              <a:rPr lang="en-US" altLang="en-US">
                <a:solidFill>
                  <a:srgbClr val="898989"/>
                </a:solidFill>
              </a:rPr>
              <a:pPr/>
              <a:t>4</a:t>
            </a:fld>
            <a:endParaRPr lang="en-US" altLang="en-US">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CF285669-3D76-414A-9882-3ACFEAABE2E9}"/>
              </a:ext>
            </a:extLst>
          </p:cNvPr>
          <p:cNvSpPr>
            <a:spLocks noGrp="1" noRot="1" noChangeArrowheads="1"/>
          </p:cNvSpPr>
          <p:nvPr>
            <p:ph idx="1"/>
          </p:nvPr>
        </p:nvSpPr>
        <p:spPr>
          <a:xfrm>
            <a:off x="152400" y="152400"/>
            <a:ext cx="8839200" cy="6553200"/>
          </a:xfrm>
        </p:spPr>
        <p:txBody>
          <a:bodyPr/>
          <a:lstStyle/>
          <a:p>
            <a:pPr eaLnBrk="1" hangingPunct="1">
              <a:buFont typeface="Wingdings" panose="05000000000000000000" pitchFamily="2" charset="2"/>
              <a:buChar char="Ø"/>
            </a:pPr>
            <a:r>
              <a:rPr lang="en-US" altLang="en-US" sz="2800" b="1"/>
              <a:t>“Deep Ecology”</a:t>
            </a:r>
            <a:endParaRPr lang="en-US" altLang="en-US" sz="2800"/>
          </a:p>
          <a:p>
            <a:pPr algn="just" eaLnBrk="1" hangingPunct="1">
              <a:buFontTx/>
              <a:buChar char="•"/>
            </a:pPr>
            <a:r>
              <a:rPr lang="en-US" altLang="en-US" sz="2800"/>
              <a:t>Humankind is not the only thing with intrinsic value. </a:t>
            </a:r>
            <a:r>
              <a:rPr lang="en-US" altLang="en-US" sz="2800" b="1"/>
              <a:t>Deep</a:t>
            </a:r>
            <a:r>
              <a:rPr lang="en-US" altLang="en-US" sz="2800"/>
              <a:t> ecologists often call themselves biocentrists – all living things are valuable. </a:t>
            </a:r>
          </a:p>
          <a:p>
            <a:pPr algn="just" eaLnBrk="1" hangingPunct="1">
              <a:buFontTx/>
              <a:buChar char="•"/>
            </a:pPr>
            <a:r>
              <a:rPr lang="en-US" altLang="en-US" sz="2800"/>
              <a:t>Humankind needs to live in harmony with nature, not dominate it. </a:t>
            </a:r>
          </a:p>
          <a:p>
            <a:pPr algn="just" eaLnBrk="1" hangingPunct="1">
              <a:buFontTx/>
              <a:buChar char="•"/>
            </a:pPr>
            <a:r>
              <a:rPr lang="en-US" altLang="en-US" sz="2800"/>
              <a:t>We must radically change our lifestyle, our view of what it means to be “rich,” which includes appreciation of cultural diversity and decentralization of social and political structures. </a:t>
            </a:r>
          </a:p>
          <a:p>
            <a:pPr algn="just" eaLnBrk="1" hangingPunct="1">
              <a:buFontTx/>
              <a:buChar char="•"/>
            </a:pPr>
            <a:r>
              <a:rPr lang="en-US" altLang="en-US" sz="2800"/>
              <a:t>It is our extravagant lifestyle, and then its globalization that is the problem, not the just the population of third world nations. </a:t>
            </a:r>
          </a:p>
        </p:txBody>
      </p:sp>
      <p:sp>
        <p:nvSpPr>
          <p:cNvPr id="5" name="Slide Number Placeholder 5">
            <a:extLst>
              <a:ext uri="{FF2B5EF4-FFF2-40B4-BE49-F238E27FC236}">
                <a16:creationId xmlns:a16="http://schemas.microsoft.com/office/drawing/2014/main" id="{40F91324-EE19-479C-949F-1A44914995A6}"/>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C7641B-ACA2-4F5D-8202-55E9DCC4BB5A}" type="slidenum">
              <a:rPr lang="en-US" altLang="en-US">
                <a:solidFill>
                  <a:srgbClr val="898989"/>
                </a:solidFill>
              </a:rPr>
              <a:pPr/>
              <a:t>5</a:t>
            </a:fld>
            <a:endParaRPr lang="en-US" altLang="en-US">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CA54AD85-7F4F-4093-8310-E6979A212BD3}"/>
              </a:ext>
            </a:extLst>
          </p:cNvPr>
          <p:cNvSpPr>
            <a:spLocks noGrp="1" noRot="1" noChangeArrowheads="1"/>
          </p:cNvSpPr>
          <p:nvPr>
            <p:ph idx="1"/>
          </p:nvPr>
        </p:nvSpPr>
        <p:spPr>
          <a:xfrm>
            <a:off x="152400" y="152400"/>
            <a:ext cx="8839200" cy="6553200"/>
          </a:xfrm>
        </p:spPr>
        <p:txBody>
          <a:bodyPr/>
          <a:lstStyle/>
          <a:p>
            <a:pPr eaLnBrk="1" hangingPunct="1">
              <a:buFont typeface="Wingdings" panose="05000000000000000000" pitchFamily="2" charset="2"/>
              <a:buChar char="Ø"/>
            </a:pPr>
            <a:r>
              <a:rPr lang="en-US" altLang="zh-TW" sz="2800"/>
              <a:t>Guiding Principles of Deep Ecology</a:t>
            </a:r>
          </a:p>
          <a:p>
            <a:pPr algn="just" eaLnBrk="1" hangingPunct="1">
              <a:lnSpc>
                <a:spcPct val="80000"/>
              </a:lnSpc>
              <a:buFontTx/>
              <a:buChar char="•"/>
            </a:pPr>
            <a:r>
              <a:rPr lang="en-US" altLang="zh-TW" sz="1800"/>
              <a:t>Anti-anthropocentric</a:t>
            </a:r>
          </a:p>
          <a:p>
            <a:pPr algn="just" eaLnBrk="1" hangingPunct="1">
              <a:lnSpc>
                <a:spcPct val="80000"/>
              </a:lnSpc>
              <a:buFont typeface="Wingdings" panose="05000000000000000000" pitchFamily="2" charset="2"/>
              <a:buNone/>
            </a:pPr>
            <a:endParaRPr lang="en-US" altLang="zh-TW" sz="1400"/>
          </a:p>
          <a:p>
            <a:pPr algn="just" eaLnBrk="1" hangingPunct="1">
              <a:lnSpc>
                <a:spcPct val="80000"/>
              </a:lnSpc>
              <a:buFontTx/>
              <a:buChar char="•"/>
            </a:pPr>
            <a:r>
              <a:rPr lang="en-US" altLang="zh-TW" sz="1800"/>
              <a:t>All life has inherent value – and equal value.  Humans have no special moral status.</a:t>
            </a:r>
          </a:p>
          <a:p>
            <a:pPr algn="just" eaLnBrk="1" hangingPunct="1">
              <a:lnSpc>
                <a:spcPct val="80000"/>
              </a:lnSpc>
            </a:pPr>
            <a:endParaRPr lang="en-US" altLang="zh-TW" sz="1400"/>
          </a:p>
          <a:p>
            <a:pPr algn="just" eaLnBrk="1" hangingPunct="1">
              <a:lnSpc>
                <a:spcPct val="80000"/>
              </a:lnSpc>
              <a:buFontTx/>
              <a:buChar char="•"/>
            </a:pPr>
            <a:r>
              <a:rPr lang="en-US" altLang="zh-TW" sz="1800"/>
              <a:t>Richness and diversity of life are inherently good.</a:t>
            </a:r>
          </a:p>
          <a:p>
            <a:pPr algn="just" eaLnBrk="1" hangingPunct="1">
              <a:lnSpc>
                <a:spcPct val="80000"/>
              </a:lnSpc>
            </a:pPr>
            <a:endParaRPr lang="en-US" altLang="zh-TW" sz="1400"/>
          </a:p>
          <a:p>
            <a:pPr algn="just" eaLnBrk="1" hangingPunct="1">
              <a:lnSpc>
                <a:spcPct val="80000"/>
              </a:lnSpc>
              <a:buFontTx/>
              <a:buChar char="•"/>
            </a:pPr>
            <a:r>
              <a:rPr lang="en-US" altLang="zh-TW" sz="1800"/>
              <a:t>Individuals not as important as wholes: species, ecosystems, biodiversity, the earth.</a:t>
            </a:r>
          </a:p>
          <a:p>
            <a:pPr algn="just" eaLnBrk="1" hangingPunct="1">
              <a:lnSpc>
                <a:spcPct val="80000"/>
              </a:lnSpc>
            </a:pPr>
            <a:endParaRPr lang="en-US" altLang="zh-TW" sz="1400"/>
          </a:p>
          <a:p>
            <a:pPr algn="just" eaLnBrk="1" hangingPunct="1">
              <a:lnSpc>
                <a:spcPct val="80000"/>
              </a:lnSpc>
              <a:buFontTx/>
              <a:buChar char="•"/>
            </a:pPr>
            <a:r>
              <a:rPr lang="en-US" altLang="zh-TW" sz="1800"/>
              <a:t>The world would be better off with fewer people, and people should have less impact on the rest of nature.</a:t>
            </a:r>
          </a:p>
          <a:p>
            <a:pPr algn="just" eaLnBrk="1" hangingPunct="1">
              <a:lnSpc>
                <a:spcPct val="80000"/>
              </a:lnSpc>
            </a:pPr>
            <a:endParaRPr lang="en-US" altLang="zh-TW" sz="1400"/>
          </a:p>
          <a:p>
            <a:pPr algn="just" eaLnBrk="1" hangingPunct="1">
              <a:lnSpc>
                <a:spcPct val="80000"/>
              </a:lnSpc>
              <a:buFontTx/>
              <a:buChar char="•"/>
            </a:pPr>
            <a:r>
              <a:rPr lang="en-US" altLang="zh-TW" sz="1800"/>
              <a:t>We need to change our economic, technical and industrial systems, philosophical world view, and materialistic consumerist lifestyle.</a:t>
            </a:r>
          </a:p>
          <a:p>
            <a:pPr algn="just" eaLnBrk="1" hangingPunct="1">
              <a:lnSpc>
                <a:spcPct val="80000"/>
              </a:lnSpc>
            </a:pPr>
            <a:endParaRPr lang="en-US" altLang="zh-TW" sz="1400"/>
          </a:p>
          <a:p>
            <a:pPr algn="just" eaLnBrk="1" hangingPunct="1">
              <a:lnSpc>
                <a:spcPct val="80000"/>
              </a:lnSpc>
              <a:buFontTx/>
              <a:buChar char="•"/>
            </a:pPr>
            <a:r>
              <a:rPr lang="en-US" altLang="zh-TW" sz="1800"/>
              <a:t>We can’t rely on science to “fix” our current problems. Science can only treat the symptoms. We must try to cure the disease.</a:t>
            </a:r>
          </a:p>
          <a:p>
            <a:pPr algn="just" eaLnBrk="1" hangingPunct="1">
              <a:lnSpc>
                <a:spcPct val="80000"/>
              </a:lnSpc>
            </a:pPr>
            <a:endParaRPr lang="en-US" altLang="zh-TW" sz="1400"/>
          </a:p>
          <a:p>
            <a:pPr algn="just" eaLnBrk="1" hangingPunct="1">
              <a:lnSpc>
                <a:spcPct val="80000"/>
              </a:lnSpc>
              <a:buFontTx/>
              <a:buChar char="•"/>
            </a:pPr>
            <a:r>
              <a:rPr lang="en-US" altLang="zh-TW" sz="1800"/>
              <a:t>We can have a better life if we choose a life that is closer to nature and less materialistic. We would be better off and nature would be better off.</a:t>
            </a:r>
          </a:p>
          <a:p>
            <a:pPr algn="just" eaLnBrk="1" hangingPunct="1">
              <a:lnSpc>
                <a:spcPct val="80000"/>
              </a:lnSpc>
            </a:pPr>
            <a:endParaRPr lang="en-US" altLang="zh-TW" sz="1400"/>
          </a:p>
          <a:p>
            <a:pPr eaLnBrk="1" hangingPunct="1">
              <a:buFontTx/>
              <a:buChar char="•"/>
            </a:pPr>
            <a:endParaRPr lang="en-US" altLang="en-US" sz="2800">
              <a:ea typeface="新細明體" panose="02020500000000000000" pitchFamily="18" charset="-120"/>
            </a:endParaRPr>
          </a:p>
        </p:txBody>
      </p:sp>
      <p:sp>
        <p:nvSpPr>
          <p:cNvPr id="5" name="Slide Number Placeholder 5">
            <a:extLst>
              <a:ext uri="{FF2B5EF4-FFF2-40B4-BE49-F238E27FC236}">
                <a16:creationId xmlns:a16="http://schemas.microsoft.com/office/drawing/2014/main" id="{007B204F-1E08-4DEA-AC4F-EA24D96166B9}"/>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7F620A-2E7E-464F-9EF3-7A0D5FA8C314}" type="slidenum">
              <a:rPr lang="en-US" altLang="en-US">
                <a:solidFill>
                  <a:srgbClr val="898989"/>
                </a:solidFill>
              </a:rPr>
              <a:pPr/>
              <a:t>6</a:t>
            </a:fld>
            <a:endParaRPr lang="en-US" altLang="en-US">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42E3E646-FAF4-4B61-8F4A-F67554C072E9}"/>
              </a:ext>
            </a:extLst>
          </p:cNvPr>
          <p:cNvSpPr>
            <a:spLocks noGrp="1" noRot="1" noChangeArrowheads="1"/>
          </p:cNvSpPr>
          <p:nvPr>
            <p:ph idx="1"/>
          </p:nvPr>
        </p:nvSpPr>
        <p:spPr>
          <a:xfrm>
            <a:off x="152400" y="152400"/>
            <a:ext cx="8839200" cy="6553200"/>
          </a:xfrm>
        </p:spPr>
        <p:txBody>
          <a:bodyPr/>
          <a:lstStyle/>
          <a:p>
            <a:pPr eaLnBrk="1" hangingPunct="1">
              <a:buFont typeface="Wingdings" panose="05000000000000000000" pitchFamily="2" charset="2"/>
              <a:buChar char="Ø"/>
            </a:pPr>
            <a:r>
              <a:rPr lang="en-US" altLang="en-US" sz="2800"/>
              <a:t>How is </a:t>
            </a:r>
            <a:r>
              <a:rPr lang="en-US" altLang="en-US" sz="2800" b="1"/>
              <a:t>Deep</a:t>
            </a:r>
            <a:r>
              <a:rPr lang="en-US" altLang="en-US" sz="2800"/>
              <a:t> </a:t>
            </a:r>
            <a:r>
              <a:rPr lang="en-US" altLang="en-US" sz="2800" b="1"/>
              <a:t>Ecology</a:t>
            </a:r>
            <a:r>
              <a:rPr lang="en-US" altLang="en-US" sz="2800"/>
              <a:t> “Deeper”? </a:t>
            </a:r>
            <a:br>
              <a:rPr lang="en-US" altLang="en-US" sz="2800"/>
            </a:br>
            <a:endParaRPr lang="en-US" altLang="en-US" sz="2800"/>
          </a:p>
          <a:p>
            <a:pPr algn="just" eaLnBrk="1" hangingPunct="1">
              <a:buFontTx/>
              <a:buChar char="•"/>
            </a:pPr>
            <a:r>
              <a:rPr lang="en-US" altLang="en-US" sz="2800"/>
              <a:t>Raises more probing questions, of a philosophical type, not just scientific or economic. </a:t>
            </a:r>
          </a:p>
          <a:p>
            <a:pPr algn="just" eaLnBrk="1" hangingPunct="1">
              <a:buFontTx/>
              <a:buChar char="•"/>
            </a:pPr>
            <a:r>
              <a:rPr lang="en-US" altLang="en-US" sz="2800"/>
              <a:t>Calls for a more radical transformation of our lifestyles, toward much more simple living. </a:t>
            </a:r>
          </a:p>
          <a:p>
            <a:pPr algn="just" eaLnBrk="1" hangingPunct="1">
              <a:buFontTx/>
              <a:buChar char="•"/>
            </a:pPr>
            <a:r>
              <a:rPr lang="en-US" altLang="en-US" sz="2800"/>
              <a:t>Calls into question government structures and social institutions. </a:t>
            </a:r>
          </a:p>
          <a:p>
            <a:pPr algn="just" eaLnBrk="1" hangingPunct="1">
              <a:buFontTx/>
              <a:buChar char="•"/>
            </a:pPr>
            <a:r>
              <a:rPr lang="en-US" altLang="en-US" sz="2800"/>
              <a:t>Claims that these changes must be based on a realization of our unity or Oneness with all of life, all reality. </a:t>
            </a:r>
          </a:p>
          <a:p>
            <a:pPr algn="just" eaLnBrk="1" hangingPunct="1">
              <a:buFontTx/>
              <a:buChar char="•"/>
            </a:pPr>
            <a:r>
              <a:rPr lang="en-US" altLang="en-US" sz="2800"/>
              <a:t>Attempts to draw on diverse religions and philosophies to support its case. </a:t>
            </a:r>
          </a:p>
        </p:txBody>
      </p:sp>
      <p:sp>
        <p:nvSpPr>
          <p:cNvPr id="5" name="Slide Number Placeholder 5">
            <a:extLst>
              <a:ext uri="{FF2B5EF4-FFF2-40B4-BE49-F238E27FC236}">
                <a16:creationId xmlns:a16="http://schemas.microsoft.com/office/drawing/2014/main" id="{104837DA-AE36-4934-9B60-26BEA28D1050}"/>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875E45-CFAA-43F8-B378-FD412DFC54B8}" type="slidenum">
              <a:rPr lang="en-US" altLang="en-US">
                <a:solidFill>
                  <a:srgbClr val="898989"/>
                </a:solidFill>
              </a:rPr>
              <a:pPr/>
              <a:t>7</a:t>
            </a:fld>
            <a:endParaRPr lang="en-US" altLang="en-US">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8B160D12-8911-4072-91AE-36C3006FD03A}"/>
              </a:ext>
            </a:extLst>
          </p:cNvPr>
          <p:cNvSpPr>
            <a:spLocks noGrp="1" noRot="1" noChangeArrowheads="1"/>
          </p:cNvSpPr>
          <p:nvPr>
            <p:ph idx="1"/>
          </p:nvPr>
        </p:nvSpPr>
        <p:spPr>
          <a:xfrm>
            <a:off x="152400" y="152400"/>
            <a:ext cx="8839200" cy="6553200"/>
          </a:xfrm>
        </p:spPr>
        <p:txBody>
          <a:bodyPr/>
          <a:lstStyle/>
          <a:p>
            <a:pPr eaLnBrk="1" hangingPunct="1">
              <a:lnSpc>
                <a:spcPct val="80000"/>
              </a:lnSpc>
              <a:buFont typeface="Wingdings" panose="05000000000000000000" pitchFamily="2" charset="2"/>
              <a:buChar char="Ø"/>
            </a:pPr>
            <a:r>
              <a:rPr lang="en-US" altLang="en-US" sz="2800" b="1"/>
              <a:t>Deep</a:t>
            </a:r>
            <a:r>
              <a:rPr lang="en-US" altLang="en-US" sz="2800"/>
              <a:t> </a:t>
            </a:r>
            <a:r>
              <a:rPr lang="en-US" altLang="en-US" sz="2800" b="1"/>
              <a:t>Ecology</a:t>
            </a:r>
            <a:r>
              <a:rPr lang="en-US" altLang="en-US" sz="2800"/>
              <a:t>:  Some Key Principles </a:t>
            </a:r>
            <a:br>
              <a:rPr lang="en-US" altLang="en-US" sz="2800"/>
            </a:br>
            <a:endParaRPr lang="en-US" altLang="en-US" sz="2800"/>
          </a:p>
          <a:p>
            <a:pPr algn="just" eaLnBrk="1" hangingPunct="1">
              <a:lnSpc>
                <a:spcPct val="80000"/>
              </a:lnSpc>
              <a:buFontTx/>
              <a:buChar char="•"/>
            </a:pPr>
            <a:r>
              <a:rPr lang="en-US" altLang="en-US" sz="2800"/>
              <a:t>There is a metaphysical unity of all reality, even more fundamental than the unity of parts working together. </a:t>
            </a:r>
          </a:p>
          <a:p>
            <a:pPr algn="just" eaLnBrk="1" hangingPunct="1">
              <a:lnSpc>
                <a:spcPct val="80000"/>
              </a:lnSpc>
              <a:buFontTx/>
              <a:buChar char="•"/>
            </a:pPr>
            <a:r>
              <a:rPr lang="en-US" altLang="en-US" sz="2800"/>
              <a:t>All of the system has equal inherent value (ecological egalitarianism). (But some make room for ‘vital interests’ one has for concerns close to them.) </a:t>
            </a:r>
          </a:p>
          <a:p>
            <a:pPr algn="just" eaLnBrk="1" hangingPunct="1">
              <a:lnSpc>
                <a:spcPct val="80000"/>
              </a:lnSpc>
              <a:buFontTx/>
              <a:buChar char="•"/>
            </a:pPr>
            <a:r>
              <a:rPr lang="en-US" altLang="en-US" sz="2800"/>
              <a:t>Personal maturity involves the realization of unity through “Self-Realization” or “Identification” with all of reality. </a:t>
            </a:r>
          </a:p>
          <a:p>
            <a:pPr algn="just" eaLnBrk="1" hangingPunct="1">
              <a:lnSpc>
                <a:spcPct val="80000"/>
              </a:lnSpc>
              <a:buFontTx/>
              <a:buChar char="•"/>
            </a:pPr>
            <a:r>
              <a:rPr lang="en-US" altLang="en-US" sz="2800"/>
              <a:t>Identification with all life will result in respect for the diversity of life and cultures, and will lead to radical changes in lifestyles, social institutions and political structures. </a:t>
            </a:r>
          </a:p>
        </p:txBody>
      </p:sp>
      <p:sp>
        <p:nvSpPr>
          <p:cNvPr id="5" name="Slide Number Placeholder 5">
            <a:extLst>
              <a:ext uri="{FF2B5EF4-FFF2-40B4-BE49-F238E27FC236}">
                <a16:creationId xmlns:a16="http://schemas.microsoft.com/office/drawing/2014/main" id="{F4057C3C-BEC3-42CB-B6C3-FC7B37B32BF6}"/>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95AE021-B790-4210-BD2B-2C3D17DDCC56}" type="slidenum">
              <a:rPr lang="en-US" altLang="en-US">
                <a:solidFill>
                  <a:srgbClr val="898989"/>
                </a:solidFill>
              </a:rPr>
              <a:pPr/>
              <a:t>8</a:t>
            </a:fld>
            <a:endParaRPr lang="en-US" altLang="en-US">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a:extLst>
              <a:ext uri="{FF2B5EF4-FFF2-40B4-BE49-F238E27FC236}">
                <a16:creationId xmlns:a16="http://schemas.microsoft.com/office/drawing/2014/main" id="{6C5C28E5-0E00-43DD-8A4F-7C057EC75E08}"/>
              </a:ext>
            </a:extLst>
          </p:cNvPr>
          <p:cNvSpPr>
            <a:spLocks noGrp="1" noRot="1" noChangeArrowheads="1"/>
          </p:cNvSpPr>
          <p:nvPr>
            <p:ph type="body" sz="half" idx="1"/>
          </p:nvPr>
        </p:nvSpPr>
        <p:spPr>
          <a:xfrm>
            <a:off x="762000" y="0"/>
            <a:ext cx="3927475" cy="6248400"/>
          </a:xfrm>
        </p:spPr>
        <p:txBody>
          <a:bodyPr/>
          <a:lstStyle/>
          <a:p>
            <a:pPr eaLnBrk="1" hangingPunct="1">
              <a:lnSpc>
                <a:spcPct val="90000"/>
              </a:lnSpc>
              <a:buFont typeface="Wingdings" panose="05000000000000000000" pitchFamily="2" charset="2"/>
              <a:buChar char="Ø"/>
            </a:pPr>
            <a:r>
              <a:rPr lang="en-US" altLang="en-US" sz="2400"/>
              <a:t>Dominant view</a:t>
            </a:r>
          </a:p>
          <a:p>
            <a:pPr lvl="1" eaLnBrk="1" hangingPunct="1">
              <a:lnSpc>
                <a:spcPct val="90000"/>
              </a:lnSpc>
            </a:pPr>
            <a:r>
              <a:rPr lang="en-US" altLang="en-US" sz="2400"/>
              <a:t>Dominance over nature</a:t>
            </a:r>
          </a:p>
          <a:p>
            <a:pPr lvl="1" eaLnBrk="1" hangingPunct="1">
              <a:lnSpc>
                <a:spcPct val="90000"/>
              </a:lnSpc>
            </a:pPr>
            <a:r>
              <a:rPr lang="en-US" altLang="en-US" sz="2400"/>
              <a:t>Natural environment as resources for human</a:t>
            </a:r>
          </a:p>
          <a:p>
            <a:pPr lvl="1" eaLnBrk="1" hangingPunct="1">
              <a:lnSpc>
                <a:spcPct val="90000"/>
              </a:lnSpc>
            </a:pPr>
            <a:r>
              <a:rPr lang="en-US" altLang="en-US" sz="2400"/>
              <a:t>Materialism</a:t>
            </a:r>
          </a:p>
          <a:p>
            <a:pPr lvl="1" eaLnBrk="1" hangingPunct="1">
              <a:lnSpc>
                <a:spcPct val="90000"/>
              </a:lnSpc>
            </a:pPr>
            <a:r>
              <a:rPr lang="en-US" altLang="en-US" sz="2400"/>
              <a:t>Economic growth for the purpose of self-demand</a:t>
            </a:r>
          </a:p>
          <a:p>
            <a:pPr lvl="1" eaLnBrk="1" hangingPunct="1">
              <a:lnSpc>
                <a:spcPct val="90000"/>
              </a:lnSpc>
            </a:pPr>
            <a:r>
              <a:rPr lang="en-US" altLang="en-US" sz="2400"/>
              <a:t>Earth “supplies” unlimited</a:t>
            </a:r>
          </a:p>
          <a:p>
            <a:pPr lvl="1" eaLnBrk="1" hangingPunct="1">
              <a:lnSpc>
                <a:spcPct val="90000"/>
              </a:lnSpc>
            </a:pPr>
            <a:r>
              <a:rPr lang="en-US" altLang="en-US" sz="2400"/>
              <a:t>High technological progress as solution for resources and waste</a:t>
            </a:r>
          </a:p>
          <a:p>
            <a:pPr lvl="1" eaLnBrk="1" hangingPunct="1">
              <a:lnSpc>
                <a:spcPct val="90000"/>
              </a:lnSpc>
            </a:pPr>
            <a:r>
              <a:rPr lang="en-US" altLang="en-US" sz="2400"/>
              <a:t>Consumerism</a:t>
            </a:r>
          </a:p>
          <a:p>
            <a:pPr lvl="1" eaLnBrk="1" hangingPunct="1">
              <a:lnSpc>
                <a:spcPct val="90000"/>
              </a:lnSpc>
            </a:pPr>
            <a:r>
              <a:rPr lang="en-US" altLang="en-US" sz="2400"/>
              <a:t>National/centralized community</a:t>
            </a:r>
          </a:p>
          <a:p>
            <a:pPr eaLnBrk="1" hangingPunct="1"/>
            <a:endParaRPr lang="en-US" altLang="en-US" sz="2400"/>
          </a:p>
        </p:txBody>
      </p:sp>
      <p:sp>
        <p:nvSpPr>
          <p:cNvPr id="12291" name="Rectangle 6">
            <a:extLst>
              <a:ext uri="{FF2B5EF4-FFF2-40B4-BE49-F238E27FC236}">
                <a16:creationId xmlns:a16="http://schemas.microsoft.com/office/drawing/2014/main" id="{F95F6F37-089C-447D-BC88-39CA05955F41}"/>
              </a:ext>
            </a:extLst>
          </p:cNvPr>
          <p:cNvSpPr>
            <a:spLocks noGrp="1" noRot="1" noChangeArrowheads="1"/>
          </p:cNvSpPr>
          <p:nvPr>
            <p:ph sz="half" idx="2"/>
          </p:nvPr>
        </p:nvSpPr>
        <p:spPr>
          <a:xfrm>
            <a:off x="4876800" y="228600"/>
            <a:ext cx="3927475" cy="6400800"/>
          </a:xfrm>
        </p:spPr>
        <p:txBody>
          <a:bodyPr/>
          <a:lstStyle/>
          <a:p>
            <a:pPr eaLnBrk="1" hangingPunct="1">
              <a:buFont typeface="Wingdings" panose="05000000000000000000" pitchFamily="2" charset="2"/>
              <a:buChar char="Ø"/>
            </a:pPr>
            <a:r>
              <a:rPr lang="en-US" altLang="en-US" sz="2800"/>
              <a:t>Deep ecology</a:t>
            </a:r>
          </a:p>
          <a:p>
            <a:pPr lvl="1" eaLnBrk="1" hangingPunct="1"/>
            <a:r>
              <a:rPr lang="en-US" altLang="en-US" sz="2400"/>
              <a:t>Harmony with nature</a:t>
            </a:r>
          </a:p>
          <a:p>
            <a:pPr lvl="1" eaLnBrk="1" hangingPunct="1"/>
            <a:r>
              <a:rPr lang="en-US" altLang="en-US" sz="2400"/>
              <a:t>All nature has intrinsic worth/biospecies equality</a:t>
            </a:r>
          </a:p>
          <a:p>
            <a:pPr lvl="1" eaLnBrk="1" hangingPunct="1"/>
            <a:r>
              <a:rPr lang="en-US" altLang="en-US" sz="2400"/>
              <a:t>Simple material need (for the purpose of self realization)</a:t>
            </a:r>
          </a:p>
          <a:p>
            <a:pPr lvl="1" eaLnBrk="1" hangingPunct="1"/>
            <a:r>
              <a:rPr lang="en-US" altLang="en-US" sz="2400"/>
              <a:t>Earth “supplies” limited</a:t>
            </a:r>
          </a:p>
          <a:p>
            <a:pPr lvl="1" eaLnBrk="1" hangingPunct="1"/>
            <a:r>
              <a:rPr lang="en-US" altLang="en-US" sz="2400"/>
              <a:t>Doing with enough/reuse/recycling</a:t>
            </a:r>
          </a:p>
          <a:p>
            <a:pPr lvl="1" eaLnBrk="1" hangingPunct="1"/>
            <a:r>
              <a:rPr lang="en-US" altLang="en-US" sz="2400"/>
              <a:t>Social equality</a:t>
            </a:r>
          </a:p>
          <a:p>
            <a:pPr lvl="1" eaLnBrk="1" hangingPunct="1"/>
            <a:r>
              <a:rPr lang="en-US" altLang="en-US" sz="2400"/>
              <a:t>Diversity</a:t>
            </a:r>
          </a:p>
          <a:p>
            <a:pPr eaLnBrk="1" hangingPunct="1"/>
            <a:endParaRPr lang="en-US" altLang="en-US" sz="2800"/>
          </a:p>
        </p:txBody>
      </p:sp>
      <p:sp>
        <p:nvSpPr>
          <p:cNvPr id="6" name="Slide Number Placeholder 6">
            <a:extLst>
              <a:ext uri="{FF2B5EF4-FFF2-40B4-BE49-F238E27FC236}">
                <a16:creationId xmlns:a16="http://schemas.microsoft.com/office/drawing/2014/main" id="{F5FB3B81-1226-4476-A845-CB07521B215B}"/>
              </a:ext>
            </a:extLst>
          </p:cNvPr>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B2B462-C74F-4D46-B5EB-294B3E384E0F}" type="slidenum">
              <a:rPr lang="en-US" altLang="en-US">
                <a:solidFill>
                  <a:srgbClr val="898989"/>
                </a:solidFill>
              </a:rPr>
              <a:pPr/>
              <a:t>9</a:t>
            </a:fld>
            <a:endParaRPr lang="en-US" altLang="en-US">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67E411B6C23E40B106A20AB580087E" ma:contentTypeVersion="9" ma:contentTypeDescription="Create a new document." ma:contentTypeScope="" ma:versionID="5aef16621816260f19da7e9f38404cd6">
  <xsd:schema xmlns:xsd="http://www.w3.org/2001/XMLSchema" xmlns:xs="http://www.w3.org/2001/XMLSchema" xmlns:p="http://schemas.microsoft.com/office/2006/metadata/properties" xmlns:ns2="c5c31164-fb9c-45ff-a56f-b6f4febca5b3" xmlns:ns3="6331229d-7c26-48ae-85fe-fd3136581580" targetNamespace="http://schemas.microsoft.com/office/2006/metadata/properties" ma:root="true" ma:fieldsID="efe81d9d914e919e38bc5e42c4411da8" ns2:_="" ns3:_="">
    <xsd:import namespace="c5c31164-fb9c-45ff-a56f-b6f4febca5b3"/>
    <xsd:import namespace="6331229d-7c26-48ae-85fe-fd313658158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c31164-fb9c-45ff-a56f-b6f4febca5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31229d-7c26-48ae-85fe-fd313658158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7DA1C6-CDDE-475A-9BFF-88F05D1104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c31164-fb9c-45ff-a56f-b6f4febca5b3"/>
    <ds:schemaRef ds:uri="6331229d-7c26-48ae-85fe-fd31365815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B58E47-AC37-45E2-86F9-58AD281042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908</TotalTime>
  <Words>1206</Words>
  <Application>Microsoft Office PowerPoint</Application>
  <PresentationFormat>On-screen Show (4:3)</PresentationFormat>
  <Paragraphs>197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Ethics: Deep Ecology</vt:lpstr>
      <vt:lpstr>Arne Naess</vt:lpstr>
      <vt:lpstr>Why “Deep”?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Ecofeminism</vt:lpstr>
      <vt:lpstr>EcoFeminism:  noticing  domination based on difference</vt:lpstr>
      <vt:lpstr>Basic Insights of Ecofeminism</vt:lpstr>
      <vt:lpstr>Nondualistic &amp; nonhierarchical </vt:lpstr>
      <vt:lpstr>Ethics of care </vt:lpstr>
      <vt:lpstr>PowerPoint Presentation</vt:lpstr>
      <vt:lpstr>PowerPoint Presentation</vt:lpstr>
      <vt:lpstr>Ecofeminists standpoint</vt:lpstr>
      <vt:lpstr>PowerPoint Presentation</vt:lpstr>
      <vt:lpstr>PowerPoint Presentation</vt:lpstr>
      <vt:lpstr> Women must see that there can be no liberation for them and no solution to the ecological crisis within a society whose fundamental model of relationships continues to be one of domination. They must unite the demands of the women’s movement with those of the ecological movement to envision a radical reshaping of the basic socioeconomic relations and the underlying values of this [modern industrial] society ( New Woman/New Earth, Ruether, 204).</vt:lpstr>
      <vt:lpstr>In her Introduction to Ecofeminism: Women, Culture, Nature, editor Warren asserts:  What makes ecofeminism distinct is its insistence that nonhuman nature and naturism (i.e., the unjustified domination of nature) are feminist issues. Ecofeminist philosophy extends familiar feminist critiques of socialisms of domination to nature .</vt:lpstr>
      <vt:lpstr>In her essay “Development, Ecology and Women" Shiva:  ,  Maldevelopment militates against this equality in diversity, and superimposes the ideologically constructed category of western technological man as a uniform measure of the worth of classes, cultures, and genders… Diversity, and unity and harmony in diversity, become epistemologically unattainable in the context of maldevelopment, which then becomes synonymous with women’s underdevelopment (increasing sexist domination), and nature’s depletion (deepening ecological crises)…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RAJAKISHORENATH</cp:lastModifiedBy>
  <cp:revision>52</cp:revision>
  <dcterms:created xsi:type="dcterms:W3CDTF">1601-01-01T00:00:00Z</dcterms:created>
  <dcterms:modified xsi:type="dcterms:W3CDTF">2020-11-27T21:26:21Z</dcterms:modified>
</cp:coreProperties>
</file>