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0" r:id="rId7"/>
    <p:sldId id="259" r:id="rId8"/>
    <p:sldId id="262" r:id="rId9"/>
    <p:sldId id="275" r:id="rId10"/>
    <p:sldId id="276" r:id="rId11"/>
    <p:sldId id="263" r:id="rId12"/>
    <p:sldId id="264" r:id="rId13"/>
    <p:sldId id="27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C0C38-A5B1-4AFF-B077-EEE817764D72}" v="2" dt="2020-11-28T03:48:28.083"/>
    <p1510:client id="{F97319E0-6598-0377-F31F-6BEB2BDF1271}" v="18" dt="2020-11-27T23:54:27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P" userId="06e30fdc-4804-41ae-adbc-09f3323b621b" providerId="ADAL" clId="{0BA3355A-4291-664C-B5C4-5FC4C5C26DD9}"/>
    <pc:docChg chg="modSld">
      <pc:chgData name="Sneha P" userId="06e30fdc-4804-41ae-adbc-09f3323b621b" providerId="ADAL" clId="{0BA3355A-4291-664C-B5C4-5FC4C5C26DD9}" dt="2020-11-26T09:24:11.237" v="0" actId="1076"/>
      <pc:docMkLst>
        <pc:docMk/>
      </pc:docMkLst>
      <pc:sldChg chg="modSp">
        <pc:chgData name="Sneha P" userId="06e30fdc-4804-41ae-adbc-09f3323b621b" providerId="ADAL" clId="{0BA3355A-4291-664C-B5C4-5FC4C5C26DD9}" dt="2020-11-26T09:24:11.237" v="0" actId="1076"/>
        <pc:sldMkLst>
          <pc:docMk/>
          <pc:sldMk cId="0" sldId="259"/>
        </pc:sldMkLst>
        <pc:spChg chg="mod">
          <ac:chgData name="Sneha P" userId="06e30fdc-4804-41ae-adbc-09f3323b621b" providerId="ADAL" clId="{0BA3355A-4291-664C-B5C4-5FC4C5C26DD9}" dt="2020-11-26T09:24:11.237" v="0" actId="1076"/>
          <ac:spMkLst>
            <pc:docMk/>
            <pc:sldMk cId="0" sldId="259"/>
            <ac:spMk id="3" creationId="{00000000-0000-0000-0000-000000000000}"/>
          </ac:spMkLst>
        </pc:spChg>
      </pc:sldChg>
    </pc:docChg>
  </pc:docChgLst>
  <pc:docChgLst>
    <pc:chgData name="T Harold Alan" userId="S::19u130013@iitb.ac.in::f3ce6d60-e3d9-497a-9c67-1fad6a4727bd" providerId="AD" clId="Web-{A25C0C38-A5B1-4AFF-B077-EEE817764D72}"/>
    <pc:docChg chg="modSld">
      <pc:chgData name="T Harold Alan" userId="S::19u130013@iitb.ac.in::f3ce6d60-e3d9-497a-9c67-1fad6a4727bd" providerId="AD" clId="Web-{A25C0C38-A5B1-4AFF-B077-EEE817764D72}" dt="2020-11-28T03:48:28.083" v="1" actId="1076"/>
      <pc:docMkLst>
        <pc:docMk/>
      </pc:docMkLst>
      <pc:sldChg chg="modSp">
        <pc:chgData name="T Harold Alan" userId="S::19u130013@iitb.ac.in::f3ce6d60-e3d9-497a-9c67-1fad6a4727bd" providerId="AD" clId="Web-{A25C0C38-A5B1-4AFF-B077-EEE817764D72}" dt="2020-11-28T03:48:28.083" v="1" actId="1076"/>
        <pc:sldMkLst>
          <pc:docMk/>
          <pc:sldMk cId="0" sldId="262"/>
        </pc:sldMkLst>
        <pc:picChg chg="mod">
          <ac:chgData name="T Harold Alan" userId="S::19u130013@iitb.ac.in::f3ce6d60-e3d9-497a-9c67-1fad6a4727bd" providerId="AD" clId="Web-{A25C0C38-A5B1-4AFF-B077-EEE817764D72}" dt="2020-11-28T03:48:23.833" v="0" actId="1076"/>
          <ac:picMkLst>
            <pc:docMk/>
            <pc:sldMk cId="0" sldId="262"/>
            <ac:picMk id="3076" creationId="{00000000-0000-0000-0000-000000000000}"/>
          </ac:picMkLst>
        </pc:picChg>
        <pc:picChg chg="mod">
          <ac:chgData name="T Harold Alan" userId="S::19u130013@iitb.ac.in::f3ce6d60-e3d9-497a-9c67-1fad6a4727bd" providerId="AD" clId="Web-{A25C0C38-A5B1-4AFF-B077-EEE817764D72}" dt="2020-11-28T03:48:28.083" v="1" actId="1076"/>
          <ac:picMkLst>
            <pc:docMk/>
            <pc:sldMk cId="0" sldId="262"/>
            <ac:picMk id="54274" creationId="{00000000-0000-0000-0000-000000000000}"/>
          </ac:picMkLst>
        </pc:picChg>
      </pc:sldChg>
    </pc:docChg>
  </pc:docChgLst>
  <pc:docChgLst>
    <pc:chgData name="Sushant Gupta" userId="S::19d170031@iitb.ac.in::c356b40a-c385-4a65-a2f8-f875c3ff6305" providerId="AD" clId="Web-{F97319E0-6598-0377-F31F-6BEB2BDF1271}"/>
    <pc:docChg chg="addSld modSld">
      <pc:chgData name="Sushant Gupta" userId="S::19d170031@iitb.ac.in::c356b40a-c385-4a65-a2f8-f875c3ff6305" providerId="AD" clId="Web-{F97319E0-6598-0377-F31F-6BEB2BDF1271}" dt="2020-11-27T23:54:26.390" v="16" actId="20577"/>
      <pc:docMkLst>
        <pc:docMk/>
      </pc:docMkLst>
      <pc:sldChg chg="modSp">
        <pc:chgData name="Sushant Gupta" userId="S::19d170031@iitb.ac.in::c356b40a-c385-4a65-a2f8-f875c3ff6305" providerId="AD" clId="Web-{F97319E0-6598-0377-F31F-6BEB2BDF1271}" dt="2020-11-27T23:53:16.171" v="6" actId="20577"/>
        <pc:sldMkLst>
          <pc:docMk/>
          <pc:sldMk cId="0" sldId="264"/>
        </pc:sldMkLst>
        <pc:spChg chg="mod">
          <ac:chgData name="Sushant Gupta" userId="S::19d170031@iitb.ac.in::c356b40a-c385-4a65-a2f8-f875c3ff6305" providerId="AD" clId="Web-{F97319E0-6598-0377-F31F-6BEB2BDF1271}" dt="2020-11-27T23:53:16.171" v="6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Sushant Gupta" userId="S::19d170031@iitb.ac.in::c356b40a-c385-4a65-a2f8-f875c3ff6305" providerId="AD" clId="Web-{F97319E0-6598-0377-F31F-6BEB2BDF1271}" dt="2020-11-27T23:54:26.390" v="16" actId="20577"/>
        <pc:sldMkLst>
          <pc:docMk/>
          <pc:sldMk cId="0" sldId="274"/>
        </pc:sldMkLst>
        <pc:spChg chg="mod">
          <ac:chgData name="Sushant Gupta" userId="S::19d170031@iitb.ac.in::c356b40a-c385-4a65-a2f8-f875c3ff6305" providerId="AD" clId="Web-{F97319E0-6598-0377-F31F-6BEB2BDF1271}" dt="2020-11-27T23:54:26.390" v="16" actId="20577"/>
          <ac:spMkLst>
            <pc:docMk/>
            <pc:sldMk cId="0" sldId="274"/>
            <ac:spMk id="2" creationId="{00000000-0000-0000-0000-000000000000}"/>
          </ac:spMkLst>
        </pc:spChg>
      </pc:sldChg>
      <pc:sldChg chg="new">
        <pc:chgData name="Sushant Gupta" userId="S::19d170031@iitb.ac.in::c356b40a-c385-4a65-a2f8-f875c3ff6305" providerId="AD" clId="Web-{F97319E0-6598-0377-F31F-6BEB2BDF1271}" dt="2020-11-27T23:53:17.842" v="8"/>
        <pc:sldMkLst>
          <pc:docMk/>
          <pc:sldMk cId="323856839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40B7-2028-45F5-87BE-A5EDAA08473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@hss.iitb.ac.in" TargetMode="External"/><Relationship Id="rId2" Type="http://schemas.openxmlformats.org/officeDocument/2006/relationships/hyperlink" Target="mailto:ben.dp@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fQn5rBkrSY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tmrkhEFSZM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D1xwV2UDPAg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fQn5rBkrS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2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/>
              <a:t>HS 200</a:t>
            </a:r>
            <a:endParaRPr lang="en-US" sz="2800"/>
          </a:p>
          <a:p>
            <a:endParaRPr lang="en-US"/>
          </a:p>
          <a:p>
            <a:endParaRPr lang="en-US" sz="2200"/>
          </a:p>
          <a:p>
            <a:pPr algn="ctr"/>
            <a:r>
              <a:rPr lang="en-US" sz="2800" b="1">
                <a:solidFill>
                  <a:srgbClr val="FF0000"/>
                </a:solidFill>
              </a:rPr>
              <a:t>SOCIAL ISSUES AND THE ENVIRONMENT</a:t>
            </a:r>
          </a:p>
          <a:p>
            <a:endParaRPr lang="en-US" sz="2200"/>
          </a:p>
          <a:p>
            <a:r>
              <a:rPr lang="en-US" sz="2200" err="1">
                <a:latin typeface="Baskerville Old Face" pitchFamily="18" charset="0"/>
              </a:rPr>
              <a:t>D.Parthasarathy</a:t>
            </a:r>
            <a:endParaRPr lang="en-US" sz="2200">
              <a:latin typeface="Baskerville Old Face" pitchFamily="18" charset="0"/>
            </a:endParaRPr>
          </a:p>
          <a:p>
            <a:r>
              <a:rPr lang="en-US" sz="2200"/>
              <a:t>India Value Fund Chair Professor, Department of Humanities and Social Sciences</a:t>
            </a:r>
          </a:p>
          <a:p>
            <a:r>
              <a:rPr lang="en-US" sz="2200"/>
              <a:t>Associate Faculty and Convener, Centre for Excellence in Climate Studies</a:t>
            </a:r>
          </a:p>
          <a:p>
            <a:r>
              <a:rPr lang="en-US" sz="2200"/>
              <a:t>Associate Faculty, Centre for Policy Studies</a:t>
            </a:r>
          </a:p>
          <a:p>
            <a:pPr algn="r"/>
            <a:r>
              <a:rPr lang="en-US" sz="2200" u="sng"/>
              <a:t>Indian Institute of Technology Bombay</a:t>
            </a:r>
          </a:p>
          <a:p>
            <a:pPr algn="r"/>
            <a:r>
              <a:rPr lang="en-US" sz="2200"/>
              <a:t>Email: </a:t>
            </a:r>
            <a:r>
              <a:rPr lang="en-US" sz="2200">
                <a:hlinkClick r:id="rId2"/>
              </a:rPr>
              <a:t>ben.dp@iitb.ac.in</a:t>
            </a:r>
            <a:r>
              <a:rPr lang="en-US" sz="2200"/>
              <a:t>; </a:t>
            </a:r>
            <a:r>
              <a:rPr lang="en-US" sz="2200">
                <a:hlinkClick r:id="rId3"/>
              </a:rPr>
              <a:t>dp@hss.iitb.ac.in</a:t>
            </a:r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76300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Common Pool Resources: The multiple advantages of maintaining and restoring the commons:</a:t>
            </a:r>
          </a:p>
          <a:p>
            <a:endParaRPr lang="en-US" sz="2400"/>
          </a:p>
          <a:p>
            <a:r>
              <a:rPr lang="en-US" sz="2400"/>
              <a:t>7 short films on the Commons - by </a:t>
            </a:r>
            <a:r>
              <a:rPr lang="en-US" sz="2400" err="1"/>
              <a:t>Amar</a:t>
            </a:r>
            <a:r>
              <a:rPr lang="en-US" sz="2400"/>
              <a:t> </a:t>
            </a:r>
            <a:r>
              <a:rPr lang="en-US" sz="2400" err="1"/>
              <a:t>Kanwar</a:t>
            </a:r>
            <a:r>
              <a:rPr lang="en-US" sz="2400"/>
              <a:t> and FES, India</a:t>
            </a:r>
          </a:p>
          <a:p>
            <a:r>
              <a:rPr lang="en-US" sz="2400">
                <a:hlinkClick r:id="rId2"/>
              </a:rPr>
              <a:t>https://www.youtube.com/watch?v=1fQn5rBkrSY</a:t>
            </a:r>
            <a:endParaRPr lang="en-US" sz="2400"/>
          </a:p>
          <a:p>
            <a:endParaRPr lang="en-US" sz="2400"/>
          </a:p>
          <a:p>
            <a:r>
              <a:rPr lang="en-US" sz="2400"/>
              <a:t>Development, Governance and Institutions, Inequality, Access, Resource Commons, Information Commons, Cultural Commons, Intellectual Property Rights, Biodiversity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56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36009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Environment, Governance, and the state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How do humans interact with ecosystems to maintain long-term sustainable resource yields?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What form of ownership and governance is best for sustainability? For preventing resource degradation or depletion?</a:t>
            </a:r>
          </a:p>
          <a:p>
            <a:pPr lvl="3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	Regulation</a:t>
            </a:r>
          </a:p>
          <a:p>
            <a:pPr lvl="3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	Ownership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3581400"/>
            <a:ext cx="8458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686800" cy="2462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200" b="1"/>
              <a:t>Government, private, or common for efficient resource management?</a:t>
            </a:r>
          </a:p>
          <a:p>
            <a:endParaRPr lang="en-US" sz="2200" b="1"/>
          </a:p>
          <a:p>
            <a:r>
              <a:rPr lang="en-US" sz="2200" b="1"/>
              <a:t>Common Pool Resources: Water, irrigation systems, Pasture / grazing land, forests, fisheries, oil fields, minerals</a:t>
            </a:r>
          </a:p>
          <a:p>
            <a:endParaRPr lang="en-US" sz="2200" b="1"/>
          </a:p>
          <a:p>
            <a:r>
              <a:rPr lang="en-US" sz="2200" b="1" err="1"/>
              <a:t>Garett</a:t>
            </a:r>
            <a:r>
              <a:rPr lang="en-US" sz="2200" b="1"/>
              <a:t> Hardin: Tragedy of the Commons? </a:t>
            </a:r>
          </a:p>
          <a:p>
            <a:r>
              <a:rPr lang="en-US" sz="2200" b="1"/>
              <a:t>	Open Access, Free rider – overuse and exploitation</a:t>
            </a:r>
          </a:p>
        </p:txBody>
      </p:sp>
      <p:pic>
        <p:nvPicPr>
          <p:cNvPr id="51202" name="Picture 2" descr="https://encrypted-tbn1.gstatic.com/images?q=tbn:ANd9GcQW_VSHLBu-O8xfPfitNosUEGn7nmPwGmldoCR89AIdb-5IQKyRV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95600"/>
            <a:ext cx="4206831" cy="1981200"/>
          </a:xfrm>
          <a:prstGeom prst="rect">
            <a:avLst/>
          </a:prstGeom>
          <a:noFill/>
        </p:spPr>
      </p:pic>
      <p:pic>
        <p:nvPicPr>
          <p:cNvPr id="51204" name="Picture 4" descr="http://blog.crisp.se/wp-content/uploads/2013/05/Bild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5105400" cy="3829051"/>
          </a:xfrm>
          <a:prstGeom prst="rect">
            <a:avLst/>
          </a:prstGeom>
          <a:noFill/>
        </p:spPr>
      </p:pic>
      <p:sp>
        <p:nvSpPr>
          <p:cNvPr id="51206" name="AutoShape 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AutoShape 8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https://encrypted-tbn0.gstatic.com/images?q=tbn:ANd9GcR4qZdA9P3yW12SMk5voyz3yFa4R6n5lt7351KnEpM0_3SJC_g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3629526" cy="1641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.helsinki.fi/group/cosco/Teaching/Utility/2007/images/tragedy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5039019" cy="632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31042" y="967874"/>
            <a:ext cx="3048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COMMONS: Tragedy or Mutual Benefit?</a:t>
            </a:r>
          </a:p>
          <a:p>
            <a:endParaRPr lang="en-US"/>
          </a:p>
          <a:p>
            <a:r>
              <a:rPr lang="en-US"/>
              <a:t>Understanding the commons: </a:t>
            </a:r>
            <a:r>
              <a:rPr lang="en-US" b="1" u="sng">
                <a:hlinkClick r:id="rId3"/>
              </a:rPr>
              <a:t>http://www.youtube.com/watch?v=otmrkhEFSZM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83920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/>
              <a:t>How do humans interact with ecosystems to maintain long-term sustainable resource yields</a:t>
            </a:r>
            <a:r>
              <a:rPr lang="en-US" sz="2200"/>
              <a:t>?</a:t>
            </a:r>
            <a:endParaRPr lang="en-US" sz="2200" b="1"/>
          </a:p>
          <a:p>
            <a:pPr>
              <a:spcBef>
                <a:spcPct val="50000"/>
              </a:spcBef>
            </a:pPr>
            <a:r>
              <a:rPr lang="en-US" sz="2200" b="1"/>
              <a:t>Multiplicity of governance and ownership arrangements</a:t>
            </a:r>
          </a:p>
          <a:p>
            <a:pPr>
              <a:spcBef>
                <a:spcPct val="50000"/>
              </a:spcBef>
            </a:pPr>
            <a:r>
              <a:rPr lang="en-US" sz="2200" b="1" u="sng" err="1"/>
              <a:t>Elinor</a:t>
            </a:r>
            <a:r>
              <a:rPr lang="en-US" sz="2200" b="1" u="sng"/>
              <a:t> </a:t>
            </a:r>
            <a:r>
              <a:rPr lang="en-US" sz="2200" b="1" u="sng" err="1"/>
              <a:t>Ostrom</a:t>
            </a:r>
            <a:r>
              <a:rPr lang="en-US" sz="2200" b="1"/>
              <a:t>: Governance of the Commons</a:t>
            </a:r>
          </a:p>
          <a:p>
            <a:pPr>
              <a:spcBef>
                <a:spcPct val="50000"/>
              </a:spcBef>
            </a:pPr>
            <a:r>
              <a:rPr lang="en-US" sz="2200" b="1"/>
              <a:t>How societies develop diverse institutional arrangements for managing natural resources and avoiding ecosystem collapse and prevent resource exhaustion?</a:t>
            </a:r>
          </a:p>
          <a:p>
            <a:pPr>
              <a:spcBef>
                <a:spcPct val="50000"/>
              </a:spcBef>
            </a:pPr>
            <a:r>
              <a:rPr lang="en-US" sz="2200" b="1"/>
              <a:t>	They develop rules, norms, institutions, principles</a:t>
            </a:r>
          </a:p>
        </p:txBody>
      </p:sp>
      <p:pic>
        <p:nvPicPr>
          <p:cNvPr id="3076" name="Picture 6" descr="http://t3.gstatic.com/images?q=tbn:ANd9GcTcTo0LDAlEOaf20NNYwmt7WQOXRwAqKubJD7ep07j8cLSFEWo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24386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t1.gstatic.com/images?q=tbn:ANd9GcQCDXO6LCkyalw1jwTVHhxhMzZCnNWBp45aOcTGO8QSGkJ78dIY4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029200"/>
            <a:ext cx="2686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 descr="http://sia.planning.unc.edu/uploads/wiki/images/17/5129a2b31d9685e64a68cee100a9273a/ostrom_ma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1048" y="3623296"/>
            <a:ext cx="4358640" cy="1981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419600" y="5657671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err="1"/>
              <a:t>Elinor</a:t>
            </a:r>
            <a:r>
              <a:rPr lang="en-US" b="1"/>
              <a:t> </a:t>
            </a:r>
            <a:r>
              <a:rPr lang="en-US" b="1" err="1"/>
              <a:t>Ostrom</a:t>
            </a:r>
            <a:r>
              <a:rPr lang="en-US" b="1"/>
              <a:t> on managing "common pool" resources: </a:t>
            </a:r>
            <a:r>
              <a:rPr lang="en-US" b="1">
                <a:hlinkClick r:id="rId5"/>
              </a:rPr>
              <a:t>http://www.youtube.com/watch?v=D1xwV2UDPAg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perty private individual corporate commons collect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8858" y="228600"/>
            <a:ext cx="8306542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8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9tlE2A5p2Pw/Te7L_6jZ0EI/AAAAAAAAAbM/AqHqn2raa44/s1600/ostr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4799" y="228600"/>
            <a:ext cx="8615381" cy="64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334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177801"/>
            <a:ext cx="88392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sz="2400" b="1" u="sng" err="1"/>
              <a:t>Elinor</a:t>
            </a:r>
            <a:r>
              <a:rPr lang="en-US" sz="2400" b="1" u="sng"/>
              <a:t> </a:t>
            </a:r>
            <a:r>
              <a:rPr lang="en-US" sz="2400" b="1" u="sng" err="1"/>
              <a:t>Ostrom</a:t>
            </a:r>
            <a:r>
              <a:rPr lang="en-US" sz="2400" b="1"/>
              <a:t>: Governance of the Commons (contd.)</a:t>
            </a:r>
          </a:p>
          <a:p>
            <a:pPr marL="342900" indent="-342900"/>
            <a:endParaRPr lang="en-US" sz="2400" b="1"/>
          </a:p>
          <a:p>
            <a:pPr marL="800100" lvl="1" indent="-342900">
              <a:buFontTx/>
              <a:buChar char="•"/>
            </a:pPr>
            <a:r>
              <a:rPr lang="en-US" sz="2400" b="1"/>
              <a:t>Multifaceted nature of human–ecosystem interaction </a:t>
            </a:r>
          </a:p>
          <a:p>
            <a:pPr marL="800100" lvl="1" indent="-342900">
              <a:buFontTx/>
              <a:buChar char="•"/>
            </a:pPr>
            <a:r>
              <a:rPr lang="en-US" sz="2400" b="1"/>
              <a:t>Diverse social-ecological system problems</a:t>
            </a:r>
          </a:p>
          <a:p>
            <a:pPr marL="800100" lvl="1" indent="-342900">
              <a:buFontTx/>
              <a:buChar char="•"/>
            </a:pPr>
            <a:r>
              <a:rPr lang="en-US" sz="2400" b="1"/>
              <a:t>No singular or unique "panacea" for these problems</a:t>
            </a:r>
            <a:endParaRPr lang="en-US" sz="2400"/>
          </a:p>
          <a:p>
            <a:pPr marL="800100" lvl="1" indent="-342900">
              <a:buFontTx/>
              <a:buChar char="•"/>
            </a:pPr>
            <a:endParaRPr lang="en-US" sz="2400"/>
          </a:p>
        </p:txBody>
      </p:sp>
      <p:sp>
        <p:nvSpPr>
          <p:cNvPr id="53250" name="AutoShape 2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AutoShape 4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AutoShape 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AutoShape 8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AutoShape 10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AutoShape 12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AutoShape 14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AutoShape 16" descr="data:image/jpeg;base64,/9j/4AAQSkZJRgABAQAAAQABAAD/2wCEAAkGBxQSERIUExQUFhEWFxwSGBQYGRobGxYWIhcaGCAaGRcYHyggGBolHRoXITEhJSksLi4uFyEzODMsNyotLisBCgoKDg0OGhAQGiwlHyQuNywsKyw0LCwsNCwsLCw0LSwsLDQsLCwsLCwwLC8tLCwsLCw0LCwsLCwsLCwsLCwsLP/AABEIAPMA0AMBIgACEQEDEQH/xAAbAAEAAgMBAQAAAAAAAAAAAAAABQYBAwQHAv/EAEAQAAIBAwMCBAUCAwUFCQEAAAECAwAEEQUSIRMxBiJBURQyYXGBI0JicpEVM1KCoUNTY+HwBxckkqKjscHRFv/EABkBAQEBAQEBAAAAAAAAAAAAAAABAgMEBv/EACsRAQACAQIFAgUFAQAAAAAAAAABEQIDIRITMUHwInEEUWGB8SMykcHhFP/aAAwDAQACEQMRAD8A8tpSldn0xSlKD62/8/pWK9B8DRqlnua5t7USzkNLIELvEiDyIJAw5ZzzjjHrXNr3h4s1lEvRPxVxcSq8BzH0mMPIOBhUAbj021m3n58cU4ypnwz7guxt5wQuDkgjcCB35HP2rEVuzMFVWZz2UAlj9gOTXq0FlE+s30omEQjWK3gfygmVoFUBN/l37EkxngZBwajtXu+vA0ly72Zhma0JwzzyhYw/TJXAY5bcTwvy9xirdsR8T9PJedJbuX2BWL5I2AHdkdxt75GDWvFXf/s7RYHS5kGTJMlpDtK53MwMh5ztGwbc98Ocd6RWC3N7pyhEjiEXVkCAhVjS6nLE5JOSFxk55YVLbnWqZjtCmtbOCwKMCnzAqcr/ADD0/NfMcLNnapOBuOATgccnHYcjn61fPFtzLHcPFalhLeTTvIExmRWmaGND9AFY/dya6vA+kdGK7dZc3RJjijhZQ06RYaRY3cYwWKZIBOE475q2k69YcUw86jgZiQqsSASQASQB3JA7Aeppb27yHbGrO3fCgscfYV6ToWoZke4uEHXvjJGiDHlgjiYMrn5hltgPYkp6VE2PiqYWV40QjtkURQosC7DvdiS3UzvLbY253fupZzsp6Qqc2lzo214ZVfb1NrIwOz/FgjO3g89uK469G1Cx1EoqQviFo1L3LXKK10SgJLSO+4xgkqE7AdxnNUG/s3hkeKQbXQ7WGQcH7jg/ikS3p6nF8nPSlKrsUpSgUpSgUpSgUpSgUpSgUpSgstvqFkbW3Sdbl5YjIdkZREO588uctnAHYVmXxc3Q6McMcSguisuS0cDhN8SlvVipLOeTuPao7RtGMwaR5Eht0IDzPkgE8hUVeZHPfaPT8Z36dpELGWSW5EdqjmMSBGZ5TyRsi7jK8ncRjIqPPOOnvfZv8UeIEuVKxo6Bp5Lhw2OcqiRjg91VW/8ANXa3i2Oe0SG9jkmlicPG6kL1VCFQkzfNgZ7qMkADPrWq48EStva3YSwfomJyCrSiXaBhOcFdy7vbIrVrfhJrOUi4lAgG0CZFLb2KB9qLnkgHuSB9fSmzMcqaj8vmbxW0ktkzoqx2sm9Y4xgBd6ttUdhgIo574yeTWbPxVsWBOmFVHBldeZJYhcNOIxnhVBY8epAycCvnQfCUl0VZZIooXcxo8zAFznGFjXJYjjPp9a3Xvh61EEskF20zRsqY6LIGd2wqqXIJPDE4HZamxPKum7UPFcTDqRxOt6UeHqsQVjjMjtmMDnqFXKkntzioW/1QMtmsW5Bbx4Bzz1jI0jOpHbkjH8oqb/7vLrFySU/RjWTC5bqMV3GNMfuGCD+PeoC+sFi/TLlrkPsaNV8qdwV358z5wMAY78mrs1hyukJe58XtNc288yDdFE0TbMDqMVfMhHABLPk4qKTUFFkbfB3m4Wfd6bREyY985bP4rbqmiLbx/qTp8VkZtlBYoD/jkHlVh6r3Ga0aFpDXUvTV0QBWkeRzhUjUZZj9hzRYjCIuOiSs9ZtLeNDDab7oKMzTtvRZMclIQNp57bs1A3M7SOzuxZ2JZmPck8kmrDJ4PeN1Ms0C2zIZfikYyRlQVUhcAMz7mUbcZ5rk8QaVDEsMtvM00Mu9csmxldCAQVyePMpzSKMMsL2nqhKVJf2Q3wnxX7DP8OBjnOzfn7c4+4PtUu3hu3hZvirvpoD01CRmR2cKu87RwqK5K5JycdqW3OrjCrUq6P4AMckwuLqCKOMNJnJeRogQBJ0UyQpyvc557Gq5rdvbo4FtM0yY5dozH5s9gp5x9TVsx1ccv2o6lKUdClKUClKUClKUClKUFv0FIrmGCE2l7PJEXAELKI23vuyzFTsONoP0Ue1d3iTQQ0NtFZIxHxEiTIH6oinMcPlMqqBgKOT2B3DPFVGLWJ0i6KTSrCSSY1YqpJ75Axn8+1YtNQnijdY5JUifyuqswVuDwccE4/8Av0rNPNOnlxXEvUdE1OOKVShzFBYzyqe4IR44lce+fhlYfeuPWr2RbCykiiWS4lWFFLJv6Z6DIDGp4LnptyQcY4715wdRlxjewXp9DAOMxbt2w47jcSfzXanie7WEQrO6xBRHtXA8oLHG4DP7m7HsaU5/883EpPRNKa2umLMjSQW01w6Kd3TYROoRmHG8FlJAJx2rq8MQj4Wzz8pv3uG+0FuJMf0Zv61Uba7ePfsYrvQxtj9yHGQfocDNbIdSlRQquQg34XjA3pscge5XjNKdctPKe71Sz1YvFpkDE/r2d1JKR3JKswYfUCOQfmoa9kd9Skd4Y4rO0uJHYgbdzkk5DkFpZ2O1lUZ5xwBzVHtdWmjeORJG3xKY4yedikMCoB4xhm4+tb7/AF26leKWWaVnQho2bspU/MoxtyCBk47jmpTnj8POM3Hm6ytolp0JZpLa8ii2sVuLiZVZpMHASHZ+oS2M4OBk5IqD8NI3Svyqsz9ARKFBJJeaNTgDk8A1F6hqEs7b5pZJW/xOxYj7ZPA+grdputT26SpDK0aygB9vDEDOPN3Hc9j61qOjpGnlGNWskVtIum3dquXmWSK4ljQbimTs2YGcsNqFsdsgehqE8QqYlt7Y/PChaQe0rneV+6rsU/UGuCw1GWB98MrxvgjejEEg9wSO+eD9+a53JJJJyTySeST9fc0axwmMrn3+69+GoVkms7NziOaCKQZ/3ona4B/Kl0/zD2rm1TTHuZLRiG+HYTPLJztjAu53lLN2XjHfv5aqseoSB4pA7CSPaEb1UL8oH2r6/tObpND1pOizb2j3HaWz3K9u/P3pTHKyibiUzLddS21G5xzPcRxD3VSzzY/9tB/lqtVvFy/TMW49MsJCvoWAKg/cAkfmtGKOuGNWxSs1iq6FKUoFKUoFKUoFKUoJ/QtPMlrdusYZ8xwoxwAmS0jsWYhUwsYG4kfNU/FoKCCygeaNlZ5L+42biogACbt+ANmI2XP+J+MiqxcXqmwhiUgOJpHdRnLDZGFZvQ8hgPbH3JnfEWoCKFYgW3vYWsIx8oUlp3zz3yQB/M1ZeTOMpnb5unxNp0MvV+Fj/VkmtBgABF6tszBYxjcFLYJz6+nHJ9KR1aSzWL/w7/CmaUII0VEyZjuyHd3JIyDgEADjIxpevwRG8YsC3w9s0PfzXEVuIwPwzsf8tRGlmGSxaKW4WLp3PXwQWZ0MRU7FA875C9yAMk5HqZiMojvt/auyyFiWPJPmJ+p5Parlod9aRW9xJHZrJJDEn61wS+6Z3VQBCDtVP7w/4vKPxWdVuYmYCGLpxKNo3HLv/HIe24+wAA7D3rpiuEGnyJu/We6jYr6mJYpefsGYfk1XbUjixi05rAlvLW2kZLeMuzu8u1IY0jU9NFz65PUOBknI9hUzrmgFFiNu0LSWyLbySSgCK22xiUnEg2tIzuxyQe4wMgkVO9lS4lsI1xs6cULIM7UYytuHPrggk+tT3iCeG4N2k1wsQjv5JNu0s7x7en+moGGbKKOSAAc5HrHDKMoqFDdyxLHuTk/cnNTxCQW0cfQSS4uozJubJaJS+2PpYPDHazfXcPtUZq1xE7jox9OJV2Lk5d/45G7Fz9AAOwqxz38ESQ3SSiS6+HjhihAP/h5FTY0jk8ZGCUHu2fSq9Gczts6tJvDaXFpaLbw7pDD8T1I97uZNrFSX/uwqMOAOCCa3+HNHhjsp7yWON7VptitIJGKxKxA2LGQSzMQPMQPJyajLvUbZVS7SVnvDbpD0Sp/TlEQhaVpDwRtGVA5yfpWubxH8NNEtuwkt47dIHjPMU4K75Q69jl3cZx6VN3Dhmen3+yS8I6THMNQvBBGLWPKLHKZGWNGO5j5PO7KgA4P7++KxqdinS+MsY44oGV9zy48rLhNkKSM2HfDHAyRnGR68era/HbtanTXeNFD3DKxziSRsGKTHDqqIijPpj1rq1q7sLuC1k3/DpF1BJaRjL72YPiAY2hCS53MfLkDB4FN09VxlN1PlIWwaO3tRNJBHNJO0kSCTJCxKoBdQCMPvYAH/AIZ96ltDktoI5i1luuILcSPJckkCVyiqqwDACZcHJySB6Via/szHb3PlXoI0UdgNzZlErujyMeCmGDMe7FcfaHg1ANa35lfNxM8BGe7gPIzn7A7P9KNzE5dp6uXXNZe6ZWkWJNq7VWKMIoGc9h3/ACajKyaxWnpxiIioKUpRopSlApSlApSlB12lg8iyMi5WPbuP1ZtqqPdic4H0NbW0uQPOjABoAxkye21hHjPqSxUD3yKsegIEtbXP+1upLhj7pbQb8H8uTXZfWjXMEcynz6hNbROw9JFEiyfbzqrn8Vm3mnVmJ+nn+oi08CXkiqWWOIN8omkVCf8AITuGft618az4LubZJHcwt0yN6xyBnQE4DMvfbnAzU9b+KzdX6xdC1MZl2LL0gZWVPlYysSxYhV5qt6JE7R3D877kpYp/FJJKkjf0Ef8AV1pbMZ6nWWhfDN00C3Cwu0BVpN4xwoJBJHtwfxzXwnh+5IciB/JD8S+cDbDjIc5PYgHjvweOK9A1C3juhHHYY6UbJZ3ec9dYVZUyrZP6DBSTtxkk7u5xK2+qia2t/wDe3yXaHH+7RbnYv8o6n/pFLlifiM47PJU0qbofEBD0RIIQ/u5GcKO59Ofc1LWXga9dA5iEMZ7NO6xA+ucMd2Px61PXerva29xBbsF+E6EYmA8zSFnaRsHIHmJHbOByTUTcBpv7JglZneZ+s5cli3VuOkpJbJPljH9aW3zM56ebW4I/CNyZnixHmMBpJC4EcYYZXc54BIwQO/Nc2seH57bf1FG1WRN6kMrF1Lrtb9wKg81KeKpy6SuASJr+fPfsixrGv4DtirFdxdRYdNJyXtwBj1mhZVwPrmO4X80ObnFT57vPL21aIqGxlkWXAOSFZdwB9jtIOPqK+orF2ikmAHTjZFc5HBfdt49vKea6fE8m68uj/wAaRR9FViqgfQKAPxUt4LsTcR3MA/2r2yn7dfBP4BarLtlnOOPEh/7EnLbOkwfbG+04BKyMqIe/7mdeO/NLPSmeSZCyr0UkkkbuAEHYe+Wwo+9er68VW9uLhf7kQwsGAzhUheYEAkZO4QkD6VWPBQgaKZYoBiSW2tC8zF2cSSlm8q4VdoQEDB5xkmpbhHxEzhfm6m3GlSxlwy4MaLK4z8gbbgN7Mdy+Xvz9OPi3092RpMqkYBwzsF3EftQHl2+gB+uKnNfud0FzIfmur5z94oxkD+UNKB/lFdHiaNBBZo8UjXslrGF/aka9RyAsajLyEHBB4H1NLdI1J2U+sVvvLV4naORdrqdrLxwfbj1rRWneClKUUpSlApSlApSlBLQa86xRxBV2xrOgPOf1kCMfwAMV0aF4oktliUKrpFObpQc/OYzGRx2GOfuK06FZQssktyZPh4tisItvUZ3JACl+BgKzH+X611aZo8EkEkry9JDP0I5HBO1VTquxVPnfaY1C9sufpU2cMuDeJj8oWyu2hlSWPyujB19cEHI79xUxN4rka4hm6cKiEl0hRdsYc5y5Ud2JIOf4RU9b6VpqvaRrHdXElzyrO6xAAyGMMUTJx5Sw5zjv7VD2WnWkty8Si5YtMY4Yo9nMY43ySyZ255Y4Ugc+mKMznhlvMfhFaHrElpOs8ZO9d3r8wYEEN7jnOD7Cu7TPFEsMlk+FItN2xe27eWLZPud2PxXT4p0qC3eZLeOaWNRHi5ZsxpvRZBgooDlgeC2OPQ962f8A8uok08ZJWVN849VK5ldRjsekUx9TUWZ08ouY8pBPqblbgNgmd1kc+u4MzcfljW/+3X61pLtXdarEqD0bpuXBb7kmunVrS1hSSP8AUe8yPkK9GA7smPJG6VguVLDAz74qEijLMqqMsxCge5JwB/Wq3jwzF0mdL8UzQLKqrC2+TrqXQMYpsY6keflbH/wK5YtakWW1lGN9vt2nnzEStLlvcksc1cJvAkK3FvF1gFMREgYne0wZotygAhIzL01GTnzDiojQtAt2tHmumlQLufMYBbapSPaA2BkySevpHgYyabOUamlV0hNb1FZ5A6xLEcHftJO9yzOzkn3LcD0AArd4f8QS2fWMO3dLGYtxGSn8S/xDn+tffiPSEh6MkMvWtpgWRyu1gVIDI6+jAkf1rFtoheWxiBJN0Fbj9u6Z4+PwmfzTs6XhOFdmyfxTM6xq20qlsbMDGPKUCFz7vtVRn+EVs0fxF8NboiLmZbtLsE/KQsZUKfX5jmuzXtHtLOa5SYyvJvkEMMTLiOPcRG0ztnJYYbaOcEEkZxUfqGmCBHUxtK4WMtOCejFvVZFC4HmYqwGWIGc4B70Yjl5RURtL7t/FciQRRrFD1IzIUnK7nTe25tobKqc+uM4r7fxjOY4xhfiEDJ8WctMUZ2fAZiQnLEbgM44yK6PCXhxLiKaWVZjGrrEGjKKEON7PI0pCKoXA7/v7H0xe6XZWzOZJJpg+Whjj2KRHjyyTMc43dwqjOME4ziifpcVVcwq7Nk57n396+azisVXpKUpRSlKUClKUClKUFr0XSmuLBQGVIUumkuJSR+kghQKxHduOoAB3JxX34wvkktLARKEhzOVT12rIsal/dyFJJ9yfaqtbwPIwSNXdm7KoLE/YDk19zWciydNo5Fl7dNlYPk+m0jNSnDg9VzPTsu1uAmswISNkFuqqc9tlh1Bz/OT/AFrFnoJtbPdNLHbPcpmSZ/M6wMM9GKEeZ3f5mPAAwufmxUZtJuFQyNBOIvWRo3C88cuRjknHf1rlJeQknc7YyScscD1J9hUpnl30y8h6L4xtFnNqetJFpvQi2s5XzkoAFhhXzNJgYJYnb6kAYrGk6mBcaogx1IDLPb55BKjoFT75XpH/ACV55BC8h2oruwB8qgsQO54HYV8wxsxwoZj3wASf9KUnI9PDMvSJHS33SXtrpsQOW+HVBNPKxzwGDkRAn9xPHtmqb4UuhDO0zbMxRSSIGGcyhCEC/wAW8r/Q1HWNjLMxEMckrDkiNGcge5CgmtIjO7bg7s7duOc5xjHvn0qxDWOnERMX1WydiNMRw36nTVN2fNzeSyZz37xqas+u2ZuNP6luqiOcRyu7MqpEWmuJpcsT2V9owMngYFeW9NvMNreX5hg+XnHI9OTjn1NFLEFRuKjzFecDHqR24yefrSmZ0d7ie9u3VbhCI4oyTDECAxGOo7EF5MftBwoAPOFGeat/hi4iRtNl3q1yUFrFEO8bG6lDSv6LhG8oPctnsKokULuG2qzBRubAJ2r7nHYfU1iKNjkqCcDccDOB7nHYfWjplpxljVvTbxiZHubqDTYInYt1pUE0sy+jJArk7iuPb3ri8VxPcNFK8vw+kmGKSJOOP0wCkcS/3kmVPfhc9wMV55mss334/wBP/wAqU546FTE359F5m1tLRILNo+rp8kImmhbbv3SMZA4cDiRI+nj04PvkS99bqjLM66Z8KyIy3k0ZeSZNg24tt2eptAyAAPX3x5vc6fNGivJFKkb/ACu6Mqtx+1iMHj2rmq0ToRlvE+7t1q5jknleKMRxMxKIOMD7DgZ74HbOK4azWKr0xFRRSlKKUpSgUpSgUpSgntPvJLayaSF2jknmMRZeCI40DEBu4DNKucEfIKttprXw5NzcB3ZbSC2LKR1jM4eQYlblCI+57/L9qqmiavbpA0NzC0oWQXEW1go37dpWTI5jIC8Dnitd9rIltWR9xuXu3uWbHlKGJVA75BBDYGOARWXky0+KamO/Vu8UeJjckCNrlYceaOWdpdzZznn8VYP+zfT8QXM6uy3DZjijTZ1ZUTbJIsfUyoJJiycE+U4Ge3n1S19quUs1i3J8OnzZwesZGdnUg8D5QPXy1ZhvPS9MYY7LP4luhNbJcvJ8NJMkmbdFYvcOjGNd5G0BQFALH1zgZrFtpd9FBEtigRJEWSS6EkSmUsM7BI7Dai5xtHqCTXLqviyC6SCS4gZ7uHcCowsEpJB3yYO7OQSVGASTzzXO/iG24me2a4vSBkzMogQgYGyBMZRQAArGo5Rjnw1T71D4uzFrZxO8MrqJGVGUbpXkZVy6fOAAuDkjFWT4KO48QpINvQTpXJI4BOF2Hj/FIU++arc3ixHVJZI3bUUVo0myBGFZmYOYwM71DsFHYcewxjT/ABeEa1Bi2xxdMylDl52jjKx7iSAEU4O3355NCcM5jpv0WLwpblYLy4jdjcSyvIkERTqzQI53bTIDtXe2SQpbCcc1A3mtzmOOSHC3GoNI0gjA80efh0iAI7Ehz75IPtUPf6yS1o0BeNreFEDZAPUBLOwwTwXZsZ7jvU3qHjCKQLOsBTUBGYd42iFMszGWNRz1TvbvwCSeaQRp5RN1d+fweMNNS1hjj66xuYYz8JHuYO+fNJJJwvYcHnO3jAruvtD1CNDbWsYjtSu1n6sKG6yvLs7uC6nJAUcAY9ahG1y36ds/ReS7ihEH6uDACrMQ+0HdIcEDa2Bx619yeIbZD1Yrd5bxvM1xcsrhX9WSJRt79t2cf6UOHOoir93B4c00nUIIZFAKzhZFbBA2NlwfQ8Kw9qtejeIfjzctcxRsYFa8hkEaBoypLiJsLh1KrjkfszzVT8NajHHdia5MhGJGYoAXZ2Rh+4juWPNdFpr8cU0XThxZoWDQlstKrxmN2kfsz7WOOAF7Ad8m9TCcp3js2S6zPNY3RuJZJQ80KpvOcOOo7FR+3y4HGPmqs1OahqFu/wCmiTR20aMYlyrO05x55m4GCBjjsEUD1qEIqw66cVE7UxSlKrqUpSgUpSgUpSgUpSgUpSiFKUopWaxSgVmsUqozSsUoM1ilKBSlKgUpSilKUoFKUoFKUoFKUoFKUoFKUoFKUoFKUoFKUoFKUoFKUoFKUoFKUoFKUoFKUoFKUoFKUoFKUoFKUoFKUoFKUoFKUoFKUoFKUoFKUoFKUoFKUoFKUoFKUoFKUoFKUoFKUoFKUoFKUoFKUoFKUoFKUoFKUoFKUoFKUoFKUoFKUoFKUoFKUoFKUoFKUoFKUoFKUoFKUoFKUoFKUoFKUoFKUoFKUoFKUoFKUoFKUoFKUoFKUoFKUoFKUohSlKBSlKBSlKKUpSgUpSgUpSgUpSgUpSgUpSgUpSgVt6ByBjk9h/12rWDipqe3zJMfIpw5UZ5YE43kk4Aw3/KjnlnUolISRkDjn/QZP9BW2GwdsYAwcHJIHfsOfX6V2FxGqEENtQZx/FJk4z9BWy5iXcCGXbG3PIBPlTbgd+cEfSoxOpKNazcJv2nb78cc7efzS2s2k+XGO2SQOfYZ7n6V3ahOrhlyFMfA9pRnv/N3Psc+labZBtjckYRyzDIyflKgDvzyM+lCM8uG5c62UhxhGOeBx3/69+1bH02QEAgbjny7lJ4GeQDxXbcwqW8xdXdlXBdSdpYZBVR5Vx7n8VptboIZJWAbe2zHGQDliy+mR5cUTmZTvDn/ALOk5JXGM8EjJxycDPP4r4ntHQZZSBnbz74zj+lSaqqyJJvVlC8HIyz8k7l7j1zmvjULjfCBkEqsRP1Yq+788rQjUyukPSsmsVp6ClKVApSlApSlApSlApSlApSlApSlArNYpRH1Q0pQYNBSlAFPelKIClYpRSlKUU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66" name="Picture 18" descr="Elinor Ostrom's quote #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599"/>
            <a:ext cx="3062098" cy="3581401"/>
          </a:xfrm>
          <a:prstGeom prst="rect">
            <a:avLst/>
          </a:prstGeom>
          <a:noFill/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67200" y="3475166"/>
            <a:ext cx="4495800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short films on the Commons - by </a:t>
            </a:r>
            <a:r>
              <a:rPr kumimoji="0" lang="en-US" sz="1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Amar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Kanwar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FES, India: 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http://www.youtube.com/watch?v=1fQn5rBkrSY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763000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342900" indent="-342900"/>
            <a:r>
              <a:rPr lang="en-US" sz="2200" b="1" u="sng"/>
              <a:t>“Design Principles" for stable common pool resource management</a:t>
            </a:r>
          </a:p>
          <a:p>
            <a:pPr marL="342900" indent="-342900"/>
            <a:r>
              <a:rPr lang="en-US" sz="2200" b="1"/>
              <a:t>	Improve efficiency, prevent resource exhaustion, and avoid 	ecosystem collapse</a:t>
            </a:r>
          </a:p>
          <a:p>
            <a:pPr marL="342900" indent="-342900"/>
            <a:endParaRPr lang="en-US" sz="2200" b="1"/>
          </a:p>
          <a:p>
            <a:pPr marL="342900" indent="-342900">
              <a:buFontTx/>
              <a:buAutoNum type="arabicPeriod"/>
            </a:pPr>
            <a:r>
              <a:rPr lang="en-US" sz="2200" b="1"/>
              <a:t>Define boundaries clearly (to exclude external un-entitled parties)</a:t>
            </a:r>
          </a:p>
          <a:p>
            <a:pPr marL="342900" indent="-342900">
              <a:buFontTx/>
              <a:buAutoNum type="arabicPeriod"/>
            </a:pPr>
            <a:r>
              <a:rPr lang="en-US" sz="2200" b="1"/>
              <a:t>Adapt rules regarding appropriation &amp; provision of common resources to local conditions</a:t>
            </a:r>
          </a:p>
          <a:p>
            <a:pPr marL="342900" indent="-342900">
              <a:buFontTx/>
              <a:buAutoNum type="arabicPeriod"/>
            </a:pPr>
            <a:r>
              <a:rPr lang="en-US" sz="2200" b="1"/>
              <a:t>Collective-choice arrangements: allow resource appropriators to participate in decision-making process</a:t>
            </a:r>
          </a:p>
          <a:p>
            <a:pPr marL="342900" indent="-342900">
              <a:buFontTx/>
              <a:buAutoNum type="arabicPeriod"/>
            </a:pPr>
            <a:r>
              <a:rPr lang="en-US" sz="2200" b="1"/>
              <a:t>Effective monitoring (by monitors part of or accountable to appropriators)</a:t>
            </a:r>
            <a:endParaRPr lang="en-US" sz="2200" b="1"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/>
              <a:t>Graduated sanctions for resource appropriators who violate community rules</a:t>
            </a:r>
          </a:p>
          <a:p>
            <a:pPr marL="342900" indent="-342900">
              <a:buFontTx/>
              <a:buAutoNum type="arabicPeriod"/>
            </a:pPr>
            <a:r>
              <a:rPr lang="en-US" sz="2200" b="1"/>
              <a:t>Mechanisms of conflict resolution that are cheap and easy of access</a:t>
            </a:r>
          </a:p>
          <a:p>
            <a:pPr marL="342900" indent="-342900">
              <a:buFontTx/>
              <a:buAutoNum type="arabicPeriod"/>
            </a:pPr>
            <a:r>
              <a:rPr lang="en-US" sz="2200" b="1"/>
              <a:t>Self-determination of community recognized by higher-level authorities</a:t>
            </a:r>
          </a:p>
          <a:p>
            <a:pPr marL="342900" indent="-342900">
              <a:buFontTx/>
              <a:buAutoNum type="arabicPeriod"/>
            </a:pPr>
            <a:r>
              <a:rPr lang="en-US" sz="2200" b="1"/>
              <a:t>For larger common-pool resources: organize through multiple layers of </a:t>
            </a:r>
            <a:r>
              <a:rPr lang="en-US" sz="2200" b="1" u="sng"/>
              <a:t>nested enterprises</a:t>
            </a:r>
            <a:r>
              <a:rPr lang="en-US" sz="2200" b="1"/>
              <a:t> - small local CPRs at base level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7E411B6C23E40B106A20AB580087E" ma:contentTypeVersion="9" ma:contentTypeDescription="Create a new document." ma:contentTypeScope="" ma:versionID="5aef16621816260f19da7e9f38404cd6">
  <xsd:schema xmlns:xsd="http://www.w3.org/2001/XMLSchema" xmlns:xs="http://www.w3.org/2001/XMLSchema" xmlns:p="http://schemas.microsoft.com/office/2006/metadata/properties" xmlns:ns2="c5c31164-fb9c-45ff-a56f-b6f4febca5b3" xmlns:ns3="6331229d-7c26-48ae-85fe-fd3136581580" targetNamespace="http://schemas.microsoft.com/office/2006/metadata/properties" ma:root="true" ma:fieldsID="efe81d9d914e919e38bc5e42c4411da8" ns2:_="" ns3:_="">
    <xsd:import namespace="c5c31164-fb9c-45ff-a56f-b6f4febca5b3"/>
    <xsd:import namespace="6331229d-7c26-48ae-85fe-fd3136581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31164-fb9c-45ff-a56f-b6f4febca5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1229d-7c26-48ae-85fe-fd3136581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FEA9EB-B29C-4567-AC46-05AF13AEB128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644FD423-A566-4DC7-A75C-C5AFA594D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1E689-5F63-4EC4-ABFF-9FD51A696E2D}">
  <ds:schemaRefs>
    <ds:schemaRef ds:uri="6331229d-7c26-48ae-85fe-fd3136581580"/>
    <ds:schemaRef ds:uri="c5c31164-fb9c-45ff-a56f-b6f4febca5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revision>3</cp:revision>
  <dcterms:created xsi:type="dcterms:W3CDTF">2015-03-23T23:26:36Z</dcterms:created>
  <dcterms:modified xsi:type="dcterms:W3CDTF">2020-11-28T03:48:29Z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0x010100EA67E411B6C23E40B106A20AB580087E</vt:lpwstr>
  </property>
</Properties>
</file>