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310" r:id="rId4"/>
    <p:sldId id="308" r:id="rId5"/>
    <p:sldId id="309" r:id="rId6"/>
    <p:sldId id="259" r:id="rId7"/>
    <p:sldId id="260" r:id="rId8"/>
    <p:sldId id="261" r:id="rId9"/>
    <p:sldId id="263" r:id="rId10"/>
    <p:sldId id="262" r:id="rId11"/>
    <p:sldId id="264" r:id="rId12"/>
    <p:sldId id="311" r:id="rId13"/>
    <p:sldId id="265" r:id="rId14"/>
    <p:sldId id="266" r:id="rId15"/>
    <p:sldId id="304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54"/>
    <p:restoredTop sz="96405"/>
  </p:normalViewPr>
  <p:slideViewPr>
    <p:cSldViewPr snapToGrid="0" snapToObjects="1">
      <p:cViewPr varScale="1">
        <p:scale>
          <a:sx n="82" d="100"/>
          <a:sy n="82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9375-A78E-984B-8AE7-F5F20AB0EAC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823-4142-DF41-B63A-8B42E77C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ibal.sarkar@iitb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7279" y="0"/>
            <a:ext cx="2600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EN 204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292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Material Science for Energy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2037" y="2383147"/>
            <a:ext cx="1830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Class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488" y="4143158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Shaibal K Sarkar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>Department of Energy Science and Engineering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  <a:hlinkClick r:id="rId2"/>
              </a:rPr>
              <a:t>shaibal.sarkar@iitb.ac.in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90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36903"/>
            <a:ext cx="4292624" cy="132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843190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skerville Old Face" pitchFamily="18" charset="0"/>
              </a:rPr>
              <a:t>The time dependent Schrödinger Equation </a:t>
            </a:r>
            <a:endParaRPr lang="en-IN" sz="2400" dirty="0">
              <a:latin typeface="Baskerville Old Face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12170"/>
            <a:ext cx="4278716" cy="125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792090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skerville Old Face" pitchFamily="18" charset="0"/>
              </a:rPr>
              <a:t>The time independent Schrödinger Equation </a:t>
            </a:r>
            <a:endParaRPr lang="en-IN" sz="2400" dirty="0">
              <a:latin typeface="Baskerville Old Face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3D2E9-2818-4F4B-88C2-2DA84131113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Schrodinger Equation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-4482"/>
            <a:ext cx="91440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Potentials and Quantization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C6553-97B2-9745-86BC-C367842299BA}"/>
              </a:ext>
            </a:extLst>
          </p:cNvPr>
          <p:cNvSpPr txBox="1"/>
          <p:nvPr/>
        </p:nvSpPr>
        <p:spPr>
          <a:xfrm>
            <a:off x="0" y="133574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discuss when the particle is free (i.e. under no potential constrains) and under potential constrains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7E591-C6B2-A14C-94CE-EB5D38BC7D9C}"/>
              </a:ext>
            </a:extLst>
          </p:cNvPr>
          <p:cNvSpPr txBox="1"/>
          <p:nvPr/>
        </p:nvSpPr>
        <p:spPr>
          <a:xfrm>
            <a:off x="0" y="329004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why should we bother about it?</a:t>
            </a:r>
          </a:p>
        </p:txBody>
      </p:sp>
    </p:spTree>
    <p:extLst>
      <p:ext uri="{BB962C8B-B14F-4D97-AF65-F5344CB8AC3E}">
        <p14:creationId xmlns:p14="http://schemas.microsoft.com/office/powerpoint/2010/main" val="7192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Continuum of A Free Particle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787656"/>
            <a:ext cx="7772400" cy="53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particle free to move in one dimension: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8" y="1518304"/>
            <a:ext cx="2819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82353" y="1469669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  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Particle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82353" y="2049471"/>
            <a:ext cx="2021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 = 0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82353" y="2775315"/>
            <a:ext cx="477901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Schrodinger Equation becomes: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FC9A6-9779-814D-99EF-18F39D42B543}"/>
                  </a:ext>
                </a:extLst>
              </p:cNvPr>
              <p:cNvSpPr txBox="1"/>
              <p:nvPr/>
            </p:nvSpPr>
            <p:spPr>
              <a:xfrm>
                <a:off x="479948" y="3786505"/>
                <a:ext cx="3593820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FC9A6-9779-814D-99EF-18F39D42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8" y="3786505"/>
                <a:ext cx="3593820" cy="671851"/>
              </a:xfrm>
              <a:prstGeom prst="rect">
                <a:avLst/>
              </a:prstGeom>
              <a:blipFill>
                <a:blip r:embed="rId3"/>
                <a:stretch>
                  <a:fillRect l="-2465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CB41D-98B0-164F-89FC-B37BE3583DD5}"/>
              </a:ext>
            </a:extLst>
          </p:cNvPr>
          <p:cNvCxnSpPr/>
          <p:nvPr/>
        </p:nvCxnSpPr>
        <p:spPr>
          <a:xfrm flipV="1">
            <a:off x="2556468" y="3705671"/>
            <a:ext cx="522514" cy="8340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C05EE-D30A-4E4F-B9CB-77F8FA23E6EC}"/>
              </a:ext>
            </a:extLst>
          </p:cNvPr>
          <p:cNvSpPr txBox="1"/>
          <p:nvPr/>
        </p:nvSpPr>
        <p:spPr>
          <a:xfrm>
            <a:off x="3025263" y="33065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D233C-A46C-534F-9F87-AC162081CB6E}"/>
                  </a:ext>
                </a:extLst>
              </p:cNvPr>
              <p:cNvSpPr txBox="1"/>
              <p:nvPr/>
            </p:nvSpPr>
            <p:spPr>
              <a:xfrm>
                <a:off x="5751331" y="3707366"/>
                <a:ext cx="2520389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D233C-A46C-534F-9F87-AC162081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31" y="3707366"/>
                <a:ext cx="2520389" cy="671851"/>
              </a:xfrm>
              <a:prstGeom prst="rect">
                <a:avLst/>
              </a:prstGeom>
              <a:blipFill>
                <a:blip r:embed="rId4"/>
                <a:stretch>
                  <a:fillRect l="-3500" r="-100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D00DD1-CFEA-E345-AA8A-E287FF75E320}"/>
                  </a:ext>
                </a:extLst>
              </p:cNvPr>
              <p:cNvSpPr txBox="1"/>
              <p:nvPr/>
            </p:nvSpPr>
            <p:spPr>
              <a:xfrm>
                <a:off x="75367" y="5188293"/>
                <a:ext cx="3742638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D00DD1-CFEA-E345-AA8A-E287FF75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" y="5188293"/>
                <a:ext cx="3742638" cy="444802"/>
              </a:xfrm>
              <a:prstGeom prst="rect">
                <a:avLst/>
              </a:prstGeom>
              <a:blipFill>
                <a:blip r:embed="rId5"/>
                <a:stretch>
                  <a:fillRect l="-2703" t="-2778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DA256-6EE5-2544-B6AB-7561AD2741ED}"/>
                  </a:ext>
                </a:extLst>
              </p:cNvPr>
              <p:cNvSpPr txBox="1"/>
              <p:nvPr/>
            </p:nvSpPr>
            <p:spPr>
              <a:xfrm>
                <a:off x="4042024" y="4859143"/>
                <a:ext cx="256794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𝑚𝐸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DA256-6EE5-2544-B6AB-7561AD274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24" y="4859143"/>
                <a:ext cx="2567946" cy="1091196"/>
              </a:xfrm>
              <a:prstGeom prst="rect">
                <a:avLst/>
              </a:prstGeom>
              <a:blipFill>
                <a:blip r:embed="rId6"/>
                <a:stretch>
                  <a:fillRect l="-2956" r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6CC09FA9-D107-6C40-97C1-B58BDE81A925}"/>
              </a:ext>
            </a:extLst>
          </p:cNvPr>
          <p:cNvSpPr/>
          <p:nvPr/>
        </p:nvSpPr>
        <p:spPr>
          <a:xfrm>
            <a:off x="4482352" y="3917418"/>
            <a:ext cx="587882" cy="39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185D03-F817-8242-B83E-ABE8A049026C}"/>
              </a:ext>
            </a:extLst>
          </p:cNvPr>
          <p:cNvSpPr/>
          <p:nvPr/>
        </p:nvSpPr>
        <p:spPr>
          <a:xfrm>
            <a:off x="0" y="627665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ranges from 0 to infinity….not quantized, particle can have any arbitrary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080DA4E-6968-DF41-A450-7991628E88A1}"/>
                  </a:ext>
                </a:extLst>
              </p:cNvPr>
              <p:cNvSpPr/>
              <p:nvPr/>
            </p:nvSpPr>
            <p:spPr>
              <a:xfrm>
                <a:off x="7011525" y="4987992"/>
                <a:ext cx="2014782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080DA4E-6968-DF41-A450-7991628E8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25" y="4987992"/>
                <a:ext cx="2014782" cy="833498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8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autoUpdateAnimBg="0"/>
      <p:bldP spid="6" grpId="0" autoUpdateAnimBg="0"/>
      <p:bldP spid="7" grpId="0" autoUpdateAnimBg="0"/>
      <p:bldP spid="16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" y="685800"/>
            <a:ext cx="9143999" cy="5651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position of the particle is constrained by a potential?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51429" y="1295400"/>
            <a:ext cx="6517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Case:  </a:t>
            </a: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in a Box</a:t>
            </a:r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86400" y="2379400"/>
            <a:ext cx="266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441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486400" y="2977030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 for 0 ≤ x ≤ L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86400" y="3557886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 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other x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900518" y="5513780"/>
            <a:ext cx="58808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position of particle is limited to the dimensions of the box, 0 to 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6C7DC5-956B-4145-8ED8-484236559B6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States of A Bound Particle</a:t>
            </a:r>
          </a:p>
        </p:txBody>
      </p:sp>
    </p:spTree>
    <p:extLst>
      <p:ext uri="{BB962C8B-B14F-4D97-AF65-F5344CB8AC3E}">
        <p14:creationId xmlns:p14="http://schemas.microsoft.com/office/powerpoint/2010/main" val="338322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6" grpId="0" autoUpdateAnimBg="0"/>
      <p:bldP spid="7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037040"/>
            <a:ext cx="7772400" cy="5371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energy look like?</a:t>
            </a:r>
          </a:p>
        </p:txBody>
      </p:sp>
      <p:pic>
        <p:nvPicPr>
          <p:cNvPr id="3" name="Picture 4" descr="12_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3"/>
          <a:stretch/>
        </p:blipFill>
        <p:spPr bwMode="auto">
          <a:xfrm>
            <a:off x="242047" y="1952212"/>
            <a:ext cx="1378409" cy="386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829300" y="4906426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is quantized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53948" y="5849471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Symbol" charset="0"/>
                <a:cs typeface="+mn-cs"/>
              </a:rPr>
              <a:t>y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80330" y="5856459"/>
            <a:ext cx="75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Symbol" charset="0"/>
                <a:cs typeface="+mn-cs"/>
              </a:rPr>
              <a:t>y*y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85800" y="5820187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cs typeface="+mn-cs"/>
              </a:rPr>
              <a:t>E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53259"/>
              </p:ext>
            </p:extLst>
          </p:nvPr>
        </p:nvGraphicFramePr>
        <p:xfrm>
          <a:off x="5829300" y="3886200"/>
          <a:ext cx="1072893" cy="65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647700" imgH="393700" progId="Equation.3">
                  <p:embed/>
                </p:oleObj>
              </mc:Choice>
              <mc:Fallback>
                <p:oleObj name="Equation" r:id="rId4" imgW="647700" imgH="3937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886200"/>
                        <a:ext cx="1072893" cy="652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264400" y="3983832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 = 1, 2, …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01857"/>
              </p:ext>
            </p:extLst>
          </p:nvPr>
        </p:nvGraphicFramePr>
        <p:xfrm>
          <a:off x="5805394" y="2640256"/>
          <a:ext cx="2021541" cy="467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1270000" imgH="419100" progId="Equation.3">
                  <p:embed/>
                </p:oleObj>
              </mc:Choice>
              <mc:Fallback>
                <p:oleObj name="Equation" r:id="rId6" imgW="1270000" imgH="4191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394" y="2640256"/>
                        <a:ext cx="2021541" cy="467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6C7EE51-9AB4-1549-862A-85A85129DE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States of A Bound Particle</a:t>
            </a:r>
          </a:p>
        </p:txBody>
      </p:sp>
      <p:pic>
        <p:nvPicPr>
          <p:cNvPr id="12" name="Picture 4" descr="12_14">
            <a:extLst>
              <a:ext uri="{FF2B5EF4-FFF2-40B4-BE49-F238E27FC236}">
                <a16:creationId xmlns:a16="http://schemas.microsoft.com/office/drawing/2014/main" id="{66A7AEA2-7D87-E342-AF87-0BE545F99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7" r="34457"/>
          <a:stretch/>
        </p:blipFill>
        <p:spPr bwMode="auto">
          <a:xfrm>
            <a:off x="1766046" y="1952212"/>
            <a:ext cx="1572562" cy="386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12_14">
            <a:extLst>
              <a:ext uri="{FF2B5EF4-FFF2-40B4-BE49-F238E27FC236}">
                <a16:creationId xmlns:a16="http://schemas.microsoft.com/office/drawing/2014/main" id="{79E12292-713A-F847-9CD9-1D4C4B3E1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6"/>
          <a:stretch/>
        </p:blipFill>
        <p:spPr bwMode="auto">
          <a:xfrm>
            <a:off x="3484197" y="1952212"/>
            <a:ext cx="1482249" cy="386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6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9060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/>
              <a:t>Sketch </a:t>
            </a:r>
            <a:r>
              <a:rPr lang="en-US" sz="2400" dirty="0" err="1">
                <a:latin typeface="Symbol" charset="2"/>
                <a:cs typeface="Symbol" charset="2"/>
              </a:rPr>
              <a:t>yy</a:t>
            </a:r>
            <a:r>
              <a:rPr lang="en-US" sz="2400" baseline="30000" dirty="0"/>
              <a:t>*</a:t>
            </a:r>
            <a:r>
              <a:rPr lang="en-US" sz="2400" dirty="0"/>
              <a:t>=72 for an electron in a one dimensional potential well. What conclusion it can be drawn?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55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Classroom Quiz</a:t>
            </a:r>
          </a:p>
        </p:txBody>
      </p:sp>
    </p:spTree>
    <p:extLst>
      <p:ext uri="{BB962C8B-B14F-4D97-AF65-F5344CB8AC3E}">
        <p14:creationId xmlns:p14="http://schemas.microsoft.com/office/powerpoint/2010/main" val="31603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D1DDB-5814-B545-B05B-C339DBBD8C2A}"/>
              </a:ext>
            </a:extLst>
          </p:cNvPr>
          <p:cNvSpPr txBox="1"/>
          <p:nvPr/>
        </p:nvSpPr>
        <p:spPr>
          <a:xfrm>
            <a:off x="2613771" y="3105834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Class # 2</a:t>
            </a:r>
          </a:p>
        </p:txBody>
      </p:sp>
    </p:spTree>
    <p:extLst>
      <p:ext uri="{BB962C8B-B14F-4D97-AF65-F5344CB8AC3E}">
        <p14:creationId xmlns:p14="http://schemas.microsoft.com/office/powerpoint/2010/main" val="963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7133" y="1477175"/>
            <a:ext cx="4236096" cy="736957"/>
            <a:chOff x="497133" y="1477175"/>
            <a:chExt cx="4236096" cy="736957"/>
          </a:xfrm>
        </p:grpSpPr>
        <p:sp>
          <p:nvSpPr>
            <p:cNvPr id="3" name="Rectangle 2"/>
            <p:cNvSpPr/>
            <p:nvPr/>
          </p:nvSpPr>
          <p:spPr>
            <a:xfrm>
              <a:off x="497133" y="1477175"/>
              <a:ext cx="4236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Bloch's Theorem - Electron waves in Solids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133" y="1844800"/>
              <a:ext cx="41921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Electron Gas - Electrical Conductivity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97133" y="25897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Nearly-Free Electron Approximation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133" y="3791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Mass Theorem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Transport Equation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Transport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7309" y="1080417"/>
            <a:ext cx="2967479" cy="4418649"/>
            <a:chOff x="137309" y="1080417"/>
            <a:chExt cx="2967479" cy="4418649"/>
          </a:xfrm>
        </p:grpSpPr>
        <p:sp>
          <p:nvSpPr>
            <p:cNvPr id="2" name="Rectangle 1"/>
            <p:cNvSpPr/>
            <p:nvPr/>
          </p:nvSpPr>
          <p:spPr>
            <a:xfrm>
              <a:off x="137309" y="1080417"/>
              <a:ext cx="1928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Electrons in Solids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309" y="2214132"/>
              <a:ext cx="2286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Band Structure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309" y="3421844"/>
              <a:ext cx="2967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 Properties of Solids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309" y="5129734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Optical Properties of Solids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7133" y="56083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Response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Transport 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Emission and Absorption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76452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midSem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TOPICS TO BE DISCUSSED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2581" y="2512438"/>
            <a:ext cx="31983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Science for Engineers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Rolf Hummel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Solid State Physics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Omar</a:t>
            </a:r>
          </a:p>
        </p:txBody>
      </p:sp>
    </p:spTree>
    <p:extLst>
      <p:ext uri="{BB962C8B-B14F-4D97-AF65-F5344CB8AC3E}">
        <p14:creationId xmlns:p14="http://schemas.microsoft.com/office/powerpoint/2010/main" val="35316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7133" y="1477175"/>
            <a:ext cx="4236096" cy="736957"/>
            <a:chOff x="497133" y="1477175"/>
            <a:chExt cx="4236096" cy="736957"/>
          </a:xfrm>
        </p:grpSpPr>
        <p:sp>
          <p:nvSpPr>
            <p:cNvPr id="3" name="Rectangle 2"/>
            <p:cNvSpPr/>
            <p:nvPr/>
          </p:nvSpPr>
          <p:spPr>
            <a:xfrm>
              <a:off x="497133" y="1477175"/>
              <a:ext cx="4236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Bloch's Theorem - Electron waves in Solids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133" y="1844800"/>
              <a:ext cx="41921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Electron Gas - Electrical Conductivity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97133" y="25897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Nearly-Free Electron Approximation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133" y="37911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Mass Theorem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Transport Equation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Transport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7309" y="1080417"/>
            <a:ext cx="2967479" cy="4418649"/>
            <a:chOff x="137309" y="1080417"/>
            <a:chExt cx="2967479" cy="4418649"/>
          </a:xfrm>
        </p:grpSpPr>
        <p:sp>
          <p:nvSpPr>
            <p:cNvPr id="2" name="Rectangle 1"/>
            <p:cNvSpPr/>
            <p:nvPr/>
          </p:nvSpPr>
          <p:spPr>
            <a:xfrm>
              <a:off x="137309" y="1080417"/>
              <a:ext cx="201433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Electrons in Solids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309" y="2214132"/>
              <a:ext cx="22868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Band Structure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309" y="3421844"/>
              <a:ext cx="2967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 Properties of Solids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309" y="5129734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Optical Properties of Solids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7133" y="56083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Response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Transport 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Emission and Absorption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76452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midSem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TOPICS TO BE DISCUSSED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2581" y="2512438"/>
            <a:ext cx="31983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Science for Engineers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Rolf Hummel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Solid State Physics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Omar</a:t>
            </a:r>
          </a:p>
        </p:txBody>
      </p:sp>
    </p:spTree>
    <p:extLst>
      <p:ext uri="{BB962C8B-B14F-4D97-AF65-F5344CB8AC3E}">
        <p14:creationId xmlns:p14="http://schemas.microsoft.com/office/powerpoint/2010/main" val="2216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" y="1648859"/>
            <a:ext cx="4758159" cy="2859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72" y="1648860"/>
            <a:ext cx="4526446" cy="2859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614" y="1013883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Dharamsala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Cricket stadium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3597" y="1013883"/>
            <a:ext cx="28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Queensland Cricket stadium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9749" y="5135952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9414" y="5140942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98"/>
            <a:ext cx="9140644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quick look at the following cricket stadiums</a:t>
            </a:r>
          </a:p>
        </p:txBody>
      </p:sp>
    </p:spTree>
    <p:extLst>
      <p:ext uri="{BB962C8B-B14F-4D97-AF65-F5344CB8AC3E}">
        <p14:creationId xmlns:p14="http://schemas.microsoft.com/office/powerpoint/2010/main" val="30847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section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3041" y="1744161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J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n.q.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6433" y="1213683"/>
            <a:ext cx="2454526" cy="1584176"/>
            <a:chOff x="6300192" y="1628800"/>
            <a:chExt cx="2454526" cy="1584176"/>
          </a:xfrm>
        </p:grpSpPr>
        <p:sp>
          <p:nvSpPr>
            <p:cNvPr id="5" name="TextBox 4"/>
            <p:cNvSpPr txBox="1"/>
            <p:nvPr/>
          </p:nvSpPr>
          <p:spPr>
            <a:xfrm>
              <a:off x="6948264" y="1700808"/>
              <a:ext cx="1806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n 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48264" y="2483604"/>
              <a:ext cx="177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6300192" y="1628800"/>
              <a:ext cx="576064" cy="158417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3645024"/>
            <a:ext cx="676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f (density of states, statistical distribution)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4571634"/>
            <a:ext cx="551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 = f (band structure)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5589240"/>
            <a:ext cx="560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structure = f(periodic potential)</a:t>
            </a:r>
          </a:p>
        </p:txBody>
      </p:sp>
    </p:spTree>
    <p:extLst>
      <p:ext uri="{BB962C8B-B14F-4D97-AF65-F5344CB8AC3E}">
        <p14:creationId xmlns:p14="http://schemas.microsoft.com/office/powerpoint/2010/main" val="29191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69571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Device</a:t>
            </a:r>
          </a:p>
        </p:txBody>
      </p:sp>
    </p:spTree>
    <p:extLst>
      <p:ext uri="{BB962C8B-B14F-4D97-AF65-F5344CB8AC3E}">
        <p14:creationId xmlns:p14="http://schemas.microsoft.com/office/powerpoint/2010/main" val="37518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43"/>
          <a:stretch>
            <a:fillRect/>
          </a:stretch>
        </p:blipFill>
        <p:spPr bwMode="auto">
          <a:xfrm>
            <a:off x="0" y="2217229"/>
            <a:ext cx="5334000" cy="319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3124" y="1609256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Level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69197" y="1556792"/>
            <a:ext cx="342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Level/Periodic Structure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626100" y="1524000"/>
            <a:ext cx="3181312" cy="3848100"/>
            <a:chOff x="5626100" y="1524000"/>
            <a:chExt cx="3181312" cy="3848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6100" y="1524000"/>
              <a:ext cx="3136900" cy="38481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40152" y="1535668"/>
              <a:ext cx="2867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Quantum Mechanical Model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Quantum Mechanics?...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2373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Polycrystalline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Amorphous materials</a:t>
            </a:r>
          </a:p>
        </p:txBody>
      </p:sp>
    </p:spTree>
    <p:extLst>
      <p:ext uri="{BB962C8B-B14F-4D97-AF65-F5344CB8AC3E}">
        <p14:creationId xmlns:p14="http://schemas.microsoft.com/office/powerpoint/2010/main" val="38942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5245100" cy="297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6"/>
          <a:stretch>
            <a:fillRect/>
          </a:stretch>
        </p:blipFill>
        <p:spPr bwMode="auto">
          <a:xfrm>
            <a:off x="5715000" y="1447800"/>
            <a:ext cx="3200400" cy="319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8150" y="1524000"/>
            <a:ext cx="28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Mechanical Model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“periodic potential”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575" y="1101707"/>
            <a:ext cx="9144000" cy="8165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Erwin Schrodinger develops a mathematical formalism that incorporates the wave nature of matter: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889353"/>
              </p:ext>
            </p:extLst>
          </p:nvPr>
        </p:nvGraphicFramePr>
        <p:xfrm>
          <a:off x="3316941" y="2280030"/>
          <a:ext cx="193949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635000" imgH="190500" progId="Equation.3">
                  <p:embed/>
                </p:oleObj>
              </mc:Choice>
              <mc:Fallback>
                <p:oleObj name="Equation" r:id="rId3" imgW="635000" imgH="19050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941" y="2280030"/>
                        <a:ext cx="1939499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862263" y="3995738"/>
          <a:ext cx="469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5" imgW="177800" imgH="152400" progId="Equation.3">
                  <p:embed/>
                </p:oleObj>
              </mc:Choice>
              <mc:Fallback>
                <p:oleObj name="Equation" r:id="rId5" imgW="177800" imgH="15240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995738"/>
                        <a:ext cx="469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57200" y="4038600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Hamiltonian:</a:t>
            </a: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3365500" y="3795713"/>
          <a:ext cx="17510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7" imgW="800100" imgH="406400" progId="Equation.3">
                  <p:embed/>
                </p:oleObj>
              </mc:Choice>
              <mc:Fallback>
                <p:oleObj name="Equation" r:id="rId7" imgW="800100" imgH="4064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795713"/>
                        <a:ext cx="175101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581400" y="3810000"/>
            <a:ext cx="6096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581400" y="4818161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Kinetic Energy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2895600" y="4800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9" imgW="127000" imgH="152400" progId="Equation.3">
                  <p:embed/>
                </p:oleObj>
              </mc:Choice>
              <mc:Fallback>
                <p:oleObj name="Equation" r:id="rId9" imgW="127000" imgH="152400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81000" y="4800600"/>
            <a:ext cx="254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Wavefunction:</a:t>
            </a: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2971800" y="5334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895600" y="6019800"/>
            <a:ext cx="1747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cs typeface="+mn-cs"/>
              </a:rPr>
              <a:t>E = energy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A3439-A0D1-794F-B8F6-9C7C04756D9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Schrodinger Equation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  <p:bldP spid="8" grpId="0" autoUpdateAnimBg="0"/>
      <p:bldP spid="10" grpId="0" autoUpdateAnimBg="0"/>
      <p:bldP spid="12" grpId="0" animBg="1"/>
      <p:bldP spid="1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870FFDE838B4488980C29F117AB69" ma:contentTypeVersion="0" ma:contentTypeDescription="Create a new document." ma:contentTypeScope="" ma:versionID="11ccc72577fdff1bda01389db59786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DDA5B9-D271-45E8-81CE-529658B90825}"/>
</file>

<file path=customXml/itemProps2.xml><?xml version="1.0" encoding="utf-8"?>
<ds:datastoreItem xmlns:ds="http://schemas.openxmlformats.org/officeDocument/2006/customXml" ds:itemID="{96DD2C07-F3AD-4AA7-80B2-F70A6CDA841A}"/>
</file>

<file path=customXml/itemProps3.xml><?xml version="1.0" encoding="utf-8"?>
<ds:datastoreItem xmlns:ds="http://schemas.openxmlformats.org/officeDocument/2006/customXml" ds:itemID="{F8065518-106D-45ED-8C8D-19383002F3A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549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Shaibal K Sarkar</dc:creator>
  <cp:lastModifiedBy>Shaibal K Sarkar</cp:lastModifiedBy>
  <cp:revision>19</cp:revision>
  <dcterms:created xsi:type="dcterms:W3CDTF">2021-01-06T05:50:23Z</dcterms:created>
  <dcterms:modified xsi:type="dcterms:W3CDTF">2021-01-12T06:26:29Z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0x0101002CA870FFDE838B4488980C29F117AB69</vt:lpwstr>
  </property>
</Properties>
</file>