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  <p:sldId id="320" r:id="rId3"/>
    <p:sldId id="284" r:id="rId4"/>
    <p:sldId id="285" r:id="rId5"/>
    <p:sldId id="286" r:id="rId6"/>
    <p:sldId id="287" r:id="rId7"/>
    <p:sldId id="288" r:id="rId8"/>
    <p:sldId id="289" r:id="rId9"/>
    <p:sldId id="290" r:id="rId10"/>
    <p:sldId id="292" r:id="rId11"/>
    <p:sldId id="322" r:id="rId12"/>
    <p:sldId id="321" r:id="rId13"/>
    <p:sldId id="293" r:id="rId14"/>
    <p:sldId id="294" r:id="rId15"/>
    <p:sldId id="310" r:id="rId16"/>
    <p:sldId id="311" r:id="rId17"/>
    <p:sldId id="312" r:id="rId18"/>
    <p:sldId id="313" r:id="rId19"/>
    <p:sldId id="314" r:id="rId20"/>
    <p:sldId id="315" r:id="rId21"/>
    <p:sldId id="316" r:id="rId22"/>
    <p:sldId id="317" r:id="rId23"/>
    <p:sldId id="318" r:id="rId24"/>
    <p:sldId id="319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0FF"/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16"/>
    <p:restoredTop sz="96405"/>
  </p:normalViewPr>
  <p:slideViewPr>
    <p:cSldViewPr snapToGrid="0" snapToObjects="1">
      <p:cViewPr varScale="1">
        <p:scale>
          <a:sx n="139" d="100"/>
          <a:sy n="139" d="100"/>
        </p:scale>
        <p:origin x="176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openxmlformats.org/officeDocument/2006/relationships/customXml" Target="../customXml/item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image" Target="../media/image35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image" Target="../media/image36.emf"/><Relationship Id="rId1" Type="http://schemas.openxmlformats.org/officeDocument/2006/relationships/image" Target="../media/image37.emf"/><Relationship Id="rId6" Type="http://schemas.openxmlformats.org/officeDocument/2006/relationships/image" Target="../media/image41.emf"/><Relationship Id="rId5" Type="http://schemas.openxmlformats.org/officeDocument/2006/relationships/image" Target="../media/image40.emf"/><Relationship Id="rId4" Type="http://schemas.openxmlformats.org/officeDocument/2006/relationships/image" Target="../media/image39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2" Type="http://schemas.openxmlformats.org/officeDocument/2006/relationships/image" Target="../media/image43.emf"/><Relationship Id="rId1" Type="http://schemas.openxmlformats.org/officeDocument/2006/relationships/image" Target="../media/image42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emf"/><Relationship Id="rId2" Type="http://schemas.openxmlformats.org/officeDocument/2006/relationships/image" Target="../media/image45.emf"/><Relationship Id="rId1" Type="http://schemas.openxmlformats.org/officeDocument/2006/relationships/image" Target="../media/image42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43.emf"/><Relationship Id="rId1" Type="http://schemas.openxmlformats.org/officeDocument/2006/relationships/image" Target="../media/image45.e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54.emf"/><Relationship Id="rId3" Type="http://schemas.openxmlformats.org/officeDocument/2006/relationships/image" Target="../media/image49.emf"/><Relationship Id="rId7" Type="http://schemas.openxmlformats.org/officeDocument/2006/relationships/image" Target="../media/image53.emf"/><Relationship Id="rId2" Type="http://schemas.openxmlformats.org/officeDocument/2006/relationships/image" Target="../media/image48.emf"/><Relationship Id="rId1" Type="http://schemas.openxmlformats.org/officeDocument/2006/relationships/image" Target="../media/image47.emf"/><Relationship Id="rId6" Type="http://schemas.openxmlformats.org/officeDocument/2006/relationships/image" Target="../media/image52.emf"/><Relationship Id="rId5" Type="http://schemas.openxmlformats.org/officeDocument/2006/relationships/image" Target="../media/image51.emf"/><Relationship Id="rId10" Type="http://schemas.openxmlformats.org/officeDocument/2006/relationships/image" Target="../media/image56.emf"/><Relationship Id="rId4" Type="http://schemas.openxmlformats.org/officeDocument/2006/relationships/image" Target="../media/image50.emf"/><Relationship Id="rId9" Type="http://schemas.openxmlformats.org/officeDocument/2006/relationships/image" Target="../media/image55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58.emf"/><Relationship Id="rId1" Type="http://schemas.openxmlformats.org/officeDocument/2006/relationships/image" Target="../media/image57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61.emf"/><Relationship Id="rId2" Type="http://schemas.openxmlformats.org/officeDocument/2006/relationships/image" Target="../media/image60.emf"/><Relationship Id="rId1" Type="http://schemas.openxmlformats.org/officeDocument/2006/relationships/image" Target="../media/image59.emf"/><Relationship Id="rId6" Type="http://schemas.openxmlformats.org/officeDocument/2006/relationships/image" Target="../media/image64.emf"/><Relationship Id="rId5" Type="http://schemas.openxmlformats.org/officeDocument/2006/relationships/image" Target="../media/image63.emf"/><Relationship Id="rId4" Type="http://schemas.openxmlformats.org/officeDocument/2006/relationships/image" Target="../media/image6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C4180-B258-CE4E-8446-B0A745110E09}" type="datetimeFigureOut">
              <a:rPr lang="en-US" smtClean="0"/>
              <a:t>1/18/21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82E8E-801E-D748-BA80-53FA17F3C9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815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C4180-B258-CE4E-8446-B0A745110E09}" type="datetimeFigureOut">
              <a:rPr lang="en-US" smtClean="0"/>
              <a:t>1/18/21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82E8E-801E-D748-BA80-53FA17F3C9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056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C4180-B258-CE4E-8446-B0A745110E09}" type="datetimeFigureOut">
              <a:rPr lang="en-US" smtClean="0"/>
              <a:t>1/18/21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82E8E-801E-D748-BA80-53FA17F3C9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947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C4180-B258-CE4E-8446-B0A745110E09}" type="datetimeFigureOut">
              <a:rPr lang="en-US" smtClean="0"/>
              <a:t>1/18/21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82E8E-801E-D748-BA80-53FA17F3C9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677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C4180-B258-CE4E-8446-B0A745110E09}" type="datetimeFigureOut">
              <a:rPr lang="en-US" smtClean="0"/>
              <a:t>1/18/21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82E8E-801E-D748-BA80-53FA17F3C9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369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C4180-B258-CE4E-8446-B0A745110E09}" type="datetimeFigureOut">
              <a:rPr lang="en-US" smtClean="0"/>
              <a:t>1/18/21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82E8E-801E-D748-BA80-53FA17F3C9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363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C4180-B258-CE4E-8446-B0A745110E09}" type="datetimeFigureOut">
              <a:rPr lang="en-US" smtClean="0"/>
              <a:t>1/18/21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82E8E-801E-D748-BA80-53FA17F3C9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331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C4180-B258-CE4E-8446-B0A745110E09}" type="datetimeFigureOut">
              <a:rPr lang="en-US" smtClean="0"/>
              <a:t>1/18/21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82E8E-801E-D748-BA80-53FA17F3C9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923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C4180-B258-CE4E-8446-B0A745110E09}" type="datetimeFigureOut">
              <a:rPr lang="en-US" smtClean="0"/>
              <a:t>1/18/21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82E8E-801E-D748-BA80-53FA17F3C9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705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C4180-B258-CE4E-8446-B0A745110E09}" type="datetimeFigureOut">
              <a:rPr lang="en-US" smtClean="0"/>
              <a:t>1/18/21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82E8E-801E-D748-BA80-53FA17F3C9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090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C4180-B258-CE4E-8446-B0A745110E09}" type="datetimeFigureOut">
              <a:rPr lang="en-US" smtClean="0"/>
              <a:t>1/18/21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82E8E-801E-D748-BA80-53FA17F3C9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302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9C4180-B258-CE4E-8446-B0A745110E09}" type="datetimeFigureOut">
              <a:rPr lang="en-US" smtClean="0"/>
              <a:t>1/18/21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A82E8E-801E-D748-BA80-53FA17F3C9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783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shaibal.sarkar@iitb.ac.in" TargetMode="Externa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8.e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6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35.e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emf"/><Relationship Id="rId13" Type="http://schemas.openxmlformats.org/officeDocument/2006/relationships/oleObject" Target="../embeddings/oleObject9.bin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12" Type="http://schemas.openxmlformats.org/officeDocument/2006/relationships/image" Target="../media/image40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6.emf"/><Relationship Id="rId11" Type="http://schemas.openxmlformats.org/officeDocument/2006/relationships/oleObject" Target="../embeddings/oleObject8.bin"/><Relationship Id="rId5" Type="http://schemas.openxmlformats.org/officeDocument/2006/relationships/oleObject" Target="../embeddings/oleObject5.bin"/><Relationship Id="rId10" Type="http://schemas.openxmlformats.org/officeDocument/2006/relationships/image" Target="../media/image39.emf"/><Relationship Id="rId4" Type="http://schemas.openxmlformats.org/officeDocument/2006/relationships/image" Target="../media/image37.emf"/><Relationship Id="rId9" Type="http://schemas.openxmlformats.org/officeDocument/2006/relationships/oleObject" Target="../embeddings/oleObject7.bin"/><Relationship Id="rId14" Type="http://schemas.openxmlformats.org/officeDocument/2006/relationships/image" Target="../media/image41.e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e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43.e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42.e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e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45.e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42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43.e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45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emf"/><Relationship Id="rId13" Type="http://schemas.openxmlformats.org/officeDocument/2006/relationships/oleObject" Target="../embeddings/oleObject23.bin"/><Relationship Id="rId18" Type="http://schemas.openxmlformats.org/officeDocument/2006/relationships/image" Target="../media/image54.emf"/><Relationship Id="rId3" Type="http://schemas.openxmlformats.org/officeDocument/2006/relationships/oleObject" Target="../embeddings/oleObject18.bin"/><Relationship Id="rId21" Type="http://schemas.openxmlformats.org/officeDocument/2006/relationships/oleObject" Target="../embeddings/oleObject27.bin"/><Relationship Id="rId7" Type="http://schemas.openxmlformats.org/officeDocument/2006/relationships/oleObject" Target="../embeddings/oleObject20.bin"/><Relationship Id="rId12" Type="http://schemas.openxmlformats.org/officeDocument/2006/relationships/image" Target="../media/image51.emf"/><Relationship Id="rId17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3.emf"/><Relationship Id="rId20" Type="http://schemas.openxmlformats.org/officeDocument/2006/relationships/image" Target="../media/image55.e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48.emf"/><Relationship Id="rId11" Type="http://schemas.openxmlformats.org/officeDocument/2006/relationships/oleObject" Target="../embeddings/oleObject22.bin"/><Relationship Id="rId5" Type="http://schemas.openxmlformats.org/officeDocument/2006/relationships/oleObject" Target="../embeddings/oleObject19.bin"/><Relationship Id="rId15" Type="http://schemas.openxmlformats.org/officeDocument/2006/relationships/oleObject" Target="../embeddings/oleObject24.bin"/><Relationship Id="rId10" Type="http://schemas.openxmlformats.org/officeDocument/2006/relationships/image" Target="../media/image50.emf"/><Relationship Id="rId19" Type="http://schemas.openxmlformats.org/officeDocument/2006/relationships/oleObject" Target="../embeddings/oleObject26.bin"/><Relationship Id="rId4" Type="http://schemas.openxmlformats.org/officeDocument/2006/relationships/image" Target="../media/image47.emf"/><Relationship Id="rId9" Type="http://schemas.openxmlformats.org/officeDocument/2006/relationships/oleObject" Target="../embeddings/oleObject21.bin"/><Relationship Id="rId14" Type="http://schemas.openxmlformats.org/officeDocument/2006/relationships/image" Target="../media/image52.emf"/><Relationship Id="rId22" Type="http://schemas.openxmlformats.org/officeDocument/2006/relationships/image" Target="../media/image56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58.emf"/><Relationship Id="rId5" Type="http://schemas.openxmlformats.org/officeDocument/2006/relationships/oleObject" Target="../embeddings/oleObject29.bin"/><Relationship Id="rId4" Type="http://schemas.openxmlformats.org/officeDocument/2006/relationships/image" Target="../media/image57.e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emf"/><Relationship Id="rId13" Type="http://schemas.openxmlformats.org/officeDocument/2006/relationships/oleObject" Target="../embeddings/oleObject35.bin"/><Relationship Id="rId3" Type="http://schemas.openxmlformats.org/officeDocument/2006/relationships/oleObject" Target="../embeddings/oleObject30.bin"/><Relationship Id="rId7" Type="http://schemas.openxmlformats.org/officeDocument/2006/relationships/oleObject" Target="../embeddings/oleObject32.bin"/><Relationship Id="rId12" Type="http://schemas.openxmlformats.org/officeDocument/2006/relationships/image" Target="../media/image63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60.emf"/><Relationship Id="rId11" Type="http://schemas.openxmlformats.org/officeDocument/2006/relationships/oleObject" Target="../embeddings/oleObject34.bin"/><Relationship Id="rId5" Type="http://schemas.openxmlformats.org/officeDocument/2006/relationships/oleObject" Target="../embeddings/oleObject31.bin"/><Relationship Id="rId10" Type="http://schemas.openxmlformats.org/officeDocument/2006/relationships/image" Target="../media/image62.emf"/><Relationship Id="rId4" Type="http://schemas.openxmlformats.org/officeDocument/2006/relationships/image" Target="../media/image59.emf"/><Relationship Id="rId9" Type="http://schemas.openxmlformats.org/officeDocument/2006/relationships/oleObject" Target="../embeddings/oleObject33.bin"/><Relationship Id="rId14" Type="http://schemas.openxmlformats.org/officeDocument/2006/relationships/image" Target="../media/image64.e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17279" y="0"/>
            <a:ext cx="260039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latin typeface="Times New Roman"/>
                <a:cs typeface="Times New Roman"/>
              </a:rPr>
              <a:t>EN 204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029230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Times New Roman"/>
                <a:cs typeface="Times New Roman"/>
              </a:rPr>
              <a:t>Material Science for Energy Applications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52037" y="2383147"/>
            <a:ext cx="183095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latin typeface="Times New Roman"/>
                <a:cs typeface="Times New Roman"/>
              </a:rPr>
              <a:t>Class 4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4488" y="4143158"/>
            <a:ext cx="91439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imes New Roman"/>
                <a:cs typeface="Times New Roman"/>
              </a:rPr>
              <a:t>Shaibal K Sarkar</a:t>
            </a:r>
          </a:p>
          <a:p>
            <a:pPr algn="ctr"/>
            <a:r>
              <a:rPr lang="en-US" sz="3200" dirty="0">
                <a:latin typeface="Times New Roman"/>
                <a:cs typeface="Times New Roman"/>
              </a:rPr>
              <a:t>Department of Energy Science and Engineering</a:t>
            </a:r>
          </a:p>
          <a:p>
            <a:pPr algn="ctr"/>
            <a:r>
              <a:rPr lang="en-US" sz="3200" dirty="0">
                <a:latin typeface="Times New Roman"/>
                <a:cs typeface="Times New Roman"/>
                <a:hlinkClick r:id="rId2"/>
              </a:rPr>
              <a:t>shaibal.sarkar@iitb.ac.in</a:t>
            </a:r>
            <a:endParaRPr lang="en-US" sz="32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902070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>
            <a:cxnSpLocks/>
          </p:cNvCxnSpPr>
          <p:nvPr/>
        </p:nvCxnSpPr>
        <p:spPr>
          <a:xfrm rot="5400000">
            <a:off x="1533379" y="3837925"/>
            <a:ext cx="2076437" cy="6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cxnSpLocks/>
          </p:cNvCxnSpPr>
          <p:nvPr/>
        </p:nvCxnSpPr>
        <p:spPr>
          <a:xfrm flipV="1">
            <a:off x="2571252" y="3838269"/>
            <a:ext cx="5040000" cy="1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cxnSpLocks/>
          </p:cNvCxnSpPr>
          <p:nvPr/>
        </p:nvCxnSpPr>
        <p:spPr>
          <a:xfrm rot="10800000" flipH="1" flipV="1">
            <a:off x="2571252" y="3304205"/>
            <a:ext cx="4410421" cy="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Freeform 8"/>
          <p:cNvSpPr/>
          <p:nvPr/>
        </p:nvSpPr>
        <p:spPr>
          <a:xfrm>
            <a:off x="2733091" y="2467894"/>
            <a:ext cx="3915378" cy="2941698"/>
          </a:xfrm>
          <a:custGeom>
            <a:avLst/>
            <a:gdLst>
              <a:gd name="connsiteX0" fmla="*/ 0 w 7993801"/>
              <a:gd name="connsiteY0" fmla="*/ 0 h 6477174"/>
              <a:gd name="connsiteX1" fmla="*/ 273931 w 7993801"/>
              <a:gd name="connsiteY1" fmla="*/ 6313221 h 6477174"/>
              <a:gd name="connsiteX2" fmla="*/ 1543974 w 7993801"/>
              <a:gd name="connsiteY2" fmla="*/ 983717 h 6477174"/>
              <a:gd name="connsiteX3" fmla="*/ 3785227 w 7993801"/>
              <a:gd name="connsiteY3" fmla="*/ 4719350 h 6477174"/>
              <a:gd name="connsiteX4" fmla="*/ 6150993 w 7993801"/>
              <a:gd name="connsiteY4" fmla="*/ 1045978 h 6477174"/>
              <a:gd name="connsiteX5" fmla="*/ 7993801 w 7993801"/>
              <a:gd name="connsiteY5" fmla="*/ 2278737 h 6477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93801" h="6477174">
                <a:moveTo>
                  <a:pt x="0" y="0"/>
                </a:moveTo>
                <a:cubicBezTo>
                  <a:pt x="8301" y="3074634"/>
                  <a:pt x="16602" y="6149268"/>
                  <a:pt x="273931" y="6313221"/>
                </a:cubicBezTo>
                <a:cubicBezTo>
                  <a:pt x="531260" y="6477174"/>
                  <a:pt x="958758" y="1249362"/>
                  <a:pt x="1543974" y="983717"/>
                </a:cubicBezTo>
                <a:cubicBezTo>
                  <a:pt x="2129190" y="718072"/>
                  <a:pt x="3017391" y="4708973"/>
                  <a:pt x="3785227" y="4719350"/>
                </a:cubicBezTo>
                <a:cubicBezTo>
                  <a:pt x="4553063" y="4729727"/>
                  <a:pt x="5449564" y="1452747"/>
                  <a:pt x="6150993" y="1045978"/>
                </a:cubicBezTo>
                <a:cubicBezTo>
                  <a:pt x="6852422" y="639209"/>
                  <a:pt x="7993801" y="2278737"/>
                  <a:pt x="7993801" y="2278737"/>
                </a:cubicBezTo>
              </a:path>
            </a:pathLst>
          </a:cu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936" y="642938"/>
            <a:ext cx="3876675" cy="97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2025" y="457200"/>
            <a:ext cx="3990975" cy="1157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5" name="TextBox 64"/>
          <p:cNvSpPr txBox="1"/>
          <p:nvPr/>
        </p:nvSpPr>
        <p:spPr>
          <a:xfrm>
            <a:off x="1447321" y="3123137"/>
            <a:ext cx="1032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k=0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+1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CECD0A4-E643-B043-9559-CACBD89B2F74}"/>
              </a:ext>
            </a:extLst>
          </p:cNvPr>
          <p:cNvSpPr txBox="1"/>
          <p:nvPr/>
        </p:nvSpPr>
        <p:spPr>
          <a:xfrm>
            <a:off x="0" y="1250"/>
            <a:ext cx="9144000" cy="58477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Graphical Solution to Energy Levels 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F8119C2-405C-8F44-99CF-2E193AD19031}"/>
                  </a:ext>
                </a:extLst>
              </p:cNvPr>
              <p:cNvSpPr txBox="1"/>
              <p:nvPr/>
            </p:nvSpPr>
            <p:spPr>
              <a:xfrm>
                <a:off x="7772400" y="3492469"/>
                <a:ext cx="847861" cy="6916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𝜉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F8119C2-405C-8F44-99CF-2E193AD190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2400" y="3492469"/>
                <a:ext cx="847861" cy="691600"/>
              </a:xfrm>
              <a:prstGeom prst="rect">
                <a:avLst/>
              </a:prstGeom>
              <a:blipFill>
                <a:blip r:embed="rId4"/>
                <a:stretch>
                  <a:fillRect l="-13433" t="-1818" r="-7463" b="-1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568883BC-EC3D-0949-9835-26B747C99FCA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2571252" y="3571235"/>
            <a:ext cx="4410421" cy="3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05420691-796A-A441-9FAB-D4BA9743C6B7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2571252" y="4336713"/>
            <a:ext cx="4410421" cy="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8144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65" grpId="0"/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936" y="642938"/>
            <a:ext cx="3876675" cy="97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2025" y="457200"/>
            <a:ext cx="3990975" cy="1157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1CECD0A4-E643-B043-9559-CACBD89B2F74}"/>
              </a:ext>
            </a:extLst>
          </p:cNvPr>
          <p:cNvSpPr txBox="1"/>
          <p:nvPr/>
        </p:nvSpPr>
        <p:spPr>
          <a:xfrm>
            <a:off x="0" y="1250"/>
            <a:ext cx="9144000" cy="58477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Graphical Solution to Energy Levels 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1E58255-14FA-1E43-979E-11F324637125}"/>
              </a:ext>
            </a:extLst>
          </p:cNvPr>
          <p:cNvGrpSpPr/>
          <p:nvPr/>
        </p:nvGrpSpPr>
        <p:grpSpPr>
          <a:xfrm>
            <a:off x="251133" y="2549780"/>
            <a:ext cx="5381909" cy="2941698"/>
            <a:chOff x="2571252" y="2467894"/>
            <a:chExt cx="5381909" cy="2941698"/>
          </a:xfrm>
        </p:grpSpPr>
        <p:cxnSp>
          <p:nvCxnSpPr>
            <p:cNvPr id="5" name="Straight Connector 4"/>
            <p:cNvCxnSpPr>
              <a:cxnSpLocks/>
            </p:cNvCxnSpPr>
            <p:nvPr/>
          </p:nvCxnSpPr>
          <p:spPr>
            <a:xfrm rot="5400000">
              <a:off x="1533379" y="3837925"/>
              <a:ext cx="2076437" cy="6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>
              <a:cxnSpLocks/>
            </p:cNvCxnSpPr>
            <p:nvPr/>
          </p:nvCxnSpPr>
          <p:spPr>
            <a:xfrm flipV="1">
              <a:off x="2571252" y="3838269"/>
              <a:ext cx="5040000" cy="1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>
              <a:cxnSpLocks/>
            </p:cNvCxnSpPr>
            <p:nvPr/>
          </p:nvCxnSpPr>
          <p:spPr>
            <a:xfrm rot="10800000" flipH="1" flipV="1">
              <a:off x="2571252" y="3304205"/>
              <a:ext cx="4410421" cy="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Freeform 8"/>
            <p:cNvSpPr/>
            <p:nvPr/>
          </p:nvSpPr>
          <p:spPr>
            <a:xfrm>
              <a:off x="2733091" y="2467894"/>
              <a:ext cx="3915378" cy="2941698"/>
            </a:xfrm>
            <a:custGeom>
              <a:avLst/>
              <a:gdLst>
                <a:gd name="connsiteX0" fmla="*/ 0 w 7993801"/>
                <a:gd name="connsiteY0" fmla="*/ 0 h 6477174"/>
                <a:gd name="connsiteX1" fmla="*/ 273931 w 7993801"/>
                <a:gd name="connsiteY1" fmla="*/ 6313221 h 6477174"/>
                <a:gd name="connsiteX2" fmla="*/ 1543974 w 7993801"/>
                <a:gd name="connsiteY2" fmla="*/ 983717 h 6477174"/>
                <a:gd name="connsiteX3" fmla="*/ 3785227 w 7993801"/>
                <a:gd name="connsiteY3" fmla="*/ 4719350 h 6477174"/>
                <a:gd name="connsiteX4" fmla="*/ 6150993 w 7993801"/>
                <a:gd name="connsiteY4" fmla="*/ 1045978 h 6477174"/>
                <a:gd name="connsiteX5" fmla="*/ 7993801 w 7993801"/>
                <a:gd name="connsiteY5" fmla="*/ 2278737 h 64771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993801" h="6477174">
                  <a:moveTo>
                    <a:pt x="0" y="0"/>
                  </a:moveTo>
                  <a:cubicBezTo>
                    <a:pt x="8301" y="3074634"/>
                    <a:pt x="16602" y="6149268"/>
                    <a:pt x="273931" y="6313221"/>
                  </a:cubicBezTo>
                  <a:cubicBezTo>
                    <a:pt x="531260" y="6477174"/>
                    <a:pt x="958758" y="1249362"/>
                    <a:pt x="1543974" y="983717"/>
                  </a:cubicBezTo>
                  <a:cubicBezTo>
                    <a:pt x="2129190" y="718072"/>
                    <a:pt x="3017391" y="4708973"/>
                    <a:pt x="3785227" y="4719350"/>
                  </a:cubicBezTo>
                  <a:cubicBezTo>
                    <a:pt x="4553063" y="4729727"/>
                    <a:pt x="5449564" y="1452747"/>
                    <a:pt x="6150993" y="1045978"/>
                  </a:cubicBezTo>
                  <a:cubicBezTo>
                    <a:pt x="6852422" y="639209"/>
                    <a:pt x="7993801" y="2278737"/>
                    <a:pt x="7993801" y="2278737"/>
                  </a:cubicBezTo>
                </a:path>
              </a:pathLst>
            </a:cu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0F8119C2-405C-8F44-99CF-2E193AD19031}"/>
                    </a:ext>
                  </a:extLst>
                </p:cNvPr>
                <p:cNvSpPr txBox="1"/>
                <p:nvPr/>
              </p:nvSpPr>
              <p:spPr>
                <a:xfrm>
                  <a:off x="7105300" y="3752585"/>
                  <a:ext cx="847861" cy="69160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𝑈</m:t>
                            </m:r>
                          </m:den>
                        </m:f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0F8119C2-405C-8F44-99CF-2E193AD190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05300" y="3752585"/>
                  <a:ext cx="847861" cy="691600"/>
                </a:xfrm>
                <a:prstGeom prst="rect">
                  <a:avLst/>
                </a:prstGeom>
                <a:blipFill>
                  <a:blip r:embed="rId4"/>
                  <a:stretch>
                    <a:fillRect l="-11765" r="-7353" b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568883BC-EC3D-0949-9835-26B747C99FCA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2571252" y="3571235"/>
              <a:ext cx="4410421" cy="3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05420691-796A-A441-9FAB-D4BA9743C6B7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2571252" y="4336713"/>
              <a:ext cx="4410421" cy="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CFEBF0C-1AF1-3242-B084-0264B2F85BDA}"/>
              </a:ext>
            </a:extLst>
          </p:cNvPr>
          <p:cNvGrpSpPr/>
          <p:nvPr/>
        </p:nvGrpSpPr>
        <p:grpSpPr>
          <a:xfrm>
            <a:off x="6282877" y="1595035"/>
            <a:ext cx="2941698" cy="5040000"/>
            <a:chOff x="6282877" y="1595035"/>
            <a:chExt cx="2941698" cy="5040000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68A97DC-5F45-E947-A3AA-C24B52C64AAF}"/>
                </a:ext>
              </a:extLst>
            </p:cNvPr>
            <p:cNvCxnSpPr>
              <a:cxnSpLocks/>
            </p:cNvCxnSpPr>
            <p:nvPr/>
          </p:nvCxnSpPr>
          <p:spPr>
            <a:xfrm>
              <a:off x="6615033" y="6634345"/>
              <a:ext cx="2076437" cy="6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D3C5C88-4C7C-604C-BFEE-65CFDD53C035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5133252" y="4115034"/>
              <a:ext cx="5040000" cy="1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11DBCED3-FA71-6E41-AFF8-F420286A7DDF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4913979" y="4429822"/>
              <a:ext cx="4410421" cy="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2D8B2325-979B-E54E-848E-70018AC302EA}"/>
                </a:ext>
              </a:extLst>
            </p:cNvPr>
            <p:cNvSpPr/>
            <p:nvPr/>
          </p:nvSpPr>
          <p:spPr>
            <a:xfrm rot="16200000">
              <a:off x="5796037" y="3044657"/>
              <a:ext cx="3915378" cy="2941698"/>
            </a:xfrm>
            <a:custGeom>
              <a:avLst/>
              <a:gdLst>
                <a:gd name="connsiteX0" fmla="*/ 0 w 7993801"/>
                <a:gd name="connsiteY0" fmla="*/ 0 h 6477174"/>
                <a:gd name="connsiteX1" fmla="*/ 273931 w 7993801"/>
                <a:gd name="connsiteY1" fmla="*/ 6313221 h 6477174"/>
                <a:gd name="connsiteX2" fmla="*/ 1543974 w 7993801"/>
                <a:gd name="connsiteY2" fmla="*/ 983717 h 6477174"/>
                <a:gd name="connsiteX3" fmla="*/ 3785227 w 7993801"/>
                <a:gd name="connsiteY3" fmla="*/ 4719350 h 6477174"/>
                <a:gd name="connsiteX4" fmla="*/ 6150993 w 7993801"/>
                <a:gd name="connsiteY4" fmla="*/ 1045978 h 6477174"/>
                <a:gd name="connsiteX5" fmla="*/ 7993801 w 7993801"/>
                <a:gd name="connsiteY5" fmla="*/ 2278737 h 64771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993801" h="6477174">
                  <a:moveTo>
                    <a:pt x="0" y="0"/>
                  </a:moveTo>
                  <a:cubicBezTo>
                    <a:pt x="8301" y="3074634"/>
                    <a:pt x="16602" y="6149268"/>
                    <a:pt x="273931" y="6313221"/>
                  </a:cubicBezTo>
                  <a:cubicBezTo>
                    <a:pt x="531260" y="6477174"/>
                    <a:pt x="958758" y="1249362"/>
                    <a:pt x="1543974" y="983717"/>
                  </a:cubicBezTo>
                  <a:cubicBezTo>
                    <a:pt x="2129190" y="718072"/>
                    <a:pt x="3017391" y="4708973"/>
                    <a:pt x="3785227" y="4719350"/>
                  </a:cubicBezTo>
                  <a:cubicBezTo>
                    <a:pt x="4553063" y="4729727"/>
                    <a:pt x="5449564" y="1452747"/>
                    <a:pt x="6150993" y="1045978"/>
                  </a:cubicBezTo>
                  <a:cubicBezTo>
                    <a:pt x="6852422" y="639209"/>
                    <a:pt x="7993801" y="2278737"/>
                    <a:pt x="7993801" y="2278737"/>
                  </a:cubicBezTo>
                </a:path>
              </a:pathLst>
            </a:cu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3E3DDB2F-078F-5D4E-8DC6-B540D553CF7A}"/>
                    </a:ext>
                  </a:extLst>
                </p:cNvPr>
                <p:cNvSpPr txBox="1"/>
                <p:nvPr/>
              </p:nvSpPr>
              <p:spPr>
                <a:xfrm>
                  <a:off x="7763381" y="1858180"/>
                  <a:ext cx="847861" cy="69160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𝑈</m:t>
                            </m:r>
                          </m:den>
                        </m:f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3E3DDB2F-078F-5D4E-8DC6-B540D553CF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63381" y="1858180"/>
                  <a:ext cx="847861" cy="691600"/>
                </a:xfrm>
                <a:prstGeom prst="rect">
                  <a:avLst/>
                </a:prstGeom>
                <a:blipFill>
                  <a:blip r:embed="rId5"/>
                  <a:stretch>
                    <a:fillRect l="-13235" t="-1818" r="-7353" b="-1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3C0E5A6-8223-3A42-8448-5CFAADC5557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5181009" y="4429822"/>
              <a:ext cx="4410421" cy="3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90ED224C-B24B-7142-95BB-CA84FA45EDA8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5946487" y="4429822"/>
              <a:ext cx="4410421" cy="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17328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1722381" y="6375835"/>
            <a:ext cx="2076437" cy="6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rot="16200000" flipV="1">
            <a:off x="519737" y="4140418"/>
            <a:ext cx="4470837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450563" y="6375836"/>
            <a:ext cx="2076437" cy="688"/>
          </a:xfrm>
          <a:prstGeom prst="line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rot="16200000" flipV="1">
            <a:off x="4247919" y="4140418"/>
            <a:ext cx="4470837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4" name="Group 53"/>
          <p:cNvGrpSpPr/>
          <p:nvPr/>
        </p:nvGrpSpPr>
        <p:grpSpPr>
          <a:xfrm>
            <a:off x="2101476" y="1965418"/>
            <a:ext cx="5036220" cy="4410979"/>
            <a:chOff x="2101476" y="1965418"/>
            <a:chExt cx="5036220" cy="4410979"/>
          </a:xfrm>
        </p:grpSpPr>
        <p:cxnSp>
          <p:nvCxnSpPr>
            <p:cNvPr id="8" name="Straight Connector 7"/>
            <p:cNvCxnSpPr/>
            <p:nvPr/>
          </p:nvCxnSpPr>
          <p:spPr>
            <a:xfrm rot="5400000" flipH="1" flipV="1">
              <a:off x="-103733" y="4170627"/>
              <a:ext cx="4410421" cy="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5400000" flipH="1" flipV="1">
              <a:off x="4931840" y="4170541"/>
              <a:ext cx="4410350" cy="136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 flipV="1">
              <a:off x="3624449" y="4170627"/>
              <a:ext cx="4410421" cy="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Freeform 8"/>
          <p:cNvSpPr/>
          <p:nvPr/>
        </p:nvSpPr>
        <p:spPr>
          <a:xfrm rot="16200000">
            <a:off x="1005673" y="2770043"/>
            <a:ext cx="3825951" cy="2941698"/>
          </a:xfrm>
          <a:custGeom>
            <a:avLst/>
            <a:gdLst>
              <a:gd name="connsiteX0" fmla="*/ 0 w 7993801"/>
              <a:gd name="connsiteY0" fmla="*/ 0 h 6477174"/>
              <a:gd name="connsiteX1" fmla="*/ 273931 w 7993801"/>
              <a:gd name="connsiteY1" fmla="*/ 6313221 h 6477174"/>
              <a:gd name="connsiteX2" fmla="*/ 1543974 w 7993801"/>
              <a:gd name="connsiteY2" fmla="*/ 983717 h 6477174"/>
              <a:gd name="connsiteX3" fmla="*/ 3785227 w 7993801"/>
              <a:gd name="connsiteY3" fmla="*/ 4719350 h 6477174"/>
              <a:gd name="connsiteX4" fmla="*/ 6150993 w 7993801"/>
              <a:gd name="connsiteY4" fmla="*/ 1045978 h 6477174"/>
              <a:gd name="connsiteX5" fmla="*/ 7993801 w 7993801"/>
              <a:gd name="connsiteY5" fmla="*/ 2278737 h 6477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93801" h="6477174">
                <a:moveTo>
                  <a:pt x="0" y="0"/>
                </a:moveTo>
                <a:cubicBezTo>
                  <a:pt x="8301" y="3074634"/>
                  <a:pt x="16602" y="6149268"/>
                  <a:pt x="273931" y="6313221"/>
                </a:cubicBezTo>
                <a:cubicBezTo>
                  <a:pt x="531260" y="6477174"/>
                  <a:pt x="958758" y="1249362"/>
                  <a:pt x="1543974" y="983717"/>
                </a:cubicBezTo>
                <a:cubicBezTo>
                  <a:pt x="2129190" y="718072"/>
                  <a:pt x="3017391" y="4708973"/>
                  <a:pt x="3785227" y="4719350"/>
                </a:cubicBezTo>
                <a:cubicBezTo>
                  <a:pt x="4553063" y="4729727"/>
                  <a:pt x="5449564" y="1452747"/>
                  <a:pt x="6150993" y="1045978"/>
                </a:cubicBezTo>
                <a:cubicBezTo>
                  <a:pt x="6852422" y="639209"/>
                  <a:pt x="7993801" y="2278737"/>
                  <a:pt x="7993801" y="2278737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6" name="Group 55"/>
          <p:cNvGrpSpPr/>
          <p:nvPr/>
        </p:nvGrpSpPr>
        <p:grpSpPr>
          <a:xfrm>
            <a:off x="2101477" y="2630000"/>
            <a:ext cx="4445007" cy="3564585"/>
            <a:chOff x="2101477" y="2630000"/>
            <a:chExt cx="4445007" cy="3564585"/>
          </a:xfrm>
        </p:grpSpPr>
        <p:cxnSp>
          <p:nvCxnSpPr>
            <p:cNvPr id="23" name="Straight Connector 22"/>
            <p:cNvCxnSpPr/>
            <p:nvPr/>
          </p:nvCxnSpPr>
          <p:spPr>
            <a:xfrm>
              <a:off x="2755154" y="6144041"/>
              <a:ext cx="3725962" cy="1259"/>
            </a:xfrm>
            <a:prstGeom prst="line">
              <a:avLst/>
            </a:prstGeom>
            <a:ln w="12700" cap="rnd">
              <a:solidFill>
                <a:srgbClr val="0000FF"/>
              </a:solidFill>
              <a:prstDash val="dash"/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2101477" y="5530002"/>
              <a:ext cx="4379639" cy="1259"/>
            </a:xfrm>
            <a:prstGeom prst="line">
              <a:avLst/>
            </a:prstGeom>
            <a:ln w="12700" cap="rnd">
              <a:solidFill>
                <a:srgbClr val="0000FF"/>
              </a:solidFill>
              <a:prstDash val="dash"/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V="1">
              <a:off x="2101477" y="5167501"/>
              <a:ext cx="4379639" cy="9873"/>
            </a:xfrm>
            <a:prstGeom prst="line">
              <a:avLst/>
            </a:prstGeom>
            <a:ln w="12700" cap="rnd">
              <a:solidFill>
                <a:srgbClr val="0000FF"/>
              </a:solidFill>
              <a:prstDash val="dash"/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2101477" y="3374746"/>
              <a:ext cx="4379639" cy="1259"/>
            </a:xfrm>
            <a:prstGeom prst="line">
              <a:avLst/>
            </a:prstGeom>
            <a:ln w="12700" cap="rnd">
              <a:solidFill>
                <a:srgbClr val="0000FF"/>
              </a:solidFill>
              <a:prstDash val="dash"/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V="1">
              <a:off x="2101477" y="2690417"/>
              <a:ext cx="4379639" cy="9873"/>
            </a:xfrm>
            <a:prstGeom prst="line">
              <a:avLst/>
            </a:prstGeom>
            <a:ln w="12700" cap="rnd">
              <a:solidFill>
                <a:srgbClr val="0000FF"/>
              </a:solidFill>
              <a:prstDash val="dash"/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/>
            <p:cNvSpPr/>
            <p:nvPr/>
          </p:nvSpPr>
          <p:spPr>
            <a:xfrm>
              <a:off x="6415748" y="2630000"/>
              <a:ext cx="130736" cy="12083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6415748" y="3315509"/>
              <a:ext cx="130736" cy="12083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6415748" y="5107085"/>
              <a:ext cx="130736" cy="12083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6415748" y="5469585"/>
              <a:ext cx="130736" cy="12083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6415748" y="6073752"/>
              <a:ext cx="130736" cy="12083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6" name="Straight Connector 35"/>
          <p:cNvCxnSpPr/>
          <p:nvPr/>
        </p:nvCxnSpPr>
        <p:spPr>
          <a:xfrm rot="5400000" flipH="1" flipV="1">
            <a:off x="223103" y="4170626"/>
            <a:ext cx="4410421" cy="3"/>
          </a:xfrm>
          <a:prstGeom prst="line">
            <a:avLst/>
          </a:prstGeom>
          <a:ln cap="rnd">
            <a:solidFill>
              <a:srgbClr val="FF0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7" name="Group 56"/>
          <p:cNvGrpSpPr/>
          <p:nvPr/>
        </p:nvGrpSpPr>
        <p:grpSpPr>
          <a:xfrm>
            <a:off x="2428315" y="2308171"/>
            <a:ext cx="4531737" cy="3383335"/>
            <a:chOff x="2428315" y="2308171"/>
            <a:chExt cx="4531737" cy="3383335"/>
          </a:xfrm>
        </p:grpSpPr>
        <p:cxnSp>
          <p:nvCxnSpPr>
            <p:cNvPr id="37" name="Straight Connector 36"/>
            <p:cNvCxnSpPr/>
            <p:nvPr/>
          </p:nvCxnSpPr>
          <p:spPr>
            <a:xfrm>
              <a:off x="2428315" y="5639703"/>
              <a:ext cx="4379639" cy="1259"/>
            </a:xfrm>
            <a:prstGeom prst="line">
              <a:avLst/>
            </a:prstGeom>
            <a:ln w="12700" cap="rnd">
              <a:solidFill>
                <a:srgbClr val="0000FF"/>
              </a:solidFill>
              <a:prstDash val="dash"/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/>
            <p:cNvSpPr/>
            <p:nvPr/>
          </p:nvSpPr>
          <p:spPr>
            <a:xfrm>
              <a:off x="6807955" y="5570673"/>
              <a:ext cx="130736" cy="12083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2" name="Group 41"/>
            <p:cNvGrpSpPr/>
            <p:nvPr/>
          </p:nvGrpSpPr>
          <p:grpSpPr>
            <a:xfrm>
              <a:off x="2428315" y="4955453"/>
              <a:ext cx="4510375" cy="120833"/>
              <a:chOff x="1524000" y="3999756"/>
              <a:chExt cx="5257800" cy="152400"/>
            </a:xfrm>
          </p:grpSpPr>
          <p:cxnSp>
            <p:nvCxnSpPr>
              <p:cNvPr id="38" name="Straight Connector 37"/>
              <p:cNvCxnSpPr/>
              <p:nvPr/>
            </p:nvCxnSpPr>
            <p:spPr>
              <a:xfrm flipV="1">
                <a:off x="1524000" y="4075956"/>
                <a:ext cx="5105400" cy="12452"/>
              </a:xfrm>
              <a:prstGeom prst="line">
                <a:avLst/>
              </a:prstGeom>
              <a:ln w="12700" cap="rnd">
                <a:solidFill>
                  <a:srgbClr val="0000FF"/>
                </a:solidFill>
                <a:prstDash val="dash"/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Oval 40"/>
              <p:cNvSpPr/>
              <p:nvPr/>
            </p:nvSpPr>
            <p:spPr>
              <a:xfrm>
                <a:off x="6629400" y="3999756"/>
                <a:ext cx="152400" cy="1524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>
              <a:off x="2449677" y="3485707"/>
              <a:ext cx="4510375" cy="120833"/>
              <a:chOff x="1524000" y="3999756"/>
              <a:chExt cx="5257800" cy="152400"/>
            </a:xfrm>
          </p:grpSpPr>
          <p:cxnSp>
            <p:nvCxnSpPr>
              <p:cNvPr id="45" name="Straight Connector 44"/>
              <p:cNvCxnSpPr/>
              <p:nvPr/>
            </p:nvCxnSpPr>
            <p:spPr>
              <a:xfrm flipV="1">
                <a:off x="1524000" y="4075956"/>
                <a:ext cx="5105400" cy="12452"/>
              </a:xfrm>
              <a:prstGeom prst="line">
                <a:avLst/>
              </a:prstGeom>
              <a:ln w="12700" cap="rnd">
                <a:solidFill>
                  <a:srgbClr val="0000FF"/>
                </a:solidFill>
                <a:prstDash val="dash"/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Oval 45"/>
              <p:cNvSpPr/>
              <p:nvPr/>
            </p:nvSpPr>
            <p:spPr>
              <a:xfrm>
                <a:off x="6629400" y="3999756"/>
                <a:ext cx="152400" cy="1524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7" name="Group 46"/>
            <p:cNvGrpSpPr/>
            <p:nvPr/>
          </p:nvGrpSpPr>
          <p:grpSpPr>
            <a:xfrm>
              <a:off x="2438996" y="2308171"/>
              <a:ext cx="4510375" cy="120833"/>
              <a:chOff x="1524000" y="3999756"/>
              <a:chExt cx="5257800" cy="152400"/>
            </a:xfrm>
          </p:grpSpPr>
          <p:cxnSp>
            <p:nvCxnSpPr>
              <p:cNvPr id="48" name="Straight Connector 47"/>
              <p:cNvCxnSpPr/>
              <p:nvPr/>
            </p:nvCxnSpPr>
            <p:spPr>
              <a:xfrm flipV="1">
                <a:off x="1524000" y="4075956"/>
                <a:ext cx="5105400" cy="12452"/>
              </a:xfrm>
              <a:prstGeom prst="line">
                <a:avLst/>
              </a:prstGeom>
              <a:ln w="12700" cap="rnd">
                <a:solidFill>
                  <a:srgbClr val="0000FF"/>
                </a:solidFill>
                <a:prstDash val="dash"/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Oval 48"/>
              <p:cNvSpPr/>
              <p:nvPr/>
            </p:nvSpPr>
            <p:spPr>
              <a:xfrm>
                <a:off x="6629400" y="3999756"/>
                <a:ext cx="152400" cy="1524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50" name="TextBox 49"/>
          <p:cNvSpPr txBox="1"/>
          <p:nvPr/>
        </p:nvSpPr>
        <p:spPr>
          <a:xfrm>
            <a:off x="7527000" y="6014023"/>
            <a:ext cx="35845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/>
              <a:t>k</a:t>
            </a:r>
            <a:endParaRPr lang="en-US" sz="4000" dirty="0"/>
          </a:p>
        </p:txBody>
      </p:sp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936" y="642938"/>
            <a:ext cx="3876675" cy="97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2025" y="457200"/>
            <a:ext cx="3990975" cy="1157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1442" name="Object 2"/>
          <p:cNvGraphicFramePr>
            <a:graphicFrameLocks noChangeAspect="1"/>
          </p:cNvGraphicFramePr>
          <p:nvPr/>
        </p:nvGraphicFramePr>
        <p:xfrm>
          <a:off x="457200" y="1981200"/>
          <a:ext cx="1066800" cy="6429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8" name="Equation" r:id="rId5" imgW="546100" imgH="393700" progId="Equation.3">
                  <p:embed/>
                </p:oleObj>
              </mc:Choice>
              <mc:Fallback>
                <p:oleObj name="Equation" r:id="rId5" imgW="546100" imgH="393700" progId="Equation.3">
                  <p:embed/>
                  <p:pic>
                    <p:nvPicPr>
                      <p:cNvPr id="6144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981200"/>
                        <a:ext cx="1066800" cy="6429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1" name="Straight Arrow Connector 60"/>
          <p:cNvCxnSpPr/>
          <p:nvPr/>
        </p:nvCxnSpPr>
        <p:spPr>
          <a:xfrm>
            <a:off x="1524000" y="2286000"/>
            <a:ext cx="838200" cy="1588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8" name="Group 67"/>
          <p:cNvGrpSpPr/>
          <p:nvPr/>
        </p:nvGrpSpPr>
        <p:grpSpPr>
          <a:xfrm>
            <a:off x="5498851" y="6324600"/>
            <a:ext cx="1881836" cy="369332"/>
            <a:chOff x="5498851" y="6324600"/>
            <a:chExt cx="1881836" cy="369332"/>
          </a:xfrm>
        </p:grpSpPr>
        <p:sp>
          <p:nvSpPr>
            <p:cNvPr id="62" name="TextBox 61"/>
            <p:cNvSpPr txBox="1"/>
            <p:nvPr/>
          </p:nvSpPr>
          <p:spPr>
            <a:xfrm>
              <a:off x="6858000" y="6324600"/>
              <a:ext cx="5226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π/p</a:t>
              </a:r>
              <a:endParaRPr lang="en-US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5498851" y="6324600"/>
              <a:ext cx="6455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- </a:t>
              </a:r>
              <a:r>
                <a:rPr lang="en-US" dirty="0" err="1"/>
                <a:t>π/p</a:t>
              </a:r>
              <a:endParaRPr lang="en-US" dirty="0"/>
            </a:p>
          </p:txBody>
        </p:sp>
      </p:grpSp>
      <p:sp>
        <p:nvSpPr>
          <p:cNvPr id="65" name="TextBox 64"/>
          <p:cNvSpPr txBox="1"/>
          <p:nvPr/>
        </p:nvSpPr>
        <p:spPr>
          <a:xfrm>
            <a:off x="1895771" y="6412468"/>
            <a:ext cx="4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CECD0A4-E643-B043-9559-CACBD89B2F74}"/>
              </a:ext>
            </a:extLst>
          </p:cNvPr>
          <p:cNvSpPr txBox="1"/>
          <p:nvPr/>
        </p:nvSpPr>
        <p:spPr>
          <a:xfrm>
            <a:off x="0" y="1250"/>
            <a:ext cx="9144000" cy="58477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Graphical Solution to Energy Levels 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5377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057400"/>
            <a:ext cx="4724400" cy="4184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0" y="1250"/>
            <a:ext cx="9144000" cy="1077218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Graphical Solution to Energy Levels – Energy Band Diagram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82421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908720"/>
            <a:ext cx="3233738" cy="564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1833562"/>
            <a:ext cx="4562475" cy="909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4775" y="3219450"/>
            <a:ext cx="4314825" cy="127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0" y="0"/>
            <a:ext cx="9144000" cy="58477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Brillouin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Zone and Number of States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7071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Object 24"/>
          <p:cNvGraphicFramePr>
            <a:graphicFrameLocks noChangeAspect="1"/>
          </p:cNvGraphicFramePr>
          <p:nvPr/>
        </p:nvGraphicFramePr>
        <p:xfrm>
          <a:off x="2451557" y="1938492"/>
          <a:ext cx="1859559" cy="6919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9" name="Equation" r:id="rId3" imgW="1092200" imgH="406400" progId="Equation.3">
                  <p:embed/>
                </p:oleObj>
              </mc:Choice>
              <mc:Fallback>
                <p:oleObj name="Equation" r:id="rId3" imgW="1092200" imgH="406400" progId="Equation.3">
                  <p:embed/>
                  <p:pic>
                    <p:nvPicPr>
                      <p:cNvPr id="25" name="Object 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51557" y="1938492"/>
                        <a:ext cx="1859559" cy="6919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5"/>
          <p:cNvGraphicFramePr>
            <a:graphicFrameLocks noChangeAspect="1"/>
          </p:cNvGraphicFramePr>
          <p:nvPr/>
        </p:nvGraphicFramePr>
        <p:xfrm>
          <a:off x="4761433" y="1938492"/>
          <a:ext cx="2647332" cy="7366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0" name="Equation" r:id="rId5" imgW="1460500" imgH="406400" progId="Equation.3">
                  <p:embed/>
                </p:oleObj>
              </mc:Choice>
              <mc:Fallback>
                <p:oleObj name="Equation" r:id="rId5" imgW="1460500" imgH="406400" progId="Equation.3">
                  <p:embed/>
                  <p:pic>
                    <p:nvPicPr>
                      <p:cNvPr id="26" name="Object 2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761433" y="1938492"/>
                        <a:ext cx="2647332" cy="7366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0" name="Group 29"/>
          <p:cNvGrpSpPr/>
          <p:nvPr/>
        </p:nvGrpSpPr>
        <p:grpSpPr>
          <a:xfrm>
            <a:off x="1261052" y="1338157"/>
            <a:ext cx="6523585" cy="5275979"/>
            <a:chOff x="1261052" y="117874"/>
            <a:chExt cx="6523585" cy="5275979"/>
          </a:xfrm>
        </p:grpSpPr>
        <p:cxnSp>
          <p:nvCxnSpPr>
            <p:cNvPr id="5" name="Straight Arrow Connector 4"/>
            <p:cNvCxnSpPr/>
            <p:nvPr/>
          </p:nvCxnSpPr>
          <p:spPr>
            <a:xfrm flipV="1">
              <a:off x="1261052" y="4686913"/>
              <a:ext cx="6147712" cy="2627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flipH="1" flipV="1">
              <a:off x="2378478" y="283088"/>
              <a:ext cx="1" cy="443010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1812620" y="2413366"/>
              <a:ext cx="543449" cy="227354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/>
                <a:t>II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637038" y="2413366"/>
              <a:ext cx="539999" cy="227354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323949" y="2413366"/>
              <a:ext cx="539999" cy="227354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493598" y="2228700"/>
              <a:ext cx="3936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</a:t>
              </a:r>
              <a:r>
                <a:rPr lang="en-US" baseline="-25000" dirty="0"/>
                <a:t>0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951981" y="117874"/>
              <a:ext cx="3156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497379" y="4502247"/>
              <a:ext cx="2872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2000927" y="4871579"/>
              <a:ext cx="355142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1812620" y="5021784"/>
              <a:ext cx="3766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-b</a:t>
              </a:r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2356069" y="4867823"/>
              <a:ext cx="1280968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3489419" y="5024521"/>
              <a:ext cx="2952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227649" y="5024521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881291" y="3183901"/>
              <a:ext cx="326832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/>
                <a:t>I</a:t>
              </a: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0" y="3381"/>
            <a:ext cx="9143995" cy="58477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Periodic Potential: Bloch function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776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Object 24"/>
          <p:cNvGraphicFramePr>
            <a:graphicFrameLocks noChangeAspect="1"/>
          </p:cNvGraphicFramePr>
          <p:nvPr/>
        </p:nvGraphicFramePr>
        <p:xfrm>
          <a:off x="674414" y="1916538"/>
          <a:ext cx="1672626" cy="6223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3" name="Equation" r:id="rId3" imgW="1092200" imgH="406400" progId="Equation.3">
                  <p:embed/>
                </p:oleObj>
              </mc:Choice>
              <mc:Fallback>
                <p:oleObj name="Equation" r:id="rId3" imgW="1092200" imgH="406400" progId="Equation.3">
                  <p:embed/>
                  <p:pic>
                    <p:nvPicPr>
                      <p:cNvPr id="25" name="Object 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74414" y="1916538"/>
                        <a:ext cx="1672626" cy="6223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5"/>
          <p:cNvGraphicFramePr>
            <a:graphicFrameLocks noChangeAspect="1"/>
          </p:cNvGraphicFramePr>
          <p:nvPr/>
        </p:nvGraphicFramePr>
        <p:xfrm>
          <a:off x="674414" y="2713560"/>
          <a:ext cx="2236649" cy="6223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4" name="Equation" r:id="rId5" imgW="1460500" imgH="406400" progId="Equation.3">
                  <p:embed/>
                </p:oleObj>
              </mc:Choice>
              <mc:Fallback>
                <p:oleObj name="Equation" r:id="rId5" imgW="1460500" imgH="406400" progId="Equation.3">
                  <p:embed/>
                  <p:pic>
                    <p:nvPicPr>
                      <p:cNvPr id="26" name="Object 2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74414" y="2713560"/>
                        <a:ext cx="2236649" cy="6223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96345" y="2047693"/>
            <a:ext cx="382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(I)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6345" y="2778149"/>
            <a:ext cx="440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(II)</a:t>
            </a:r>
          </a:p>
        </p:txBody>
      </p:sp>
      <p:sp>
        <p:nvSpPr>
          <p:cNvPr id="3" name="Right Brace 2"/>
          <p:cNvSpPr/>
          <p:nvPr/>
        </p:nvSpPr>
        <p:spPr>
          <a:xfrm>
            <a:off x="3027106" y="1916539"/>
            <a:ext cx="289035" cy="1419394"/>
          </a:xfrm>
          <a:prstGeom prst="rightBrace">
            <a:avLst>
              <a:gd name="adj1" fmla="val 26515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3704340" y="2294399"/>
          <a:ext cx="2060992" cy="494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5" name="Equation" r:id="rId7" imgW="952500" imgH="228600" progId="Equation.3">
                  <p:embed/>
                </p:oleObj>
              </mc:Choice>
              <mc:Fallback>
                <p:oleObj name="Equation" r:id="rId7" imgW="952500" imgH="228600" progId="Equation.3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704340" y="2294399"/>
                        <a:ext cx="2060992" cy="4946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704340" y="1925067"/>
            <a:ext cx="1538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Bloch function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920128" y="4800735"/>
          <a:ext cx="3199871" cy="7313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6" name="Equation" r:id="rId9" imgW="1778000" imgH="406400" progId="Equation.3">
                  <p:embed/>
                </p:oleObj>
              </mc:Choice>
              <mc:Fallback>
                <p:oleObj name="Equation" r:id="rId9" imgW="1778000" imgH="406400" progId="Equation.3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20128" y="4800735"/>
                        <a:ext cx="3199871" cy="7313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906473" y="5654319"/>
          <a:ext cx="3235385" cy="7502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7" name="Equation" r:id="rId11" imgW="1752600" imgH="406400" progId="Equation.3">
                  <p:embed/>
                </p:oleObj>
              </mc:Choice>
              <mc:Fallback>
                <p:oleObj name="Equation" r:id="rId11" imgW="1752600" imgH="406400" progId="Equation.3">
                  <p:embed/>
                  <p:pic>
                    <p:nvPicPr>
                      <p:cNvPr id="11" name="Object 10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906473" y="5654319"/>
                        <a:ext cx="3235385" cy="7502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/>
        </p:nvGraphicFramePr>
        <p:xfrm>
          <a:off x="5203825" y="5063638"/>
          <a:ext cx="3413125" cy="118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8" name="Equation" r:id="rId13" imgW="1358900" imgH="469900" progId="Equation.3">
                  <p:embed/>
                </p:oleObj>
              </mc:Choice>
              <mc:Fallback>
                <p:oleObj name="Equation" r:id="rId13" imgW="1358900" imgH="469900" progId="Equation.3">
                  <p:embed/>
                  <p:pic>
                    <p:nvPicPr>
                      <p:cNvPr id="12" name="Object 11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203825" y="5063638"/>
                        <a:ext cx="3413125" cy="1181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372112" y="4972026"/>
            <a:ext cx="382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(I)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44802" y="5839032"/>
            <a:ext cx="440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(II)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3482157" y="2849849"/>
            <a:ext cx="5707963" cy="1316009"/>
            <a:chOff x="3482157" y="1388249"/>
            <a:chExt cx="5707963" cy="1316009"/>
          </a:xfrm>
        </p:grpSpPr>
        <p:sp>
          <p:nvSpPr>
            <p:cNvPr id="22" name="Right Brace 21"/>
            <p:cNvSpPr/>
            <p:nvPr/>
          </p:nvSpPr>
          <p:spPr>
            <a:xfrm rot="5400000">
              <a:off x="4835934" y="1187608"/>
              <a:ext cx="167423" cy="568705"/>
            </a:xfrm>
            <a:prstGeom prst="rightBrace">
              <a:avLst>
                <a:gd name="adj1" fmla="val 26515"/>
                <a:gd name="adj2" fmla="val 50000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>
              <a:off x="4919646" y="1685881"/>
              <a:ext cx="0" cy="642817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3482157" y="2334926"/>
              <a:ext cx="57079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Periodic function: varies with lattice constant and direction</a:t>
              </a: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5272616" y="2862982"/>
            <a:ext cx="2549323" cy="886089"/>
            <a:chOff x="5272616" y="1401382"/>
            <a:chExt cx="2549323" cy="886089"/>
          </a:xfrm>
        </p:grpSpPr>
        <p:sp>
          <p:nvSpPr>
            <p:cNvPr id="27" name="Right Brace 26"/>
            <p:cNvSpPr/>
            <p:nvPr/>
          </p:nvSpPr>
          <p:spPr>
            <a:xfrm rot="5400000">
              <a:off x="5473257" y="1200741"/>
              <a:ext cx="167423" cy="568705"/>
            </a:xfrm>
            <a:prstGeom prst="rightBrace">
              <a:avLst>
                <a:gd name="adj1" fmla="val 26515"/>
                <a:gd name="adj2" fmla="val 50000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Elbow Connector 32"/>
            <p:cNvCxnSpPr/>
            <p:nvPr/>
          </p:nvCxnSpPr>
          <p:spPr>
            <a:xfrm>
              <a:off x="5557749" y="1705355"/>
              <a:ext cx="655459" cy="411105"/>
            </a:xfrm>
            <a:prstGeom prst="bentConnector3">
              <a:avLst>
                <a:gd name="adj1" fmla="val 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6267833" y="1918139"/>
              <a:ext cx="15541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Wave function</a:t>
              </a:r>
            </a:p>
          </p:txBody>
        </p:sp>
      </p:grpSp>
      <p:sp>
        <p:nvSpPr>
          <p:cNvPr id="39" name="Right Brace 38"/>
          <p:cNvSpPr/>
          <p:nvPr/>
        </p:nvSpPr>
        <p:spPr>
          <a:xfrm>
            <a:off x="4397040" y="4760548"/>
            <a:ext cx="355041" cy="1787541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0F00573-E79C-B145-B90D-E20031980C65}"/>
              </a:ext>
            </a:extLst>
          </p:cNvPr>
          <p:cNvSpPr txBox="1"/>
          <p:nvPr/>
        </p:nvSpPr>
        <p:spPr>
          <a:xfrm>
            <a:off x="0" y="3381"/>
            <a:ext cx="9143995" cy="58477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Periodic Potential: Bloch function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6628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/>
      <p:bldP spid="28" grpId="0"/>
      <p:bldP spid="29" grpId="0"/>
      <p:bldP spid="3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Arrow Connector 21"/>
          <p:cNvCxnSpPr/>
          <p:nvPr/>
        </p:nvCxnSpPr>
        <p:spPr>
          <a:xfrm flipV="1">
            <a:off x="4915649" y="3906640"/>
            <a:ext cx="3908625" cy="139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 flipV="1">
            <a:off x="5626092" y="1572986"/>
            <a:ext cx="1" cy="2347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5266328" y="2701853"/>
            <a:ext cx="345517" cy="120478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/>
              <a:t>II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426266" y="2701853"/>
            <a:ext cx="343323" cy="120478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7498780" y="2701853"/>
            <a:ext cx="343323" cy="120478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861312" y="2462901"/>
            <a:ext cx="450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V</a:t>
            </a:r>
            <a:r>
              <a:rPr lang="en-US" baseline="-25000" dirty="0"/>
              <a:t>0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354932" y="1485437"/>
            <a:ext cx="200677" cy="1957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V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880615" y="3808783"/>
            <a:ext cx="182634" cy="1957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x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5266328" y="4002507"/>
            <a:ext cx="345517" cy="199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061503" y="4084093"/>
            <a:ext cx="239445" cy="1957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-b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5611845" y="4002507"/>
            <a:ext cx="814421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332412" y="4085543"/>
            <a:ext cx="187707" cy="1957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530197" y="4085543"/>
            <a:ext cx="191791" cy="1957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945773" y="3110171"/>
            <a:ext cx="2622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I</a:t>
            </a:r>
          </a:p>
        </p:txBody>
      </p:sp>
      <p:graphicFrame>
        <p:nvGraphicFramePr>
          <p:cNvPr id="38" name="Object 37"/>
          <p:cNvGraphicFramePr>
            <a:graphicFrameLocks noChangeAspect="1"/>
          </p:cNvGraphicFramePr>
          <p:nvPr/>
        </p:nvGraphicFramePr>
        <p:xfrm>
          <a:off x="451388" y="1901600"/>
          <a:ext cx="3495057" cy="12085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2" name="Equation" r:id="rId3" imgW="1358900" imgH="469900" progId="Equation.3">
                  <p:embed/>
                </p:oleObj>
              </mc:Choice>
              <mc:Fallback>
                <p:oleObj name="Equation" r:id="rId3" imgW="1358900" imgH="469900" progId="Equation.3">
                  <p:embed/>
                  <p:pic>
                    <p:nvPicPr>
                      <p:cNvPr id="38" name="Object 3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1388" y="1901600"/>
                        <a:ext cx="3495057" cy="120857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38"/>
          <p:cNvGraphicFramePr>
            <a:graphicFrameLocks noChangeAspect="1"/>
          </p:cNvGraphicFramePr>
          <p:nvPr/>
        </p:nvGraphicFramePr>
        <p:xfrm>
          <a:off x="465224" y="5769075"/>
          <a:ext cx="5256764" cy="8050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3" name="Equation" r:id="rId5" imgW="2819400" imgH="431800" progId="Equation.3">
                  <p:embed/>
                </p:oleObj>
              </mc:Choice>
              <mc:Fallback>
                <p:oleObj name="Equation" r:id="rId5" imgW="2819400" imgH="431800" progId="Equation.3">
                  <p:embed/>
                  <p:pic>
                    <p:nvPicPr>
                      <p:cNvPr id="39" name="Object 3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65224" y="5769075"/>
                        <a:ext cx="5256764" cy="8050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Object 40"/>
          <p:cNvGraphicFramePr>
            <a:graphicFrameLocks noChangeAspect="1"/>
          </p:cNvGraphicFramePr>
          <p:nvPr/>
        </p:nvGraphicFramePr>
        <p:xfrm>
          <a:off x="451387" y="4085543"/>
          <a:ext cx="2906835" cy="11942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4" name="Equation" r:id="rId7" imgW="1638300" imgH="673100" progId="Equation.3">
                  <p:embed/>
                </p:oleObj>
              </mc:Choice>
              <mc:Fallback>
                <p:oleObj name="Equation" r:id="rId7" imgW="1638300" imgH="673100" progId="Equation.3">
                  <p:embed/>
                  <p:pic>
                    <p:nvPicPr>
                      <p:cNvPr id="41" name="Object 4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51387" y="4085543"/>
                        <a:ext cx="2906835" cy="11942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42B2922C-43CB-D448-9D36-603190FD655B}"/>
              </a:ext>
            </a:extLst>
          </p:cNvPr>
          <p:cNvSpPr txBox="1"/>
          <p:nvPr/>
        </p:nvSpPr>
        <p:spPr>
          <a:xfrm>
            <a:off x="0" y="3381"/>
            <a:ext cx="9143995" cy="58477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Periodic Potential: Bloch function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2355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Arrow Connector 21"/>
          <p:cNvCxnSpPr/>
          <p:nvPr/>
        </p:nvCxnSpPr>
        <p:spPr>
          <a:xfrm flipV="1">
            <a:off x="4915649" y="3624400"/>
            <a:ext cx="3908625" cy="139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 flipV="1">
            <a:off x="5626092" y="1290746"/>
            <a:ext cx="1" cy="2347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5266328" y="2419613"/>
            <a:ext cx="345517" cy="120478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/>
              <a:t>II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426266" y="2419613"/>
            <a:ext cx="343323" cy="120478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7498780" y="2419613"/>
            <a:ext cx="343323" cy="120478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861312" y="2180661"/>
            <a:ext cx="450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V</a:t>
            </a:r>
            <a:r>
              <a:rPr lang="en-US" baseline="-25000" dirty="0"/>
              <a:t>0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354932" y="1203197"/>
            <a:ext cx="200677" cy="1957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V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880615" y="3526543"/>
            <a:ext cx="182634" cy="1957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x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5266328" y="3720267"/>
            <a:ext cx="345517" cy="199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061503" y="3801853"/>
            <a:ext cx="239445" cy="1957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-b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5611845" y="3720267"/>
            <a:ext cx="814421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332412" y="3803303"/>
            <a:ext cx="187707" cy="1957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530197" y="3803303"/>
            <a:ext cx="191791" cy="1957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945773" y="2827931"/>
            <a:ext cx="2622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I</a:t>
            </a:r>
          </a:p>
        </p:txBody>
      </p:sp>
      <p:graphicFrame>
        <p:nvGraphicFramePr>
          <p:cNvPr id="38" name="Object 37"/>
          <p:cNvGraphicFramePr>
            <a:graphicFrameLocks noChangeAspect="1"/>
          </p:cNvGraphicFramePr>
          <p:nvPr/>
        </p:nvGraphicFramePr>
        <p:xfrm>
          <a:off x="451388" y="1619360"/>
          <a:ext cx="3495057" cy="12085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6" name="Equation" r:id="rId3" imgW="1358900" imgH="469900" progId="Equation.3">
                  <p:embed/>
                </p:oleObj>
              </mc:Choice>
              <mc:Fallback>
                <p:oleObj name="Equation" r:id="rId3" imgW="1358900" imgH="469900" progId="Equation.3">
                  <p:embed/>
                  <p:pic>
                    <p:nvPicPr>
                      <p:cNvPr id="38" name="Object 3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1388" y="1619360"/>
                        <a:ext cx="3495057" cy="120857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Object 39"/>
          <p:cNvGraphicFramePr>
            <a:graphicFrameLocks noChangeAspect="1"/>
          </p:cNvGraphicFramePr>
          <p:nvPr/>
        </p:nvGraphicFramePr>
        <p:xfrm>
          <a:off x="337140" y="5664886"/>
          <a:ext cx="8416060" cy="9632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7" name="Equation" r:id="rId5" imgW="4216400" imgH="482600" progId="Equation.3">
                  <p:embed/>
                </p:oleObj>
              </mc:Choice>
              <mc:Fallback>
                <p:oleObj name="Equation" r:id="rId5" imgW="4216400" imgH="482600" progId="Equation.3">
                  <p:embed/>
                  <p:pic>
                    <p:nvPicPr>
                      <p:cNvPr id="40" name="Object 3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37140" y="5664886"/>
                        <a:ext cx="8416060" cy="9632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ct 41"/>
          <p:cNvGraphicFramePr>
            <a:graphicFrameLocks noChangeAspect="1"/>
          </p:cNvGraphicFramePr>
          <p:nvPr/>
        </p:nvGraphicFramePr>
        <p:xfrm>
          <a:off x="369329" y="3590802"/>
          <a:ext cx="2643637" cy="12622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8" name="Equation" r:id="rId7" imgW="1409700" imgH="673100" progId="Equation.3">
                  <p:embed/>
                </p:oleObj>
              </mc:Choice>
              <mc:Fallback>
                <p:oleObj name="Equation" r:id="rId7" imgW="1409700" imgH="673100" progId="Equation.3">
                  <p:embed/>
                  <p:pic>
                    <p:nvPicPr>
                      <p:cNvPr id="42" name="Object 4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69329" y="3590802"/>
                        <a:ext cx="2643637" cy="12622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B0E3B252-2FF2-0B4C-BDC1-189E92421B29}"/>
              </a:ext>
            </a:extLst>
          </p:cNvPr>
          <p:cNvSpPr txBox="1"/>
          <p:nvPr/>
        </p:nvSpPr>
        <p:spPr>
          <a:xfrm>
            <a:off x="0" y="3381"/>
            <a:ext cx="9143995" cy="58477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Periodic Potential: Bloch function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61710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Object 39"/>
          <p:cNvGraphicFramePr>
            <a:graphicFrameLocks noChangeAspect="1"/>
          </p:cNvGraphicFramePr>
          <p:nvPr/>
        </p:nvGraphicFramePr>
        <p:xfrm>
          <a:off x="465224" y="3201354"/>
          <a:ext cx="8416060" cy="9632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5" name="Equation" r:id="rId3" imgW="4216400" imgH="482600" progId="Equation.3">
                  <p:embed/>
                </p:oleObj>
              </mc:Choice>
              <mc:Fallback>
                <p:oleObj name="Equation" r:id="rId3" imgW="4216400" imgH="482600" progId="Equation.3">
                  <p:embed/>
                  <p:pic>
                    <p:nvPicPr>
                      <p:cNvPr id="40" name="Object 3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5224" y="3201354"/>
                        <a:ext cx="8416060" cy="9632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/>
        </p:nvGraphicFramePr>
        <p:xfrm>
          <a:off x="465224" y="2012866"/>
          <a:ext cx="5256764" cy="8050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6" name="Equation" r:id="rId5" imgW="2819400" imgH="431800" progId="Equation.3">
                  <p:embed/>
                </p:oleObj>
              </mc:Choice>
              <mc:Fallback>
                <p:oleObj name="Equation" r:id="rId5" imgW="2819400" imgH="431800" progId="Equation.3">
                  <p:embed/>
                  <p:pic>
                    <p:nvPicPr>
                      <p:cNvPr id="19" name="Object 1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65224" y="2012866"/>
                        <a:ext cx="5256764" cy="8050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5EB7298-F165-A94B-89E9-2E0F893ABBE1}"/>
              </a:ext>
            </a:extLst>
          </p:cNvPr>
          <p:cNvSpPr txBox="1"/>
          <p:nvPr/>
        </p:nvSpPr>
        <p:spPr>
          <a:xfrm>
            <a:off x="0" y="3381"/>
            <a:ext cx="9143995" cy="58477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Periodic Potential: Bloch function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0282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A0DCD92-1520-704C-B828-B866E493BD43}"/>
              </a:ext>
            </a:extLst>
          </p:cNvPr>
          <p:cNvSpPr txBox="1"/>
          <p:nvPr/>
        </p:nvSpPr>
        <p:spPr>
          <a:xfrm>
            <a:off x="0" y="0"/>
            <a:ext cx="9144000" cy="58477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Brief recap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C652ADA-5F56-2F4C-93D5-561F6BE3FA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00799" y="1309650"/>
            <a:ext cx="2010383" cy="1719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36622E6-F372-074E-A250-9C1CF2934A11}"/>
              </a:ext>
            </a:extLst>
          </p:cNvPr>
          <p:cNvSpPr txBox="1"/>
          <p:nvPr/>
        </p:nvSpPr>
        <p:spPr>
          <a:xfrm>
            <a:off x="175097" y="1569104"/>
            <a:ext cx="58852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last class, we have learnt about determining the electronic states of a loosely bound electron.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F24669-7713-CD41-8FCA-EDCBB056A41F}"/>
              </a:ext>
            </a:extLst>
          </p:cNvPr>
          <p:cNvSpPr txBox="1"/>
          <p:nvPr/>
        </p:nvSpPr>
        <p:spPr>
          <a:xfrm>
            <a:off x="0" y="3549043"/>
            <a:ext cx="9144000" cy="58477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we are up for today?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193BD8-13A9-AB47-A067-638FDE5AC148}"/>
              </a:ext>
            </a:extLst>
          </p:cNvPr>
          <p:cNvSpPr txBox="1"/>
          <p:nvPr/>
        </p:nvSpPr>
        <p:spPr>
          <a:xfrm>
            <a:off x="170233" y="4873397"/>
            <a:ext cx="88035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will use the previous concept to determine the basic energy band diagram of a solid with infinite periodicity</a:t>
            </a:r>
          </a:p>
        </p:txBody>
      </p:sp>
    </p:spTree>
    <p:extLst>
      <p:ext uri="{BB962C8B-B14F-4D97-AF65-F5344CB8AC3E}">
        <p14:creationId xmlns:p14="http://schemas.microsoft.com/office/powerpoint/2010/main" val="3370459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770034" y="1029539"/>
          <a:ext cx="7621658" cy="9945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19" name="Equation" r:id="rId3" imgW="3403600" imgH="444500" progId="Equation.3">
                  <p:embed/>
                </p:oleObj>
              </mc:Choice>
              <mc:Fallback>
                <p:oleObj name="Equation" r:id="rId3" imgW="3403600" imgH="444500" progId="Equation.3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70034" y="1029539"/>
                        <a:ext cx="7621658" cy="9945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3834061" y="2353982"/>
          <a:ext cx="1212109" cy="5025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20" name="Equation" r:id="rId5" imgW="520700" imgH="215900" progId="Equation.3">
                  <p:embed/>
                </p:oleObj>
              </mc:Choice>
              <mc:Fallback>
                <p:oleObj name="Equation" r:id="rId5" imgW="520700" imgH="215900" progId="Equation.3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834061" y="2353982"/>
                        <a:ext cx="1212109" cy="5025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735013" y="2203180"/>
          <a:ext cx="1990725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21" name="Equation" r:id="rId7" imgW="1079500" imgH="431800" progId="Equation.3">
                  <p:embed/>
                </p:oleObj>
              </mc:Choice>
              <mc:Fallback>
                <p:oleObj name="Equation" r:id="rId7" imgW="1079500" imgH="431800" progId="Equation.3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35013" y="2203180"/>
                        <a:ext cx="1990725" cy="796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409685" y="3326919"/>
          <a:ext cx="2574753" cy="9515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22" name="Equation" r:id="rId9" imgW="1168400" imgH="431800" progId="Equation.3">
                  <p:embed/>
                </p:oleObj>
              </mc:Choice>
              <mc:Fallback>
                <p:oleObj name="Equation" r:id="rId9" imgW="1168400" imgH="431800" progId="Equation.3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09685" y="3326919"/>
                        <a:ext cx="2574753" cy="9515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6186536" y="3551364"/>
          <a:ext cx="2102375" cy="5514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23" name="Equation" r:id="rId11" imgW="774700" imgH="203200" progId="Equation.3">
                  <p:embed/>
                </p:oleObj>
              </mc:Choice>
              <mc:Fallback>
                <p:oleObj name="Equation" r:id="rId11" imgW="774700" imgH="203200" progId="Equation.3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186536" y="3551364"/>
                        <a:ext cx="2102375" cy="5514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3399515" y="3513030"/>
          <a:ext cx="2217523" cy="5375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24" name="Equation" r:id="rId13" imgW="838200" imgH="203200" progId="Equation.3">
                  <p:embed/>
                </p:oleObj>
              </mc:Choice>
              <mc:Fallback>
                <p:oleObj name="Equation" r:id="rId13" imgW="838200" imgH="203200" progId="Equation.3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399515" y="3513030"/>
                        <a:ext cx="2217523" cy="5375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1777536" y="4547559"/>
          <a:ext cx="4751064" cy="9689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25" name="Equation" r:id="rId15" imgW="1930400" imgH="393700" progId="Equation.3">
                  <p:embed/>
                </p:oleObj>
              </mc:Choice>
              <mc:Fallback>
                <p:oleObj name="Equation" r:id="rId15" imgW="1930400" imgH="393700" progId="Equation.3">
                  <p:embed/>
                  <p:pic>
                    <p:nvPicPr>
                      <p:cNvPr id="10" name="Object 9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777536" y="4547559"/>
                        <a:ext cx="4751064" cy="96896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409685" y="5832284"/>
          <a:ext cx="1489192" cy="8594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26" name="Equation" r:id="rId17" imgW="711200" imgH="393700" progId="Equation.3">
                  <p:embed/>
                </p:oleObj>
              </mc:Choice>
              <mc:Fallback>
                <p:oleObj name="Equation" r:id="rId17" imgW="711200" imgH="393700" progId="Equation.3">
                  <p:embed/>
                  <p:pic>
                    <p:nvPicPr>
                      <p:cNvPr id="11" name="Object 10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409685" y="5832284"/>
                        <a:ext cx="1489192" cy="8594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/>
        </p:nvGraphicFramePr>
        <p:xfrm>
          <a:off x="3250748" y="5603731"/>
          <a:ext cx="4732580" cy="11831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27" name="Equation" r:id="rId19" imgW="1574800" imgH="393700" progId="Equation.3">
                  <p:embed/>
                </p:oleObj>
              </mc:Choice>
              <mc:Fallback>
                <p:oleObj name="Equation" r:id="rId19" imgW="1574800" imgH="393700" progId="Equation.3">
                  <p:embed/>
                  <p:pic>
                    <p:nvPicPr>
                      <p:cNvPr id="12" name="Object 11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3250748" y="5603731"/>
                        <a:ext cx="4732580" cy="11831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/>
        </p:nvGraphicFramePr>
        <p:xfrm>
          <a:off x="6186536" y="2119142"/>
          <a:ext cx="1897463" cy="9628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28" name="Equation" r:id="rId21" imgW="850900" imgH="431800" progId="Equation.3">
                  <p:embed/>
                </p:oleObj>
              </mc:Choice>
              <mc:Fallback>
                <p:oleObj name="Equation" r:id="rId21" imgW="850900" imgH="431800" progId="Equation.3">
                  <p:embed/>
                  <p:pic>
                    <p:nvPicPr>
                      <p:cNvPr id="13" name="Object 12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6186536" y="2119142"/>
                        <a:ext cx="1897463" cy="9628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B39B8A64-1CF6-2E41-AAEA-8E20780093DD}"/>
              </a:ext>
            </a:extLst>
          </p:cNvPr>
          <p:cNvSpPr txBox="1"/>
          <p:nvPr/>
        </p:nvSpPr>
        <p:spPr>
          <a:xfrm>
            <a:off x="0" y="3381"/>
            <a:ext cx="9143995" cy="58477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Periodic Potential: Bloch function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043A4525-0253-FD4F-B841-BA249F56F959}"/>
              </a:ext>
            </a:extLst>
          </p:cNvPr>
          <p:cNvSpPr/>
          <p:nvPr/>
        </p:nvSpPr>
        <p:spPr>
          <a:xfrm>
            <a:off x="3148717" y="5603731"/>
            <a:ext cx="4935282" cy="1250888"/>
          </a:xfrm>
          <a:prstGeom prst="roundRect">
            <a:avLst/>
          </a:prstGeom>
          <a:noFill/>
          <a:ln w="76200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741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 flipV="1">
            <a:off x="744145" y="4700767"/>
            <a:ext cx="7567449" cy="61310"/>
          </a:xfrm>
          <a:prstGeom prst="straightConnector1">
            <a:avLst/>
          </a:prstGeom>
          <a:ln w="381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9" name="Group 48"/>
          <p:cNvGrpSpPr/>
          <p:nvPr/>
        </p:nvGrpSpPr>
        <p:grpSpPr>
          <a:xfrm>
            <a:off x="1041938" y="3786367"/>
            <a:ext cx="6919306" cy="1921642"/>
            <a:chOff x="1041938" y="3766207"/>
            <a:chExt cx="6919306" cy="1921642"/>
          </a:xfrm>
        </p:grpSpPr>
        <p:cxnSp>
          <p:nvCxnSpPr>
            <p:cNvPr id="9" name="Straight Connector 8"/>
            <p:cNvCxnSpPr/>
            <p:nvPr/>
          </p:nvCxnSpPr>
          <p:spPr>
            <a:xfrm flipV="1">
              <a:off x="1041938" y="3766207"/>
              <a:ext cx="6919306" cy="43794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V="1">
              <a:off x="1041938" y="5644055"/>
              <a:ext cx="6919306" cy="43794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Freeform 21"/>
          <p:cNvSpPr/>
          <p:nvPr/>
        </p:nvSpPr>
        <p:spPr>
          <a:xfrm>
            <a:off x="945589" y="657863"/>
            <a:ext cx="7015655" cy="6153111"/>
          </a:xfrm>
          <a:custGeom>
            <a:avLst/>
            <a:gdLst>
              <a:gd name="connsiteX0" fmla="*/ 0 w 7015655"/>
              <a:gd name="connsiteY0" fmla="*/ 413331 h 6153111"/>
              <a:gd name="connsiteX1" fmla="*/ 271517 w 7015655"/>
              <a:gd name="connsiteY1" fmla="*/ 597263 h 6153111"/>
              <a:gd name="connsiteX2" fmla="*/ 867103 w 7015655"/>
              <a:gd name="connsiteY2" fmla="*/ 6141469 h 6153111"/>
              <a:gd name="connsiteX3" fmla="*/ 2014482 w 7015655"/>
              <a:gd name="connsiteY3" fmla="*/ 2156297 h 6153111"/>
              <a:gd name="connsiteX4" fmla="*/ 3468413 w 7015655"/>
              <a:gd name="connsiteY4" fmla="*/ 5721056 h 6153111"/>
              <a:gd name="connsiteX5" fmla="*/ 5001172 w 7015655"/>
              <a:gd name="connsiteY5" fmla="*/ 2541676 h 6153111"/>
              <a:gd name="connsiteX6" fmla="*/ 7015655 w 7015655"/>
              <a:gd name="connsiteY6" fmla="*/ 5370711 h 6153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15655" h="6153111">
                <a:moveTo>
                  <a:pt x="0" y="413331"/>
                </a:moveTo>
                <a:cubicBezTo>
                  <a:pt x="63500" y="27952"/>
                  <a:pt x="127000" y="-357427"/>
                  <a:pt x="271517" y="597263"/>
                </a:cubicBezTo>
                <a:cubicBezTo>
                  <a:pt x="416034" y="1551953"/>
                  <a:pt x="576609" y="5881630"/>
                  <a:pt x="867103" y="6141469"/>
                </a:cubicBezTo>
                <a:cubicBezTo>
                  <a:pt x="1157597" y="6401308"/>
                  <a:pt x="1580930" y="2226366"/>
                  <a:pt x="2014482" y="2156297"/>
                </a:cubicBezTo>
                <a:cubicBezTo>
                  <a:pt x="2448034" y="2086228"/>
                  <a:pt x="2970631" y="5656826"/>
                  <a:pt x="3468413" y="5721056"/>
                </a:cubicBezTo>
                <a:cubicBezTo>
                  <a:pt x="3966195" y="5785286"/>
                  <a:pt x="4409965" y="2600067"/>
                  <a:pt x="5001172" y="2541676"/>
                </a:cubicBezTo>
                <a:cubicBezTo>
                  <a:pt x="5592379" y="2483285"/>
                  <a:pt x="7015655" y="5370711"/>
                  <a:pt x="7015655" y="5370711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3" name="Group 52"/>
          <p:cNvGrpSpPr/>
          <p:nvPr/>
        </p:nvGrpSpPr>
        <p:grpSpPr>
          <a:xfrm>
            <a:off x="2149028" y="3830161"/>
            <a:ext cx="437931" cy="1891861"/>
            <a:chOff x="2149028" y="3810001"/>
            <a:chExt cx="437931" cy="1891861"/>
          </a:xfrm>
        </p:grpSpPr>
        <p:cxnSp>
          <p:nvCxnSpPr>
            <p:cNvPr id="18" name="Straight Connector 17"/>
            <p:cNvCxnSpPr/>
            <p:nvPr/>
          </p:nvCxnSpPr>
          <p:spPr>
            <a:xfrm flipH="1">
              <a:off x="2578200" y="3810001"/>
              <a:ext cx="8759" cy="94593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2149028" y="4755931"/>
              <a:ext cx="8759" cy="94593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2157787" y="4720895"/>
              <a:ext cx="429172" cy="0"/>
            </a:xfrm>
            <a:prstGeom prst="straightConnector1">
              <a:avLst/>
            </a:prstGeom>
            <a:ln w="28575" cmpd="sng">
              <a:solidFill>
                <a:srgbClr val="FF0000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/>
          <p:cNvGrpSpPr/>
          <p:nvPr/>
        </p:nvGrpSpPr>
        <p:grpSpPr>
          <a:xfrm>
            <a:off x="3413772" y="3830161"/>
            <a:ext cx="595587" cy="1877848"/>
            <a:chOff x="3413772" y="3810001"/>
            <a:chExt cx="595587" cy="1877848"/>
          </a:xfrm>
        </p:grpSpPr>
        <p:cxnSp>
          <p:nvCxnSpPr>
            <p:cNvPr id="25" name="Straight Connector 24"/>
            <p:cNvCxnSpPr/>
            <p:nvPr/>
          </p:nvCxnSpPr>
          <p:spPr>
            <a:xfrm flipH="1">
              <a:off x="3413772" y="3810001"/>
              <a:ext cx="8759" cy="94593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>
              <a:off x="4000600" y="4741918"/>
              <a:ext cx="8759" cy="94593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>
              <a:off x="3413772" y="4733157"/>
              <a:ext cx="595587" cy="0"/>
            </a:xfrm>
            <a:prstGeom prst="straightConnector1">
              <a:avLst/>
            </a:prstGeom>
            <a:ln w="28575" cmpd="sng">
              <a:solidFill>
                <a:srgbClr val="FF0000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/>
          <p:cNvGrpSpPr/>
          <p:nvPr/>
        </p:nvGrpSpPr>
        <p:grpSpPr>
          <a:xfrm>
            <a:off x="4841427" y="3795124"/>
            <a:ext cx="665656" cy="1912884"/>
            <a:chOff x="4841427" y="3774964"/>
            <a:chExt cx="665656" cy="1912884"/>
          </a:xfrm>
        </p:grpSpPr>
        <p:cxnSp>
          <p:nvCxnSpPr>
            <p:cNvPr id="27" name="Straight Connector 26"/>
            <p:cNvCxnSpPr/>
            <p:nvPr/>
          </p:nvCxnSpPr>
          <p:spPr>
            <a:xfrm flipH="1">
              <a:off x="5498324" y="3774964"/>
              <a:ext cx="8759" cy="94593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H="1">
              <a:off x="4858945" y="4741917"/>
              <a:ext cx="8759" cy="94593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4841427" y="4712138"/>
              <a:ext cx="665656" cy="0"/>
            </a:xfrm>
            <a:prstGeom prst="straightConnector1">
              <a:avLst/>
            </a:prstGeom>
            <a:ln w="28575" cmpd="sng">
              <a:solidFill>
                <a:srgbClr val="FF0000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/>
          <p:cNvGrpSpPr/>
          <p:nvPr/>
        </p:nvGrpSpPr>
        <p:grpSpPr>
          <a:xfrm>
            <a:off x="6552861" y="3786367"/>
            <a:ext cx="1257740" cy="1877848"/>
            <a:chOff x="6552861" y="3766207"/>
            <a:chExt cx="1257740" cy="1877848"/>
          </a:xfrm>
        </p:grpSpPr>
        <p:cxnSp>
          <p:nvCxnSpPr>
            <p:cNvPr id="29" name="Straight Connector 28"/>
            <p:cNvCxnSpPr/>
            <p:nvPr/>
          </p:nvCxnSpPr>
          <p:spPr>
            <a:xfrm flipH="1">
              <a:off x="6619428" y="3766207"/>
              <a:ext cx="8759" cy="94593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H="1">
              <a:off x="7801842" y="4698124"/>
              <a:ext cx="8759" cy="94593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 flipV="1">
              <a:off x="6552861" y="4680607"/>
              <a:ext cx="1257740" cy="26276"/>
            </a:xfrm>
            <a:prstGeom prst="straightConnector1">
              <a:avLst/>
            </a:prstGeom>
            <a:ln w="28575" cmpd="sng">
              <a:solidFill>
                <a:srgbClr val="FF0000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/>
          <p:cNvGrpSpPr/>
          <p:nvPr/>
        </p:nvGrpSpPr>
        <p:grpSpPr>
          <a:xfrm>
            <a:off x="1344976" y="3830160"/>
            <a:ext cx="261008" cy="1877848"/>
            <a:chOff x="1344976" y="3810000"/>
            <a:chExt cx="261008" cy="1877848"/>
          </a:xfrm>
        </p:grpSpPr>
        <p:cxnSp>
          <p:nvCxnSpPr>
            <p:cNvPr id="15" name="Straight Connector 14"/>
            <p:cNvCxnSpPr/>
            <p:nvPr/>
          </p:nvCxnSpPr>
          <p:spPr>
            <a:xfrm flipH="1">
              <a:off x="1409793" y="3810000"/>
              <a:ext cx="8759" cy="94593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>
              <a:off x="1597225" y="4741917"/>
              <a:ext cx="8759" cy="94593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>
              <a:off x="1344976" y="4741917"/>
              <a:ext cx="261008" cy="1"/>
            </a:xfrm>
            <a:prstGeom prst="straightConnector1">
              <a:avLst/>
            </a:prstGeom>
            <a:ln w="28575" cmpd="sng">
              <a:solidFill>
                <a:srgbClr val="FF0000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3" name="Object 42"/>
          <p:cNvGraphicFramePr>
            <a:graphicFrameLocks noChangeAspect="1"/>
          </p:cNvGraphicFramePr>
          <p:nvPr/>
        </p:nvGraphicFramePr>
        <p:xfrm>
          <a:off x="1409793" y="997893"/>
          <a:ext cx="2061040" cy="7512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3" name="Equation" r:id="rId3" imgW="1079500" imgH="393700" progId="Equation.3">
                  <p:embed/>
                </p:oleObj>
              </mc:Choice>
              <mc:Fallback>
                <p:oleObj name="Equation" r:id="rId3" imgW="1079500" imgH="393700" progId="Equation.3">
                  <p:embed/>
                  <p:pic>
                    <p:nvPicPr>
                      <p:cNvPr id="43" name="Object 4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09793" y="997893"/>
                        <a:ext cx="2061040" cy="7512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Object 43"/>
          <p:cNvGraphicFramePr>
            <a:graphicFrameLocks noChangeAspect="1"/>
          </p:cNvGraphicFramePr>
          <p:nvPr/>
        </p:nvGraphicFramePr>
        <p:xfrm>
          <a:off x="8417700" y="4477002"/>
          <a:ext cx="608013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4" name="Equation" r:id="rId5" imgW="228600" imgH="139700" progId="Equation.3">
                  <p:embed/>
                </p:oleObj>
              </mc:Choice>
              <mc:Fallback>
                <p:oleObj name="Equation" r:id="rId5" imgW="228600" imgH="139700" progId="Equation.3">
                  <p:embed/>
                  <p:pic>
                    <p:nvPicPr>
                      <p:cNvPr id="44" name="Object 4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417700" y="4477002"/>
                        <a:ext cx="608013" cy="371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8" name="Group 47"/>
          <p:cNvGrpSpPr/>
          <p:nvPr/>
        </p:nvGrpSpPr>
        <p:grpSpPr>
          <a:xfrm>
            <a:off x="300422" y="3406480"/>
            <a:ext cx="751678" cy="2642455"/>
            <a:chOff x="300422" y="3386320"/>
            <a:chExt cx="751678" cy="2642455"/>
          </a:xfrm>
        </p:grpSpPr>
        <p:sp>
          <p:nvSpPr>
            <p:cNvPr id="46" name="TextBox 45"/>
            <p:cNvSpPr txBox="1"/>
            <p:nvPr/>
          </p:nvSpPr>
          <p:spPr>
            <a:xfrm>
              <a:off x="300422" y="3386320"/>
              <a:ext cx="75167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/>
                <a:t>+1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72190" y="5259334"/>
              <a:ext cx="64340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/>
                <a:t>-1</a:t>
              </a:r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6057493" y="6048935"/>
            <a:ext cx="1370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</a:t>
            </a:r>
            <a:r>
              <a:rPr lang="en-US" i="1" dirty="0"/>
              <a:t>P</a:t>
            </a:r>
            <a:r>
              <a:rPr lang="en-US" dirty="0"/>
              <a:t>=(3/2)π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449856" y="4292336"/>
            <a:ext cx="312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π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2022424" y="4357711"/>
            <a:ext cx="429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2π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637874" y="4371366"/>
            <a:ext cx="429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3π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4841427" y="4332900"/>
            <a:ext cx="429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4π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7231435" y="4332900"/>
            <a:ext cx="429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5π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6A5AF82-86C2-F145-A2AD-A4C30F9FD082}"/>
              </a:ext>
            </a:extLst>
          </p:cNvPr>
          <p:cNvSpPr txBox="1"/>
          <p:nvPr/>
        </p:nvSpPr>
        <p:spPr>
          <a:xfrm>
            <a:off x="0" y="3381"/>
            <a:ext cx="9143995" cy="58477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Periodic Potential: Bloch function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1041938" y="177816"/>
            <a:ext cx="17518" cy="6201103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4908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55" grpId="0"/>
      <p:bldP spid="56" grpId="0"/>
      <p:bldP spid="57" grpId="0"/>
      <p:bldP spid="58" grpId="0"/>
      <p:bldP spid="59" grpId="0"/>
      <p:bldP spid="6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" y="1325966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If </a:t>
            </a:r>
            <a:r>
              <a:rPr lang="en-US" sz="2400" b="1" i="1" dirty="0">
                <a:solidFill>
                  <a:srgbClr val="FF0000"/>
                </a:solidFill>
              </a:rPr>
              <a:t>V</a:t>
            </a:r>
            <a:r>
              <a:rPr lang="en-US" sz="2400" b="1" i="1" baseline="-25000" dirty="0">
                <a:solidFill>
                  <a:srgbClr val="FF0000"/>
                </a:solidFill>
              </a:rPr>
              <a:t>0</a:t>
            </a:r>
            <a:r>
              <a:rPr lang="en-US" sz="2400" b="1" i="1" dirty="0">
                <a:solidFill>
                  <a:srgbClr val="FF0000"/>
                </a:solidFill>
              </a:rPr>
              <a:t>b</a:t>
            </a:r>
            <a:r>
              <a:rPr lang="en-US" sz="2400" dirty="0"/>
              <a:t>, i.e. potential barrier strength, is large then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i="1" dirty="0">
                <a:solidFill>
                  <a:srgbClr val="FF0000"/>
                </a:solidFill>
              </a:rPr>
              <a:t>P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is also large then the curve will be more steep and the allowed bands will be narrower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2469442"/>
            <a:ext cx="914399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/>
              <a:t>If </a:t>
            </a:r>
            <a:r>
              <a:rPr lang="en-US" sz="2400" b="1" i="1" dirty="0">
                <a:solidFill>
                  <a:srgbClr val="FF0000"/>
                </a:solidFill>
              </a:rPr>
              <a:t>V</a:t>
            </a:r>
            <a:r>
              <a:rPr lang="en-US" sz="2400" b="1" i="1" baseline="-25000" dirty="0">
                <a:solidFill>
                  <a:srgbClr val="FF0000"/>
                </a:solidFill>
              </a:rPr>
              <a:t>0</a:t>
            </a:r>
            <a:r>
              <a:rPr lang="en-US" sz="2400" b="1" i="1" dirty="0">
                <a:solidFill>
                  <a:srgbClr val="FF0000"/>
                </a:solidFill>
              </a:rPr>
              <a:t>b</a:t>
            </a:r>
            <a:r>
              <a:rPr lang="en-US" sz="2400" dirty="0"/>
              <a:t>, i.e. potential barrier strength, is low then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i="1" dirty="0">
                <a:solidFill>
                  <a:srgbClr val="FF0000"/>
                </a:solidFill>
              </a:rPr>
              <a:t>P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is also low then the allowed bands will be narrower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0" y="3258106"/>
            <a:ext cx="9143998" cy="936978"/>
            <a:chOff x="0" y="2824666"/>
            <a:chExt cx="9143998" cy="936978"/>
          </a:xfrm>
        </p:grpSpPr>
        <p:sp>
          <p:nvSpPr>
            <p:cNvPr id="6" name="TextBox 5"/>
            <p:cNvSpPr txBox="1"/>
            <p:nvPr/>
          </p:nvSpPr>
          <p:spPr>
            <a:xfrm>
              <a:off x="0" y="3052003"/>
              <a:ext cx="91439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If </a:t>
              </a:r>
              <a:r>
                <a:rPr lang="en-US" sz="2400" i="1" dirty="0"/>
                <a:t>P</a:t>
              </a:r>
              <a:r>
                <a:rPr lang="en-US" sz="2400" dirty="0"/>
                <a:t> value goes to “zero” then	</a:t>
              </a:r>
            </a:p>
          </p:txBody>
        </p:sp>
        <p:graphicFrame>
          <p:nvGraphicFramePr>
            <p:cNvPr id="7" name="Object 6"/>
            <p:cNvGraphicFramePr>
              <a:graphicFrameLocks noChangeAspect="1"/>
            </p:cNvGraphicFramePr>
            <p:nvPr/>
          </p:nvGraphicFramePr>
          <p:xfrm>
            <a:off x="3932767" y="3105149"/>
            <a:ext cx="2036232" cy="385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67" name="Equation" r:id="rId3" imgW="939800" imgH="177800" progId="Equation.3">
                    <p:embed/>
                  </p:oleObj>
                </mc:Choice>
                <mc:Fallback>
                  <p:oleObj name="Equation" r:id="rId3" imgW="939800" imgH="177800" progId="Equation.3">
                    <p:embed/>
                    <p:pic>
                      <p:nvPicPr>
                        <p:cNvPr id="7" name="Object 6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3932767" y="3105149"/>
                          <a:ext cx="2036232" cy="38523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Object 7"/>
            <p:cNvGraphicFramePr>
              <a:graphicFrameLocks noChangeAspect="1"/>
            </p:cNvGraphicFramePr>
            <p:nvPr/>
          </p:nvGraphicFramePr>
          <p:xfrm>
            <a:off x="6474889" y="2824666"/>
            <a:ext cx="1376186" cy="9369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68" name="Equation" r:id="rId5" imgW="596900" imgH="406400" progId="Equation.3">
                    <p:embed/>
                  </p:oleObj>
                </mc:Choice>
                <mc:Fallback>
                  <p:oleObj name="Equation" r:id="rId5" imgW="596900" imgH="406400" progId="Equation.3">
                    <p:embed/>
                    <p:pic>
                      <p:nvPicPr>
                        <p:cNvPr id="8" name="Object 7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6474889" y="2824666"/>
                          <a:ext cx="1376186" cy="93697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" name="TextBox 9"/>
          <p:cNvSpPr txBox="1"/>
          <p:nvPr/>
        </p:nvSpPr>
        <p:spPr>
          <a:xfrm>
            <a:off x="1" y="4439942"/>
            <a:ext cx="41578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If </a:t>
            </a:r>
            <a:r>
              <a:rPr lang="en-US" sz="2400" i="1" dirty="0"/>
              <a:t>P</a:t>
            </a:r>
            <a:r>
              <a:rPr lang="en-US" sz="2400" dirty="0"/>
              <a:t> value goes to “infinity” then</a:t>
            </a: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186266" y="5348107"/>
          <a:ext cx="1833897" cy="8882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69" name="Equation" r:id="rId7" imgW="812800" imgH="393700" progId="Equation.3">
                  <p:embed/>
                </p:oleObj>
              </mc:Choice>
              <mc:Fallback>
                <p:oleObj name="Equation" r:id="rId7" imgW="812800" imgH="393700" progId="Equation.3">
                  <p:embed/>
                  <p:pic>
                    <p:nvPicPr>
                      <p:cNvPr id="11" name="Object 1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86266" y="5348107"/>
                        <a:ext cx="1833897" cy="8882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/>
        </p:nvGraphicFramePr>
        <p:xfrm>
          <a:off x="2357257" y="5552950"/>
          <a:ext cx="1800553" cy="4646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70" name="Equation" r:id="rId9" imgW="787400" imgH="203200" progId="Equation.3">
                  <p:embed/>
                </p:oleObj>
              </mc:Choice>
              <mc:Fallback>
                <p:oleObj name="Equation" r:id="rId9" imgW="787400" imgH="203200" progId="Equation.3">
                  <p:embed/>
                  <p:pic>
                    <p:nvPicPr>
                      <p:cNvPr id="12" name="Object 1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357257" y="5552950"/>
                        <a:ext cx="1800553" cy="4646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/>
        </p:nvGraphicFramePr>
        <p:xfrm>
          <a:off x="4593689" y="5613093"/>
          <a:ext cx="1375310" cy="4045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71" name="Equation" r:id="rId11" imgW="546100" imgH="139700" progId="Equation.3">
                  <p:embed/>
                </p:oleObj>
              </mc:Choice>
              <mc:Fallback>
                <p:oleObj name="Equation" r:id="rId11" imgW="546100" imgH="139700" progId="Equation.3">
                  <p:embed/>
                  <p:pic>
                    <p:nvPicPr>
                      <p:cNvPr id="13" name="Object 12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593689" y="5613093"/>
                        <a:ext cx="1375310" cy="4045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/>
        </p:nvGraphicFramePr>
        <p:xfrm>
          <a:off x="6732768" y="5252624"/>
          <a:ext cx="1861673" cy="9165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72" name="Equation" r:id="rId13" imgW="825500" imgH="406400" progId="Equation.3">
                  <p:embed/>
                </p:oleObj>
              </mc:Choice>
              <mc:Fallback>
                <p:oleObj name="Equation" r:id="rId13" imgW="825500" imgH="406400" progId="Equation.3">
                  <p:embed/>
                  <p:pic>
                    <p:nvPicPr>
                      <p:cNvPr id="14" name="Object 13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732768" y="5252624"/>
                        <a:ext cx="1861673" cy="9165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B112E322-BE82-F345-A721-109F63805B2A}"/>
              </a:ext>
            </a:extLst>
          </p:cNvPr>
          <p:cNvSpPr txBox="1"/>
          <p:nvPr/>
        </p:nvSpPr>
        <p:spPr>
          <a:xfrm>
            <a:off x="0" y="3381"/>
            <a:ext cx="9143995" cy="58477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Periodic Potential: Bloch function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2929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8500" y="0"/>
            <a:ext cx="52026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0838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27549" y="2828835"/>
            <a:ext cx="628890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 of Class # 4</a:t>
            </a:r>
          </a:p>
        </p:txBody>
      </p:sp>
    </p:spTree>
    <p:extLst>
      <p:ext uri="{BB962C8B-B14F-4D97-AF65-F5344CB8AC3E}">
        <p14:creationId xmlns:p14="http://schemas.microsoft.com/office/powerpoint/2010/main" val="3568164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988840"/>
            <a:ext cx="7986713" cy="3324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0" y="0"/>
            <a:ext cx="9144000" cy="58477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Getting back to crystals…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7116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2"/>
          <a:srcRect l="9466" t="8454" r="8651"/>
          <a:stretch/>
        </p:blipFill>
        <p:spPr>
          <a:xfrm>
            <a:off x="223736" y="2832775"/>
            <a:ext cx="4924994" cy="3352452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0" y="0"/>
            <a:ext cx="9144000" cy="1077218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Solving Schrödinger Equation: electron in a periodic potential 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2291A2A-A828-E646-BCF2-C146E44C5955}"/>
                  </a:ext>
                </a:extLst>
              </p:cNvPr>
              <p:cNvSpPr txBox="1"/>
              <p:nvPr/>
            </p:nvSpPr>
            <p:spPr>
              <a:xfrm>
                <a:off x="1033602" y="2526489"/>
                <a:ext cx="368940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𝑠𝑖𝑛𝑘𝑥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𝑐𝑜𝑠𝑘𝑥</m:t>
                      </m:r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2291A2A-A828-E646-BCF2-C146E44C59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3602" y="2526489"/>
                <a:ext cx="3689408" cy="307777"/>
              </a:xfrm>
              <a:prstGeom prst="rect">
                <a:avLst/>
              </a:prstGeom>
              <a:blipFill>
                <a:blip r:embed="rId3"/>
                <a:stretch>
                  <a:fillRect l="-2062" t="-3846" r="-1031" b="-34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BF7EA16-2339-564A-BD6B-9598FA7FC933}"/>
                  </a:ext>
                </a:extLst>
              </p:cNvPr>
              <p:cNvSpPr txBox="1"/>
              <p:nvPr/>
            </p:nvSpPr>
            <p:spPr>
              <a:xfrm>
                <a:off x="902718" y="3121223"/>
                <a:ext cx="255307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200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p>
                        <m:sSupPr>
                          <m:ctrlPr>
                            <a:rPr lang="en-US" sz="200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20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sz="20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2000" b="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p>
                        <m:sSupPr>
                          <m:ctrlPr>
                            <a:rPr lang="en-US" sz="20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2000" b="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US" sz="2000" dirty="0">
                  <a:solidFill>
                    <a:srgbClr val="0432FF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BF7EA16-2339-564A-BD6B-9598FA7FC9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718" y="3121223"/>
                <a:ext cx="2553071" cy="307777"/>
              </a:xfrm>
              <a:prstGeom prst="rect">
                <a:avLst/>
              </a:prstGeom>
              <a:blipFill>
                <a:blip r:embed="rId4"/>
                <a:stretch>
                  <a:fillRect l="-2970" t="-7692" b="-34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3">
            <a:extLst>
              <a:ext uri="{FF2B5EF4-FFF2-40B4-BE49-F238E27FC236}">
                <a16:creationId xmlns:a16="http://schemas.microsoft.com/office/drawing/2014/main" id="{8B222498-2E51-1B4B-AB9B-1EFA1A3523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255406" y="3052078"/>
            <a:ext cx="3888593" cy="25899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514D999-F187-AC46-8938-E06CD37F4FBF}"/>
              </a:ext>
            </a:extLst>
          </p:cNvPr>
          <p:cNvSpPr/>
          <p:nvPr/>
        </p:nvSpPr>
        <p:spPr>
          <a:xfrm>
            <a:off x="3550596" y="2976664"/>
            <a:ext cx="243191" cy="8560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80D1ED9-8BAF-4D43-B05F-E43FDA64BA67}"/>
              </a:ext>
            </a:extLst>
          </p:cNvPr>
          <p:cNvSpPr/>
          <p:nvPr/>
        </p:nvSpPr>
        <p:spPr>
          <a:xfrm>
            <a:off x="3051243" y="3429000"/>
            <a:ext cx="243192" cy="4231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518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18"/>
          <a:stretch>
            <a:fillRect/>
          </a:stretch>
        </p:blipFill>
        <p:spPr bwMode="auto">
          <a:xfrm>
            <a:off x="591624" y="3048000"/>
            <a:ext cx="8436258" cy="31695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860725" y="1166963"/>
            <a:ext cx="38980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of Phase factor</a:t>
            </a:r>
            <a:endParaRPr lang="en-IN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ight Arrow 1"/>
          <p:cNvSpPr/>
          <p:nvPr/>
        </p:nvSpPr>
        <p:spPr>
          <a:xfrm>
            <a:off x="4465134" y="2565177"/>
            <a:ext cx="368696" cy="36070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154159" y="3836334"/>
            <a:ext cx="1552297" cy="81668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706456" y="3836335"/>
            <a:ext cx="1552297" cy="44095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561857" y="3768255"/>
            <a:ext cx="599105" cy="88476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1F9783-C693-3A48-BE74-9F3B0511EE46}"/>
              </a:ext>
            </a:extLst>
          </p:cNvPr>
          <p:cNvSpPr txBox="1"/>
          <p:nvPr/>
        </p:nvSpPr>
        <p:spPr>
          <a:xfrm>
            <a:off x="0" y="0"/>
            <a:ext cx="9144000" cy="1077218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Solving Schrödinger Equation: electron in a periodic potential 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4A4C4C1-6F1A-7348-A63E-7A539672280E}"/>
                  </a:ext>
                </a:extLst>
              </p:cNvPr>
              <p:cNvSpPr txBox="1"/>
              <p:nvPr/>
            </p:nvSpPr>
            <p:spPr>
              <a:xfrm>
                <a:off x="1240539" y="2512135"/>
                <a:ext cx="298562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  <m:sup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4A4C4C1-6F1A-7348-A63E-7A53967228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0539" y="2512135"/>
                <a:ext cx="2985626" cy="369332"/>
              </a:xfrm>
              <a:prstGeom prst="rect">
                <a:avLst/>
              </a:prstGeom>
              <a:blipFill>
                <a:blip r:embed="rId3"/>
                <a:stretch>
                  <a:fillRect r="-424" b="-322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5476F584-192F-BF49-BEA0-B1D4B1DA848A}"/>
                  </a:ext>
                </a:extLst>
              </p:cNvPr>
              <p:cNvSpPr/>
              <p:nvPr/>
            </p:nvSpPr>
            <p:spPr>
              <a:xfrm>
                <a:off x="5096237" y="2460005"/>
                <a:ext cx="2949141" cy="4735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d>
                      <m:d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sSup>
                      <m:sSupPr>
                        <m:ctrlP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𝑖𝑘𝑝</m:t>
                        </m:r>
                      </m:sup>
                    </m:sSup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5476F584-192F-BF49-BEA0-B1D4B1DA84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6237" y="2460005"/>
                <a:ext cx="2949141" cy="473591"/>
              </a:xfrm>
              <a:prstGeom prst="rect">
                <a:avLst/>
              </a:prstGeom>
              <a:blipFill>
                <a:blip r:embed="rId4"/>
                <a:stretch>
                  <a:fillRect l="-1717" b="-18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5466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8" grpId="0" animBg="1"/>
      <p:bldP spid="9" grpId="0" animBg="1"/>
      <p:bldP spid="12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413548"/>
            <a:ext cx="8753475" cy="317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192621" y="1058220"/>
            <a:ext cx="32144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Phase factor for N cells</a:t>
            </a:r>
            <a:endParaRPr lang="en-IN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7E043C-17F1-DB44-A5A1-1A12E76CC646}"/>
              </a:ext>
            </a:extLst>
          </p:cNvPr>
          <p:cNvSpPr txBox="1"/>
          <p:nvPr/>
        </p:nvSpPr>
        <p:spPr>
          <a:xfrm>
            <a:off x="0" y="0"/>
            <a:ext cx="9144000" cy="1077218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Solving Schrödinger Equation: electron in a periodic potential 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A846811-3724-E544-8B13-E99BC56DCE98}"/>
                  </a:ext>
                </a:extLst>
              </p:cNvPr>
              <p:cNvSpPr txBox="1"/>
              <p:nvPr/>
            </p:nvSpPr>
            <p:spPr>
              <a:xfrm>
                <a:off x="3358180" y="4807462"/>
                <a:ext cx="2809936" cy="3812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𝑖𝑘𝑝</m:t>
                          </m:r>
                        </m:sup>
                      </m:sSup>
                    </m:oMath>
                  </m:oMathPara>
                </a14:m>
                <a:endParaRPr lang="en-US" sz="2400" dirty="0">
                  <a:solidFill>
                    <a:srgbClr val="0432FF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A846811-3724-E544-8B13-E99BC56DCE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8180" y="4807462"/>
                <a:ext cx="2809936" cy="381258"/>
              </a:xfrm>
              <a:prstGeom prst="rect">
                <a:avLst/>
              </a:prstGeom>
              <a:blipFill>
                <a:blip r:embed="rId3"/>
                <a:stretch>
                  <a:fillRect l="-3153" t="-3226" r="-1351" b="-322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5943124-8B29-6345-B657-499F49EF2D59}"/>
                  </a:ext>
                </a:extLst>
              </p:cNvPr>
              <p:cNvSpPr txBox="1"/>
              <p:nvPr/>
            </p:nvSpPr>
            <p:spPr>
              <a:xfrm>
                <a:off x="2320282" y="5542311"/>
                <a:ext cx="3479542" cy="3817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+2</m:t>
                          </m:r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  <m:r>
                        <a:rPr lang="en-US" sz="24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r>
                        <a:rPr lang="en-US" sz="24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sz="24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𝑖𝑘𝑝</m:t>
                          </m:r>
                        </m:sup>
                      </m:sSup>
                    </m:oMath>
                  </m:oMathPara>
                </a14:m>
                <a:endParaRPr lang="en-US" sz="2400" dirty="0">
                  <a:solidFill>
                    <a:srgbClr val="0432FF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5943124-8B29-6345-B657-499F49EF2D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0282" y="5542311"/>
                <a:ext cx="3479542" cy="381771"/>
              </a:xfrm>
              <a:prstGeom prst="rect">
                <a:avLst/>
              </a:prstGeom>
              <a:blipFill>
                <a:blip r:embed="rId4"/>
                <a:stretch>
                  <a:fillRect l="-2545" t="-3226" r="-1091" b="-322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ACC93812-2C91-5B42-B154-14775BFFA52F}"/>
                  </a:ext>
                </a:extLst>
              </p:cNvPr>
              <p:cNvSpPr/>
              <p:nvPr/>
            </p:nvSpPr>
            <p:spPr>
              <a:xfrm>
                <a:off x="5909816" y="5508160"/>
                <a:ext cx="2048766" cy="4735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𝑖𝑘𝑝</m:t>
                          </m:r>
                        </m:sup>
                      </m:sSup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ACC93812-2C91-5B42-B154-14775BFFA5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9816" y="5508160"/>
                <a:ext cx="2048766" cy="473591"/>
              </a:xfrm>
              <a:prstGeom prst="rect">
                <a:avLst/>
              </a:prstGeom>
              <a:blipFill>
                <a:blip r:embed="rId5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87924C6-882C-5449-BFFC-CFE98EEE20C2}"/>
                  </a:ext>
                </a:extLst>
              </p:cNvPr>
              <p:cNvSpPr txBox="1"/>
              <p:nvPr/>
            </p:nvSpPr>
            <p:spPr>
              <a:xfrm>
                <a:off x="3231439" y="6285068"/>
                <a:ext cx="3421129" cy="3812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FF4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solidFill>
                                <a:srgbClr val="FF4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FF4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solidFill>
                                <a:srgbClr val="FF4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solidFill>
                                <a:srgbClr val="FF4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𝑁𝑝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  <m:r>
                        <a:rPr lang="en-US" sz="24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FF4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24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4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𝑖𝑘𝑝</m:t>
                          </m:r>
                        </m:sup>
                      </m:sSup>
                    </m:oMath>
                  </m:oMathPara>
                </a14:m>
                <a:endParaRPr lang="en-US" sz="2400" dirty="0">
                  <a:solidFill>
                    <a:srgbClr val="0432FF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87924C6-882C-5449-BFFC-CFE98EEE20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1439" y="6285068"/>
                <a:ext cx="3421129" cy="381258"/>
              </a:xfrm>
              <a:prstGeom prst="rect">
                <a:avLst/>
              </a:prstGeom>
              <a:blipFill>
                <a:blip r:embed="rId6"/>
                <a:stretch>
                  <a:fillRect l="-1852" t="-3125" r="-370" b="-3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2527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  <p:bldP spid="3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32931" y="1390452"/>
            <a:ext cx="40655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Periodic Boundary Condition</a:t>
            </a:r>
            <a:endParaRPr lang="en-IN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8406" y="2054009"/>
            <a:ext cx="6894586" cy="19477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51" y="5294068"/>
            <a:ext cx="4187807" cy="785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7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5197" y="5294066"/>
            <a:ext cx="2476500" cy="785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51732CE-7FB1-FE48-8948-C8728C9D2865}"/>
              </a:ext>
            </a:extLst>
          </p:cNvPr>
          <p:cNvSpPr txBox="1"/>
          <p:nvPr/>
        </p:nvSpPr>
        <p:spPr>
          <a:xfrm>
            <a:off x="0" y="0"/>
            <a:ext cx="9144000" cy="1077218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Solving Schrödinger Equation: electron in a periodic potential 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FDB93E3-7236-9749-A187-F21533E8FB07}"/>
                  </a:ext>
                </a:extLst>
              </p:cNvPr>
              <p:cNvSpPr txBox="1"/>
              <p:nvPr/>
            </p:nvSpPr>
            <p:spPr>
              <a:xfrm>
                <a:off x="1440588" y="4457274"/>
                <a:ext cx="3208379" cy="3812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𝑁𝑝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𝑖𝑘𝑝𝑁</m:t>
                          </m:r>
                        </m:sup>
                      </m:sSup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FDB93E3-7236-9749-A187-F21533E8FB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0588" y="4457274"/>
                <a:ext cx="3208379" cy="381258"/>
              </a:xfrm>
              <a:prstGeom prst="rect">
                <a:avLst/>
              </a:prstGeom>
              <a:blipFill>
                <a:blip r:embed="rId5"/>
                <a:stretch>
                  <a:fillRect l="-2756" r="-787" b="-3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D5B2E295-263E-3E40-9750-489CA6CE980C}"/>
                  </a:ext>
                </a:extLst>
              </p:cNvPr>
              <p:cNvSpPr/>
              <p:nvPr/>
            </p:nvSpPr>
            <p:spPr>
              <a:xfrm>
                <a:off x="5348240" y="4411107"/>
                <a:ext cx="1536254" cy="4735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𝑖𝑘𝑝𝑁</m:t>
                          </m:r>
                        </m:sup>
                      </m:sSup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D5B2E295-263E-3E40-9750-489CA6CE98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8240" y="4411107"/>
                <a:ext cx="1536254" cy="47359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5AEFD9EF-C685-744D-A191-5E57A84AF26C}"/>
                  </a:ext>
                </a:extLst>
              </p:cNvPr>
              <p:cNvSpPr/>
              <p:nvPr/>
            </p:nvSpPr>
            <p:spPr>
              <a:xfrm>
                <a:off x="6787665" y="4411106"/>
                <a:ext cx="1425327" cy="4735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±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5AEFD9EF-C685-744D-A191-5E57A84AF2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7665" y="4411106"/>
                <a:ext cx="1425327" cy="47359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1431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" grpId="0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554" y="1951285"/>
            <a:ext cx="2333625" cy="263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75" y="5002112"/>
            <a:ext cx="2728913" cy="155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9264" y="1951285"/>
            <a:ext cx="4276725" cy="2657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9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6939" y="4835425"/>
            <a:ext cx="3829050" cy="1890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3B8FD00-A220-E54C-9823-AD0DE6387BEE}"/>
              </a:ext>
            </a:extLst>
          </p:cNvPr>
          <p:cNvSpPr txBox="1"/>
          <p:nvPr/>
        </p:nvSpPr>
        <p:spPr>
          <a:xfrm>
            <a:off x="0" y="0"/>
            <a:ext cx="9144000" cy="1077218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Solving Schrödinger Equation: electron in a periodic potential 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21FDA9-123C-7444-9433-FBB03FB9271F}"/>
              </a:ext>
            </a:extLst>
          </p:cNvPr>
          <p:cNvSpPr txBox="1"/>
          <p:nvPr/>
        </p:nvSpPr>
        <p:spPr>
          <a:xfrm>
            <a:off x="2539231" y="1258787"/>
            <a:ext cx="40655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Periodic Boundary Condition</a:t>
            </a:r>
            <a:endParaRPr lang="en-IN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5737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17" y="989671"/>
            <a:ext cx="8843963" cy="5138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0" y="0"/>
            <a:ext cx="9143999" cy="58477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Δ (matrix) = 0 for Energy Levels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58931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CA870FFDE838B4488980C29F117AB69" ma:contentTypeVersion="2" ma:contentTypeDescription="Create a new document." ma:contentTypeScope="" ma:versionID="f6a722c7691f5518d3f7983a08f9bac8">
  <xsd:schema xmlns:xsd="http://www.w3.org/2001/XMLSchema" xmlns:xs="http://www.w3.org/2001/XMLSchema" xmlns:p="http://schemas.microsoft.com/office/2006/metadata/properties" xmlns:ns2="bef4b0dd-187c-4402-bedf-1faca8ad82b1" targetNamespace="http://schemas.microsoft.com/office/2006/metadata/properties" ma:root="true" ma:fieldsID="24d5b350e85c9da64579dddc32219c09" ns2:_="">
    <xsd:import namespace="bef4b0dd-187c-4402-bedf-1faca8ad82b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ef4b0dd-187c-4402-bedf-1faca8ad82b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2C0F914-DBBA-4D1A-BAAA-19766D5462C3}"/>
</file>

<file path=customXml/itemProps2.xml><?xml version="1.0" encoding="utf-8"?>
<ds:datastoreItem xmlns:ds="http://schemas.openxmlformats.org/officeDocument/2006/customXml" ds:itemID="{22B4165B-607E-47C6-8DA8-B14AB95E0654}"/>
</file>

<file path=customXml/itemProps3.xml><?xml version="1.0" encoding="utf-8"?>
<ds:datastoreItem xmlns:ds="http://schemas.openxmlformats.org/officeDocument/2006/customXml" ds:itemID="{4EF19074-B8B8-453C-9F69-4C13C3773BD2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369</TotalTime>
  <Words>461</Words>
  <Application>Microsoft Macintosh PowerPoint</Application>
  <PresentationFormat>On-screen Show (4:3)</PresentationFormat>
  <Paragraphs>97</Paragraphs>
  <Slides>24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Calibri Light</vt:lpstr>
      <vt:lpstr>Cambria Math</vt:lpstr>
      <vt:lpstr>Times New Roman</vt:lpstr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Shaibal K Sarkar</dc:creator>
  <cp:lastModifiedBy>Shaibal K Sarkar</cp:lastModifiedBy>
  <cp:revision>21</cp:revision>
  <dcterms:created xsi:type="dcterms:W3CDTF">2021-01-06T10:26:20Z</dcterms:created>
  <dcterms:modified xsi:type="dcterms:W3CDTF">2021-01-18T09:41:53Z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0x0101002CA870FFDE838B4488980C29F117AB69</vt:lpwstr>
  </property>
</Properties>
</file>