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tiff" ContentType="image/tiff"/>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95" r:id="rId2"/>
    <p:sldId id="309" r:id="rId3"/>
    <p:sldId id="310" r:id="rId4"/>
    <p:sldId id="278" r:id="rId5"/>
    <p:sldId id="279" r:id="rId6"/>
    <p:sldId id="280" r:id="rId7"/>
    <p:sldId id="281" r:id="rId8"/>
    <p:sldId id="282" r:id="rId9"/>
    <p:sldId id="283" r:id="rId10"/>
    <p:sldId id="311" r:id="rId11"/>
    <p:sldId id="284" r:id="rId12"/>
    <p:sldId id="285" r:id="rId13"/>
    <p:sldId id="286" r:id="rId14"/>
    <p:sldId id="287" r:id="rId15"/>
    <p:sldId id="288" r:id="rId16"/>
    <p:sldId id="289" r:id="rId17"/>
    <p:sldId id="290" r:id="rId18"/>
    <p:sldId id="291" r:id="rId19"/>
    <p:sldId id="292" r:id="rId20"/>
    <p:sldId id="293"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5"/>
    <p:restoredTop sz="96405"/>
  </p:normalViewPr>
  <p:slideViewPr>
    <p:cSldViewPr snapToGrid="0" snapToObjects="1">
      <p:cViewPr varScale="1">
        <p:scale>
          <a:sx n="160" d="100"/>
          <a:sy n="160" d="100"/>
        </p:scale>
        <p:origin x="1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72832-85A8-F34E-9663-E50FD2351F12}" type="datetimeFigureOut">
              <a:rPr lang="en-US" smtClean="0"/>
              <a:t>1/27/21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0BAED-29A2-A14B-878F-97C98CE526A4}" type="slidenum">
              <a:rPr lang="en-US" smtClean="0"/>
              <a:t>‹#›</a:t>
            </a:fld>
            <a:endParaRPr lang="en-US"/>
          </a:p>
        </p:txBody>
      </p:sp>
    </p:spTree>
    <p:extLst>
      <p:ext uri="{BB962C8B-B14F-4D97-AF65-F5344CB8AC3E}">
        <p14:creationId xmlns:p14="http://schemas.microsoft.com/office/powerpoint/2010/main" val="371843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AA957-1931-9C4C-AEFB-4A54D82A8ED7}" type="slidenum">
              <a:rPr lang="en-US" smtClean="0"/>
              <a:t>7</a:t>
            </a:fld>
            <a:endParaRPr lang="en-US"/>
          </a:p>
        </p:txBody>
      </p:sp>
    </p:spTree>
    <p:extLst>
      <p:ext uri="{BB962C8B-B14F-4D97-AF65-F5344CB8AC3E}">
        <p14:creationId xmlns:p14="http://schemas.microsoft.com/office/powerpoint/2010/main" val="358985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1E46C1F-B699-BE41-ACA2-BA43AB689F17}"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692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46C1F-B699-BE41-ACA2-BA43AB689F17}"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342771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46C1F-B699-BE41-ACA2-BA43AB689F17}"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196386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46C1F-B699-BE41-ACA2-BA43AB689F17}"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154515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E46C1F-B699-BE41-ACA2-BA43AB689F17}"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170017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E46C1F-B699-BE41-ACA2-BA43AB689F17}"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366479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E46C1F-B699-BE41-ACA2-BA43AB689F17}"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908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E46C1F-B699-BE41-ACA2-BA43AB689F17}"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158646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46C1F-B699-BE41-ACA2-BA43AB689F17}"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3584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E46C1F-B699-BE41-ACA2-BA43AB689F17}"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93510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E46C1F-B699-BE41-ACA2-BA43AB689F17}"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377A-C9F4-564F-BE46-BB9D2F8971A7}" type="slidenum">
              <a:rPr lang="en-US" smtClean="0"/>
              <a:t>‹#›</a:t>
            </a:fld>
            <a:endParaRPr lang="en-US"/>
          </a:p>
        </p:txBody>
      </p:sp>
    </p:spTree>
    <p:extLst>
      <p:ext uri="{BB962C8B-B14F-4D97-AF65-F5344CB8AC3E}">
        <p14:creationId xmlns:p14="http://schemas.microsoft.com/office/powerpoint/2010/main" val="379908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46C1F-B699-BE41-ACA2-BA43AB689F17}" type="datetimeFigureOut">
              <a:rPr lang="en-US" smtClean="0"/>
              <a:t>1/27/21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0377A-C9F4-564F-BE46-BB9D2F8971A7}" type="slidenum">
              <a:rPr lang="en-US" smtClean="0"/>
              <a:t>‹#›</a:t>
            </a:fld>
            <a:endParaRPr lang="en-US"/>
          </a:p>
        </p:txBody>
      </p:sp>
    </p:spTree>
    <p:extLst>
      <p:ext uri="{BB962C8B-B14F-4D97-AF65-F5344CB8AC3E}">
        <p14:creationId xmlns:p14="http://schemas.microsoft.com/office/powerpoint/2010/main" val="2946358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aibal.sarkar@iitb.ac.i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8.tiff"/><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7279" y="0"/>
            <a:ext cx="2600392" cy="1015663"/>
          </a:xfrm>
          <a:prstGeom prst="rect">
            <a:avLst/>
          </a:prstGeom>
          <a:noFill/>
        </p:spPr>
        <p:txBody>
          <a:bodyPr wrap="none" rtlCol="0">
            <a:spAutoFit/>
          </a:bodyPr>
          <a:lstStyle/>
          <a:p>
            <a:r>
              <a:rPr lang="en-US" sz="6000" b="1" dirty="0">
                <a:latin typeface="Times New Roman"/>
                <a:cs typeface="Times New Roman"/>
              </a:rPr>
              <a:t>EN 204</a:t>
            </a:r>
          </a:p>
        </p:txBody>
      </p:sp>
      <p:sp>
        <p:nvSpPr>
          <p:cNvPr id="5" name="TextBox 4"/>
          <p:cNvSpPr txBox="1"/>
          <p:nvPr/>
        </p:nvSpPr>
        <p:spPr>
          <a:xfrm>
            <a:off x="0" y="1029230"/>
            <a:ext cx="9144000" cy="707886"/>
          </a:xfrm>
          <a:prstGeom prst="rect">
            <a:avLst/>
          </a:prstGeom>
          <a:noFill/>
        </p:spPr>
        <p:txBody>
          <a:bodyPr wrap="square" rtlCol="0">
            <a:spAutoFit/>
          </a:bodyPr>
          <a:lstStyle/>
          <a:p>
            <a:pPr algn="ctr"/>
            <a:r>
              <a:rPr lang="en-US" sz="4000" b="1" dirty="0">
                <a:latin typeface="Times New Roman"/>
                <a:cs typeface="Times New Roman"/>
              </a:rPr>
              <a:t>Material Science for Energy Applications</a:t>
            </a:r>
          </a:p>
        </p:txBody>
      </p:sp>
      <p:sp>
        <p:nvSpPr>
          <p:cNvPr id="6" name="TextBox 5"/>
          <p:cNvSpPr txBox="1"/>
          <p:nvPr/>
        </p:nvSpPr>
        <p:spPr>
          <a:xfrm>
            <a:off x="3652037" y="2383147"/>
            <a:ext cx="1830950" cy="769441"/>
          </a:xfrm>
          <a:prstGeom prst="rect">
            <a:avLst/>
          </a:prstGeom>
          <a:noFill/>
        </p:spPr>
        <p:txBody>
          <a:bodyPr wrap="none" rtlCol="0">
            <a:spAutoFit/>
          </a:bodyPr>
          <a:lstStyle/>
          <a:p>
            <a:r>
              <a:rPr lang="en-US" sz="4400" dirty="0">
                <a:latin typeface="Times New Roman"/>
                <a:cs typeface="Times New Roman"/>
              </a:rPr>
              <a:t>Class 7</a:t>
            </a:r>
          </a:p>
        </p:txBody>
      </p:sp>
      <p:sp>
        <p:nvSpPr>
          <p:cNvPr id="7" name="TextBox 6"/>
          <p:cNvSpPr txBox="1"/>
          <p:nvPr/>
        </p:nvSpPr>
        <p:spPr>
          <a:xfrm>
            <a:off x="-4488" y="4143158"/>
            <a:ext cx="9143999" cy="1569660"/>
          </a:xfrm>
          <a:prstGeom prst="rect">
            <a:avLst/>
          </a:prstGeom>
          <a:noFill/>
        </p:spPr>
        <p:txBody>
          <a:bodyPr wrap="square" rtlCol="0">
            <a:spAutoFit/>
          </a:bodyPr>
          <a:lstStyle/>
          <a:p>
            <a:pPr algn="ctr"/>
            <a:r>
              <a:rPr lang="en-US" sz="3200" dirty="0">
                <a:latin typeface="Times New Roman"/>
                <a:cs typeface="Times New Roman"/>
              </a:rPr>
              <a:t>Shaibal K Sarkar</a:t>
            </a:r>
          </a:p>
          <a:p>
            <a:pPr algn="ctr"/>
            <a:r>
              <a:rPr lang="en-US" sz="3200" dirty="0">
                <a:latin typeface="Times New Roman"/>
                <a:cs typeface="Times New Roman"/>
              </a:rPr>
              <a:t>Department of Energy Science and Engineering</a:t>
            </a:r>
          </a:p>
          <a:p>
            <a:pPr algn="ctr"/>
            <a:r>
              <a:rPr lang="en-US" sz="3200" dirty="0">
                <a:latin typeface="Times New Roman"/>
                <a:cs typeface="Times New Roman"/>
                <a:hlinkClick r:id="rId2"/>
              </a:rPr>
              <a:t>shaibal.sarkar@iitb.ac.in</a:t>
            </a:r>
            <a:endParaRPr lang="en-US" sz="3200" dirty="0">
              <a:latin typeface="Times New Roman"/>
              <a:cs typeface="Times New Roman"/>
            </a:endParaRPr>
          </a:p>
        </p:txBody>
      </p:sp>
    </p:spTree>
    <p:extLst>
      <p:ext uri="{BB962C8B-B14F-4D97-AF65-F5344CB8AC3E}">
        <p14:creationId xmlns:p14="http://schemas.microsoft.com/office/powerpoint/2010/main" val="372482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17782" y="1103090"/>
            <a:ext cx="8577263" cy="439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C0BE5D8D-EC73-424C-B90C-D4E64DD45C8C}"/>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3D</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1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28184" y="1844824"/>
            <a:ext cx="1931194" cy="1214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23528" y="1196752"/>
            <a:ext cx="5400600" cy="1938992"/>
          </a:xfrm>
          <a:prstGeom prst="rect">
            <a:avLst/>
          </a:prstGeom>
          <a:noFill/>
        </p:spPr>
        <p:txBody>
          <a:bodyPr wrap="square" rtlCol="0">
            <a:spAutoFit/>
          </a:bodyPr>
          <a:lstStyle/>
          <a:p>
            <a:r>
              <a:rPr lang="en-US" sz="2400" dirty="0"/>
              <a:t>Pauli’s principle is satisfied</a:t>
            </a:r>
          </a:p>
          <a:p>
            <a:endParaRPr lang="en-US" sz="2400" dirty="0"/>
          </a:p>
          <a:p>
            <a:r>
              <a:rPr lang="en-US" sz="2400" dirty="0"/>
              <a:t>Total Number of Electrons is conserved *</a:t>
            </a:r>
          </a:p>
          <a:p>
            <a:endParaRPr lang="en-US" sz="2400" dirty="0"/>
          </a:p>
          <a:p>
            <a:r>
              <a:rPr lang="en-US" sz="2400" dirty="0"/>
              <a:t>Total Energy of the system is conserved *</a:t>
            </a:r>
            <a:endParaRPr lang="en-IN" sz="2400" dirty="0"/>
          </a:p>
        </p:txBody>
      </p:sp>
      <p:pic>
        <p:nvPicPr>
          <p:cNvPr id="1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4221088"/>
            <a:ext cx="3976215" cy="266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389164" y="5157192"/>
            <a:ext cx="4754836"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35496" y="3356992"/>
            <a:ext cx="1982972" cy="369332"/>
          </a:xfrm>
          <a:prstGeom prst="rect">
            <a:avLst/>
          </a:prstGeom>
          <a:noFill/>
        </p:spPr>
        <p:txBody>
          <a:bodyPr wrap="none" rtlCol="0">
            <a:spAutoFit/>
          </a:bodyPr>
          <a:lstStyle/>
          <a:p>
            <a:r>
              <a:rPr lang="en-US" dirty="0"/>
              <a:t>* Any discrepancy?</a:t>
            </a:r>
          </a:p>
        </p:txBody>
      </p:sp>
      <p:sp>
        <p:nvSpPr>
          <p:cNvPr id="3" name="TextBox 2"/>
          <p:cNvSpPr txBox="1"/>
          <p:nvPr/>
        </p:nvSpPr>
        <p:spPr>
          <a:xfrm>
            <a:off x="4642159" y="4293096"/>
            <a:ext cx="4501841" cy="369332"/>
          </a:xfrm>
          <a:prstGeom prst="rect">
            <a:avLst/>
          </a:prstGeom>
          <a:noFill/>
        </p:spPr>
        <p:txBody>
          <a:bodyPr wrap="none" rtlCol="0">
            <a:spAutoFit/>
          </a:bodyPr>
          <a:lstStyle/>
          <a:p>
            <a:r>
              <a:rPr lang="en-US" dirty="0"/>
              <a:t>Number of configuration electron can arrange</a:t>
            </a:r>
          </a:p>
        </p:txBody>
      </p:sp>
      <p:sp>
        <p:nvSpPr>
          <p:cNvPr id="9" name="TextBox 8">
            <a:extLst>
              <a:ext uri="{FF2B5EF4-FFF2-40B4-BE49-F238E27FC236}">
                <a16:creationId xmlns:a16="http://schemas.microsoft.com/office/drawing/2014/main" id="{B30BDAF7-0F42-3849-9523-AB2240C32CA2}"/>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0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79512" y="1268760"/>
            <a:ext cx="8815388" cy="698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9512" y="2493774"/>
            <a:ext cx="3099045" cy="18242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3654360" y="2348880"/>
            <a:ext cx="2604704" cy="1901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505280" y="2421766"/>
            <a:ext cx="2489620" cy="1777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79512" y="4470400"/>
            <a:ext cx="3099045" cy="1262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3654360" y="4368800"/>
            <a:ext cx="2604704" cy="1310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6505280" y="4368800"/>
            <a:ext cx="2489620" cy="129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A4C55438-D769-5946-ABE4-F48F9FED3094}"/>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2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95138" y="2564904"/>
            <a:ext cx="3296550" cy="216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43610" y="2636912"/>
            <a:ext cx="4104854" cy="201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DF68FF78-03FE-D748-8AAB-691DB48BCEBF}"/>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Statistically 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0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062132" y="2132856"/>
            <a:ext cx="2236679" cy="29976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5"/>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9592" y="2132856"/>
            <a:ext cx="5077875" cy="29976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 y="6086988"/>
            <a:ext cx="9144000" cy="769441"/>
          </a:xfrm>
          <a:prstGeom prst="rect">
            <a:avLst/>
          </a:prstGeom>
          <a:noFill/>
        </p:spPr>
        <p:txBody>
          <a:bodyPr wrap="square" rtlCol="0">
            <a:spAutoFit/>
          </a:bodyPr>
          <a:lstStyle/>
          <a:p>
            <a:r>
              <a:rPr lang="en-US" sz="4400" b="1" dirty="0">
                <a:solidFill>
                  <a:srgbClr val="FF0000"/>
                </a:solidFill>
                <a:effectLst>
                  <a:outerShdw blurRad="38100" dist="38100" dir="2700000" algn="tl">
                    <a:srgbClr val="000000">
                      <a:alpha val="43137"/>
                    </a:srgbClr>
                  </a:outerShdw>
                </a:effectLst>
                <a:latin typeface="Mongolian Baiti" pitchFamily="66" charset="0"/>
                <a:cs typeface="Mongolian Baiti" pitchFamily="66" charset="0"/>
              </a:rPr>
              <a:t>Statistically Most Probable Distribution </a:t>
            </a:r>
            <a:endParaRPr lang="en-IN" sz="4400" b="1" dirty="0">
              <a:solidFill>
                <a:srgbClr val="FF0000"/>
              </a:solidFill>
              <a:effectLst>
                <a:outerShdw blurRad="38100" dist="38100" dir="2700000" algn="tl">
                  <a:srgbClr val="000000">
                    <a:alpha val="43137"/>
                  </a:srgbClr>
                </a:outerShdw>
              </a:effectLst>
              <a:latin typeface="Mongolian Baiti" pitchFamily="66" charset="0"/>
              <a:cs typeface="Mongolian Baiti" pitchFamily="66" charset="0"/>
            </a:endParaRPr>
          </a:p>
        </p:txBody>
      </p:sp>
      <p:sp>
        <p:nvSpPr>
          <p:cNvPr id="3" name="Rectangle 2"/>
          <p:cNvSpPr/>
          <p:nvPr/>
        </p:nvSpPr>
        <p:spPr>
          <a:xfrm>
            <a:off x="1763688" y="1844824"/>
            <a:ext cx="1296144" cy="309634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179512" y="5013176"/>
            <a:ext cx="5564444" cy="461665"/>
          </a:xfrm>
          <a:prstGeom prst="rect">
            <a:avLst/>
          </a:prstGeom>
          <a:noFill/>
        </p:spPr>
        <p:txBody>
          <a:bodyPr wrap="none" rtlCol="0">
            <a:spAutoFit/>
          </a:bodyPr>
          <a:lstStyle/>
          <a:p>
            <a:r>
              <a:rPr lang="en-US" sz="2400" dirty="0"/>
              <a:t>Most probable occupation per energy level</a:t>
            </a:r>
          </a:p>
        </p:txBody>
      </p:sp>
      <p:sp>
        <p:nvSpPr>
          <p:cNvPr id="5" name="TextBox 4"/>
          <p:cNvSpPr txBox="1"/>
          <p:nvPr/>
        </p:nvSpPr>
        <p:spPr>
          <a:xfrm>
            <a:off x="6679052" y="1244660"/>
            <a:ext cx="2480163" cy="1200328"/>
          </a:xfrm>
          <a:prstGeom prst="rect">
            <a:avLst/>
          </a:prstGeom>
          <a:noFill/>
        </p:spPr>
        <p:txBody>
          <a:bodyPr wrap="square" rtlCol="0">
            <a:spAutoFit/>
          </a:bodyPr>
          <a:lstStyle/>
          <a:p>
            <a:r>
              <a:rPr lang="en-US" sz="2400" dirty="0"/>
              <a:t>Fermi distribution of electrons in energy levels</a:t>
            </a:r>
          </a:p>
        </p:txBody>
      </p:sp>
      <p:sp>
        <p:nvSpPr>
          <p:cNvPr id="11" name="TextBox 10">
            <a:extLst>
              <a:ext uri="{FF2B5EF4-FFF2-40B4-BE49-F238E27FC236}">
                <a16:creationId xmlns:a16="http://schemas.microsoft.com/office/drawing/2014/main" id="{13E37623-1CA1-3248-A3CE-757ABAE5E150}"/>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8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23528" y="3284984"/>
            <a:ext cx="4929915" cy="6772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308598" y="1061269"/>
            <a:ext cx="611257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For “BULK” materials with N number of states,</a:t>
            </a:r>
            <a:endParaRPr lang="en-IN" sz="2400"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3528" y="2204864"/>
            <a:ext cx="3267075" cy="890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16016" y="2132856"/>
            <a:ext cx="3248025"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6"/>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011765" y="3975968"/>
            <a:ext cx="8168747" cy="96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6"/>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983968" y="5157192"/>
            <a:ext cx="8168747" cy="7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0E6C14C3-B3A8-384E-9E46-B3E1A31A138D}"/>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Fermi Statistics: 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0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261921" y="1196752"/>
            <a:ext cx="3509963" cy="172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0009" y="2060848"/>
            <a:ext cx="3286125" cy="995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187624" y="3356992"/>
            <a:ext cx="6174432" cy="998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20009" y="1022546"/>
            <a:ext cx="498886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Optimization with Lagrange Multiplier</a:t>
            </a:r>
            <a:endParaRPr lang="en-IN" sz="2400" dirty="0">
              <a:latin typeface="Times New Roman" panose="02020603050405020304" pitchFamily="18" charset="0"/>
              <a:cs typeface="Times New Roman" panose="02020603050405020304" pitchFamily="18" charset="0"/>
            </a:endParaRPr>
          </a:p>
        </p:txBody>
      </p:sp>
      <p:pic>
        <p:nvPicPr>
          <p:cNvPr id="8" name="Picture 4"/>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259632" y="5229200"/>
            <a:ext cx="4049547" cy="1185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Oval 2"/>
          <p:cNvSpPr/>
          <p:nvPr/>
        </p:nvSpPr>
        <p:spPr>
          <a:xfrm>
            <a:off x="4355976" y="3284984"/>
            <a:ext cx="1224136" cy="129614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652120" y="3284984"/>
            <a:ext cx="1728192" cy="129614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1EB031-FFC2-0945-BF19-D6CCB1752119}"/>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Fermi Statistics: 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6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83568" y="806568"/>
            <a:ext cx="3800475"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17104" y="2390123"/>
            <a:ext cx="3481185" cy="1038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83568" y="4260367"/>
            <a:ext cx="6672263" cy="785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42149" y="6396335"/>
            <a:ext cx="910185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What is the significance of TEMPERATURE in the </a:t>
            </a:r>
            <a:r>
              <a:rPr lang="en-US" sz="2400" b="1" i="1" dirty="0">
                <a:latin typeface="Times New Roman" panose="02020603050405020304" pitchFamily="18" charset="0"/>
                <a:cs typeface="Times New Roman" panose="02020603050405020304" pitchFamily="18" charset="0"/>
              </a:rPr>
              <a:t>f</a:t>
            </a:r>
            <a:r>
              <a:rPr lang="en-US" sz="2400" b="1" dirty="0">
                <a:latin typeface="Times New Roman" panose="02020603050405020304" pitchFamily="18" charset="0"/>
                <a:cs typeface="Times New Roman" panose="02020603050405020304" pitchFamily="18" charset="0"/>
              </a:rPr>
              <a:t>(E) expression?</a:t>
            </a:r>
          </a:p>
        </p:txBody>
      </p:sp>
      <p:sp>
        <p:nvSpPr>
          <p:cNvPr id="7" name="TextBox 6">
            <a:extLst>
              <a:ext uri="{FF2B5EF4-FFF2-40B4-BE49-F238E27FC236}">
                <a16:creationId xmlns:a16="http://schemas.microsoft.com/office/drawing/2014/main" id="{8440652E-A172-B344-AA7C-F2C5098F7A6D}"/>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Fermi Statistics: Most Probable Distribution</a:t>
            </a:r>
            <a:endParaRPr lang="en-IN" sz="3600" b="1" dirty="0">
              <a:solidFill>
                <a:srgbClr val="0432FF"/>
              </a:solidFill>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E5F187EB-5C79-9440-A0D0-EBC2E014632F}"/>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4627658" y="2390123"/>
            <a:ext cx="1552033" cy="1038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9658A89C-6B79-FA43-97CE-3D2E12600839}"/>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17104" y="3428999"/>
            <a:ext cx="5462588" cy="785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CFC2B441-08BE-3A4E-BA48-A216FB61B9C4}"/>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762345" y="5091736"/>
            <a:ext cx="3865314" cy="1038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a:extLst>
              <a:ext uri="{FF2B5EF4-FFF2-40B4-BE49-F238E27FC236}">
                <a16:creationId xmlns:a16="http://schemas.microsoft.com/office/drawing/2014/main" id="{44DF504C-053E-8841-A46F-6C19F5934ECA}"/>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627658" y="5091736"/>
            <a:ext cx="2806949" cy="1038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0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6806" y="2585874"/>
            <a:ext cx="2557682" cy="7666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02680" y="5636113"/>
            <a:ext cx="2961807" cy="7666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FDD0DB-06EC-2A43-9E9A-1A1B106CA22B}"/>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Fermi Statistics: Applications</a:t>
            </a:r>
            <a:endParaRPr lang="en-IN" sz="3600" b="1" dirty="0">
              <a:solidFill>
                <a:srgbClr val="0432FF"/>
              </a:solidFill>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5101C9A7-3107-A447-8441-B7587360E5E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2236" y="1695347"/>
            <a:ext cx="2007254" cy="37510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DA8D5CB6-4D22-124F-9391-5FF41A476FD9}"/>
              </a:ext>
            </a:extLst>
          </p:cNvPr>
          <p:cNvPicPr>
            <a:picLocks noChangeAspect="1"/>
          </p:cNvPicPr>
          <p:nvPr/>
        </p:nvPicPr>
        <p:blipFill>
          <a:blip r:embed="rId3"/>
          <a:stretch>
            <a:fillRect/>
          </a:stretch>
        </p:blipFill>
        <p:spPr>
          <a:xfrm>
            <a:off x="4116389" y="2020990"/>
            <a:ext cx="1625600" cy="285750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0A1D88A-185B-EF47-8B8E-77657281B22B}"/>
                  </a:ext>
                </a:extLst>
              </p:cNvPr>
              <p:cNvSpPr txBox="1"/>
              <p:nvPr/>
            </p:nvSpPr>
            <p:spPr>
              <a:xfrm>
                <a:off x="4759606" y="2615431"/>
                <a:ext cx="1106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𝑔</m:t>
                          </m:r>
                        </m:e>
                        <m:sub>
                          <m:r>
                            <a:rPr lang="en-US" b="0" i="1" smtClean="0">
                              <a:latin typeface="Cambria Math" charset="0"/>
                            </a:rPr>
                            <m:t>𝑐</m:t>
                          </m:r>
                        </m:sub>
                      </m:sSub>
                      <m:d>
                        <m:dPr>
                          <m:ctrlPr>
                            <a:rPr lang="en-US" b="0" i="1" smtClean="0">
                              <a:latin typeface="Cambria Math" panose="02040503050406030204" pitchFamily="18" charset="0"/>
                            </a:rPr>
                          </m:ctrlPr>
                        </m:dPr>
                        <m:e>
                          <m:r>
                            <a:rPr lang="en-US" b="0" i="1" smtClean="0">
                              <a:latin typeface="Cambria Math" charset="0"/>
                            </a:rPr>
                            <m:t>𝐸</m:t>
                          </m:r>
                        </m:e>
                      </m:d>
                      <m:r>
                        <a:rPr lang="en-US" b="0" i="1" smtClean="0">
                          <a:latin typeface="Cambria Math" charset="0"/>
                        </a:rPr>
                        <m:t>𝑓</m:t>
                      </m:r>
                      <m:r>
                        <a:rPr lang="en-US" b="0" i="1" smtClean="0">
                          <a:latin typeface="Cambria Math" charset="0"/>
                        </a:rPr>
                        <m:t>(</m:t>
                      </m:r>
                      <m:r>
                        <a:rPr lang="en-US" b="0" i="1" smtClean="0">
                          <a:latin typeface="Cambria Math" charset="0"/>
                        </a:rPr>
                        <m:t>𝐹</m:t>
                      </m:r>
                      <m:r>
                        <a:rPr lang="en-US" b="0" i="1" smtClean="0">
                          <a:latin typeface="Cambria Math" charset="0"/>
                        </a:rPr>
                        <m:t>)</m:t>
                      </m:r>
                    </m:oMath>
                  </m:oMathPara>
                </a14:m>
                <a:endParaRPr lang="en-US" dirty="0"/>
              </a:p>
            </p:txBody>
          </p:sp>
        </mc:Choice>
        <mc:Fallback>
          <p:sp>
            <p:nvSpPr>
              <p:cNvPr id="12" name="TextBox 11">
                <a:extLst>
                  <a:ext uri="{FF2B5EF4-FFF2-40B4-BE49-F238E27FC236}">
                    <a16:creationId xmlns:a16="http://schemas.microsoft.com/office/drawing/2014/main" id="{D0A1D88A-185B-EF47-8B8E-77657281B22B}"/>
                  </a:ext>
                </a:extLst>
              </p:cNvPr>
              <p:cNvSpPr txBox="1">
                <a:spLocks noRot="1" noChangeAspect="1" noMove="1" noResize="1" noEditPoints="1" noAdjustHandles="1" noChangeArrowheads="1" noChangeShapeType="1" noTextEdit="1"/>
              </p:cNvSpPr>
              <p:nvPr/>
            </p:nvSpPr>
            <p:spPr>
              <a:xfrm>
                <a:off x="4759606" y="2615431"/>
                <a:ext cx="1106650" cy="276999"/>
              </a:xfrm>
              <a:prstGeom prst="rect">
                <a:avLst/>
              </a:prstGeom>
              <a:blipFill>
                <a:blip r:embed="rId4"/>
                <a:stretch>
                  <a:fillRect l="-4545" r="-7955"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3B62DC0-47E8-F94E-A1D2-A08ED2932343}"/>
                  </a:ext>
                </a:extLst>
              </p:cNvPr>
              <p:cNvSpPr txBox="1"/>
              <p:nvPr/>
            </p:nvSpPr>
            <p:spPr>
              <a:xfrm>
                <a:off x="4791416" y="4016861"/>
                <a:ext cx="16787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𝑔</m:t>
                          </m:r>
                        </m:e>
                        <m:sub>
                          <m:r>
                            <a:rPr lang="en-US" b="0" i="1" smtClean="0">
                              <a:latin typeface="Cambria Math" charset="0"/>
                            </a:rPr>
                            <m:t>𝑣</m:t>
                          </m:r>
                        </m:sub>
                      </m:sSub>
                      <m:d>
                        <m:dPr>
                          <m:ctrlPr>
                            <a:rPr lang="en-US" i="1">
                              <a:latin typeface="Cambria Math" panose="02040503050406030204" pitchFamily="18" charset="0"/>
                            </a:rPr>
                          </m:ctrlPr>
                        </m:dPr>
                        <m:e>
                          <m:r>
                            <a:rPr lang="en-US" i="1">
                              <a:latin typeface="Cambria Math" charset="0"/>
                            </a:rPr>
                            <m:t>𝐸</m:t>
                          </m:r>
                        </m:e>
                      </m:d>
                      <m:r>
                        <a:rPr lang="en-US" b="0" i="1" smtClean="0">
                          <a:latin typeface="Cambria Math" charset="0"/>
                        </a:rPr>
                        <m:t>[1−</m:t>
                      </m:r>
                      <m:r>
                        <a:rPr lang="en-US" i="1">
                          <a:latin typeface="Cambria Math" charset="0"/>
                        </a:rPr>
                        <m:t>𝑓</m:t>
                      </m:r>
                      <m:d>
                        <m:dPr>
                          <m:ctrlPr>
                            <a:rPr lang="en-US" i="1">
                              <a:latin typeface="Cambria Math" panose="02040503050406030204" pitchFamily="18" charset="0"/>
                            </a:rPr>
                          </m:ctrlPr>
                        </m:dPr>
                        <m:e>
                          <m:r>
                            <a:rPr lang="en-US" i="1">
                              <a:latin typeface="Cambria Math" charset="0"/>
                            </a:rPr>
                            <m:t>𝐹</m:t>
                          </m:r>
                        </m:e>
                      </m:d>
                      <m:r>
                        <a:rPr lang="en-US" b="0" i="1" smtClean="0">
                          <a:latin typeface="Cambria Math" charset="0"/>
                        </a:rPr>
                        <m:t>]</m:t>
                      </m:r>
                    </m:oMath>
                  </m:oMathPara>
                </a14:m>
                <a:endParaRPr lang="en-US" dirty="0"/>
              </a:p>
            </p:txBody>
          </p:sp>
        </mc:Choice>
        <mc:Fallback>
          <p:sp>
            <p:nvSpPr>
              <p:cNvPr id="13" name="TextBox 12">
                <a:extLst>
                  <a:ext uri="{FF2B5EF4-FFF2-40B4-BE49-F238E27FC236}">
                    <a16:creationId xmlns:a16="http://schemas.microsoft.com/office/drawing/2014/main" id="{53B62DC0-47E8-F94E-A1D2-A08ED2932343}"/>
                  </a:ext>
                </a:extLst>
              </p:cNvPr>
              <p:cNvSpPr txBox="1">
                <a:spLocks noRot="1" noChangeAspect="1" noMove="1" noResize="1" noEditPoints="1" noAdjustHandles="1" noChangeArrowheads="1" noChangeShapeType="1" noTextEdit="1"/>
              </p:cNvSpPr>
              <p:nvPr/>
            </p:nvSpPr>
            <p:spPr>
              <a:xfrm>
                <a:off x="4791416" y="4016861"/>
                <a:ext cx="1678729" cy="276999"/>
              </a:xfrm>
              <a:prstGeom prst="rect">
                <a:avLst/>
              </a:prstGeom>
              <a:blipFill>
                <a:blip r:embed="rId5"/>
                <a:stretch>
                  <a:fillRect l="-3008" t="-4545" r="-4511" b="-4090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439CBEE-908A-9B41-92A6-871391533151}"/>
              </a:ext>
            </a:extLst>
          </p:cNvPr>
          <p:cNvSpPr txBox="1"/>
          <p:nvPr/>
        </p:nvSpPr>
        <p:spPr>
          <a:xfrm>
            <a:off x="6562639" y="2461542"/>
            <a:ext cx="2673855"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Electron concentration in conduction band</a:t>
            </a:r>
          </a:p>
        </p:txBody>
      </p:sp>
      <p:sp>
        <p:nvSpPr>
          <p:cNvPr id="15" name="TextBox 14">
            <a:extLst>
              <a:ext uri="{FF2B5EF4-FFF2-40B4-BE49-F238E27FC236}">
                <a16:creationId xmlns:a16="http://schemas.microsoft.com/office/drawing/2014/main" id="{32EED7B3-8894-C94D-8F6B-B3F7D729C23D}"/>
              </a:ext>
            </a:extLst>
          </p:cNvPr>
          <p:cNvSpPr txBox="1"/>
          <p:nvPr/>
        </p:nvSpPr>
        <p:spPr>
          <a:xfrm>
            <a:off x="6624301" y="3811684"/>
            <a:ext cx="2355048"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Hole concentration in valance band</a:t>
            </a:r>
          </a:p>
        </p:txBody>
      </p:sp>
      <p:grpSp>
        <p:nvGrpSpPr>
          <p:cNvPr id="16" name="Group 15">
            <a:extLst>
              <a:ext uri="{FF2B5EF4-FFF2-40B4-BE49-F238E27FC236}">
                <a16:creationId xmlns:a16="http://schemas.microsoft.com/office/drawing/2014/main" id="{4F8B2A70-FF81-1C41-9C2B-A608A26CBB7F}"/>
              </a:ext>
            </a:extLst>
          </p:cNvPr>
          <p:cNvGrpSpPr/>
          <p:nvPr/>
        </p:nvGrpSpPr>
        <p:grpSpPr>
          <a:xfrm>
            <a:off x="2426329" y="2146538"/>
            <a:ext cx="1421394" cy="2734147"/>
            <a:chOff x="2426329" y="2146538"/>
            <a:chExt cx="1421394" cy="2734147"/>
          </a:xfrm>
        </p:grpSpPr>
        <p:cxnSp>
          <p:nvCxnSpPr>
            <p:cNvPr id="17" name="Straight Connector 16">
              <a:extLst>
                <a:ext uri="{FF2B5EF4-FFF2-40B4-BE49-F238E27FC236}">
                  <a16:creationId xmlns:a16="http://schemas.microsoft.com/office/drawing/2014/main" id="{7416D769-70C1-0F4A-9033-50E79FA720C8}"/>
                </a:ext>
              </a:extLst>
            </p:cNvPr>
            <p:cNvCxnSpPr/>
            <p:nvPr/>
          </p:nvCxnSpPr>
          <p:spPr>
            <a:xfrm>
              <a:off x="2426329" y="2146538"/>
              <a:ext cx="0" cy="27341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80D819-A66E-234A-8718-5A9B46C94B8E}"/>
                </a:ext>
              </a:extLst>
            </p:cNvPr>
            <p:cNvCxnSpPr/>
            <p:nvPr/>
          </p:nvCxnSpPr>
          <p:spPr>
            <a:xfrm>
              <a:off x="3520289" y="2146538"/>
              <a:ext cx="0" cy="27341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EF3A5D-1253-4E4B-8BEE-F8ABB7F339F6}"/>
                </a:ext>
              </a:extLst>
            </p:cNvPr>
            <p:cNvCxnSpPr/>
            <p:nvPr/>
          </p:nvCxnSpPr>
          <p:spPr>
            <a:xfrm>
              <a:off x="2426329" y="4880685"/>
              <a:ext cx="1421394"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0" name="Freeform 19">
            <a:extLst>
              <a:ext uri="{FF2B5EF4-FFF2-40B4-BE49-F238E27FC236}">
                <a16:creationId xmlns:a16="http://schemas.microsoft.com/office/drawing/2014/main" id="{D5FFC378-208D-5A40-8CBB-B2B5F0787096}"/>
              </a:ext>
            </a:extLst>
          </p:cNvPr>
          <p:cNvSpPr/>
          <p:nvPr/>
        </p:nvSpPr>
        <p:spPr>
          <a:xfrm>
            <a:off x="2417275" y="2662586"/>
            <a:ext cx="1113576" cy="1901227"/>
          </a:xfrm>
          <a:custGeom>
            <a:avLst/>
            <a:gdLst>
              <a:gd name="connsiteX0" fmla="*/ 0 w 1113576"/>
              <a:gd name="connsiteY0" fmla="*/ 0 h 1901227"/>
              <a:gd name="connsiteX1" fmla="*/ 18107 w 1113576"/>
              <a:gd name="connsiteY1" fmla="*/ 181069 h 1901227"/>
              <a:gd name="connsiteX2" fmla="*/ 90535 w 1113576"/>
              <a:gd name="connsiteY2" fmla="*/ 506994 h 1901227"/>
              <a:gd name="connsiteX3" fmla="*/ 398353 w 1113576"/>
              <a:gd name="connsiteY3" fmla="*/ 860079 h 1901227"/>
              <a:gd name="connsiteX4" fmla="*/ 724277 w 1113576"/>
              <a:gd name="connsiteY4" fmla="*/ 1059255 h 1901227"/>
              <a:gd name="connsiteX5" fmla="*/ 932507 w 1113576"/>
              <a:gd name="connsiteY5" fmla="*/ 1267485 h 1901227"/>
              <a:gd name="connsiteX6" fmla="*/ 1077363 w 1113576"/>
              <a:gd name="connsiteY6" fmla="*/ 1593409 h 1901227"/>
              <a:gd name="connsiteX7" fmla="*/ 1113576 w 1113576"/>
              <a:gd name="connsiteY7" fmla="*/ 1901227 h 190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576" h="1901227">
                <a:moveTo>
                  <a:pt x="0" y="0"/>
                </a:moveTo>
                <a:cubicBezTo>
                  <a:pt x="1509" y="48285"/>
                  <a:pt x="3018" y="96570"/>
                  <a:pt x="18107" y="181069"/>
                </a:cubicBezTo>
                <a:cubicBezTo>
                  <a:pt x="33196" y="265568"/>
                  <a:pt x="27161" y="393826"/>
                  <a:pt x="90535" y="506994"/>
                </a:cubicBezTo>
                <a:cubicBezTo>
                  <a:pt x="153909" y="620162"/>
                  <a:pt x="292729" y="768036"/>
                  <a:pt x="398353" y="860079"/>
                </a:cubicBezTo>
                <a:cubicBezTo>
                  <a:pt x="503977" y="952123"/>
                  <a:pt x="635251" y="991354"/>
                  <a:pt x="724277" y="1059255"/>
                </a:cubicBezTo>
                <a:cubicBezTo>
                  <a:pt x="813303" y="1127156"/>
                  <a:pt x="873659" y="1178459"/>
                  <a:pt x="932507" y="1267485"/>
                </a:cubicBezTo>
                <a:cubicBezTo>
                  <a:pt x="991355" y="1356511"/>
                  <a:pt x="1047185" y="1487786"/>
                  <a:pt x="1077363" y="1593409"/>
                </a:cubicBezTo>
                <a:cubicBezTo>
                  <a:pt x="1107541" y="1699032"/>
                  <a:pt x="1110558" y="1800129"/>
                  <a:pt x="1113576" y="1901227"/>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489A983D-7783-2D43-BC0B-39A43CCED34A}"/>
              </a:ext>
            </a:extLst>
          </p:cNvPr>
          <p:cNvSpPr/>
          <p:nvPr/>
        </p:nvSpPr>
        <p:spPr>
          <a:xfrm flipH="1">
            <a:off x="2410212" y="2662585"/>
            <a:ext cx="1113576" cy="1901227"/>
          </a:xfrm>
          <a:custGeom>
            <a:avLst/>
            <a:gdLst>
              <a:gd name="connsiteX0" fmla="*/ 0 w 1113576"/>
              <a:gd name="connsiteY0" fmla="*/ 0 h 1901227"/>
              <a:gd name="connsiteX1" fmla="*/ 18107 w 1113576"/>
              <a:gd name="connsiteY1" fmla="*/ 181069 h 1901227"/>
              <a:gd name="connsiteX2" fmla="*/ 90535 w 1113576"/>
              <a:gd name="connsiteY2" fmla="*/ 506994 h 1901227"/>
              <a:gd name="connsiteX3" fmla="*/ 398353 w 1113576"/>
              <a:gd name="connsiteY3" fmla="*/ 860079 h 1901227"/>
              <a:gd name="connsiteX4" fmla="*/ 724277 w 1113576"/>
              <a:gd name="connsiteY4" fmla="*/ 1059255 h 1901227"/>
              <a:gd name="connsiteX5" fmla="*/ 932507 w 1113576"/>
              <a:gd name="connsiteY5" fmla="*/ 1267485 h 1901227"/>
              <a:gd name="connsiteX6" fmla="*/ 1077363 w 1113576"/>
              <a:gd name="connsiteY6" fmla="*/ 1593409 h 1901227"/>
              <a:gd name="connsiteX7" fmla="*/ 1113576 w 1113576"/>
              <a:gd name="connsiteY7" fmla="*/ 1901227 h 190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576" h="1901227">
                <a:moveTo>
                  <a:pt x="0" y="0"/>
                </a:moveTo>
                <a:cubicBezTo>
                  <a:pt x="1509" y="48285"/>
                  <a:pt x="3018" y="96570"/>
                  <a:pt x="18107" y="181069"/>
                </a:cubicBezTo>
                <a:cubicBezTo>
                  <a:pt x="33196" y="265568"/>
                  <a:pt x="27161" y="393826"/>
                  <a:pt x="90535" y="506994"/>
                </a:cubicBezTo>
                <a:cubicBezTo>
                  <a:pt x="153909" y="620162"/>
                  <a:pt x="292729" y="768036"/>
                  <a:pt x="398353" y="860079"/>
                </a:cubicBezTo>
                <a:cubicBezTo>
                  <a:pt x="503977" y="952123"/>
                  <a:pt x="635251" y="991354"/>
                  <a:pt x="724277" y="1059255"/>
                </a:cubicBezTo>
                <a:cubicBezTo>
                  <a:pt x="813303" y="1127156"/>
                  <a:pt x="873659" y="1178459"/>
                  <a:pt x="932507" y="1267485"/>
                </a:cubicBezTo>
                <a:cubicBezTo>
                  <a:pt x="991355" y="1356511"/>
                  <a:pt x="1047185" y="1487786"/>
                  <a:pt x="1077363" y="1593409"/>
                </a:cubicBezTo>
                <a:cubicBezTo>
                  <a:pt x="1107541" y="1699032"/>
                  <a:pt x="1110558" y="1800129"/>
                  <a:pt x="1113576" y="1901227"/>
                </a:cubicBezTo>
              </a:path>
            </a:pathLst>
          </a:custGeom>
          <a:noFill/>
          <a:ln w="571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03EADED-FF10-574A-8243-485D7344333A}"/>
              </a:ext>
            </a:extLst>
          </p:cNvPr>
          <p:cNvSpPr txBox="1"/>
          <p:nvPr/>
        </p:nvSpPr>
        <p:spPr>
          <a:xfrm>
            <a:off x="2512275" y="2220437"/>
            <a:ext cx="739305" cy="461665"/>
          </a:xfrm>
          <a:prstGeom prst="rect">
            <a:avLst/>
          </a:prstGeom>
          <a:noFill/>
        </p:spPr>
        <p:txBody>
          <a:bodyPr wrap="none" rtlCol="0">
            <a:spAutoFit/>
          </a:bodyPr>
          <a:lstStyle/>
          <a:p>
            <a:r>
              <a:rPr lang="en-US" sz="2400" i="1" dirty="0">
                <a:solidFill>
                  <a:srgbClr val="FF0000"/>
                </a:solidFill>
                <a:latin typeface="Times New Roman" panose="02020603050405020304" pitchFamily="18" charset="0"/>
                <a:cs typeface="Times New Roman" panose="02020603050405020304" pitchFamily="18" charset="0"/>
              </a:rPr>
              <a:t>f </a:t>
            </a:r>
            <a:r>
              <a:rPr lang="en-US" sz="2400" dirty="0">
                <a:solidFill>
                  <a:srgbClr val="FF0000"/>
                </a:solidFill>
                <a:latin typeface="Times New Roman" panose="02020603050405020304" pitchFamily="18" charset="0"/>
                <a:cs typeface="Times New Roman" panose="02020603050405020304" pitchFamily="18" charset="0"/>
              </a:rPr>
              <a:t>(E)</a:t>
            </a:r>
          </a:p>
        </p:txBody>
      </p:sp>
      <p:sp>
        <p:nvSpPr>
          <p:cNvPr id="23" name="TextBox 22">
            <a:extLst>
              <a:ext uri="{FF2B5EF4-FFF2-40B4-BE49-F238E27FC236}">
                <a16:creationId xmlns:a16="http://schemas.microsoft.com/office/drawing/2014/main" id="{273FA5B9-6200-7848-8EF8-9353E58EAE4C}"/>
              </a:ext>
            </a:extLst>
          </p:cNvPr>
          <p:cNvSpPr txBox="1"/>
          <p:nvPr/>
        </p:nvSpPr>
        <p:spPr>
          <a:xfrm>
            <a:off x="2458121" y="4032510"/>
            <a:ext cx="1072730" cy="461665"/>
          </a:xfrm>
          <a:prstGeom prst="rect">
            <a:avLst/>
          </a:prstGeom>
          <a:noFill/>
        </p:spPr>
        <p:txBody>
          <a:bodyPr wrap="none" rtlCol="0">
            <a:spAutoFit/>
          </a:bodyPr>
          <a:lstStyle/>
          <a:p>
            <a:r>
              <a:rPr lang="en-US" sz="2400" dirty="0">
                <a:solidFill>
                  <a:srgbClr val="0432FF"/>
                </a:solidFill>
                <a:latin typeface="Times New Roman" panose="02020603050405020304" pitchFamily="18" charset="0"/>
                <a:cs typeface="Times New Roman" panose="02020603050405020304" pitchFamily="18" charset="0"/>
              </a:rPr>
              <a:t>1 - </a:t>
            </a:r>
            <a:r>
              <a:rPr lang="en-US" sz="2400" i="1" dirty="0">
                <a:solidFill>
                  <a:srgbClr val="0432FF"/>
                </a:solidFill>
                <a:latin typeface="Times New Roman" panose="02020603050405020304" pitchFamily="18" charset="0"/>
                <a:cs typeface="Times New Roman" panose="02020603050405020304" pitchFamily="18" charset="0"/>
              </a:rPr>
              <a:t>f</a:t>
            </a:r>
            <a:r>
              <a:rPr lang="en-US" sz="2400" dirty="0">
                <a:solidFill>
                  <a:srgbClr val="0432FF"/>
                </a:solidFill>
                <a:latin typeface="Times New Roman" panose="02020603050405020304" pitchFamily="18" charset="0"/>
                <a:cs typeface="Times New Roman" panose="02020603050405020304" pitchFamily="18" charset="0"/>
              </a:rPr>
              <a:t>(E)</a:t>
            </a:r>
          </a:p>
        </p:txBody>
      </p:sp>
      <p:sp>
        <p:nvSpPr>
          <p:cNvPr id="24" name="TextBox 23">
            <a:extLst>
              <a:ext uri="{FF2B5EF4-FFF2-40B4-BE49-F238E27FC236}">
                <a16:creationId xmlns:a16="http://schemas.microsoft.com/office/drawing/2014/main" id="{8E27689D-7928-3543-88E7-4F454EE60C5C}"/>
              </a:ext>
            </a:extLst>
          </p:cNvPr>
          <p:cNvSpPr txBox="1"/>
          <p:nvPr/>
        </p:nvSpPr>
        <p:spPr>
          <a:xfrm>
            <a:off x="2059334" y="2255280"/>
            <a:ext cx="37221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a:t>
            </a:r>
          </a:p>
        </p:txBody>
      </p:sp>
      <p:sp>
        <p:nvSpPr>
          <p:cNvPr id="25" name="TextBox 24">
            <a:extLst>
              <a:ext uri="{FF2B5EF4-FFF2-40B4-BE49-F238E27FC236}">
                <a16:creationId xmlns:a16="http://schemas.microsoft.com/office/drawing/2014/main" id="{CF5744B8-5190-514D-9637-B81D98448759}"/>
              </a:ext>
            </a:extLst>
          </p:cNvPr>
          <p:cNvSpPr txBox="1"/>
          <p:nvPr/>
        </p:nvSpPr>
        <p:spPr>
          <a:xfrm>
            <a:off x="3380008" y="4985482"/>
            <a:ext cx="301686" cy="369332"/>
          </a:xfrm>
          <a:prstGeom prst="rect">
            <a:avLst/>
          </a:prstGeom>
          <a:noFill/>
        </p:spPr>
        <p:txBody>
          <a:bodyPr wrap="none" rtlCol="0">
            <a:spAutoFit/>
          </a:bodyPr>
          <a:lstStyle/>
          <a:p>
            <a:r>
              <a:rPr lang="en-US" dirty="0"/>
              <a:t>1</a:t>
            </a:r>
          </a:p>
        </p:txBody>
      </p:sp>
      <p:cxnSp>
        <p:nvCxnSpPr>
          <p:cNvPr id="26" name="Straight Connector 25">
            <a:extLst>
              <a:ext uri="{FF2B5EF4-FFF2-40B4-BE49-F238E27FC236}">
                <a16:creationId xmlns:a16="http://schemas.microsoft.com/office/drawing/2014/main" id="{2824315E-CFD1-6E4D-A81E-16988BA5DAC4}"/>
              </a:ext>
            </a:extLst>
          </p:cNvPr>
          <p:cNvCxnSpPr/>
          <p:nvPr/>
        </p:nvCxnSpPr>
        <p:spPr>
          <a:xfrm>
            <a:off x="2426329" y="3613198"/>
            <a:ext cx="1104522"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61FB1B-7A52-B349-B0A4-384818AB98BA}"/>
              </a:ext>
            </a:extLst>
          </p:cNvPr>
          <p:cNvSpPr txBox="1"/>
          <p:nvPr/>
        </p:nvSpPr>
        <p:spPr>
          <a:xfrm>
            <a:off x="3516791" y="3449740"/>
            <a:ext cx="4331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E</a:t>
            </a:r>
            <a:r>
              <a:rPr lang="en-US" b="1" baseline="-25000" dirty="0">
                <a:latin typeface="Times New Roman" panose="02020603050405020304" pitchFamily="18" charset="0"/>
                <a:cs typeface="Times New Roman" panose="02020603050405020304" pitchFamily="18" charset="0"/>
              </a:rPr>
              <a:t>F</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8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2" grpId="0"/>
      <p:bldP spid="13" grpId="0"/>
      <p:bldP spid="14" grpId="0"/>
      <p:bldP spid="15" grpId="0"/>
      <p:bldP spid="20" grpId="0" animBg="1"/>
      <p:bldP spid="21" grpId="0" animBg="1"/>
      <p:bldP spid="22" grpId="0"/>
      <p:bldP spid="23" grpId="0"/>
      <p:bldP spid="24" grpId="0"/>
      <p:bldP spid="2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70093" y="836712"/>
            <a:ext cx="7114373" cy="1042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0093" y="1794932"/>
            <a:ext cx="7114373" cy="1388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70093" y="3217333"/>
            <a:ext cx="7114373" cy="1100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070093" y="4334932"/>
            <a:ext cx="7114373" cy="20314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1465675" y="2002336"/>
            <a:ext cx="1005522"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471198" y="2002336"/>
            <a:ext cx="502760"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11889" y="1879600"/>
            <a:ext cx="1674017" cy="1303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85906" y="2154736"/>
            <a:ext cx="545483"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973957" y="1879600"/>
            <a:ext cx="2837931" cy="12419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876279" y="3351159"/>
            <a:ext cx="366104"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414268" y="5564428"/>
            <a:ext cx="2180245"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315683" y="5564428"/>
            <a:ext cx="1914702" cy="9668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EDF0C15-612F-304C-8ACF-32BD89755608}"/>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Electron Concentration</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99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0" nodeType="clickEffect">
                                  <p:stCondLst>
                                    <p:cond delay="0"/>
                                  </p:stCondLst>
                                  <p:childTnLst>
                                    <p:animEffect transition="out" filter="blinds(horizontal)">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0" nodeType="clickEffect">
                                  <p:stCondLst>
                                    <p:cond delay="0"/>
                                  </p:stCondLst>
                                  <p:childTnLst>
                                    <p:animEffect transition="out" filter="blinds(horizontal)">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solidFill>
            <a:srgbClr val="FFFF00"/>
          </a:solid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Recap of the Objective</a:t>
            </a:r>
          </a:p>
        </p:txBody>
      </p:sp>
      <p:sp>
        <p:nvSpPr>
          <p:cNvPr id="3" name="TextBox 2"/>
          <p:cNvSpPr txBox="1"/>
          <p:nvPr/>
        </p:nvSpPr>
        <p:spPr>
          <a:xfrm>
            <a:off x="1273041" y="1744161"/>
            <a:ext cx="360547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Understanding J = </a:t>
            </a:r>
            <a:r>
              <a:rPr lang="en-US" sz="2800" dirty="0" err="1">
                <a:latin typeface="Times New Roman" panose="02020603050405020304" pitchFamily="18" charset="0"/>
                <a:cs typeface="Times New Roman" panose="02020603050405020304" pitchFamily="18" charset="0"/>
              </a:rPr>
              <a:t>n.q.</a:t>
            </a:r>
            <a:r>
              <a:rPr lang="en-US" sz="2800" i="1" dirty="0" err="1">
                <a:latin typeface="Times New Roman" panose="02020603050405020304" pitchFamily="18" charset="0"/>
                <a:cs typeface="Times New Roman" panose="02020603050405020304" pitchFamily="18" charset="0"/>
              </a:rPr>
              <a:t>v</a:t>
            </a:r>
            <a:endParaRPr lang="en-US" sz="28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5416433" y="1213683"/>
            <a:ext cx="2454526" cy="1584176"/>
            <a:chOff x="6300192" y="1628800"/>
            <a:chExt cx="2454526" cy="1584176"/>
          </a:xfrm>
        </p:grpSpPr>
        <p:sp>
          <p:nvSpPr>
            <p:cNvPr id="5" name="TextBox 4"/>
            <p:cNvSpPr txBox="1"/>
            <p:nvPr/>
          </p:nvSpPr>
          <p:spPr>
            <a:xfrm>
              <a:off x="6948264" y="1700808"/>
              <a:ext cx="180645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n ?</a:t>
              </a:r>
            </a:p>
          </p:txBody>
        </p:sp>
        <p:sp>
          <p:nvSpPr>
            <p:cNvPr id="6" name="TextBox 5"/>
            <p:cNvSpPr txBox="1"/>
            <p:nvPr/>
          </p:nvSpPr>
          <p:spPr>
            <a:xfrm>
              <a:off x="6948264" y="2483604"/>
              <a:ext cx="177998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a:t>
              </a:r>
              <a:r>
                <a:rPr lang="en-US" sz="2800" i="1" dirty="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p>
          </p:txBody>
        </p:sp>
        <p:sp>
          <p:nvSpPr>
            <p:cNvPr id="7" name="Left Brace 6"/>
            <p:cNvSpPr/>
            <p:nvPr/>
          </p:nvSpPr>
          <p:spPr>
            <a:xfrm>
              <a:off x="6300192" y="1628800"/>
              <a:ext cx="576064" cy="158417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grpSp>
      <p:sp>
        <p:nvSpPr>
          <p:cNvPr id="8" name="TextBox 7"/>
          <p:cNvSpPr txBox="1"/>
          <p:nvPr/>
        </p:nvSpPr>
        <p:spPr>
          <a:xfrm>
            <a:off x="1187624" y="3645024"/>
            <a:ext cx="676298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 = f (density of states, statistical distribution)</a:t>
            </a:r>
          </a:p>
        </p:txBody>
      </p:sp>
      <p:sp>
        <p:nvSpPr>
          <p:cNvPr id="9" name="TextBox 8"/>
          <p:cNvSpPr txBox="1"/>
          <p:nvPr/>
        </p:nvSpPr>
        <p:spPr>
          <a:xfrm>
            <a:off x="1691680" y="4571634"/>
            <a:ext cx="551991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Density of states = f (band structure)</a:t>
            </a:r>
          </a:p>
        </p:txBody>
      </p:sp>
      <p:sp>
        <p:nvSpPr>
          <p:cNvPr id="10" name="TextBox 9"/>
          <p:cNvSpPr txBox="1"/>
          <p:nvPr/>
        </p:nvSpPr>
        <p:spPr>
          <a:xfrm>
            <a:off x="1691680" y="5589240"/>
            <a:ext cx="560652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Band structure = f(periodic potential)</a:t>
            </a:r>
          </a:p>
        </p:txBody>
      </p:sp>
      <p:sp>
        <p:nvSpPr>
          <p:cNvPr id="12" name="Rectangle 11">
            <a:extLst>
              <a:ext uri="{FF2B5EF4-FFF2-40B4-BE49-F238E27FC236}">
                <a16:creationId xmlns:a16="http://schemas.microsoft.com/office/drawing/2014/main" id="{0FBD348A-C153-0649-AB18-A56751F0CBC7}"/>
              </a:ext>
            </a:extLst>
          </p:cNvPr>
          <p:cNvSpPr/>
          <p:nvPr/>
        </p:nvSpPr>
        <p:spPr>
          <a:xfrm>
            <a:off x="1007583" y="5527684"/>
            <a:ext cx="530915" cy="646331"/>
          </a:xfrm>
          <a:prstGeom prst="rect">
            <a:avLst/>
          </a:prstGeom>
        </p:spPr>
        <p:txBody>
          <a:bodyPr wrap="none">
            <a:spAutoFit/>
          </a:bodyPr>
          <a:lstStyle/>
          <a:p>
            <a:r>
              <a:rPr lang="en-US" sz="3600" dirty="0"/>
              <a:t>✓</a:t>
            </a:r>
          </a:p>
        </p:txBody>
      </p:sp>
      <p:sp>
        <p:nvSpPr>
          <p:cNvPr id="13" name="Rectangle 12">
            <a:extLst>
              <a:ext uri="{FF2B5EF4-FFF2-40B4-BE49-F238E27FC236}">
                <a16:creationId xmlns:a16="http://schemas.microsoft.com/office/drawing/2014/main" id="{5E571DAD-CDE3-1347-BE81-64F2116FCFA0}"/>
              </a:ext>
            </a:extLst>
          </p:cNvPr>
          <p:cNvSpPr/>
          <p:nvPr/>
        </p:nvSpPr>
        <p:spPr>
          <a:xfrm>
            <a:off x="962698" y="4513675"/>
            <a:ext cx="620683" cy="707886"/>
          </a:xfrm>
          <a:prstGeom prst="rect">
            <a:avLst/>
          </a:prstGeom>
        </p:spPr>
        <p:txBody>
          <a:bodyPr wrap="none">
            <a:spAutoFit/>
          </a:bodyPr>
          <a:lstStyle/>
          <a:p>
            <a:r>
              <a:rPr lang="en-US" sz="4000" dirty="0"/>
              <a:t>☞</a:t>
            </a:r>
          </a:p>
        </p:txBody>
      </p:sp>
      <p:sp>
        <p:nvSpPr>
          <p:cNvPr id="14" name="Rectangle 13">
            <a:extLst>
              <a:ext uri="{FF2B5EF4-FFF2-40B4-BE49-F238E27FC236}">
                <a16:creationId xmlns:a16="http://schemas.microsoft.com/office/drawing/2014/main" id="{4F9D9173-3A79-4C48-B225-25207C0B65DC}"/>
              </a:ext>
            </a:extLst>
          </p:cNvPr>
          <p:cNvSpPr/>
          <p:nvPr/>
        </p:nvSpPr>
        <p:spPr>
          <a:xfrm>
            <a:off x="1007583" y="3502479"/>
            <a:ext cx="7042403" cy="873578"/>
          </a:xfrm>
          <a:prstGeom prst="rect">
            <a:avLst/>
          </a:prstGeom>
          <a:noFill/>
          <a:ln w="38100">
            <a:solidFill>
              <a:srgbClr val="FF0000"/>
            </a:solidFill>
            <a:prstDash val="solid"/>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19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45629" y="908720"/>
            <a:ext cx="7615238" cy="1042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90662" y="2133600"/>
            <a:ext cx="3081338" cy="3414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057775" y="2743200"/>
            <a:ext cx="1952625" cy="164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15725" name="Object 3"/>
          <p:cNvGraphicFramePr>
            <a:graphicFrameLocks noGrp="1" noChangeAspect="1"/>
          </p:cNvGraphicFramePr>
          <p:nvPr/>
        </p:nvGraphicFramePr>
        <p:xfrm>
          <a:off x="2057400" y="5562600"/>
          <a:ext cx="5032375" cy="1093513"/>
        </p:xfrm>
        <a:graphic>
          <a:graphicData uri="http://schemas.openxmlformats.org/presentationml/2006/ole">
            <mc:AlternateContent xmlns:mc="http://schemas.openxmlformats.org/markup-compatibility/2006">
              <mc:Choice xmlns:v="urn:schemas-microsoft-com:vml" Requires="v">
                <p:oleObj spid="_x0000_s1036" name="Equation" r:id="rId6" imgW="2654280" imgH="596880" progId="Equation.3">
                  <p:embed/>
                </p:oleObj>
              </mc:Choice>
              <mc:Fallback>
                <p:oleObj name="Equation" r:id="rId6" imgW="2654280" imgH="596880" progId="Equation.3">
                  <p:embed/>
                  <p:pic>
                    <p:nvPicPr>
                      <p:cNvPr id="115725" name="Object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562600"/>
                        <a:ext cx="5032375" cy="1093513"/>
                      </a:xfrm>
                      <a:prstGeom prst="rect">
                        <a:avLst/>
                      </a:prstGeom>
                      <a:solidFill>
                        <a:schemeClr val="bg1"/>
                      </a:solidFill>
                      <a:ln w="9525">
                        <a:solidFill>
                          <a:srgbClr val="4B76FF"/>
                        </a:solidFill>
                        <a:miter lim="800000"/>
                        <a:headEnd/>
                        <a:tailEnd/>
                      </a:ln>
                      <a:effectLst/>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FBAFC211-29B0-4844-ADEC-C4D944FF9870}"/>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Effective Density of States</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96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2400" y="1700808"/>
            <a:ext cx="2286000" cy="427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What we learnt in this class</a:t>
            </a:r>
          </a:p>
        </p:txBody>
      </p:sp>
      <p:pic>
        <p:nvPicPr>
          <p:cNvPr id="5"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43200" y="1628800"/>
            <a:ext cx="2362200" cy="427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334000" y="1556792"/>
            <a:ext cx="3524250" cy="427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0" y="6194064"/>
            <a:ext cx="914400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a:latin typeface="Times New Roman" panose="02020603050405020304" pitchFamily="18" charset="0"/>
                <a:cs typeface="Times New Roman" panose="02020603050405020304" pitchFamily="18" charset="0"/>
              </a:rPr>
              <a:t>What type of semiconductor it is?</a:t>
            </a:r>
          </a:p>
        </p:txBody>
      </p:sp>
    </p:spTree>
    <p:extLst>
      <p:ext uri="{BB962C8B-B14F-4D97-AF65-F5344CB8AC3E}">
        <p14:creationId xmlns:p14="http://schemas.microsoft.com/office/powerpoint/2010/main" val="8086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solidFill>
            <a:srgbClr val="FFFF00"/>
          </a:solid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Recap of the last class</a:t>
            </a:r>
          </a:p>
        </p:txBody>
      </p:sp>
      <p:grpSp>
        <p:nvGrpSpPr>
          <p:cNvPr id="11" name="Group 10">
            <a:extLst>
              <a:ext uri="{FF2B5EF4-FFF2-40B4-BE49-F238E27FC236}">
                <a16:creationId xmlns:a16="http://schemas.microsoft.com/office/drawing/2014/main" id="{203AFB7E-0D82-5744-97F7-BFCE7DF12001}"/>
              </a:ext>
            </a:extLst>
          </p:cNvPr>
          <p:cNvGrpSpPr/>
          <p:nvPr/>
        </p:nvGrpSpPr>
        <p:grpSpPr>
          <a:xfrm>
            <a:off x="0" y="1766681"/>
            <a:ext cx="2976001" cy="4528929"/>
            <a:chOff x="0" y="2311430"/>
            <a:chExt cx="2976001" cy="4528929"/>
          </a:xfrm>
        </p:grpSpPr>
        <p:cxnSp>
          <p:nvCxnSpPr>
            <p:cNvPr id="15" name="Straight Arrow Connector 14">
              <a:extLst>
                <a:ext uri="{FF2B5EF4-FFF2-40B4-BE49-F238E27FC236}">
                  <a16:creationId xmlns:a16="http://schemas.microsoft.com/office/drawing/2014/main" id="{EAEC170D-EDE4-9D4E-8FAB-BE4ECCF95592}"/>
                </a:ext>
              </a:extLst>
            </p:cNvPr>
            <p:cNvCxnSpPr/>
            <p:nvPr/>
          </p:nvCxnSpPr>
          <p:spPr>
            <a:xfrm>
              <a:off x="0" y="6429983"/>
              <a:ext cx="2714017" cy="0"/>
            </a:xfrm>
            <a:prstGeom prst="straightConnector1">
              <a:avLst/>
            </a:prstGeom>
            <a:ln w="38100">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45E360-0E6F-014A-ABA6-A5B0DF9410D0}"/>
                </a:ext>
              </a:extLst>
            </p:cNvPr>
            <p:cNvCxnSpPr/>
            <p:nvPr/>
          </p:nvCxnSpPr>
          <p:spPr>
            <a:xfrm>
              <a:off x="457200" y="2733472"/>
              <a:ext cx="0" cy="370623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45E4C6-32D1-A441-B547-E4300472B3A4}"/>
                </a:ext>
              </a:extLst>
            </p:cNvPr>
            <p:cNvCxnSpPr/>
            <p:nvPr/>
          </p:nvCxnSpPr>
          <p:spPr>
            <a:xfrm>
              <a:off x="2068749" y="2733472"/>
              <a:ext cx="0" cy="370623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35C5F7A-FAAE-5D45-963C-EF10837746EF}"/>
                </a:ext>
              </a:extLst>
            </p:cNvPr>
            <p:cNvCxnSpPr/>
            <p:nvPr/>
          </p:nvCxnSpPr>
          <p:spPr>
            <a:xfrm>
              <a:off x="1267838" y="2311430"/>
              <a:ext cx="0" cy="414000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00B19B5D-2DF8-9848-874D-34559FC8013E}"/>
                </a:ext>
              </a:extLst>
            </p:cNvPr>
            <p:cNvSpPr/>
            <p:nvPr/>
          </p:nvSpPr>
          <p:spPr>
            <a:xfrm>
              <a:off x="466928" y="3160769"/>
              <a:ext cx="1595336" cy="837299"/>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C7A1F9C-BC26-6B48-8ABC-C7B2AA1070A3}"/>
                </a:ext>
              </a:extLst>
            </p:cNvPr>
            <p:cNvSpPr/>
            <p:nvPr/>
          </p:nvSpPr>
          <p:spPr>
            <a:xfrm flipV="1">
              <a:off x="457200" y="4765812"/>
              <a:ext cx="1595336" cy="509863"/>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19B6C1BB-B0AC-224C-8BD2-C1B1203B10CA}"/>
                </a:ext>
              </a:extLst>
            </p:cNvPr>
            <p:cNvSpPr/>
            <p:nvPr/>
          </p:nvSpPr>
          <p:spPr>
            <a:xfrm>
              <a:off x="457200" y="5476211"/>
              <a:ext cx="1595336" cy="302289"/>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FB663546-70FB-DC47-9981-800F7B4B647E}"/>
                </a:ext>
              </a:extLst>
            </p:cNvPr>
            <p:cNvSpPr/>
            <p:nvPr/>
          </p:nvSpPr>
          <p:spPr>
            <a:xfrm flipV="1">
              <a:off x="466928" y="6177314"/>
              <a:ext cx="1595336" cy="152401"/>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13C2B8-BC1B-E243-8266-2911E5749BAC}"/>
                </a:ext>
              </a:extLst>
            </p:cNvPr>
            <p:cNvGrpSpPr/>
            <p:nvPr/>
          </p:nvGrpSpPr>
          <p:grpSpPr>
            <a:xfrm>
              <a:off x="435433" y="5433851"/>
              <a:ext cx="1625253" cy="392357"/>
              <a:chOff x="435433" y="5433851"/>
              <a:chExt cx="1625253" cy="392357"/>
            </a:xfrm>
          </p:grpSpPr>
          <p:sp>
            <p:nvSpPr>
              <p:cNvPr id="24" name="Oval 23">
                <a:extLst>
                  <a:ext uri="{FF2B5EF4-FFF2-40B4-BE49-F238E27FC236}">
                    <a16:creationId xmlns:a16="http://schemas.microsoft.com/office/drawing/2014/main" id="{77902CC4-4117-B648-9ABF-E0BC2968F74D}"/>
                  </a:ext>
                </a:extLst>
              </p:cNvPr>
              <p:cNvSpPr/>
              <p:nvPr/>
            </p:nvSpPr>
            <p:spPr>
              <a:xfrm>
                <a:off x="435433" y="5730792"/>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090EBEB-71E4-DC43-9643-07CAE9B4BA2C}"/>
                  </a:ext>
                </a:extLst>
              </p:cNvPr>
              <p:cNvSpPr/>
              <p:nvPr/>
            </p:nvSpPr>
            <p:spPr>
              <a:xfrm>
                <a:off x="1216888" y="5433851"/>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DBEE7E8-07F9-CB42-9958-661331219C84}"/>
                  </a:ext>
                </a:extLst>
              </p:cNvPr>
              <p:cNvSpPr/>
              <p:nvPr/>
            </p:nvSpPr>
            <p:spPr>
              <a:xfrm>
                <a:off x="1965270" y="5706938"/>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46B16D1-A4EC-8149-A492-6C54A6EE5B6B}"/>
                  </a:ext>
                </a:extLst>
              </p:cNvPr>
              <p:cNvSpPr/>
              <p:nvPr/>
            </p:nvSpPr>
            <p:spPr>
              <a:xfrm>
                <a:off x="1414143" y="5508524"/>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956C469-3183-A144-94DE-4C99509D3E25}"/>
                  </a:ext>
                </a:extLst>
              </p:cNvPr>
              <p:cNvSpPr/>
              <p:nvPr/>
            </p:nvSpPr>
            <p:spPr>
              <a:xfrm>
                <a:off x="1595111" y="5601198"/>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FFF316B-4717-9B41-B2E8-BE2DCE0E2D18}"/>
                  </a:ext>
                </a:extLst>
              </p:cNvPr>
              <p:cNvSpPr/>
              <p:nvPr/>
            </p:nvSpPr>
            <p:spPr>
              <a:xfrm>
                <a:off x="1759431" y="5674489"/>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FEC8EC-E0B1-EE4E-8379-8388588C911E}"/>
                  </a:ext>
                </a:extLst>
              </p:cNvPr>
              <p:cNvSpPr/>
              <p:nvPr/>
            </p:nvSpPr>
            <p:spPr>
              <a:xfrm>
                <a:off x="1005544" y="5505782"/>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8E057CC-3EE4-A449-916A-D8F748713BC4}"/>
                  </a:ext>
                </a:extLst>
              </p:cNvPr>
              <p:cNvSpPr/>
              <p:nvPr/>
            </p:nvSpPr>
            <p:spPr>
              <a:xfrm>
                <a:off x="823458" y="5579073"/>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C2C9119-C5B5-C541-A6A0-B8D4F2753ABC}"/>
                  </a:ext>
                </a:extLst>
              </p:cNvPr>
              <p:cNvSpPr/>
              <p:nvPr/>
            </p:nvSpPr>
            <p:spPr>
              <a:xfrm>
                <a:off x="642615" y="5674489"/>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C0906D8-6D26-9044-986A-7F651825A1B8}"/>
                </a:ext>
              </a:extLst>
            </p:cNvPr>
            <p:cNvSpPr txBox="1"/>
            <p:nvPr/>
          </p:nvSpPr>
          <p:spPr>
            <a:xfrm>
              <a:off x="2637447" y="6177314"/>
              <a:ext cx="33855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k</a:t>
              </a:r>
            </a:p>
          </p:txBody>
        </p:sp>
        <p:sp>
          <p:nvSpPr>
            <p:cNvPr id="34" name="TextBox 33">
              <a:extLst>
                <a:ext uri="{FF2B5EF4-FFF2-40B4-BE49-F238E27FC236}">
                  <a16:creationId xmlns:a16="http://schemas.microsoft.com/office/drawing/2014/main" id="{BA5CA2D4-5DE2-7B44-967F-37C424CAA2FE}"/>
                </a:ext>
              </a:extLst>
            </p:cNvPr>
            <p:cNvSpPr txBox="1"/>
            <p:nvPr/>
          </p:nvSpPr>
          <p:spPr>
            <a:xfrm>
              <a:off x="1920586" y="6375349"/>
              <a:ext cx="692818"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max</a:t>
              </a:r>
              <a:endParaRPr lang="en-US" sz="2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D601413-797F-874A-B095-124232DF2059}"/>
                </a:ext>
              </a:extLst>
            </p:cNvPr>
            <p:cNvSpPr txBox="1"/>
            <p:nvPr/>
          </p:nvSpPr>
          <p:spPr>
            <a:xfrm>
              <a:off x="290672" y="6378694"/>
              <a:ext cx="659155"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min</a:t>
              </a:r>
              <a:endParaRPr lang="en-US" sz="2400" dirty="0">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646CE491-2E36-7048-8A47-84B5B087ACF6}"/>
              </a:ext>
            </a:extLst>
          </p:cNvPr>
          <p:cNvGrpSpPr/>
          <p:nvPr/>
        </p:nvGrpSpPr>
        <p:grpSpPr>
          <a:xfrm>
            <a:off x="2990262" y="1766681"/>
            <a:ext cx="2976001" cy="4528929"/>
            <a:chOff x="2990262" y="1766681"/>
            <a:chExt cx="2976001" cy="4528929"/>
          </a:xfrm>
        </p:grpSpPr>
        <p:grpSp>
          <p:nvGrpSpPr>
            <p:cNvPr id="36" name="Group 35">
              <a:extLst>
                <a:ext uri="{FF2B5EF4-FFF2-40B4-BE49-F238E27FC236}">
                  <a16:creationId xmlns:a16="http://schemas.microsoft.com/office/drawing/2014/main" id="{7FD7463D-F5E9-B949-AC25-F69F789581A1}"/>
                </a:ext>
              </a:extLst>
            </p:cNvPr>
            <p:cNvGrpSpPr/>
            <p:nvPr/>
          </p:nvGrpSpPr>
          <p:grpSpPr>
            <a:xfrm>
              <a:off x="3437054" y="5116798"/>
              <a:ext cx="1625253" cy="151719"/>
              <a:chOff x="3552155" y="5674489"/>
              <a:chExt cx="1625253" cy="151719"/>
            </a:xfrm>
          </p:grpSpPr>
          <p:sp>
            <p:nvSpPr>
              <p:cNvPr id="37" name="Oval 36">
                <a:extLst>
                  <a:ext uri="{FF2B5EF4-FFF2-40B4-BE49-F238E27FC236}">
                    <a16:creationId xmlns:a16="http://schemas.microsoft.com/office/drawing/2014/main" id="{7D7A33E7-F2AD-B348-B35F-63F6F22A2FEA}"/>
                  </a:ext>
                </a:extLst>
              </p:cNvPr>
              <p:cNvSpPr/>
              <p:nvPr/>
            </p:nvSpPr>
            <p:spPr>
              <a:xfrm>
                <a:off x="3552155" y="5730792"/>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2327900-2BF4-0141-B1A0-DA18B6C0B4F0}"/>
                  </a:ext>
                </a:extLst>
              </p:cNvPr>
              <p:cNvSpPr/>
              <p:nvPr/>
            </p:nvSpPr>
            <p:spPr>
              <a:xfrm>
                <a:off x="5081992" y="5706938"/>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99DD206-93AA-0A41-A591-9161EFBC3EAE}"/>
                  </a:ext>
                </a:extLst>
              </p:cNvPr>
              <p:cNvSpPr/>
              <p:nvPr/>
            </p:nvSpPr>
            <p:spPr>
              <a:xfrm>
                <a:off x="4876153" y="5674489"/>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53AD7AF-6B6B-B649-8F38-D97B38EECD8D}"/>
                  </a:ext>
                </a:extLst>
              </p:cNvPr>
              <p:cNvSpPr/>
              <p:nvPr/>
            </p:nvSpPr>
            <p:spPr>
              <a:xfrm>
                <a:off x="3759337" y="5674489"/>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595661F-F23F-C44F-931F-39C3AFF24C31}"/>
                </a:ext>
              </a:extLst>
            </p:cNvPr>
            <p:cNvGrpSpPr/>
            <p:nvPr/>
          </p:nvGrpSpPr>
          <p:grpSpPr>
            <a:xfrm>
              <a:off x="2990262" y="1766681"/>
              <a:ext cx="2976001" cy="4528929"/>
              <a:chOff x="3116722" y="2311430"/>
              <a:chExt cx="2976001" cy="4528929"/>
            </a:xfrm>
          </p:grpSpPr>
          <p:cxnSp>
            <p:nvCxnSpPr>
              <p:cNvPr id="42" name="Straight Arrow Connector 41">
                <a:extLst>
                  <a:ext uri="{FF2B5EF4-FFF2-40B4-BE49-F238E27FC236}">
                    <a16:creationId xmlns:a16="http://schemas.microsoft.com/office/drawing/2014/main" id="{369BC96F-C366-F840-BD3F-8EF4ADB91AF6}"/>
                  </a:ext>
                </a:extLst>
              </p:cNvPr>
              <p:cNvCxnSpPr/>
              <p:nvPr/>
            </p:nvCxnSpPr>
            <p:spPr>
              <a:xfrm>
                <a:off x="3116722" y="6429983"/>
                <a:ext cx="2714017" cy="0"/>
              </a:xfrm>
              <a:prstGeom prst="straightConnector1">
                <a:avLst/>
              </a:prstGeom>
              <a:ln w="38100">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5E1D557-1515-1E42-AF34-689DF5A255CD}"/>
                  </a:ext>
                </a:extLst>
              </p:cNvPr>
              <p:cNvCxnSpPr/>
              <p:nvPr/>
            </p:nvCxnSpPr>
            <p:spPr>
              <a:xfrm>
                <a:off x="3573922" y="2733472"/>
                <a:ext cx="0" cy="370623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435BB84-867E-084D-B518-1FFFFBF4C41C}"/>
                  </a:ext>
                </a:extLst>
              </p:cNvPr>
              <p:cNvCxnSpPr/>
              <p:nvPr/>
            </p:nvCxnSpPr>
            <p:spPr>
              <a:xfrm>
                <a:off x="5185471" y="2733472"/>
                <a:ext cx="0" cy="370623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032FF42-AC19-3743-8AF7-B48CD9588857}"/>
                  </a:ext>
                </a:extLst>
              </p:cNvPr>
              <p:cNvCxnSpPr/>
              <p:nvPr/>
            </p:nvCxnSpPr>
            <p:spPr>
              <a:xfrm>
                <a:off x="4384560" y="2311430"/>
                <a:ext cx="0" cy="414000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2A99DE8D-E95A-0440-9628-60FA6B65CC0D}"/>
                  </a:ext>
                </a:extLst>
              </p:cNvPr>
              <p:cNvSpPr/>
              <p:nvPr/>
            </p:nvSpPr>
            <p:spPr>
              <a:xfrm>
                <a:off x="3583650" y="3160769"/>
                <a:ext cx="1595336" cy="837299"/>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6406483E-F028-2C4C-B5CC-473E3EF95DE2}"/>
                  </a:ext>
                </a:extLst>
              </p:cNvPr>
              <p:cNvSpPr/>
              <p:nvPr/>
            </p:nvSpPr>
            <p:spPr>
              <a:xfrm flipV="1">
                <a:off x="3573922" y="4765812"/>
                <a:ext cx="1595336" cy="509863"/>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1BB8E3D7-D6FE-BE47-91CD-A14ED4A6EA33}"/>
                  </a:ext>
                </a:extLst>
              </p:cNvPr>
              <p:cNvSpPr/>
              <p:nvPr/>
            </p:nvSpPr>
            <p:spPr>
              <a:xfrm>
                <a:off x="3573922" y="5476211"/>
                <a:ext cx="1595336" cy="302289"/>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AAD9F336-DB1B-2C4D-812B-76919E6FD22A}"/>
                  </a:ext>
                </a:extLst>
              </p:cNvPr>
              <p:cNvSpPr/>
              <p:nvPr/>
            </p:nvSpPr>
            <p:spPr>
              <a:xfrm flipV="1">
                <a:off x="3583650" y="6177314"/>
                <a:ext cx="1595336" cy="152401"/>
              </a:xfrm>
              <a:custGeom>
                <a:avLst/>
                <a:gdLst>
                  <a:gd name="connsiteX0" fmla="*/ 0 w 1595336"/>
                  <a:gd name="connsiteY0" fmla="*/ 837299 h 837299"/>
                  <a:gd name="connsiteX1" fmla="*/ 155642 w 1595336"/>
                  <a:gd name="connsiteY1" fmla="*/ 769205 h 837299"/>
                  <a:gd name="connsiteX2" fmla="*/ 330740 w 1595336"/>
                  <a:gd name="connsiteY2" fmla="*/ 555197 h 837299"/>
                  <a:gd name="connsiteX3" fmla="*/ 486383 w 1595336"/>
                  <a:gd name="connsiteY3" fmla="*/ 321733 h 837299"/>
                  <a:gd name="connsiteX4" fmla="*/ 632298 w 1595336"/>
                  <a:gd name="connsiteY4" fmla="*/ 117452 h 837299"/>
                  <a:gd name="connsiteX5" fmla="*/ 710119 w 1595336"/>
                  <a:gd name="connsiteY5" fmla="*/ 29903 h 837299"/>
                  <a:gd name="connsiteX6" fmla="*/ 787940 w 1595336"/>
                  <a:gd name="connsiteY6" fmla="*/ 720 h 837299"/>
                  <a:gd name="connsiteX7" fmla="*/ 904672 w 1595336"/>
                  <a:gd name="connsiteY7" fmla="*/ 39631 h 837299"/>
                  <a:gd name="connsiteX8" fmla="*/ 1079770 w 1595336"/>
                  <a:gd name="connsiteY8" fmla="*/ 312005 h 837299"/>
                  <a:gd name="connsiteX9" fmla="*/ 1313234 w 1595336"/>
                  <a:gd name="connsiteY9" fmla="*/ 623291 h 837299"/>
                  <a:gd name="connsiteX10" fmla="*/ 1391055 w 1595336"/>
                  <a:gd name="connsiteY10" fmla="*/ 730295 h 837299"/>
                  <a:gd name="connsiteX11" fmla="*/ 1507787 w 1595336"/>
                  <a:gd name="connsiteY11" fmla="*/ 808116 h 837299"/>
                  <a:gd name="connsiteX12" fmla="*/ 1595336 w 1595336"/>
                  <a:gd name="connsiteY12" fmla="*/ 837299 h 8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5336" h="837299">
                    <a:moveTo>
                      <a:pt x="0" y="837299"/>
                    </a:moveTo>
                    <a:cubicBezTo>
                      <a:pt x="50259" y="826760"/>
                      <a:pt x="100519" y="816222"/>
                      <a:pt x="155642" y="769205"/>
                    </a:cubicBezTo>
                    <a:cubicBezTo>
                      <a:pt x="210765" y="722188"/>
                      <a:pt x="275617" y="629776"/>
                      <a:pt x="330740" y="555197"/>
                    </a:cubicBezTo>
                    <a:cubicBezTo>
                      <a:pt x="385864" y="480618"/>
                      <a:pt x="436123" y="394690"/>
                      <a:pt x="486383" y="321733"/>
                    </a:cubicBezTo>
                    <a:cubicBezTo>
                      <a:pt x="536643" y="248775"/>
                      <a:pt x="595009" y="166090"/>
                      <a:pt x="632298" y="117452"/>
                    </a:cubicBezTo>
                    <a:cubicBezTo>
                      <a:pt x="669587" y="68814"/>
                      <a:pt x="684179" y="49358"/>
                      <a:pt x="710119" y="29903"/>
                    </a:cubicBezTo>
                    <a:cubicBezTo>
                      <a:pt x="736059" y="10448"/>
                      <a:pt x="755515" y="-901"/>
                      <a:pt x="787940" y="720"/>
                    </a:cubicBezTo>
                    <a:cubicBezTo>
                      <a:pt x="820365" y="2341"/>
                      <a:pt x="856034" y="-12250"/>
                      <a:pt x="904672" y="39631"/>
                    </a:cubicBezTo>
                    <a:cubicBezTo>
                      <a:pt x="953310" y="91512"/>
                      <a:pt x="1011676" y="214728"/>
                      <a:pt x="1079770" y="312005"/>
                    </a:cubicBezTo>
                    <a:cubicBezTo>
                      <a:pt x="1147864" y="409282"/>
                      <a:pt x="1261353" y="553576"/>
                      <a:pt x="1313234" y="623291"/>
                    </a:cubicBezTo>
                    <a:cubicBezTo>
                      <a:pt x="1365115" y="693006"/>
                      <a:pt x="1358630" y="699491"/>
                      <a:pt x="1391055" y="730295"/>
                    </a:cubicBezTo>
                    <a:cubicBezTo>
                      <a:pt x="1423480" y="761099"/>
                      <a:pt x="1473740" y="790282"/>
                      <a:pt x="1507787" y="808116"/>
                    </a:cubicBezTo>
                    <a:cubicBezTo>
                      <a:pt x="1541834" y="825950"/>
                      <a:pt x="1568585" y="831624"/>
                      <a:pt x="1595336" y="837299"/>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D14B4F8-7F5A-4F4E-BFC5-5D8432C8899F}"/>
                  </a:ext>
                </a:extLst>
              </p:cNvPr>
              <p:cNvSpPr txBox="1"/>
              <p:nvPr/>
            </p:nvSpPr>
            <p:spPr>
              <a:xfrm>
                <a:off x="5754169" y="6177314"/>
                <a:ext cx="33855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k</a:t>
                </a:r>
              </a:p>
            </p:txBody>
          </p:sp>
          <p:sp>
            <p:nvSpPr>
              <p:cNvPr id="51" name="TextBox 50">
                <a:extLst>
                  <a:ext uri="{FF2B5EF4-FFF2-40B4-BE49-F238E27FC236}">
                    <a16:creationId xmlns:a16="http://schemas.microsoft.com/office/drawing/2014/main" id="{D9892ED9-E9E1-FC43-A12D-1DA1FF645DF5}"/>
                  </a:ext>
                </a:extLst>
              </p:cNvPr>
              <p:cNvSpPr txBox="1"/>
              <p:nvPr/>
            </p:nvSpPr>
            <p:spPr>
              <a:xfrm>
                <a:off x="5037308" y="6375349"/>
                <a:ext cx="692818"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max</a:t>
                </a:r>
                <a:endParaRPr lang="en-US" sz="2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ACB6BC47-1CA7-1846-B646-D908413E728E}"/>
                  </a:ext>
                </a:extLst>
              </p:cNvPr>
              <p:cNvSpPr txBox="1"/>
              <p:nvPr/>
            </p:nvSpPr>
            <p:spPr>
              <a:xfrm>
                <a:off x="3407394" y="6378694"/>
                <a:ext cx="659155"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min</a:t>
                </a:r>
                <a:endParaRPr lang="en-US" sz="2400" dirty="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556058FA-EB1B-0640-8001-22C46DEFAD8A}"/>
                </a:ext>
              </a:extLst>
            </p:cNvPr>
            <p:cNvGrpSpPr/>
            <p:nvPr/>
          </p:nvGrpSpPr>
          <p:grpSpPr>
            <a:xfrm>
              <a:off x="3790390" y="4412713"/>
              <a:ext cx="867069" cy="385270"/>
              <a:chOff x="3940180" y="4945214"/>
              <a:chExt cx="867069" cy="385270"/>
            </a:xfrm>
          </p:grpSpPr>
          <p:sp>
            <p:nvSpPr>
              <p:cNvPr id="54" name="Oval 53">
                <a:extLst>
                  <a:ext uri="{FF2B5EF4-FFF2-40B4-BE49-F238E27FC236}">
                    <a16:creationId xmlns:a16="http://schemas.microsoft.com/office/drawing/2014/main" id="{B66E493F-C68F-534F-A65F-3D6C5F32AD66}"/>
                  </a:ext>
                </a:extLst>
              </p:cNvPr>
              <p:cNvSpPr/>
              <p:nvPr/>
            </p:nvSpPr>
            <p:spPr>
              <a:xfrm>
                <a:off x="4333610" y="5235068"/>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34086D9-2851-6B40-8E50-A73AC8B62EE1}"/>
                  </a:ext>
                </a:extLst>
              </p:cNvPr>
              <p:cNvSpPr/>
              <p:nvPr/>
            </p:nvSpPr>
            <p:spPr>
              <a:xfrm>
                <a:off x="4530865" y="5130837"/>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CA3AEAC-CCA8-6C4E-9EC2-1C9340FD3639}"/>
                  </a:ext>
                </a:extLst>
              </p:cNvPr>
              <p:cNvSpPr/>
              <p:nvPr/>
            </p:nvSpPr>
            <p:spPr>
              <a:xfrm>
                <a:off x="4711833" y="4945214"/>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CF78044-9BCA-4243-AF93-01403D9E8AEC}"/>
                  </a:ext>
                </a:extLst>
              </p:cNvPr>
              <p:cNvSpPr/>
              <p:nvPr/>
            </p:nvSpPr>
            <p:spPr>
              <a:xfrm>
                <a:off x="4122266" y="5138034"/>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8FEAF8F-D660-8549-B965-4A0094567425}"/>
                  </a:ext>
                </a:extLst>
              </p:cNvPr>
              <p:cNvSpPr/>
              <p:nvPr/>
            </p:nvSpPr>
            <p:spPr>
              <a:xfrm>
                <a:off x="3940180" y="4962848"/>
                <a:ext cx="95416" cy="95416"/>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0" name="Rectangle 69">
            <a:extLst>
              <a:ext uri="{FF2B5EF4-FFF2-40B4-BE49-F238E27FC236}">
                <a16:creationId xmlns:a16="http://schemas.microsoft.com/office/drawing/2014/main" id="{839DF9F0-AE4F-2F4A-B68D-63CC50579637}"/>
              </a:ext>
            </a:extLst>
          </p:cNvPr>
          <p:cNvSpPr/>
          <p:nvPr/>
        </p:nvSpPr>
        <p:spPr>
          <a:xfrm>
            <a:off x="6187581" y="1385249"/>
            <a:ext cx="2853432" cy="5016758"/>
          </a:xfrm>
          <a:prstGeom prst="rect">
            <a:avLst/>
          </a:prstGeom>
        </p:spPr>
        <p:txBody>
          <a:bodyPr wrap="square">
            <a:spAutoFit/>
          </a:bodyPr>
          <a:lstStyle/>
          <a:p>
            <a:pPr lvl="0" algn="just"/>
            <a:r>
              <a:rPr lang="en-US" sz="2000" dirty="0">
                <a:solidFill>
                  <a:srgbClr val="FF0000"/>
                </a:solidFill>
                <a:latin typeface="Times New Roman" panose="02020603050405020304" pitchFamily="18" charset="0"/>
                <a:cs typeface="Times New Roman" panose="02020603050405020304" pitchFamily="18" charset="0"/>
              </a:rPr>
              <a:t>One doubt:</a:t>
            </a:r>
          </a:p>
          <a:p>
            <a:pPr lvl="0" algn="just"/>
            <a:endParaRPr lang="en-US" sz="2000" dirty="0">
              <a:solidFill>
                <a:srgbClr val="FF0000"/>
              </a:solidFill>
              <a:latin typeface="Times New Roman" panose="02020603050405020304" pitchFamily="18" charset="0"/>
              <a:cs typeface="Times New Roman" panose="02020603050405020304" pitchFamily="18" charset="0"/>
            </a:endParaRPr>
          </a:p>
          <a:p>
            <a:pPr lvl="0" algn="just"/>
            <a:r>
              <a:rPr lang="en-US" sz="2000" dirty="0">
                <a:solidFill>
                  <a:srgbClr val="0432FF"/>
                </a:solidFill>
                <a:latin typeface="Times New Roman" panose="02020603050405020304" pitchFamily="18" charset="0"/>
                <a:cs typeface="Times New Roman" panose="02020603050405020304" pitchFamily="18" charset="0"/>
              </a:rPr>
              <a:t>The density of states per eV was calculated for a certain metal to be about 10</a:t>
            </a:r>
            <a:r>
              <a:rPr lang="en-US" sz="2000" baseline="30000" dirty="0">
                <a:solidFill>
                  <a:srgbClr val="0432FF"/>
                </a:solidFill>
                <a:latin typeface="Times New Roman" panose="02020603050405020304" pitchFamily="18" charset="0"/>
                <a:cs typeface="Times New Roman" panose="02020603050405020304" pitchFamily="18" charset="0"/>
              </a:rPr>
              <a:t>27</a:t>
            </a:r>
            <a:r>
              <a:rPr lang="en-US" sz="2000" dirty="0">
                <a:solidFill>
                  <a:srgbClr val="0432FF"/>
                </a:solidFill>
                <a:latin typeface="Times New Roman" panose="02020603050405020304" pitchFamily="18" charset="0"/>
                <a:cs typeface="Times New Roman" panose="02020603050405020304" pitchFamily="18" charset="0"/>
              </a:rPr>
              <a:t>. </a:t>
            </a:r>
          </a:p>
          <a:p>
            <a:pPr lvl="0" algn="just"/>
            <a:endParaRPr lang="en-US" sz="2000" dirty="0">
              <a:solidFill>
                <a:srgbClr val="0432FF"/>
              </a:solidFill>
              <a:latin typeface="Times New Roman" panose="02020603050405020304" pitchFamily="18" charset="0"/>
              <a:cs typeface="Times New Roman" panose="02020603050405020304" pitchFamily="18" charset="0"/>
            </a:endParaRPr>
          </a:p>
          <a:p>
            <a:pPr lvl="0" algn="just"/>
            <a:r>
              <a:rPr lang="en-US" sz="2000" dirty="0">
                <a:solidFill>
                  <a:srgbClr val="0432FF"/>
                </a:solidFill>
                <a:latin typeface="Times New Roman" panose="02020603050405020304" pitchFamily="18" charset="0"/>
                <a:cs typeface="Times New Roman" panose="02020603050405020304" pitchFamily="18" charset="0"/>
              </a:rPr>
              <a:t>Someone is asked to calculate the number of electrons for this metal. He argues that because of the Pauli principle, two electrons occupy each energy state and hence there are 2X10</a:t>
            </a:r>
            <a:r>
              <a:rPr lang="en-US" sz="2000" baseline="30000" dirty="0">
                <a:solidFill>
                  <a:srgbClr val="0432FF"/>
                </a:solidFill>
                <a:latin typeface="Times New Roman" panose="02020603050405020304" pitchFamily="18" charset="0"/>
                <a:cs typeface="Times New Roman" panose="02020603050405020304" pitchFamily="18" charset="0"/>
              </a:rPr>
              <a:t>27</a:t>
            </a:r>
            <a:r>
              <a:rPr lang="en-US" sz="2000" dirty="0">
                <a:solidFill>
                  <a:srgbClr val="0432FF"/>
                </a:solidFill>
                <a:latin typeface="Times New Roman" panose="02020603050405020304" pitchFamily="18" charset="0"/>
                <a:cs typeface="Times New Roman" panose="02020603050405020304" pitchFamily="18" charset="0"/>
              </a:rPr>
              <a:t> electrons in the band. </a:t>
            </a:r>
            <a:endParaRPr lang="en-GB" sz="2000"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46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095875" y="838200"/>
            <a:ext cx="3667125"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5357" y="1552302"/>
            <a:ext cx="4376738" cy="188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0403" y="3947839"/>
            <a:ext cx="4090988" cy="92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98702" y="2492896"/>
            <a:ext cx="3700463" cy="383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1D</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4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15328" y="4072890"/>
            <a:ext cx="4869180" cy="27089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6"/>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00100" y="1166812"/>
            <a:ext cx="3848100" cy="773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235933" y="1881187"/>
            <a:ext cx="3700463" cy="383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925A91B8-98DF-A941-B1F4-D30A6D15D7A6}"/>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1D</a:t>
            </a:r>
            <a:endParaRPr lang="en-IN" sz="3600" b="1" dirty="0">
              <a:solidFill>
                <a:srgbClr val="0432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CDE414-EFD8-1342-B8FC-679D193D89BF}"/>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800100" y="2115046"/>
            <a:ext cx="1545535" cy="773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699F4CF6-CA2A-614D-95C1-DB5EEE6D2778}"/>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345634" y="2115046"/>
            <a:ext cx="2302565" cy="773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86D148A0-A9B0-F441-82A2-5DCD793D3E49}"/>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800100" y="2884292"/>
            <a:ext cx="3848100" cy="773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44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55576" y="908720"/>
            <a:ext cx="7519988" cy="4757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DBFA2AA0-0459-C04F-AEF6-882A8E69030C}"/>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1D</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64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166556" y="836713"/>
            <a:ext cx="2215445" cy="1929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166556" y="3529452"/>
            <a:ext cx="2229556" cy="1751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78520" y="991934"/>
            <a:ext cx="3953591" cy="17738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51521" y="2765779"/>
            <a:ext cx="4264036" cy="663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251521" y="3640667"/>
            <a:ext cx="6070258" cy="94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251521" y="4924778"/>
            <a:ext cx="4546258" cy="1231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830ADCB2-076F-BF45-8D17-DFF6C720883D}"/>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3D</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7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5707"/>
          <a:stretch/>
        </p:blipFill>
        <p:spPr bwMode="auto">
          <a:xfrm>
            <a:off x="755576" y="1001688"/>
            <a:ext cx="7820025" cy="4854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9A4B50D3-0281-5440-B8D1-F691828229B5}"/>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Density of States (DOS) – 3D</a:t>
            </a:r>
            <a:endParaRPr lang="en-IN" sz="3600" b="1"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13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E5D8D-EC73-424C-B90C-D4E64DD45C8C}"/>
              </a:ext>
            </a:extLst>
          </p:cNvPr>
          <p:cNvSpPr txBox="1"/>
          <p:nvPr/>
        </p:nvSpPr>
        <p:spPr>
          <a:xfrm>
            <a:off x="0" y="0"/>
            <a:ext cx="9144000" cy="646331"/>
          </a:xfrm>
          <a:prstGeom prst="rect">
            <a:avLst/>
          </a:prstGeom>
          <a:solidFill>
            <a:srgbClr val="FFFF00"/>
          </a:solidFill>
        </p:spPr>
        <p:txBody>
          <a:bodyPr wrap="square" rtlCol="0">
            <a:spAutoFit/>
          </a:bodyPr>
          <a:lstStyle/>
          <a:p>
            <a:pPr algn="ctr"/>
            <a:r>
              <a:rPr lang="en-US" sz="3600" b="1" dirty="0">
                <a:solidFill>
                  <a:srgbClr val="0432FF"/>
                </a:solidFill>
                <a:latin typeface="Times New Roman" panose="02020603050405020304" pitchFamily="18" charset="0"/>
                <a:cs typeface="Times New Roman" panose="02020603050405020304" pitchFamily="18" charset="0"/>
              </a:rPr>
              <a:t>Assignment</a:t>
            </a:r>
            <a:endParaRPr lang="en-IN" sz="3600" b="1" dirty="0">
              <a:solidFill>
                <a:srgbClr val="0432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160303-77DD-504F-9F76-4DBCBF3D28BD}"/>
              </a:ext>
            </a:extLst>
          </p:cNvPr>
          <p:cNvSpPr txBox="1"/>
          <p:nvPr/>
        </p:nvSpPr>
        <p:spPr>
          <a:xfrm>
            <a:off x="978010" y="2289975"/>
            <a:ext cx="733018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Determine the Density of States expression for 2D solid, say Graphene </a:t>
            </a:r>
          </a:p>
        </p:txBody>
      </p:sp>
    </p:spTree>
    <p:extLst>
      <p:ext uri="{BB962C8B-B14F-4D97-AF65-F5344CB8AC3E}">
        <p14:creationId xmlns:p14="http://schemas.microsoft.com/office/powerpoint/2010/main" val="397536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A870FFDE838B4488980C29F117AB69" ma:contentTypeVersion="2" ma:contentTypeDescription="Create a new document." ma:contentTypeScope="" ma:versionID="f6a722c7691f5518d3f7983a08f9bac8">
  <xsd:schema xmlns:xsd="http://www.w3.org/2001/XMLSchema" xmlns:xs="http://www.w3.org/2001/XMLSchema" xmlns:p="http://schemas.microsoft.com/office/2006/metadata/properties" xmlns:ns2="bef4b0dd-187c-4402-bedf-1faca8ad82b1" targetNamespace="http://schemas.microsoft.com/office/2006/metadata/properties" ma:root="true" ma:fieldsID="24d5b350e85c9da64579dddc32219c09" ns2:_="">
    <xsd:import namespace="bef4b0dd-187c-4402-bedf-1faca8ad82b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4b0dd-187c-4402-bedf-1faca8ad82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3EB9AA-5863-48B2-BC1E-B52A07C757DC}"/>
</file>

<file path=customXml/itemProps2.xml><?xml version="1.0" encoding="utf-8"?>
<ds:datastoreItem xmlns:ds="http://schemas.openxmlformats.org/officeDocument/2006/customXml" ds:itemID="{9C4E8D9E-574F-4D6D-976E-3A60A7BAFA4F}"/>
</file>

<file path=customXml/itemProps3.xml><?xml version="1.0" encoding="utf-8"?>
<ds:datastoreItem xmlns:ds="http://schemas.openxmlformats.org/officeDocument/2006/customXml" ds:itemID="{CDE16EA7-773C-470F-BFDB-76CAC88FB7AD}"/>
</file>

<file path=docProps/app.xml><?xml version="1.0" encoding="utf-8"?>
<Properties xmlns="http://schemas.openxmlformats.org/officeDocument/2006/extended-properties" xmlns:vt="http://schemas.openxmlformats.org/officeDocument/2006/docPropsVTypes">
  <Template>Office Theme</Template>
  <TotalTime>960</TotalTime>
  <Words>374</Words>
  <Application>Microsoft Macintosh PowerPoint</Application>
  <PresentationFormat>On-screen Show (4:3)</PresentationFormat>
  <Paragraphs>70</Paragraphs>
  <Slides>21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Mongolian Baiti</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Shaibal K Sarkar</dc:creator>
  <cp:lastModifiedBy>Shaibal K Sarkar</cp:lastModifiedBy>
  <cp:revision>12</cp:revision>
  <dcterms:created xsi:type="dcterms:W3CDTF">2021-01-27T17:49:13Z</dcterms:created>
  <dcterms:modified xsi:type="dcterms:W3CDTF">2021-01-28T09:49:37Z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0x0101002CA870FFDE838B4488980C29F117AB69</vt:lpwstr>
  </property>
</Properties>
</file>