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tiff" ContentType="image/tiff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90" r:id="rId2"/>
    <p:sldId id="391" r:id="rId3"/>
    <p:sldId id="291" r:id="rId4"/>
    <p:sldId id="295" r:id="rId5"/>
    <p:sldId id="292" r:id="rId6"/>
    <p:sldId id="293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99"/>
    <p:restoredTop sz="96405"/>
  </p:normalViewPr>
  <p:slideViewPr>
    <p:cSldViewPr snapToGrid="0" snapToObjects="1">
      <p:cViewPr varScale="1">
        <p:scale>
          <a:sx n="124" d="100"/>
          <a:sy n="124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Relationship Id="rId4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6C4E-E5FC-AD4B-AEA1-E4A903A40557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EEB3-4884-9242-BF9E-244A2133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0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6C4E-E5FC-AD4B-AEA1-E4A903A40557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EEB3-4884-9242-BF9E-244A2133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1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6C4E-E5FC-AD4B-AEA1-E4A903A40557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EEB3-4884-9242-BF9E-244A2133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7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6C4E-E5FC-AD4B-AEA1-E4A903A40557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EEB3-4884-9242-BF9E-244A2133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0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6C4E-E5FC-AD4B-AEA1-E4A903A40557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EEB3-4884-9242-BF9E-244A2133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4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6C4E-E5FC-AD4B-AEA1-E4A903A40557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EEB3-4884-9242-BF9E-244A2133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6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6C4E-E5FC-AD4B-AEA1-E4A903A40557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EEB3-4884-9242-BF9E-244A2133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6C4E-E5FC-AD4B-AEA1-E4A903A40557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EEB3-4884-9242-BF9E-244A2133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0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6C4E-E5FC-AD4B-AEA1-E4A903A40557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EEB3-4884-9242-BF9E-244A2133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6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6C4E-E5FC-AD4B-AEA1-E4A903A40557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EEB3-4884-9242-BF9E-244A2133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2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6C4E-E5FC-AD4B-AEA1-E4A903A40557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EEB3-4884-9242-BF9E-244A2133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D6C4E-E5FC-AD4B-AEA1-E4A903A40557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FEEB3-4884-9242-BF9E-244A2133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9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ibal.sarkar@iitb.ac.i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8.w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7279" y="0"/>
            <a:ext cx="26003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Times New Roman"/>
                <a:cs typeface="Times New Roman"/>
              </a:rPr>
              <a:t>EN 204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2923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Material Science for Energy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2037" y="2383147"/>
            <a:ext cx="1830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/>
                <a:cs typeface="Times New Roman"/>
              </a:rPr>
              <a:t>Class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4488" y="4143158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/>
                <a:cs typeface="Times New Roman"/>
              </a:rPr>
              <a:t>Shaibal K Sarkar</a:t>
            </a:r>
          </a:p>
          <a:p>
            <a:pPr algn="ctr"/>
            <a:r>
              <a:rPr lang="en-US" sz="3200" dirty="0">
                <a:latin typeface="Times New Roman"/>
                <a:cs typeface="Times New Roman"/>
              </a:rPr>
              <a:t>Department of Energy Science and Engineering</a:t>
            </a:r>
          </a:p>
          <a:p>
            <a:pPr algn="ctr"/>
            <a:r>
              <a:rPr lang="en-US" sz="3200" dirty="0">
                <a:latin typeface="Times New Roman"/>
                <a:cs typeface="Times New Roman"/>
                <a:hlinkClick r:id="rId2"/>
              </a:rPr>
              <a:t>shaibal.sarkar@iitb.ac.in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684213" y="1590837"/>
            <a:ext cx="8002587" cy="2371563"/>
            <a:chOff x="431" y="922"/>
            <a:chExt cx="4944" cy="177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31" y="922"/>
              <a:ext cx="4944" cy="1773"/>
              <a:chOff x="385" y="1162"/>
              <a:chExt cx="4944" cy="1773"/>
            </a:xfrm>
          </p:grpSpPr>
          <p:sp>
            <p:nvSpPr>
              <p:cNvPr id="5" name="Line 5"/>
              <p:cNvSpPr>
                <a:spLocks noChangeShapeType="1"/>
              </p:cNvSpPr>
              <p:nvPr/>
            </p:nvSpPr>
            <p:spPr bwMode="auto">
              <a:xfrm>
                <a:off x="573" y="1608"/>
                <a:ext cx="7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Line 6"/>
              <p:cNvSpPr>
                <a:spLocks noChangeShapeType="1"/>
              </p:cNvSpPr>
              <p:nvPr/>
            </p:nvSpPr>
            <p:spPr bwMode="auto">
              <a:xfrm>
                <a:off x="573" y="2127"/>
                <a:ext cx="7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auto">
              <a:xfrm>
                <a:off x="573" y="1756"/>
                <a:ext cx="751" cy="8"/>
              </a:xfrm>
              <a:custGeom>
                <a:avLst/>
                <a:gdLst>
                  <a:gd name="T0" fmla="*/ 0 w 576"/>
                  <a:gd name="T1" fmla="*/ 0 h 5"/>
                  <a:gd name="T2" fmla="*/ 576 w 576"/>
                  <a:gd name="T3" fmla="*/ 5 h 5"/>
                  <a:gd name="T4" fmla="*/ 0 60000 65536"/>
                  <a:gd name="T5" fmla="*/ 0 60000 65536"/>
                  <a:gd name="T6" fmla="*/ 0 w 576"/>
                  <a:gd name="T7" fmla="*/ 0 h 5"/>
                  <a:gd name="T8" fmla="*/ 576 w 576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76" h="5">
                    <a:moveTo>
                      <a:pt x="0" y="0"/>
                    </a:moveTo>
                    <a:lnTo>
                      <a:pt x="576" y="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 flipV="1">
                <a:off x="1699" y="1236"/>
                <a:ext cx="0" cy="1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1699" y="2573"/>
                <a:ext cx="10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V="1">
                <a:off x="3013" y="1236"/>
                <a:ext cx="0" cy="1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3013" y="2573"/>
                <a:ext cx="10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 flipV="1">
                <a:off x="4328" y="1236"/>
                <a:ext cx="0" cy="1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4328" y="2573"/>
                <a:ext cx="10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1699" y="1608"/>
                <a:ext cx="3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1699" y="2127"/>
                <a:ext cx="3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6"/>
              <p:cNvSpPr>
                <a:spLocks/>
              </p:cNvSpPr>
              <p:nvPr/>
            </p:nvSpPr>
            <p:spPr bwMode="auto">
              <a:xfrm>
                <a:off x="1699" y="1162"/>
                <a:ext cx="751" cy="446"/>
              </a:xfrm>
              <a:custGeom>
                <a:avLst/>
                <a:gdLst>
                  <a:gd name="T0" fmla="*/ 0 w 576"/>
                  <a:gd name="T1" fmla="*/ 288 h 288"/>
                  <a:gd name="T2" fmla="*/ 288 w 576"/>
                  <a:gd name="T3" fmla="*/ 240 h 288"/>
                  <a:gd name="T4" fmla="*/ 576 w 576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288"/>
                  <a:gd name="T11" fmla="*/ 576 w 576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288">
                    <a:moveTo>
                      <a:pt x="0" y="288"/>
                    </a:moveTo>
                    <a:cubicBezTo>
                      <a:pt x="96" y="288"/>
                      <a:pt x="192" y="288"/>
                      <a:pt x="288" y="240"/>
                    </a:cubicBezTo>
                    <a:cubicBezTo>
                      <a:pt x="384" y="192"/>
                      <a:pt x="480" y="96"/>
                      <a:pt x="576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7"/>
              <p:cNvSpPr>
                <a:spLocks/>
              </p:cNvSpPr>
              <p:nvPr/>
            </p:nvSpPr>
            <p:spPr bwMode="auto">
              <a:xfrm flipV="1">
                <a:off x="1699" y="2127"/>
                <a:ext cx="751" cy="372"/>
              </a:xfrm>
              <a:custGeom>
                <a:avLst/>
                <a:gdLst>
                  <a:gd name="T0" fmla="*/ 0 w 576"/>
                  <a:gd name="T1" fmla="*/ 288 h 288"/>
                  <a:gd name="T2" fmla="*/ 288 w 576"/>
                  <a:gd name="T3" fmla="*/ 240 h 288"/>
                  <a:gd name="T4" fmla="*/ 576 w 576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288"/>
                  <a:gd name="T11" fmla="*/ 576 w 576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288">
                    <a:moveTo>
                      <a:pt x="0" y="288"/>
                    </a:moveTo>
                    <a:cubicBezTo>
                      <a:pt x="96" y="288"/>
                      <a:pt x="192" y="288"/>
                      <a:pt x="288" y="240"/>
                    </a:cubicBezTo>
                    <a:cubicBezTo>
                      <a:pt x="384" y="192"/>
                      <a:pt x="480" y="96"/>
                      <a:pt x="576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3013" y="1385"/>
                <a:ext cx="814" cy="891"/>
              </a:xfrm>
              <a:custGeom>
                <a:avLst/>
                <a:gdLst>
                  <a:gd name="T0" fmla="*/ 0 w 624"/>
                  <a:gd name="T1" fmla="*/ 0 h 576"/>
                  <a:gd name="T2" fmla="*/ 48 w 624"/>
                  <a:gd name="T3" fmla="*/ 192 h 576"/>
                  <a:gd name="T4" fmla="*/ 144 w 624"/>
                  <a:gd name="T5" fmla="*/ 240 h 576"/>
                  <a:gd name="T6" fmla="*/ 461 w 624"/>
                  <a:gd name="T7" fmla="*/ 269 h 576"/>
                  <a:gd name="T8" fmla="*/ 590 w 624"/>
                  <a:gd name="T9" fmla="*/ 322 h 576"/>
                  <a:gd name="T10" fmla="*/ 624 w 624"/>
                  <a:gd name="T11" fmla="*/ 576 h 5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576"/>
                  <a:gd name="T20" fmla="*/ 624 w 624"/>
                  <a:gd name="T21" fmla="*/ 576 h 5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576">
                    <a:moveTo>
                      <a:pt x="0" y="0"/>
                    </a:moveTo>
                    <a:cubicBezTo>
                      <a:pt x="12" y="76"/>
                      <a:pt x="24" y="152"/>
                      <a:pt x="48" y="192"/>
                    </a:cubicBezTo>
                    <a:cubicBezTo>
                      <a:pt x="72" y="232"/>
                      <a:pt x="75" y="227"/>
                      <a:pt x="144" y="240"/>
                    </a:cubicBezTo>
                    <a:cubicBezTo>
                      <a:pt x="213" y="253"/>
                      <a:pt x="387" y="255"/>
                      <a:pt x="461" y="269"/>
                    </a:cubicBezTo>
                    <a:cubicBezTo>
                      <a:pt x="535" y="283"/>
                      <a:pt x="563" y="271"/>
                      <a:pt x="590" y="322"/>
                    </a:cubicBezTo>
                    <a:cubicBezTo>
                      <a:pt x="617" y="373"/>
                      <a:pt x="617" y="523"/>
                      <a:pt x="624" y="57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" name="Text Box 19"/>
              <p:cNvSpPr txBox="1">
                <a:spLocks noChangeArrowheads="1"/>
              </p:cNvSpPr>
              <p:nvPr/>
            </p:nvSpPr>
            <p:spPr bwMode="auto">
              <a:xfrm>
                <a:off x="385" y="1459"/>
                <a:ext cx="313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/>
                  <a:t>E</a:t>
                </a:r>
                <a:r>
                  <a:rPr lang="en-US" sz="2000" baseline="-25000"/>
                  <a:t>c</a:t>
                </a:r>
                <a:endParaRPr lang="en-US" sz="2000"/>
              </a:p>
            </p:txBody>
          </p:sp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auto">
              <a:xfrm>
                <a:off x="1261" y="1608"/>
                <a:ext cx="313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/>
                  <a:t>E</a:t>
                </a:r>
                <a:r>
                  <a:rPr lang="en-US" sz="2000" baseline="-25000"/>
                  <a:t>F</a:t>
                </a:r>
                <a:endParaRPr lang="en-US" sz="2000"/>
              </a:p>
            </p:txBody>
          </p:sp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385" y="1980"/>
                <a:ext cx="313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/>
                  <a:t>E</a:t>
                </a:r>
                <a:r>
                  <a:rPr lang="en-US" sz="2000" baseline="-25000"/>
                  <a:t>v</a:t>
                </a:r>
                <a:endParaRPr lang="en-US" sz="2000"/>
              </a:p>
            </p:txBody>
          </p:sp>
          <p:sp>
            <p:nvSpPr>
              <p:cNvPr id="22" name="Freeform 22"/>
              <p:cNvSpPr>
                <a:spLocks/>
              </p:cNvSpPr>
              <p:nvPr/>
            </p:nvSpPr>
            <p:spPr bwMode="auto">
              <a:xfrm>
                <a:off x="4331" y="1244"/>
                <a:ext cx="250" cy="372"/>
              </a:xfrm>
              <a:custGeom>
                <a:avLst/>
                <a:gdLst>
                  <a:gd name="T0" fmla="*/ 0 w 104"/>
                  <a:gd name="T1" fmla="*/ 144 h 144"/>
                  <a:gd name="T2" fmla="*/ 96 w 104"/>
                  <a:gd name="T3" fmla="*/ 96 h 144"/>
                  <a:gd name="T4" fmla="*/ 48 w 104"/>
                  <a:gd name="T5" fmla="*/ 48 h 144"/>
                  <a:gd name="T6" fmla="*/ 0 w 104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144"/>
                  <a:gd name="T14" fmla="*/ 104 w 104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144">
                    <a:moveTo>
                      <a:pt x="0" y="144"/>
                    </a:moveTo>
                    <a:cubicBezTo>
                      <a:pt x="44" y="128"/>
                      <a:pt x="88" y="112"/>
                      <a:pt x="96" y="96"/>
                    </a:cubicBezTo>
                    <a:cubicBezTo>
                      <a:pt x="104" y="80"/>
                      <a:pt x="64" y="64"/>
                      <a:pt x="48" y="48"/>
                    </a:cubicBezTo>
                    <a:cubicBezTo>
                      <a:pt x="32" y="32"/>
                      <a:pt x="16" y="16"/>
                      <a:pt x="0" y="0"/>
                    </a:cubicBezTo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3"/>
              <p:cNvSpPr>
                <a:spLocks/>
              </p:cNvSpPr>
              <p:nvPr/>
            </p:nvSpPr>
            <p:spPr bwMode="auto">
              <a:xfrm flipV="1">
                <a:off x="4338" y="2127"/>
                <a:ext cx="62" cy="149"/>
              </a:xfrm>
              <a:custGeom>
                <a:avLst/>
                <a:gdLst>
                  <a:gd name="T0" fmla="*/ 0 w 104"/>
                  <a:gd name="T1" fmla="*/ 144 h 144"/>
                  <a:gd name="T2" fmla="*/ 96 w 104"/>
                  <a:gd name="T3" fmla="*/ 96 h 144"/>
                  <a:gd name="T4" fmla="*/ 48 w 104"/>
                  <a:gd name="T5" fmla="*/ 48 h 144"/>
                  <a:gd name="T6" fmla="*/ 0 w 104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144"/>
                  <a:gd name="T14" fmla="*/ 104 w 104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144">
                    <a:moveTo>
                      <a:pt x="0" y="144"/>
                    </a:moveTo>
                    <a:cubicBezTo>
                      <a:pt x="44" y="128"/>
                      <a:pt x="88" y="112"/>
                      <a:pt x="96" y="96"/>
                    </a:cubicBezTo>
                    <a:cubicBezTo>
                      <a:pt x="104" y="80"/>
                      <a:pt x="64" y="64"/>
                      <a:pt x="48" y="48"/>
                    </a:cubicBezTo>
                    <a:cubicBezTo>
                      <a:pt x="32" y="32"/>
                      <a:pt x="16" y="16"/>
                      <a:pt x="0" y="0"/>
                    </a:cubicBezTo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4"/>
              <p:cNvSpPr>
                <a:spLocks/>
              </p:cNvSpPr>
              <p:nvPr/>
            </p:nvSpPr>
            <p:spPr bwMode="auto">
              <a:xfrm>
                <a:off x="1574" y="1748"/>
                <a:ext cx="3366" cy="8"/>
              </a:xfrm>
              <a:custGeom>
                <a:avLst/>
                <a:gdLst>
                  <a:gd name="T0" fmla="*/ 0 w 2582"/>
                  <a:gd name="T1" fmla="*/ 0 h 5"/>
                  <a:gd name="T2" fmla="*/ 2582 w 2582"/>
                  <a:gd name="T3" fmla="*/ 5 h 5"/>
                  <a:gd name="T4" fmla="*/ 0 60000 65536"/>
                  <a:gd name="T5" fmla="*/ 0 60000 65536"/>
                  <a:gd name="T6" fmla="*/ 0 w 2582"/>
                  <a:gd name="T7" fmla="*/ 0 h 5"/>
                  <a:gd name="T8" fmla="*/ 2582 w 2582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582" h="5">
                    <a:moveTo>
                      <a:pt x="0" y="0"/>
                    </a:moveTo>
                    <a:lnTo>
                      <a:pt x="2582" y="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1791" y="2613"/>
                <a:ext cx="479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/>
                  <a:t>N(E)</a:t>
                </a:r>
              </a:p>
            </p:txBody>
          </p:sp>
          <p:sp>
            <p:nvSpPr>
              <p:cNvPr id="26" name="Text Box 26"/>
              <p:cNvSpPr txBox="1">
                <a:spLocks noChangeArrowheads="1"/>
              </p:cNvSpPr>
              <p:nvPr/>
            </p:nvSpPr>
            <p:spPr bwMode="auto">
              <a:xfrm>
                <a:off x="3152" y="2591"/>
                <a:ext cx="479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/>
                  <a:t>f(E)</a:t>
                </a:r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4059" y="2636"/>
                <a:ext cx="1079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/>
                  <a:t>Carrier Conc.</a:t>
                </a:r>
              </a:p>
            </p:txBody>
          </p:sp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501" y="2383"/>
                <a:ext cx="780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/>
                  <a:t>N-type</a:t>
                </a:r>
              </a:p>
            </p:txBody>
          </p:sp>
        </p:grpSp>
        <p:sp>
          <p:nvSpPr>
            <p:cNvPr id="4" name="Text Box 55"/>
            <p:cNvSpPr txBox="1">
              <a:spLocks noChangeArrowheads="1"/>
            </p:cNvSpPr>
            <p:nvPr/>
          </p:nvSpPr>
          <p:spPr bwMode="auto">
            <a:xfrm>
              <a:off x="4694" y="943"/>
              <a:ext cx="567" cy="2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n</a:t>
              </a:r>
              <a:r>
                <a:rPr lang="en-US" sz="2000" baseline="-25000" dirty="0"/>
                <a:t>0</a:t>
              </a:r>
            </a:p>
          </p:txBody>
        </p:sp>
      </p:grpSp>
      <p:grpSp>
        <p:nvGrpSpPr>
          <p:cNvPr id="29" name="Group 113"/>
          <p:cNvGrpSpPr/>
          <p:nvPr/>
        </p:nvGrpSpPr>
        <p:grpSpPr>
          <a:xfrm>
            <a:off x="457200" y="4343401"/>
            <a:ext cx="8328025" cy="2447372"/>
            <a:chOff x="457200" y="3910013"/>
            <a:chExt cx="8328025" cy="2652913"/>
          </a:xfrm>
        </p:grpSpPr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772863" y="4552376"/>
              <a:ext cx="12658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772863" y="5299672"/>
              <a:ext cx="12658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72863" y="5075625"/>
              <a:ext cx="1265873" cy="11344"/>
            </a:xfrm>
            <a:custGeom>
              <a:avLst/>
              <a:gdLst>
                <a:gd name="T0" fmla="*/ 0 w 576"/>
                <a:gd name="T1" fmla="*/ 0 h 5"/>
                <a:gd name="T2" fmla="*/ 576 w 576"/>
                <a:gd name="T3" fmla="*/ 5 h 5"/>
                <a:gd name="T4" fmla="*/ 0 60000 65536"/>
                <a:gd name="T5" fmla="*/ 0 60000 65536"/>
                <a:gd name="T6" fmla="*/ 0 w 576"/>
                <a:gd name="T7" fmla="*/ 0 h 5"/>
                <a:gd name="T8" fmla="*/ 576 w 576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6" h="5">
                  <a:moveTo>
                    <a:pt x="0" y="0"/>
                  </a:moveTo>
                  <a:lnTo>
                    <a:pt x="576" y="5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V="1">
              <a:off x="2671672" y="4016364"/>
              <a:ext cx="0" cy="19256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2671672" y="5942035"/>
              <a:ext cx="16862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V="1">
              <a:off x="4884533" y="4016364"/>
              <a:ext cx="0" cy="19256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4884533" y="5942035"/>
              <a:ext cx="16862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V="1">
              <a:off x="7099005" y="4016364"/>
              <a:ext cx="0" cy="19256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7099005" y="5942035"/>
              <a:ext cx="16862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2671672" y="4552376"/>
              <a:ext cx="55869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2671672" y="5299672"/>
              <a:ext cx="55869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2671672" y="3910013"/>
              <a:ext cx="1264262" cy="642363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240 h 288"/>
                <a:gd name="T4" fmla="*/ 576 w 576"/>
                <a:gd name="T5" fmla="*/ 0 h 288"/>
                <a:gd name="T6" fmla="*/ 0 60000 65536"/>
                <a:gd name="T7" fmla="*/ 0 60000 65536"/>
                <a:gd name="T8" fmla="*/ 0 60000 65536"/>
                <a:gd name="T9" fmla="*/ 0 w 576"/>
                <a:gd name="T10" fmla="*/ 0 h 288"/>
                <a:gd name="T11" fmla="*/ 576 w 57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288">
                  <a:moveTo>
                    <a:pt x="0" y="288"/>
                  </a:moveTo>
                  <a:cubicBezTo>
                    <a:pt x="96" y="288"/>
                    <a:pt x="192" y="288"/>
                    <a:pt x="288" y="240"/>
                  </a:cubicBezTo>
                  <a:cubicBezTo>
                    <a:pt x="384" y="192"/>
                    <a:pt x="480" y="96"/>
                    <a:pt x="576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 flipV="1">
              <a:off x="2671672" y="5299672"/>
              <a:ext cx="1264262" cy="536011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240 h 288"/>
                <a:gd name="T4" fmla="*/ 576 w 576"/>
                <a:gd name="T5" fmla="*/ 0 h 288"/>
                <a:gd name="T6" fmla="*/ 0 60000 65536"/>
                <a:gd name="T7" fmla="*/ 0 60000 65536"/>
                <a:gd name="T8" fmla="*/ 0 60000 65536"/>
                <a:gd name="T9" fmla="*/ 0 w 576"/>
                <a:gd name="T10" fmla="*/ 0 h 288"/>
                <a:gd name="T11" fmla="*/ 576 w 57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288">
                  <a:moveTo>
                    <a:pt x="0" y="288"/>
                  </a:moveTo>
                  <a:cubicBezTo>
                    <a:pt x="96" y="288"/>
                    <a:pt x="192" y="288"/>
                    <a:pt x="288" y="240"/>
                  </a:cubicBezTo>
                  <a:cubicBezTo>
                    <a:pt x="384" y="192"/>
                    <a:pt x="480" y="96"/>
                    <a:pt x="576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884533" y="4552376"/>
              <a:ext cx="1370557" cy="1283307"/>
            </a:xfrm>
            <a:custGeom>
              <a:avLst/>
              <a:gdLst>
                <a:gd name="T0" fmla="*/ 0 w 624"/>
                <a:gd name="T1" fmla="*/ 0 h 576"/>
                <a:gd name="T2" fmla="*/ 48 w 624"/>
                <a:gd name="T3" fmla="*/ 192 h 576"/>
                <a:gd name="T4" fmla="*/ 144 w 624"/>
                <a:gd name="T5" fmla="*/ 240 h 576"/>
                <a:gd name="T6" fmla="*/ 461 w 624"/>
                <a:gd name="T7" fmla="*/ 269 h 576"/>
                <a:gd name="T8" fmla="*/ 590 w 624"/>
                <a:gd name="T9" fmla="*/ 322 h 576"/>
                <a:gd name="T10" fmla="*/ 624 w 624"/>
                <a:gd name="T11" fmla="*/ 576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4"/>
                <a:gd name="T19" fmla="*/ 0 h 576"/>
                <a:gd name="T20" fmla="*/ 624 w 624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4" h="576">
                  <a:moveTo>
                    <a:pt x="0" y="0"/>
                  </a:moveTo>
                  <a:cubicBezTo>
                    <a:pt x="12" y="76"/>
                    <a:pt x="24" y="152"/>
                    <a:pt x="48" y="192"/>
                  </a:cubicBezTo>
                  <a:cubicBezTo>
                    <a:pt x="72" y="232"/>
                    <a:pt x="75" y="227"/>
                    <a:pt x="144" y="240"/>
                  </a:cubicBezTo>
                  <a:cubicBezTo>
                    <a:pt x="213" y="253"/>
                    <a:pt x="387" y="255"/>
                    <a:pt x="461" y="269"/>
                  </a:cubicBezTo>
                  <a:cubicBezTo>
                    <a:pt x="535" y="283"/>
                    <a:pt x="563" y="271"/>
                    <a:pt x="590" y="322"/>
                  </a:cubicBezTo>
                  <a:cubicBezTo>
                    <a:pt x="617" y="373"/>
                    <a:pt x="617" y="523"/>
                    <a:pt x="624" y="57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457200" y="4338255"/>
              <a:ext cx="526642" cy="4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/>
                <a:t>E</a:t>
              </a:r>
              <a:r>
                <a:rPr lang="en-US" sz="2000" baseline="-25000"/>
                <a:t>c</a:t>
              </a:r>
              <a:endParaRPr lang="en-US" sz="2000"/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1932441" y="4872848"/>
              <a:ext cx="528252" cy="4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/>
                <a:t>E</a:t>
              </a:r>
              <a:r>
                <a:rPr lang="en-US" sz="2000" baseline="-25000"/>
                <a:t>F</a:t>
              </a:r>
              <a:endParaRPr lang="en-US" sz="2000"/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457200" y="5086969"/>
              <a:ext cx="526642" cy="4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/>
                <a:t>E</a:t>
              </a:r>
              <a:r>
                <a:rPr lang="en-US" sz="2000" baseline="-25000"/>
                <a:t>v</a:t>
              </a:r>
              <a:endParaRPr lang="en-US" sz="200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081290" y="4230485"/>
              <a:ext cx="122400" cy="321890"/>
            </a:xfrm>
            <a:custGeom>
              <a:avLst/>
              <a:gdLst>
                <a:gd name="T0" fmla="*/ 0 w 104"/>
                <a:gd name="T1" fmla="*/ 144 h 144"/>
                <a:gd name="T2" fmla="*/ 96 w 104"/>
                <a:gd name="T3" fmla="*/ 96 h 144"/>
                <a:gd name="T4" fmla="*/ 48 w 104"/>
                <a:gd name="T5" fmla="*/ 48 h 144"/>
                <a:gd name="T6" fmla="*/ 0 w 104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144"/>
                <a:gd name="T14" fmla="*/ 104 w 104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144">
                  <a:moveTo>
                    <a:pt x="0" y="144"/>
                  </a:moveTo>
                  <a:cubicBezTo>
                    <a:pt x="44" y="128"/>
                    <a:pt x="88" y="112"/>
                    <a:pt x="96" y="96"/>
                  </a:cubicBezTo>
                  <a:cubicBezTo>
                    <a:pt x="104" y="80"/>
                    <a:pt x="64" y="64"/>
                    <a:pt x="48" y="48"/>
                  </a:cubicBezTo>
                  <a:cubicBezTo>
                    <a:pt x="32" y="32"/>
                    <a:pt x="16" y="16"/>
                    <a:pt x="0" y="0"/>
                  </a:cubicBezTo>
                </a:path>
              </a:pathLst>
            </a:custGeom>
            <a:solidFill>
              <a:schemeClr val="folHlink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 flipV="1">
              <a:off x="7099005" y="5299672"/>
              <a:ext cx="421958" cy="642363"/>
            </a:xfrm>
            <a:custGeom>
              <a:avLst/>
              <a:gdLst>
                <a:gd name="T0" fmla="*/ 0 w 104"/>
                <a:gd name="T1" fmla="*/ 144 h 144"/>
                <a:gd name="T2" fmla="*/ 96 w 104"/>
                <a:gd name="T3" fmla="*/ 96 h 144"/>
                <a:gd name="T4" fmla="*/ 48 w 104"/>
                <a:gd name="T5" fmla="*/ 48 h 144"/>
                <a:gd name="T6" fmla="*/ 0 w 104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144"/>
                <a:gd name="T14" fmla="*/ 104 w 104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144">
                  <a:moveTo>
                    <a:pt x="0" y="144"/>
                  </a:moveTo>
                  <a:cubicBezTo>
                    <a:pt x="44" y="128"/>
                    <a:pt x="88" y="112"/>
                    <a:pt x="96" y="96"/>
                  </a:cubicBezTo>
                  <a:cubicBezTo>
                    <a:pt x="104" y="80"/>
                    <a:pt x="64" y="64"/>
                    <a:pt x="48" y="48"/>
                  </a:cubicBezTo>
                  <a:cubicBezTo>
                    <a:pt x="32" y="32"/>
                    <a:pt x="16" y="16"/>
                    <a:pt x="0" y="0"/>
                  </a:cubicBezTo>
                </a:path>
              </a:pathLst>
            </a:custGeom>
            <a:solidFill>
              <a:schemeClr val="folHlink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2460693" y="5086969"/>
              <a:ext cx="5670659" cy="9926"/>
            </a:xfrm>
            <a:custGeom>
              <a:avLst/>
              <a:gdLst>
                <a:gd name="T0" fmla="*/ 0 w 2582"/>
                <a:gd name="T1" fmla="*/ 0 h 5"/>
                <a:gd name="T2" fmla="*/ 2582 w 2582"/>
                <a:gd name="T3" fmla="*/ 5 h 5"/>
                <a:gd name="T4" fmla="*/ 0 60000 65536"/>
                <a:gd name="T5" fmla="*/ 0 60000 65536"/>
                <a:gd name="T6" fmla="*/ 0 w 2582"/>
                <a:gd name="T7" fmla="*/ 0 h 5"/>
                <a:gd name="T8" fmla="*/ 2582 w 2582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82" h="5">
                  <a:moveTo>
                    <a:pt x="0" y="0"/>
                  </a:moveTo>
                  <a:lnTo>
                    <a:pt x="2582" y="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2773135" y="6096599"/>
              <a:ext cx="771441" cy="4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/>
                <a:t>N(E)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4965060" y="6065403"/>
              <a:ext cx="771441" cy="4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/>
                <a:t>f(E)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6425806" y="6129213"/>
              <a:ext cx="1737757" cy="4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/>
                <a:t>Carrier Conc.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679452" y="5936361"/>
              <a:ext cx="1256210" cy="4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/>
                <a:t>P-type</a:t>
              </a:r>
            </a:p>
          </p:txBody>
        </p:sp>
      </p:grpSp>
      <p:sp>
        <p:nvSpPr>
          <p:cNvPr id="55" name="Rectangle 2">
            <a:extLst>
              <a:ext uri="{FF2B5EF4-FFF2-40B4-BE49-F238E27FC236}">
                <a16:creationId xmlns:a16="http://schemas.microsoft.com/office/drawing/2014/main" id="{F56453AF-D17A-FC41-8F3E-089DF39997A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44000" cy="1207111"/>
          </a:xfrm>
          <a:prstGeom prst="rect">
            <a:avLst/>
          </a:prstGeom>
          <a:solidFill>
            <a:srgbClr val="FFFF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Fermi Level, Population Density and Charge Carrier Distribution</a:t>
            </a:r>
            <a:endParaRPr kumimoji="0" lang="en-US" sz="3600" b="1" i="0" u="none" strike="noStrike" kern="1200" cap="none" spc="0" normalizeH="0" baseline="-250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4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and Acceptor in Host Materials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70"/>
          <a:stretch>
            <a:fillRect/>
          </a:stretch>
        </p:blipFill>
        <p:spPr bwMode="auto">
          <a:xfrm>
            <a:off x="0" y="1219200"/>
            <a:ext cx="1752600" cy="274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12"/>
          <a:stretch>
            <a:fillRect/>
          </a:stretch>
        </p:blipFill>
        <p:spPr bwMode="auto">
          <a:xfrm>
            <a:off x="4648200" y="1219200"/>
            <a:ext cx="1752600" cy="278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3" b="19491"/>
          <a:stretch>
            <a:fillRect/>
          </a:stretch>
        </p:blipFill>
        <p:spPr bwMode="auto">
          <a:xfrm>
            <a:off x="1905000" y="1219200"/>
            <a:ext cx="210275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2" b="20546"/>
          <a:stretch>
            <a:fillRect/>
          </a:stretch>
        </p:blipFill>
        <p:spPr bwMode="auto">
          <a:xfrm>
            <a:off x="6629400" y="1219200"/>
            <a:ext cx="23051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449580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donor atoms is much smaller compared to host atoms. Therefore, the electrons from one donor atom can go to the other donor atoms only via the conduction /valence bands of the host crystal. Just like a Hydrogen atom, it is possible to have multiple localized level for a given atom (see the blue levels).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donors live close to the conduction band, so that they can offer electrons easily.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if they are below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midgap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donor levels are marked with (D) to differentiate them from acceptor atoms (live close to the valence band).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either case the material will be charge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nutral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2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and Acceptor levels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3638550" cy="2362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09800"/>
            <a:ext cx="3014663" cy="236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68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81100"/>
            <a:ext cx="7396163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Amphoteric Dopants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1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and Acceptor statistics 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32766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03" b="79487"/>
          <a:stretch>
            <a:fillRect/>
          </a:stretch>
        </p:blipFill>
        <p:spPr bwMode="auto">
          <a:xfrm>
            <a:off x="5219700" y="1676400"/>
            <a:ext cx="29337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343400" y="1828800"/>
            <a:ext cx="5334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3962400"/>
            <a:ext cx="682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What is the difference between </a:t>
            </a:r>
            <a:r>
              <a:rPr lang="en-US" sz="2800" b="1" i="1" dirty="0">
                <a:solidFill>
                  <a:srgbClr val="0000FF"/>
                </a:solidFill>
              </a:rPr>
              <a:t>N</a:t>
            </a:r>
            <a:r>
              <a:rPr lang="en-US" sz="2800" b="1" i="1" baseline="-25000" dirty="0">
                <a:solidFill>
                  <a:srgbClr val="0000FF"/>
                </a:solidFill>
              </a:rPr>
              <a:t>D</a:t>
            </a:r>
            <a:r>
              <a:rPr lang="en-US" sz="2800" b="1" baseline="-25000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and </a:t>
            </a:r>
            <a:r>
              <a:rPr lang="en-US" sz="2800" b="1" i="1" dirty="0">
                <a:solidFill>
                  <a:srgbClr val="0000FF"/>
                </a:solidFill>
              </a:rPr>
              <a:t>N</a:t>
            </a:r>
            <a:r>
              <a:rPr lang="en-US" sz="2800" b="1" i="1" baseline="-25000" dirty="0">
                <a:solidFill>
                  <a:srgbClr val="0000FF"/>
                </a:solidFill>
              </a:rPr>
              <a:t>D</a:t>
            </a:r>
            <a:r>
              <a:rPr lang="en-US" sz="2800" b="1" i="1" baseline="30000" dirty="0">
                <a:solidFill>
                  <a:srgbClr val="0000FF"/>
                </a:solidFill>
              </a:rPr>
              <a:t>+</a:t>
            </a:r>
            <a:r>
              <a:rPr lang="en-US" sz="2800" b="1" baseline="30000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?</a:t>
            </a:r>
            <a:endParaRPr lang="en-US" sz="2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4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07" b="38919"/>
          <a:stretch>
            <a:fillRect/>
          </a:stretch>
        </p:blipFill>
        <p:spPr bwMode="auto">
          <a:xfrm>
            <a:off x="179512" y="1190625"/>
            <a:ext cx="2944688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Atoms in H</a:t>
            </a:r>
            <a:r>
              <a:rPr lang="en-US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atom analogy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6" b="41802"/>
          <a:stretch>
            <a:fillRect/>
          </a:stretch>
        </p:blipFill>
        <p:spPr bwMode="auto">
          <a:xfrm>
            <a:off x="3048000" y="1190625"/>
            <a:ext cx="57183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4" t="58198"/>
          <a:stretch>
            <a:fillRect/>
          </a:stretch>
        </p:blipFill>
        <p:spPr bwMode="auto">
          <a:xfrm>
            <a:off x="2514600" y="4495800"/>
            <a:ext cx="44991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57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572000"/>
            <a:ext cx="4783272" cy="1219200"/>
          </a:xfrm>
          <a:prstGeom prst="rect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 : Hydrogen Atom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510450"/>
            <a:ext cx="2209800" cy="198204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28600" y="3200400"/>
            <a:ext cx="7035800" cy="867069"/>
            <a:chOff x="228600" y="3200400"/>
            <a:chExt cx="7035800" cy="86706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600" y="3200400"/>
              <a:ext cx="3644900" cy="8670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5800" y="3276600"/>
              <a:ext cx="2768600" cy="68240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0" y="990600"/>
            <a:ext cx="7922361" cy="1524000"/>
            <a:chOff x="0" y="990600"/>
            <a:chExt cx="7922361" cy="1524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600" y="1666363"/>
              <a:ext cx="2082799" cy="84823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0" y="990600"/>
              <a:ext cx="792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Equating both the forces: Coulomb force and Centrifugal force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95600" y="1524000"/>
            <a:ext cx="3003550" cy="989874"/>
            <a:chOff x="2895600" y="1524000"/>
            <a:chExt cx="3003550" cy="9898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33800" y="1524000"/>
              <a:ext cx="2165350" cy="989874"/>
            </a:xfrm>
            <a:prstGeom prst="rect">
              <a:avLst/>
            </a:prstGeom>
            <a:ln w="63500">
              <a:solidFill>
                <a:srgbClr val="FF0000"/>
              </a:solidFill>
            </a:ln>
          </p:spPr>
        </p:pic>
        <p:sp>
          <p:nvSpPr>
            <p:cNvPr id="12" name="Right Arrow 11"/>
            <p:cNvSpPr/>
            <p:nvPr/>
          </p:nvSpPr>
          <p:spPr>
            <a:xfrm>
              <a:off x="2895600" y="1828800"/>
              <a:ext cx="533400" cy="3810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54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5" t="13400" r="18414" b="11558"/>
          <a:stretch>
            <a:fillRect/>
          </a:stretch>
        </p:blipFill>
        <p:spPr bwMode="auto">
          <a:xfrm>
            <a:off x="0" y="1143000"/>
            <a:ext cx="2438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4"/>
          <a:stretch>
            <a:fillRect/>
          </a:stretch>
        </p:blipFill>
        <p:spPr bwMode="auto">
          <a:xfrm>
            <a:off x="6477000" y="990600"/>
            <a:ext cx="26670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61" b="64000"/>
          <a:stretch>
            <a:fillRect/>
          </a:stretch>
        </p:blipFill>
        <p:spPr bwMode="auto">
          <a:xfrm>
            <a:off x="0" y="3962400"/>
            <a:ext cx="32766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5"/>
          <a:stretch>
            <a:fillRect/>
          </a:stretch>
        </p:blipFill>
        <p:spPr bwMode="auto">
          <a:xfrm>
            <a:off x="2676525" y="1524000"/>
            <a:ext cx="36480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914399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Atoms in Real and Energy Space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1" t="33538" b="29539"/>
          <a:stretch>
            <a:fillRect/>
          </a:stretch>
        </p:blipFill>
        <p:spPr bwMode="auto">
          <a:xfrm>
            <a:off x="3352800" y="3962400"/>
            <a:ext cx="381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5" t="68000" r="19298"/>
          <a:stretch>
            <a:fillRect/>
          </a:stretch>
        </p:blipFill>
        <p:spPr bwMode="auto">
          <a:xfrm>
            <a:off x="3429000" y="5334000"/>
            <a:ext cx="2895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9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00"/>
          <a:stretch>
            <a:fillRect/>
          </a:stretch>
        </p:blipFill>
        <p:spPr bwMode="auto">
          <a:xfrm>
            <a:off x="2743200" y="1524000"/>
            <a:ext cx="3814763" cy="124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2786063" cy="22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2" t="28975" r="5993" b="47569"/>
          <a:stretch>
            <a:fillRect/>
          </a:stretch>
        </p:blipFill>
        <p:spPr bwMode="auto">
          <a:xfrm>
            <a:off x="6019800" y="1676400"/>
            <a:ext cx="2895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06" b="20763"/>
          <a:stretch>
            <a:fillRect/>
          </a:stretch>
        </p:blipFill>
        <p:spPr bwMode="auto">
          <a:xfrm>
            <a:off x="4038600" y="3200400"/>
            <a:ext cx="38147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37"/>
          <a:stretch>
            <a:fillRect/>
          </a:stretch>
        </p:blipFill>
        <p:spPr bwMode="auto">
          <a:xfrm>
            <a:off x="3581400" y="5029200"/>
            <a:ext cx="3814763" cy="94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9C830-2D9F-F942-876D-4FEFC4B441C3}"/>
              </a:ext>
            </a:extLst>
          </p:cNvPr>
          <p:cNvSpPr txBox="1"/>
          <p:nvPr/>
        </p:nvSpPr>
        <p:spPr>
          <a:xfrm>
            <a:off x="0" y="0"/>
            <a:ext cx="914399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Atoms in Real and Energy Space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4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Localized vs. Delocalized states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4191000" cy="24384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33400" y="2895600"/>
            <a:ext cx="3074736" cy="1296988"/>
            <a:chOff x="990600" y="1524000"/>
            <a:chExt cx="3074736" cy="129698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90600" y="1524000"/>
              <a:ext cx="3048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90600" y="2819400"/>
              <a:ext cx="3048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905000" y="1524000"/>
              <a:ext cx="304800" cy="158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905000" y="2819400"/>
              <a:ext cx="304800" cy="158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28760" y="1524000"/>
              <a:ext cx="304800" cy="1588"/>
            </a:xfrm>
            <a:prstGeom prst="line">
              <a:avLst/>
            </a:prstGeom>
            <a:ln>
              <a:solidFill>
                <a:srgbClr val="32B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28760" y="2819400"/>
              <a:ext cx="304800" cy="1588"/>
            </a:xfrm>
            <a:prstGeom prst="line">
              <a:avLst/>
            </a:prstGeom>
            <a:ln>
              <a:solidFill>
                <a:srgbClr val="32B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60536" y="1524000"/>
              <a:ext cx="304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60536" y="2819400"/>
              <a:ext cx="304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953000" y="2286000"/>
            <a:ext cx="4191000" cy="2438400"/>
            <a:chOff x="457200" y="3962400"/>
            <a:chExt cx="4191000" cy="24384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3962400"/>
              <a:ext cx="4191000" cy="2438400"/>
            </a:xfrm>
            <a:prstGeom prst="rect">
              <a:avLst/>
            </a:prstGeom>
          </p:spPr>
        </p:pic>
        <p:cxnSp>
          <p:nvCxnSpPr>
            <p:cNvPr id="51" name="Straight Connector 50"/>
            <p:cNvCxnSpPr/>
            <p:nvPr/>
          </p:nvCxnSpPr>
          <p:spPr>
            <a:xfrm>
              <a:off x="3760536" y="4724400"/>
              <a:ext cx="304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760536" y="6019800"/>
              <a:ext cx="304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760536" y="4648200"/>
              <a:ext cx="304800" cy="158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760536" y="5943600"/>
              <a:ext cx="304800" cy="158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56528" y="4800600"/>
              <a:ext cx="304800" cy="1588"/>
            </a:xfrm>
            <a:prstGeom prst="line">
              <a:avLst/>
            </a:prstGeom>
            <a:ln>
              <a:solidFill>
                <a:srgbClr val="32B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756528" y="6096000"/>
              <a:ext cx="304800" cy="1588"/>
            </a:xfrm>
            <a:prstGeom prst="line">
              <a:avLst/>
            </a:prstGeom>
            <a:ln>
              <a:solidFill>
                <a:srgbClr val="32B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756528" y="4572000"/>
              <a:ext cx="3048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756528" y="5867400"/>
              <a:ext cx="3048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23408" y="4722812"/>
              <a:ext cx="304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823408" y="6018212"/>
              <a:ext cx="304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823408" y="4646612"/>
              <a:ext cx="304800" cy="158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823408" y="5942012"/>
              <a:ext cx="304800" cy="158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19400" y="4799012"/>
              <a:ext cx="304800" cy="1588"/>
            </a:xfrm>
            <a:prstGeom prst="line">
              <a:avLst/>
            </a:prstGeom>
            <a:ln>
              <a:solidFill>
                <a:srgbClr val="32B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819400" y="6094412"/>
              <a:ext cx="304800" cy="1588"/>
            </a:xfrm>
            <a:prstGeom prst="line">
              <a:avLst/>
            </a:prstGeom>
            <a:ln>
              <a:solidFill>
                <a:srgbClr val="32B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819400" y="4570412"/>
              <a:ext cx="3048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819400" y="5865812"/>
              <a:ext cx="3048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909008" y="4724400"/>
              <a:ext cx="304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909008" y="6019800"/>
              <a:ext cx="304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909008" y="4648200"/>
              <a:ext cx="304800" cy="158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909008" y="5943600"/>
              <a:ext cx="304800" cy="158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905000" y="4800600"/>
              <a:ext cx="304800" cy="1588"/>
            </a:xfrm>
            <a:prstGeom prst="line">
              <a:avLst/>
            </a:prstGeom>
            <a:ln>
              <a:solidFill>
                <a:srgbClr val="32B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905000" y="6096000"/>
              <a:ext cx="304800" cy="1588"/>
            </a:xfrm>
            <a:prstGeom prst="line">
              <a:avLst/>
            </a:prstGeom>
            <a:ln>
              <a:solidFill>
                <a:srgbClr val="32B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905000" y="4572000"/>
              <a:ext cx="3048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905000" y="5867400"/>
              <a:ext cx="3048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994608" y="4724400"/>
              <a:ext cx="304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994608" y="6019800"/>
              <a:ext cx="304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994608" y="4648200"/>
              <a:ext cx="304800" cy="158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994608" y="5943600"/>
              <a:ext cx="304800" cy="158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990600" y="4800600"/>
              <a:ext cx="304800" cy="1588"/>
            </a:xfrm>
            <a:prstGeom prst="line">
              <a:avLst/>
            </a:prstGeom>
            <a:ln>
              <a:solidFill>
                <a:srgbClr val="32B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990600" y="6096000"/>
              <a:ext cx="304800" cy="1588"/>
            </a:xfrm>
            <a:prstGeom prst="line">
              <a:avLst/>
            </a:prstGeom>
            <a:ln>
              <a:solidFill>
                <a:srgbClr val="32BD1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990600" y="4572000"/>
              <a:ext cx="3048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990600" y="5867400"/>
              <a:ext cx="3048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/>
          <p:cNvSpPr txBox="1"/>
          <p:nvPr/>
        </p:nvSpPr>
        <p:spPr>
          <a:xfrm>
            <a:off x="6172200" y="5105400"/>
            <a:ext cx="1922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2N states</a:t>
            </a:r>
          </a:p>
        </p:txBody>
      </p:sp>
    </p:spTree>
    <p:extLst>
      <p:ext uri="{BB962C8B-B14F-4D97-AF65-F5344CB8AC3E}">
        <p14:creationId xmlns:p14="http://schemas.microsoft.com/office/powerpoint/2010/main" val="396678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 of the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3041" y="1744161"/>
            <a:ext cx="360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J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n.q.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16433" y="1213683"/>
            <a:ext cx="2454526" cy="1584176"/>
            <a:chOff x="6300192" y="1628800"/>
            <a:chExt cx="2454526" cy="1584176"/>
          </a:xfrm>
        </p:grpSpPr>
        <p:sp>
          <p:nvSpPr>
            <p:cNvPr id="5" name="TextBox 4"/>
            <p:cNvSpPr txBox="1"/>
            <p:nvPr/>
          </p:nvSpPr>
          <p:spPr>
            <a:xfrm>
              <a:off x="6948264" y="1700808"/>
              <a:ext cx="18064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 is n ?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48264" y="2483604"/>
              <a:ext cx="17799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 is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?</a:t>
              </a:r>
            </a:p>
          </p:txBody>
        </p:sp>
        <p:sp>
          <p:nvSpPr>
            <p:cNvPr id="7" name="Left Brace 6"/>
            <p:cNvSpPr/>
            <p:nvPr/>
          </p:nvSpPr>
          <p:spPr>
            <a:xfrm>
              <a:off x="6300192" y="1628800"/>
              <a:ext cx="576064" cy="158417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87624" y="3645024"/>
            <a:ext cx="6762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f (density of states, statistical distribution)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1680" y="4571634"/>
            <a:ext cx="5519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of states = f (band structure)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1680" y="5589240"/>
            <a:ext cx="5606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 structure = f(periodic potential)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BD348A-C153-0649-AB18-A56751F0CBC7}"/>
              </a:ext>
            </a:extLst>
          </p:cNvPr>
          <p:cNvSpPr/>
          <p:nvPr/>
        </p:nvSpPr>
        <p:spPr>
          <a:xfrm>
            <a:off x="1007583" y="552768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✓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571DAD-CDE3-1347-BE81-64F2116FCFA0}"/>
              </a:ext>
            </a:extLst>
          </p:cNvPr>
          <p:cNvSpPr/>
          <p:nvPr/>
        </p:nvSpPr>
        <p:spPr>
          <a:xfrm>
            <a:off x="962698" y="4513675"/>
            <a:ext cx="5693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✓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D9173-3A79-4C48-B225-25207C0B65DC}"/>
              </a:ext>
            </a:extLst>
          </p:cNvPr>
          <p:cNvSpPr/>
          <p:nvPr/>
        </p:nvSpPr>
        <p:spPr>
          <a:xfrm>
            <a:off x="1007583" y="3502479"/>
            <a:ext cx="7042403" cy="873578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5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4114800" cy="3352800"/>
          </a:xfrm>
          <a:prstGeom prst="rect">
            <a:avLst/>
          </a:prstGeom>
        </p:spPr>
      </p:pic>
      <p:grpSp>
        <p:nvGrpSpPr>
          <p:cNvPr id="118" name="Group 117"/>
          <p:cNvGrpSpPr/>
          <p:nvPr/>
        </p:nvGrpSpPr>
        <p:grpSpPr>
          <a:xfrm>
            <a:off x="533400" y="2362199"/>
            <a:ext cx="3023636" cy="1676400"/>
            <a:chOff x="533400" y="2362199"/>
            <a:chExt cx="3023636" cy="16764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533400" y="2362199"/>
              <a:ext cx="3048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33400" y="3657599"/>
              <a:ext cx="3048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447800" y="2362199"/>
              <a:ext cx="304800" cy="158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447800" y="3657599"/>
              <a:ext cx="304800" cy="158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56"/>
            <p:cNvGrpSpPr/>
            <p:nvPr/>
          </p:nvGrpSpPr>
          <p:grpSpPr>
            <a:xfrm>
              <a:off x="2371560" y="2741611"/>
              <a:ext cx="304800" cy="1296988"/>
              <a:chOff x="6638760" y="1524000"/>
              <a:chExt cx="304800" cy="1296988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6638760" y="1524000"/>
                <a:ext cx="304800" cy="1588"/>
              </a:xfrm>
              <a:prstGeom prst="line">
                <a:avLst/>
              </a:prstGeom>
              <a:ln>
                <a:solidFill>
                  <a:srgbClr val="32BD1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638760" y="2819400"/>
                <a:ext cx="304800" cy="1588"/>
              </a:xfrm>
              <a:prstGeom prst="line">
                <a:avLst/>
              </a:prstGeom>
              <a:ln>
                <a:solidFill>
                  <a:srgbClr val="32BD1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/>
            <p:cNvCxnSpPr/>
            <p:nvPr/>
          </p:nvCxnSpPr>
          <p:spPr>
            <a:xfrm>
              <a:off x="3252236" y="2362199"/>
              <a:ext cx="304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252236" y="3657599"/>
              <a:ext cx="304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953000" y="1752600"/>
            <a:ext cx="4114800" cy="3352800"/>
            <a:chOff x="4495800" y="3505200"/>
            <a:chExt cx="4114800" cy="3352800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800" y="3505200"/>
              <a:ext cx="4114800" cy="3352800"/>
            </a:xfrm>
            <a:prstGeom prst="rect">
              <a:avLst/>
            </a:prstGeom>
          </p:spPr>
        </p:pic>
        <p:grpSp>
          <p:nvGrpSpPr>
            <p:cNvPr id="93" name="Group 153"/>
            <p:cNvGrpSpPr/>
            <p:nvPr/>
          </p:nvGrpSpPr>
          <p:grpSpPr>
            <a:xfrm>
              <a:off x="5029200" y="4038600"/>
              <a:ext cx="3023636" cy="1752599"/>
              <a:chOff x="5029200" y="4038600"/>
              <a:chExt cx="3023636" cy="1752599"/>
            </a:xfrm>
          </p:grpSpPr>
          <p:grpSp>
            <p:nvGrpSpPr>
              <p:cNvPr id="94" name="Group 56"/>
              <p:cNvGrpSpPr/>
              <p:nvPr/>
            </p:nvGrpSpPr>
            <p:grpSpPr>
              <a:xfrm>
                <a:off x="6867360" y="4494211"/>
                <a:ext cx="304800" cy="1296988"/>
                <a:chOff x="6638760" y="1524000"/>
                <a:chExt cx="304800" cy="1296988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6638760" y="1524000"/>
                  <a:ext cx="304800" cy="1588"/>
                </a:xfrm>
                <a:prstGeom prst="line">
                  <a:avLst/>
                </a:prstGeom>
                <a:ln>
                  <a:solidFill>
                    <a:srgbClr val="32BD1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6638760" y="2819400"/>
                  <a:ext cx="304800" cy="1588"/>
                </a:xfrm>
                <a:prstGeom prst="line">
                  <a:avLst/>
                </a:prstGeom>
                <a:ln>
                  <a:solidFill>
                    <a:srgbClr val="32BD1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137"/>
              <p:cNvGrpSpPr/>
              <p:nvPr/>
            </p:nvGrpSpPr>
            <p:grpSpPr>
              <a:xfrm>
                <a:off x="7746482" y="4038600"/>
                <a:ext cx="306354" cy="1449388"/>
                <a:chOff x="7746482" y="4038600"/>
                <a:chExt cx="306354" cy="1449388"/>
              </a:xfrm>
            </p:grpSpPr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7748036" y="4114799"/>
                  <a:ext cx="3048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7748036" y="5410199"/>
                  <a:ext cx="3048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7746482" y="4038600"/>
                  <a:ext cx="304800" cy="158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7746482" y="5334000"/>
                  <a:ext cx="304800" cy="158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7746482" y="4191000"/>
                  <a:ext cx="304800" cy="158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7746482" y="5486400"/>
                  <a:ext cx="304800" cy="158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138"/>
              <p:cNvGrpSpPr/>
              <p:nvPr/>
            </p:nvGrpSpPr>
            <p:grpSpPr>
              <a:xfrm>
                <a:off x="5943600" y="4038600"/>
                <a:ext cx="306354" cy="1449388"/>
                <a:chOff x="7746482" y="4038600"/>
                <a:chExt cx="306354" cy="1449388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7748036" y="4114799"/>
                  <a:ext cx="3048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7748036" y="5410199"/>
                  <a:ext cx="3048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7746482" y="4038600"/>
                  <a:ext cx="304800" cy="158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7746482" y="5334000"/>
                  <a:ext cx="304800" cy="158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7746482" y="4191000"/>
                  <a:ext cx="304800" cy="158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7746482" y="5486400"/>
                  <a:ext cx="304800" cy="158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145"/>
              <p:cNvGrpSpPr/>
              <p:nvPr/>
            </p:nvGrpSpPr>
            <p:grpSpPr>
              <a:xfrm>
                <a:off x="5029200" y="4038600"/>
                <a:ext cx="306354" cy="1449388"/>
                <a:chOff x="7746482" y="4038600"/>
                <a:chExt cx="306354" cy="1449388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7748036" y="4114799"/>
                  <a:ext cx="3048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7748036" y="5410199"/>
                  <a:ext cx="3048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7746482" y="4038600"/>
                  <a:ext cx="304800" cy="158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7746482" y="5334000"/>
                  <a:ext cx="304800" cy="158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7746482" y="4191000"/>
                  <a:ext cx="304800" cy="158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7746482" y="5486400"/>
                  <a:ext cx="304800" cy="158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20" name="TextBox 119"/>
          <p:cNvSpPr txBox="1"/>
          <p:nvPr/>
        </p:nvSpPr>
        <p:spPr>
          <a:xfrm>
            <a:off x="6172200" y="5525869"/>
            <a:ext cx="2297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2N-2 states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6B10B1-633C-014F-A2BE-B11D1DCBB10B}"/>
              </a:ext>
            </a:extLst>
          </p:cNvPr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Localized vs. Delocalized states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46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 Doping – Band-tail states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143000"/>
            <a:ext cx="8763000" cy="254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3657600"/>
            <a:ext cx="84963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06806" y="2585874"/>
            <a:ext cx="2557682" cy="7666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02680" y="5636113"/>
            <a:ext cx="2961807" cy="7666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FDD0DB-06EC-2A43-9E9A-1A1B106CA22B}"/>
              </a:ext>
            </a:extLst>
          </p:cNvPr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have learned in the last class?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101C9A7-3107-A447-8441-B7587360E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236" y="1695347"/>
            <a:ext cx="2007254" cy="375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8D5CB6-4D22-124F-9391-5FF41A476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389" y="2020990"/>
            <a:ext cx="16256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A1D88A-185B-EF47-8B8E-77657281B22B}"/>
                  </a:ext>
                </a:extLst>
              </p:cNvPr>
              <p:cNvSpPr txBox="1"/>
              <p:nvPr/>
            </p:nvSpPr>
            <p:spPr>
              <a:xfrm>
                <a:off x="4759606" y="2615431"/>
                <a:ext cx="1106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𝐹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A1D88A-185B-EF47-8B8E-77657281B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606" y="2615431"/>
                <a:ext cx="1106650" cy="276999"/>
              </a:xfrm>
              <a:prstGeom prst="rect">
                <a:avLst/>
              </a:prstGeom>
              <a:blipFill>
                <a:blip r:embed="rId4"/>
                <a:stretch>
                  <a:fillRect l="-4545" r="-795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B62DC0-47E8-F94E-A1D2-A08ED2932343}"/>
                  </a:ext>
                </a:extLst>
              </p:cNvPr>
              <p:cNvSpPr txBox="1"/>
              <p:nvPr/>
            </p:nvSpPr>
            <p:spPr>
              <a:xfrm>
                <a:off x="4791416" y="4016861"/>
                <a:ext cx="1678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[1−</m:t>
                      </m:r>
                      <m:r>
                        <a:rPr lang="en-US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B62DC0-47E8-F94E-A1D2-A08ED2932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416" y="4016861"/>
                <a:ext cx="1678729" cy="276999"/>
              </a:xfrm>
              <a:prstGeom prst="rect">
                <a:avLst/>
              </a:prstGeom>
              <a:blipFill>
                <a:blip r:embed="rId5"/>
                <a:stretch>
                  <a:fillRect l="-3008" t="-4545" r="-451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439CBEE-908A-9B41-92A6-871391533151}"/>
              </a:ext>
            </a:extLst>
          </p:cNvPr>
          <p:cNvSpPr txBox="1"/>
          <p:nvPr/>
        </p:nvSpPr>
        <p:spPr>
          <a:xfrm>
            <a:off x="6562639" y="2461542"/>
            <a:ext cx="267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Electron concentration in conduction band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EED7B3-8894-C94D-8F6B-B3F7D729C23D}"/>
              </a:ext>
            </a:extLst>
          </p:cNvPr>
          <p:cNvSpPr txBox="1"/>
          <p:nvPr/>
        </p:nvSpPr>
        <p:spPr>
          <a:xfrm>
            <a:off x="6624301" y="3811684"/>
            <a:ext cx="2355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Hole concentration in valance band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8B2A70-FF81-1C41-9C2B-A608A26CBB7F}"/>
              </a:ext>
            </a:extLst>
          </p:cNvPr>
          <p:cNvGrpSpPr/>
          <p:nvPr/>
        </p:nvGrpSpPr>
        <p:grpSpPr>
          <a:xfrm>
            <a:off x="2426329" y="2146538"/>
            <a:ext cx="1421394" cy="2734147"/>
            <a:chOff x="2426329" y="2146538"/>
            <a:chExt cx="1421394" cy="273414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16D769-70C1-0F4A-9033-50E79FA720C8}"/>
                </a:ext>
              </a:extLst>
            </p:cNvPr>
            <p:cNvCxnSpPr/>
            <p:nvPr/>
          </p:nvCxnSpPr>
          <p:spPr>
            <a:xfrm>
              <a:off x="2426329" y="2146538"/>
              <a:ext cx="0" cy="2734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A80D819-A66E-234A-8718-5A9B46C94B8E}"/>
                </a:ext>
              </a:extLst>
            </p:cNvPr>
            <p:cNvCxnSpPr/>
            <p:nvPr/>
          </p:nvCxnSpPr>
          <p:spPr>
            <a:xfrm>
              <a:off x="3520289" y="2146538"/>
              <a:ext cx="0" cy="2734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9EF3A5D-1253-4E4B-8BEE-F8ABB7F339F6}"/>
                </a:ext>
              </a:extLst>
            </p:cNvPr>
            <p:cNvCxnSpPr/>
            <p:nvPr/>
          </p:nvCxnSpPr>
          <p:spPr>
            <a:xfrm>
              <a:off x="2426329" y="4880685"/>
              <a:ext cx="1421394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 19">
            <a:extLst>
              <a:ext uri="{FF2B5EF4-FFF2-40B4-BE49-F238E27FC236}">
                <a16:creationId xmlns:a16="http://schemas.microsoft.com/office/drawing/2014/main" id="{D5FFC378-208D-5A40-8CBB-B2B5F0787096}"/>
              </a:ext>
            </a:extLst>
          </p:cNvPr>
          <p:cNvSpPr/>
          <p:nvPr/>
        </p:nvSpPr>
        <p:spPr>
          <a:xfrm>
            <a:off x="2417275" y="2662586"/>
            <a:ext cx="1113576" cy="1901227"/>
          </a:xfrm>
          <a:custGeom>
            <a:avLst/>
            <a:gdLst>
              <a:gd name="connsiteX0" fmla="*/ 0 w 1113576"/>
              <a:gd name="connsiteY0" fmla="*/ 0 h 1901227"/>
              <a:gd name="connsiteX1" fmla="*/ 18107 w 1113576"/>
              <a:gd name="connsiteY1" fmla="*/ 181069 h 1901227"/>
              <a:gd name="connsiteX2" fmla="*/ 90535 w 1113576"/>
              <a:gd name="connsiteY2" fmla="*/ 506994 h 1901227"/>
              <a:gd name="connsiteX3" fmla="*/ 398353 w 1113576"/>
              <a:gd name="connsiteY3" fmla="*/ 860079 h 1901227"/>
              <a:gd name="connsiteX4" fmla="*/ 724277 w 1113576"/>
              <a:gd name="connsiteY4" fmla="*/ 1059255 h 1901227"/>
              <a:gd name="connsiteX5" fmla="*/ 932507 w 1113576"/>
              <a:gd name="connsiteY5" fmla="*/ 1267485 h 1901227"/>
              <a:gd name="connsiteX6" fmla="*/ 1077363 w 1113576"/>
              <a:gd name="connsiteY6" fmla="*/ 1593409 h 1901227"/>
              <a:gd name="connsiteX7" fmla="*/ 1113576 w 1113576"/>
              <a:gd name="connsiteY7" fmla="*/ 1901227 h 190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3576" h="1901227">
                <a:moveTo>
                  <a:pt x="0" y="0"/>
                </a:moveTo>
                <a:cubicBezTo>
                  <a:pt x="1509" y="48285"/>
                  <a:pt x="3018" y="96570"/>
                  <a:pt x="18107" y="181069"/>
                </a:cubicBezTo>
                <a:cubicBezTo>
                  <a:pt x="33196" y="265568"/>
                  <a:pt x="27161" y="393826"/>
                  <a:pt x="90535" y="506994"/>
                </a:cubicBezTo>
                <a:cubicBezTo>
                  <a:pt x="153909" y="620162"/>
                  <a:pt x="292729" y="768036"/>
                  <a:pt x="398353" y="860079"/>
                </a:cubicBezTo>
                <a:cubicBezTo>
                  <a:pt x="503977" y="952123"/>
                  <a:pt x="635251" y="991354"/>
                  <a:pt x="724277" y="1059255"/>
                </a:cubicBezTo>
                <a:cubicBezTo>
                  <a:pt x="813303" y="1127156"/>
                  <a:pt x="873659" y="1178459"/>
                  <a:pt x="932507" y="1267485"/>
                </a:cubicBezTo>
                <a:cubicBezTo>
                  <a:pt x="991355" y="1356511"/>
                  <a:pt x="1047185" y="1487786"/>
                  <a:pt x="1077363" y="1593409"/>
                </a:cubicBezTo>
                <a:cubicBezTo>
                  <a:pt x="1107541" y="1699032"/>
                  <a:pt x="1110558" y="1800129"/>
                  <a:pt x="1113576" y="190122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89A983D-7783-2D43-BC0B-39A43CCED34A}"/>
              </a:ext>
            </a:extLst>
          </p:cNvPr>
          <p:cNvSpPr/>
          <p:nvPr/>
        </p:nvSpPr>
        <p:spPr>
          <a:xfrm flipH="1">
            <a:off x="2410212" y="2662585"/>
            <a:ext cx="1113576" cy="1901227"/>
          </a:xfrm>
          <a:custGeom>
            <a:avLst/>
            <a:gdLst>
              <a:gd name="connsiteX0" fmla="*/ 0 w 1113576"/>
              <a:gd name="connsiteY0" fmla="*/ 0 h 1901227"/>
              <a:gd name="connsiteX1" fmla="*/ 18107 w 1113576"/>
              <a:gd name="connsiteY1" fmla="*/ 181069 h 1901227"/>
              <a:gd name="connsiteX2" fmla="*/ 90535 w 1113576"/>
              <a:gd name="connsiteY2" fmla="*/ 506994 h 1901227"/>
              <a:gd name="connsiteX3" fmla="*/ 398353 w 1113576"/>
              <a:gd name="connsiteY3" fmla="*/ 860079 h 1901227"/>
              <a:gd name="connsiteX4" fmla="*/ 724277 w 1113576"/>
              <a:gd name="connsiteY4" fmla="*/ 1059255 h 1901227"/>
              <a:gd name="connsiteX5" fmla="*/ 932507 w 1113576"/>
              <a:gd name="connsiteY5" fmla="*/ 1267485 h 1901227"/>
              <a:gd name="connsiteX6" fmla="*/ 1077363 w 1113576"/>
              <a:gd name="connsiteY6" fmla="*/ 1593409 h 1901227"/>
              <a:gd name="connsiteX7" fmla="*/ 1113576 w 1113576"/>
              <a:gd name="connsiteY7" fmla="*/ 1901227 h 190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3576" h="1901227">
                <a:moveTo>
                  <a:pt x="0" y="0"/>
                </a:moveTo>
                <a:cubicBezTo>
                  <a:pt x="1509" y="48285"/>
                  <a:pt x="3018" y="96570"/>
                  <a:pt x="18107" y="181069"/>
                </a:cubicBezTo>
                <a:cubicBezTo>
                  <a:pt x="33196" y="265568"/>
                  <a:pt x="27161" y="393826"/>
                  <a:pt x="90535" y="506994"/>
                </a:cubicBezTo>
                <a:cubicBezTo>
                  <a:pt x="153909" y="620162"/>
                  <a:pt x="292729" y="768036"/>
                  <a:pt x="398353" y="860079"/>
                </a:cubicBezTo>
                <a:cubicBezTo>
                  <a:pt x="503977" y="952123"/>
                  <a:pt x="635251" y="991354"/>
                  <a:pt x="724277" y="1059255"/>
                </a:cubicBezTo>
                <a:cubicBezTo>
                  <a:pt x="813303" y="1127156"/>
                  <a:pt x="873659" y="1178459"/>
                  <a:pt x="932507" y="1267485"/>
                </a:cubicBezTo>
                <a:cubicBezTo>
                  <a:pt x="991355" y="1356511"/>
                  <a:pt x="1047185" y="1487786"/>
                  <a:pt x="1077363" y="1593409"/>
                </a:cubicBezTo>
                <a:cubicBezTo>
                  <a:pt x="1107541" y="1699032"/>
                  <a:pt x="1110558" y="1800129"/>
                  <a:pt x="1113576" y="1901227"/>
                </a:cubicBezTo>
              </a:path>
            </a:pathLst>
          </a:cu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3EADED-FF10-574A-8243-485D7344333A}"/>
              </a:ext>
            </a:extLst>
          </p:cNvPr>
          <p:cNvSpPr txBox="1"/>
          <p:nvPr/>
        </p:nvSpPr>
        <p:spPr>
          <a:xfrm>
            <a:off x="2512275" y="2220437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3FA5B9-6200-7848-8EF8-9353E58EAE4C}"/>
              </a:ext>
            </a:extLst>
          </p:cNvPr>
          <p:cNvSpPr txBox="1"/>
          <p:nvPr/>
        </p:nvSpPr>
        <p:spPr>
          <a:xfrm>
            <a:off x="2458121" y="403251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en-US" sz="2400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27689D-7928-3543-88E7-4F454EE60C5C}"/>
              </a:ext>
            </a:extLst>
          </p:cNvPr>
          <p:cNvSpPr txBox="1"/>
          <p:nvPr/>
        </p:nvSpPr>
        <p:spPr>
          <a:xfrm>
            <a:off x="2059334" y="225528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5744B8-5190-514D-9637-B81D98448759}"/>
              </a:ext>
            </a:extLst>
          </p:cNvPr>
          <p:cNvSpPr txBox="1"/>
          <p:nvPr/>
        </p:nvSpPr>
        <p:spPr>
          <a:xfrm>
            <a:off x="3380008" y="4985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4315E-CFD1-6E4D-A81E-16988BA5DAC4}"/>
              </a:ext>
            </a:extLst>
          </p:cNvPr>
          <p:cNvCxnSpPr/>
          <p:nvPr/>
        </p:nvCxnSpPr>
        <p:spPr>
          <a:xfrm>
            <a:off x="2426329" y="3613198"/>
            <a:ext cx="1104522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061FB1B-7A52-B349-B0A4-384818AB98BA}"/>
              </a:ext>
            </a:extLst>
          </p:cNvPr>
          <p:cNvSpPr txBox="1"/>
          <p:nvPr/>
        </p:nvSpPr>
        <p:spPr>
          <a:xfrm>
            <a:off x="3516791" y="344974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057D76-3466-994E-85B1-29828CA9D6A3}"/>
              </a:ext>
            </a:extLst>
          </p:cNvPr>
          <p:cNvSpPr txBox="1"/>
          <p:nvPr/>
        </p:nvSpPr>
        <p:spPr>
          <a:xfrm>
            <a:off x="0" y="6194064"/>
            <a:ext cx="91440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type of semiconductor it is?</a:t>
            </a:r>
          </a:p>
        </p:txBody>
      </p:sp>
    </p:spTree>
    <p:extLst>
      <p:ext uri="{BB962C8B-B14F-4D97-AF65-F5344CB8AC3E}">
        <p14:creationId xmlns:p14="http://schemas.microsoft.com/office/powerpoint/2010/main" val="9256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2" grpId="0"/>
      <p:bldP spid="13" grpId="0"/>
      <p:bldP spid="14" grpId="0"/>
      <p:bldP spid="15" grpId="0"/>
      <p:bldP spid="20" grpId="0" animBg="1"/>
      <p:bldP spid="21" grpId="0" animBg="1"/>
      <p:bldP spid="22" grpId="0"/>
      <p:bldP spid="23" grpId="0"/>
      <p:bldP spid="24" grpId="0"/>
      <p:bldP spid="25" grpId="0"/>
      <p:bldP spid="27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684213" y="1590837"/>
            <a:ext cx="8002587" cy="2371563"/>
            <a:chOff x="431" y="922"/>
            <a:chExt cx="4944" cy="177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31" y="922"/>
              <a:ext cx="4944" cy="1773"/>
              <a:chOff x="385" y="1162"/>
              <a:chExt cx="4944" cy="1773"/>
            </a:xfrm>
          </p:grpSpPr>
          <p:sp>
            <p:nvSpPr>
              <p:cNvPr id="5" name="Line 5"/>
              <p:cNvSpPr>
                <a:spLocks noChangeShapeType="1"/>
              </p:cNvSpPr>
              <p:nvPr/>
            </p:nvSpPr>
            <p:spPr bwMode="auto">
              <a:xfrm>
                <a:off x="573" y="1608"/>
                <a:ext cx="7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Line 6"/>
              <p:cNvSpPr>
                <a:spLocks noChangeShapeType="1"/>
              </p:cNvSpPr>
              <p:nvPr/>
            </p:nvSpPr>
            <p:spPr bwMode="auto">
              <a:xfrm>
                <a:off x="573" y="2127"/>
                <a:ext cx="7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auto">
              <a:xfrm>
                <a:off x="573" y="1756"/>
                <a:ext cx="751" cy="8"/>
              </a:xfrm>
              <a:custGeom>
                <a:avLst/>
                <a:gdLst>
                  <a:gd name="T0" fmla="*/ 0 w 576"/>
                  <a:gd name="T1" fmla="*/ 0 h 5"/>
                  <a:gd name="T2" fmla="*/ 576 w 576"/>
                  <a:gd name="T3" fmla="*/ 5 h 5"/>
                  <a:gd name="T4" fmla="*/ 0 60000 65536"/>
                  <a:gd name="T5" fmla="*/ 0 60000 65536"/>
                  <a:gd name="T6" fmla="*/ 0 w 576"/>
                  <a:gd name="T7" fmla="*/ 0 h 5"/>
                  <a:gd name="T8" fmla="*/ 576 w 576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76" h="5">
                    <a:moveTo>
                      <a:pt x="0" y="0"/>
                    </a:moveTo>
                    <a:lnTo>
                      <a:pt x="576" y="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 flipV="1">
                <a:off x="1699" y="1236"/>
                <a:ext cx="0" cy="1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1699" y="2573"/>
                <a:ext cx="10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V="1">
                <a:off x="3013" y="1236"/>
                <a:ext cx="0" cy="1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3013" y="2573"/>
                <a:ext cx="10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 flipV="1">
                <a:off x="4328" y="1236"/>
                <a:ext cx="0" cy="13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4328" y="2573"/>
                <a:ext cx="10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1699" y="1608"/>
                <a:ext cx="3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1699" y="2127"/>
                <a:ext cx="3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6"/>
              <p:cNvSpPr>
                <a:spLocks/>
              </p:cNvSpPr>
              <p:nvPr/>
            </p:nvSpPr>
            <p:spPr bwMode="auto">
              <a:xfrm>
                <a:off x="1699" y="1162"/>
                <a:ext cx="751" cy="446"/>
              </a:xfrm>
              <a:custGeom>
                <a:avLst/>
                <a:gdLst>
                  <a:gd name="T0" fmla="*/ 0 w 576"/>
                  <a:gd name="T1" fmla="*/ 288 h 288"/>
                  <a:gd name="T2" fmla="*/ 288 w 576"/>
                  <a:gd name="T3" fmla="*/ 240 h 288"/>
                  <a:gd name="T4" fmla="*/ 576 w 576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288"/>
                  <a:gd name="T11" fmla="*/ 576 w 576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288">
                    <a:moveTo>
                      <a:pt x="0" y="288"/>
                    </a:moveTo>
                    <a:cubicBezTo>
                      <a:pt x="96" y="288"/>
                      <a:pt x="192" y="288"/>
                      <a:pt x="288" y="240"/>
                    </a:cubicBezTo>
                    <a:cubicBezTo>
                      <a:pt x="384" y="192"/>
                      <a:pt x="480" y="96"/>
                      <a:pt x="576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7"/>
              <p:cNvSpPr>
                <a:spLocks/>
              </p:cNvSpPr>
              <p:nvPr/>
            </p:nvSpPr>
            <p:spPr bwMode="auto">
              <a:xfrm flipV="1">
                <a:off x="1699" y="2127"/>
                <a:ext cx="751" cy="372"/>
              </a:xfrm>
              <a:custGeom>
                <a:avLst/>
                <a:gdLst>
                  <a:gd name="T0" fmla="*/ 0 w 576"/>
                  <a:gd name="T1" fmla="*/ 288 h 288"/>
                  <a:gd name="T2" fmla="*/ 288 w 576"/>
                  <a:gd name="T3" fmla="*/ 240 h 288"/>
                  <a:gd name="T4" fmla="*/ 576 w 576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288"/>
                  <a:gd name="T11" fmla="*/ 576 w 576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288">
                    <a:moveTo>
                      <a:pt x="0" y="288"/>
                    </a:moveTo>
                    <a:cubicBezTo>
                      <a:pt x="96" y="288"/>
                      <a:pt x="192" y="288"/>
                      <a:pt x="288" y="240"/>
                    </a:cubicBezTo>
                    <a:cubicBezTo>
                      <a:pt x="384" y="192"/>
                      <a:pt x="480" y="96"/>
                      <a:pt x="576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3013" y="1385"/>
                <a:ext cx="814" cy="891"/>
              </a:xfrm>
              <a:custGeom>
                <a:avLst/>
                <a:gdLst>
                  <a:gd name="T0" fmla="*/ 0 w 624"/>
                  <a:gd name="T1" fmla="*/ 0 h 576"/>
                  <a:gd name="T2" fmla="*/ 48 w 624"/>
                  <a:gd name="T3" fmla="*/ 192 h 576"/>
                  <a:gd name="T4" fmla="*/ 144 w 624"/>
                  <a:gd name="T5" fmla="*/ 240 h 576"/>
                  <a:gd name="T6" fmla="*/ 461 w 624"/>
                  <a:gd name="T7" fmla="*/ 269 h 576"/>
                  <a:gd name="T8" fmla="*/ 590 w 624"/>
                  <a:gd name="T9" fmla="*/ 322 h 576"/>
                  <a:gd name="T10" fmla="*/ 624 w 624"/>
                  <a:gd name="T11" fmla="*/ 576 h 5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576"/>
                  <a:gd name="T20" fmla="*/ 624 w 624"/>
                  <a:gd name="T21" fmla="*/ 576 h 5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576">
                    <a:moveTo>
                      <a:pt x="0" y="0"/>
                    </a:moveTo>
                    <a:cubicBezTo>
                      <a:pt x="12" y="76"/>
                      <a:pt x="24" y="152"/>
                      <a:pt x="48" y="192"/>
                    </a:cubicBezTo>
                    <a:cubicBezTo>
                      <a:pt x="72" y="232"/>
                      <a:pt x="75" y="227"/>
                      <a:pt x="144" y="240"/>
                    </a:cubicBezTo>
                    <a:cubicBezTo>
                      <a:pt x="213" y="253"/>
                      <a:pt x="387" y="255"/>
                      <a:pt x="461" y="269"/>
                    </a:cubicBezTo>
                    <a:cubicBezTo>
                      <a:pt x="535" y="283"/>
                      <a:pt x="563" y="271"/>
                      <a:pt x="590" y="322"/>
                    </a:cubicBezTo>
                    <a:cubicBezTo>
                      <a:pt x="617" y="373"/>
                      <a:pt x="617" y="523"/>
                      <a:pt x="624" y="57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" name="Text Box 19"/>
              <p:cNvSpPr txBox="1">
                <a:spLocks noChangeArrowheads="1"/>
              </p:cNvSpPr>
              <p:nvPr/>
            </p:nvSpPr>
            <p:spPr bwMode="auto">
              <a:xfrm>
                <a:off x="385" y="1459"/>
                <a:ext cx="313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/>
                  <a:t>E</a:t>
                </a:r>
                <a:r>
                  <a:rPr lang="en-US" sz="2000" baseline="-25000"/>
                  <a:t>c</a:t>
                </a:r>
                <a:endParaRPr lang="en-US" sz="2000"/>
              </a:p>
            </p:txBody>
          </p:sp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auto">
              <a:xfrm>
                <a:off x="1261" y="1608"/>
                <a:ext cx="313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/>
                  <a:t>E</a:t>
                </a:r>
                <a:r>
                  <a:rPr lang="en-US" sz="2000" baseline="-25000"/>
                  <a:t>F</a:t>
                </a:r>
                <a:endParaRPr lang="en-US" sz="2000"/>
              </a:p>
            </p:txBody>
          </p:sp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385" y="1980"/>
                <a:ext cx="313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/>
                  <a:t>E</a:t>
                </a:r>
                <a:r>
                  <a:rPr lang="en-US" sz="2000" baseline="-25000"/>
                  <a:t>v</a:t>
                </a:r>
                <a:endParaRPr lang="en-US" sz="2000"/>
              </a:p>
            </p:txBody>
          </p:sp>
          <p:sp>
            <p:nvSpPr>
              <p:cNvPr id="22" name="Freeform 22"/>
              <p:cNvSpPr>
                <a:spLocks/>
              </p:cNvSpPr>
              <p:nvPr/>
            </p:nvSpPr>
            <p:spPr bwMode="auto">
              <a:xfrm>
                <a:off x="4331" y="1244"/>
                <a:ext cx="250" cy="372"/>
              </a:xfrm>
              <a:custGeom>
                <a:avLst/>
                <a:gdLst>
                  <a:gd name="T0" fmla="*/ 0 w 104"/>
                  <a:gd name="T1" fmla="*/ 144 h 144"/>
                  <a:gd name="T2" fmla="*/ 96 w 104"/>
                  <a:gd name="T3" fmla="*/ 96 h 144"/>
                  <a:gd name="T4" fmla="*/ 48 w 104"/>
                  <a:gd name="T5" fmla="*/ 48 h 144"/>
                  <a:gd name="T6" fmla="*/ 0 w 104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144"/>
                  <a:gd name="T14" fmla="*/ 104 w 104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144">
                    <a:moveTo>
                      <a:pt x="0" y="144"/>
                    </a:moveTo>
                    <a:cubicBezTo>
                      <a:pt x="44" y="128"/>
                      <a:pt x="88" y="112"/>
                      <a:pt x="96" y="96"/>
                    </a:cubicBezTo>
                    <a:cubicBezTo>
                      <a:pt x="104" y="80"/>
                      <a:pt x="64" y="64"/>
                      <a:pt x="48" y="48"/>
                    </a:cubicBezTo>
                    <a:cubicBezTo>
                      <a:pt x="32" y="32"/>
                      <a:pt x="16" y="16"/>
                      <a:pt x="0" y="0"/>
                    </a:cubicBezTo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3"/>
              <p:cNvSpPr>
                <a:spLocks/>
              </p:cNvSpPr>
              <p:nvPr/>
            </p:nvSpPr>
            <p:spPr bwMode="auto">
              <a:xfrm flipV="1">
                <a:off x="4338" y="2127"/>
                <a:ext cx="62" cy="149"/>
              </a:xfrm>
              <a:custGeom>
                <a:avLst/>
                <a:gdLst>
                  <a:gd name="T0" fmla="*/ 0 w 104"/>
                  <a:gd name="T1" fmla="*/ 144 h 144"/>
                  <a:gd name="T2" fmla="*/ 96 w 104"/>
                  <a:gd name="T3" fmla="*/ 96 h 144"/>
                  <a:gd name="T4" fmla="*/ 48 w 104"/>
                  <a:gd name="T5" fmla="*/ 48 h 144"/>
                  <a:gd name="T6" fmla="*/ 0 w 104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144"/>
                  <a:gd name="T14" fmla="*/ 104 w 104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144">
                    <a:moveTo>
                      <a:pt x="0" y="144"/>
                    </a:moveTo>
                    <a:cubicBezTo>
                      <a:pt x="44" y="128"/>
                      <a:pt x="88" y="112"/>
                      <a:pt x="96" y="96"/>
                    </a:cubicBezTo>
                    <a:cubicBezTo>
                      <a:pt x="104" y="80"/>
                      <a:pt x="64" y="64"/>
                      <a:pt x="48" y="48"/>
                    </a:cubicBezTo>
                    <a:cubicBezTo>
                      <a:pt x="32" y="32"/>
                      <a:pt x="16" y="16"/>
                      <a:pt x="0" y="0"/>
                    </a:cubicBezTo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4"/>
              <p:cNvSpPr>
                <a:spLocks/>
              </p:cNvSpPr>
              <p:nvPr/>
            </p:nvSpPr>
            <p:spPr bwMode="auto">
              <a:xfrm>
                <a:off x="1574" y="1748"/>
                <a:ext cx="3366" cy="8"/>
              </a:xfrm>
              <a:custGeom>
                <a:avLst/>
                <a:gdLst>
                  <a:gd name="T0" fmla="*/ 0 w 2582"/>
                  <a:gd name="T1" fmla="*/ 0 h 5"/>
                  <a:gd name="T2" fmla="*/ 2582 w 2582"/>
                  <a:gd name="T3" fmla="*/ 5 h 5"/>
                  <a:gd name="T4" fmla="*/ 0 60000 65536"/>
                  <a:gd name="T5" fmla="*/ 0 60000 65536"/>
                  <a:gd name="T6" fmla="*/ 0 w 2582"/>
                  <a:gd name="T7" fmla="*/ 0 h 5"/>
                  <a:gd name="T8" fmla="*/ 2582 w 2582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582" h="5">
                    <a:moveTo>
                      <a:pt x="0" y="0"/>
                    </a:moveTo>
                    <a:lnTo>
                      <a:pt x="2582" y="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1791" y="2613"/>
                <a:ext cx="479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/>
                  <a:t>N(E)</a:t>
                </a:r>
              </a:p>
            </p:txBody>
          </p:sp>
          <p:sp>
            <p:nvSpPr>
              <p:cNvPr id="26" name="Text Box 26"/>
              <p:cNvSpPr txBox="1">
                <a:spLocks noChangeArrowheads="1"/>
              </p:cNvSpPr>
              <p:nvPr/>
            </p:nvSpPr>
            <p:spPr bwMode="auto">
              <a:xfrm>
                <a:off x="3152" y="2591"/>
                <a:ext cx="479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/>
                  <a:t>f(E)</a:t>
                </a:r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4059" y="2636"/>
                <a:ext cx="1079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/>
                  <a:t>Carrier Conc.</a:t>
                </a:r>
              </a:p>
            </p:txBody>
          </p:sp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501" y="2383"/>
                <a:ext cx="780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/>
                  <a:t>N-type</a:t>
                </a:r>
              </a:p>
            </p:txBody>
          </p:sp>
        </p:grpSp>
        <p:sp>
          <p:nvSpPr>
            <p:cNvPr id="4" name="Text Box 55"/>
            <p:cNvSpPr txBox="1">
              <a:spLocks noChangeArrowheads="1"/>
            </p:cNvSpPr>
            <p:nvPr/>
          </p:nvSpPr>
          <p:spPr bwMode="auto">
            <a:xfrm>
              <a:off x="4694" y="943"/>
              <a:ext cx="567" cy="2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n</a:t>
              </a:r>
              <a:r>
                <a:rPr lang="en-US" sz="2000" baseline="-25000" dirty="0"/>
                <a:t>0</a:t>
              </a:r>
            </a:p>
          </p:txBody>
        </p:sp>
      </p:grpSp>
      <p:grpSp>
        <p:nvGrpSpPr>
          <p:cNvPr id="29" name="Group 113"/>
          <p:cNvGrpSpPr/>
          <p:nvPr/>
        </p:nvGrpSpPr>
        <p:grpSpPr>
          <a:xfrm>
            <a:off x="457200" y="4343401"/>
            <a:ext cx="8328025" cy="2447372"/>
            <a:chOff x="457200" y="3910013"/>
            <a:chExt cx="8328025" cy="2652913"/>
          </a:xfrm>
        </p:grpSpPr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772863" y="4552376"/>
              <a:ext cx="12658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772863" y="5299672"/>
              <a:ext cx="12658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72863" y="5075625"/>
              <a:ext cx="1265873" cy="11344"/>
            </a:xfrm>
            <a:custGeom>
              <a:avLst/>
              <a:gdLst>
                <a:gd name="T0" fmla="*/ 0 w 576"/>
                <a:gd name="T1" fmla="*/ 0 h 5"/>
                <a:gd name="T2" fmla="*/ 576 w 576"/>
                <a:gd name="T3" fmla="*/ 5 h 5"/>
                <a:gd name="T4" fmla="*/ 0 60000 65536"/>
                <a:gd name="T5" fmla="*/ 0 60000 65536"/>
                <a:gd name="T6" fmla="*/ 0 w 576"/>
                <a:gd name="T7" fmla="*/ 0 h 5"/>
                <a:gd name="T8" fmla="*/ 576 w 576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6" h="5">
                  <a:moveTo>
                    <a:pt x="0" y="0"/>
                  </a:moveTo>
                  <a:lnTo>
                    <a:pt x="576" y="5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V="1">
              <a:off x="2671672" y="4016364"/>
              <a:ext cx="0" cy="19256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2671672" y="5942035"/>
              <a:ext cx="16862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V="1">
              <a:off x="4884533" y="4016364"/>
              <a:ext cx="0" cy="19256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4884533" y="5942035"/>
              <a:ext cx="16862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V="1">
              <a:off x="7099005" y="4016364"/>
              <a:ext cx="0" cy="19256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7099005" y="5942035"/>
              <a:ext cx="16862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2671672" y="4552376"/>
              <a:ext cx="55869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2671672" y="5299672"/>
              <a:ext cx="55869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2671672" y="3910013"/>
              <a:ext cx="1264262" cy="642363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240 h 288"/>
                <a:gd name="T4" fmla="*/ 576 w 576"/>
                <a:gd name="T5" fmla="*/ 0 h 288"/>
                <a:gd name="T6" fmla="*/ 0 60000 65536"/>
                <a:gd name="T7" fmla="*/ 0 60000 65536"/>
                <a:gd name="T8" fmla="*/ 0 60000 65536"/>
                <a:gd name="T9" fmla="*/ 0 w 576"/>
                <a:gd name="T10" fmla="*/ 0 h 288"/>
                <a:gd name="T11" fmla="*/ 576 w 57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288">
                  <a:moveTo>
                    <a:pt x="0" y="288"/>
                  </a:moveTo>
                  <a:cubicBezTo>
                    <a:pt x="96" y="288"/>
                    <a:pt x="192" y="288"/>
                    <a:pt x="288" y="240"/>
                  </a:cubicBezTo>
                  <a:cubicBezTo>
                    <a:pt x="384" y="192"/>
                    <a:pt x="480" y="96"/>
                    <a:pt x="576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 flipV="1">
              <a:off x="2671672" y="5299672"/>
              <a:ext cx="1264262" cy="536011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240 h 288"/>
                <a:gd name="T4" fmla="*/ 576 w 576"/>
                <a:gd name="T5" fmla="*/ 0 h 288"/>
                <a:gd name="T6" fmla="*/ 0 60000 65536"/>
                <a:gd name="T7" fmla="*/ 0 60000 65536"/>
                <a:gd name="T8" fmla="*/ 0 60000 65536"/>
                <a:gd name="T9" fmla="*/ 0 w 576"/>
                <a:gd name="T10" fmla="*/ 0 h 288"/>
                <a:gd name="T11" fmla="*/ 576 w 57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288">
                  <a:moveTo>
                    <a:pt x="0" y="288"/>
                  </a:moveTo>
                  <a:cubicBezTo>
                    <a:pt x="96" y="288"/>
                    <a:pt x="192" y="288"/>
                    <a:pt x="288" y="240"/>
                  </a:cubicBezTo>
                  <a:cubicBezTo>
                    <a:pt x="384" y="192"/>
                    <a:pt x="480" y="96"/>
                    <a:pt x="576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884533" y="4552376"/>
              <a:ext cx="1370557" cy="1283307"/>
            </a:xfrm>
            <a:custGeom>
              <a:avLst/>
              <a:gdLst>
                <a:gd name="T0" fmla="*/ 0 w 624"/>
                <a:gd name="T1" fmla="*/ 0 h 576"/>
                <a:gd name="T2" fmla="*/ 48 w 624"/>
                <a:gd name="T3" fmla="*/ 192 h 576"/>
                <a:gd name="T4" fmla="*/ 144 w 624"/>
                <a:gd name="T5" fmla="*/ 240 h 576"/>
                <a:gd name="T6" fmla="*/ 461 w 624"/>
                <a:gd name="T7" fmla="*/ 269 h 576"/>
                <a:gd name="T8" fmla="*/ 590 w 624"/>
                <a:gd name="T9" fmla="*/ 322 h 576"/>
                <a:gd name="T10" fmla="*/ 624 w 624"/>
                <a:gd name="T11" fmla="*/ 576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4"/>
                <a:gd name="T19" fmla="*/ 0 h 576"/>
                <a:gd name="T20" fmla="*/ 624 w 624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4" h="576">
                  <a:moveTo>
                    <a:pt x="0" y="0"/>
                  </a:moveTo>
                  <a:cubicBezTo>
                    <a:pt x="12" y="76"/>
                    <a:pt x="24" y="152"/>
                    <a:pt x="48" y="192"/>
                  </a:cubicBezTo>
                  <a:cubicBezTo>
                    <a:pt x="72" y="232"/>
                    <a:pt x="75" y="227"/>
                    <a:pt x="144" y="240"/>
                  </a:cubicBezTo>
                  <a:cubicBezTo>
                    <a:pt x="213" y="253"/>
                    <a:pt x="387" y="255"/>
                    <a:pt x="461" y="269"/>
                  </a:cubicBezTo>
                  <a:cubicBezTo>
                    <a:pt x="535" y="283"/>
                    <a:pt x="563" y="271"/>
                    <a:pt x="590" y="322"/>
                  </a:cubicBezTo>
                  <a:cubicBezTo>
                    <a:pt x="617" y="373"/>
                    <a:pt x="617" y="523"/>
                    <a:pt x="624" y="57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457200" y="4338255"/>
              <a:ext cx="526642" cy="4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/>
                <a:t>E</a:t>
              </a:r>
              <a:r>
                <a:rPr lang="en-US" sz="2000" baseline="-25000"/>
                <a:t>c</a:t>
              </a:r>
              <a:endParaRPr lang="en-US" sz="2000"/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1932441" y="4872848"/>
              <a:ext cx="528252" cy="4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/>
                <a:t>E</a:t>
              </a:r>
              <a:r>
                <a:rPr lang="en-US" sz="2000" baseline="-25000"/>
                <a:t>F</a:t>
              </a:r>
              <a:endParaRPr lang="en-US" sz="2000"/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457200" y="5086969"/>
              <a:ext cx="526642" cy="4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/>
                <a:t>E</a:t>
              </a:r>
              <a:r>
                <a:rPr lang="en-US" sz="2000" baseline="-25000"/>
                <a:t>v</a:t>
              </a:r>
              <a:endParaRPr lang="en-US" sz="200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081290" y="4230485"/>
              <a:ext cx="122400" cy="321890"/>
            </a:xfrm>
            <a:custGeom>
              <a:avLst/>
              <a:gdLst>
                <a:gd name="T0" fmla="*/ 0 w 104"/>
                <a:gd name="T1" fmla="*/ 144 h 144"/>
                <a:gd name="T2" fmla="*/ 96 w 104"/>
                <a:gd name="T3" fmla="*/ 96 h 144"/>
                <a:gd name="T4" fmla="*/ 48 w 104"/>
                <a:gd name="T5" fmla="*/ 48 h 144"/>
                <a:gd name="T6" fmla="*/ 0 w 104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144"/>
                <a:gd name="T14" fmla="*/ 104 w 104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144">
                  <a:moveTo>
                    <a:pt x="0" y="144"/>
                  </a:moveTo>
                  <a:cubicBezTo>
                    <a:pt x="44" y="128"/>
                    <a:pt x="88" y="112"/>
                    <a:pt x="96" y="96"/>
                  </a:cubicBezTo>
                  <a:cubicBezTo>
                    <a:pt x="104" y="80"/>
                    <a:pt x="64" y="64"/>
                    <a:pt x="48" y="48"/>
                  </a:cubicBezTo>
                  <a:cubicBezTo>
                    <a:pt x="32" y="32"/>
                    <a:pt x="16" y="16"/>
                    <a:pt x="0" y="0"/>
                  </a:cubicBezTo>
                </a:path>
              </a:pathLst>
            </a:custGeom>
            <a:solidFill>
              <a:schemeClr val="folHlink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 flipV="1">
              <a:off x="7099005" y="5299672"/>
              <a:ext cx="421958" cy="642363"/>
            </a:xfrm>
            <a:custGeom>
              <a:avLst/>
              <a:gdLst>
                <a:gd name="T0" fmla="*/ 0 w 104"/>
                <a:gd name="T1" fmla="*/ 144 h 144"/>
                <a:gd name="T2" fmla="*/ 96 w 104"/>
                <a:gd name="T3" fmla="*/ 96 h 144"/>
                <a:gd name="T4" fmla="*/ 48 w 104"/>
                <a:gd name="T5" fmla="*/ 48 h 144"/>
                <a:gd name="T6" fmla="*/ 0 w 104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144"/>
                <a:gd name="T14" fmla="*/ 104 w 104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144">
                  <a:moveTo>
                    <a:pt x="0" y="144"/>
                  </a:moveTo>
                  <a:cubicBezTo>
                    <a:pt x="44" y="128"/>
                    <a:pt x="88" y="112"/>
                    <a:pt x="96" y="96"/>
                  </a:cubicBezTo>
                  <a:cubicBezTo>
                    <a:pt x="104" y="80"/>
                    <a:pt x="64" y="64"/>
                    <a:pt x="48" y="48"/>
                  </a:cubicBezTo>
                  <a:cubicBezTo>
                    <a:pt x="32" y="32"/>
                    <a:pt x="16" y="16"/>
                    <a:pt x="0" y="0"/>
                  </a:cubicBezTo>
                </a:path>
              </a:pathLst>
            </a:custGeom>
            <a:solidFill>
              <a:schemeClr val="folHlink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2460693" y="5086969"/>
              <a:ext cx="5670659" cy="9926"/>
            </a:xfrm>
            <a:custGeom>
              <a:avLst/>
              <a:gdLst>
                <a:gd name="T0" fmla="*/ 0 w 2582"/>
                <a:gd name="T1" fmla="*/ 0 h 5"/>
                <a:gd name="T2" fmla="*/ 2582 w 2582"/>
                <a:gd name="T3" fmla="*/ 5 h 5"/>
                <a:gd name="T4" fmla="*/ 0 60000 65536"/>
                <a:gd name="T5" fmla="*/ 0 60000 65536"/>
                <a:gd name="T6" fmla="*/ 0 w 2582"/>
                <a:gd name="T7" fmla="*/ 0 h 5"/>
                <a:gd name="T8" fmla="*/ 2582 w 2582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82" h="5">
                  <a:moveTo>
                    <a:pt x="0" y="0"/>
                  </a:moveTo>
                  <a:lnTo>
                    <a:pt x="2582" y="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2773135" y="6096599"/>
              <a:ext cx="771441" cy="4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/>
                <a:t>N(E)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4965060" y="6065403"/>
              <a:ext cx="771441" cy="4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/>
                <a:t>f(E)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6425806" y="6129213"/>
              <a:ext cx="1737757" cy="4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/>
                <a:t>Carrier Conc.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679452" y="5936361"/>
              <a:ext cx="1256210" cy="4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/>
                <a:t>P-type</a:t>
              </a:r>
            </a:p>
          </p:txBody>
        </p:sp>
      </p:grpSp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0" y="0"/>
            <a:ext cx="9144000" cy="1207111"/>
          </a:xfrm>
          <a:prstGeom prst="rect">
            <a:avLst/>
          </a:prstGeom>
          <a:solidFill>
            <a:srgbClr val="FFFF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Fermi Level, Population Density and Charge Carrier Distribution</a:t>
            </a:r>
            <a:endParaRPr kumimoji="0" lang="en-US" sz="3600" b="1" i="0" u="none" strike="noStrike" kern="1200" cap="none" spc="0" normalizeH="0" baseline="-250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77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0093" y="836712"/>
            <a:ext cx="7114373" cy="10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0093" y="1794932"/>
            <a:ext cx="7114373" cy="1388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0093" y="3217333"/>
            <a:ext cx="7114373" cy="110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0093" y="4334932"/>
            <a:ext cx="7114373" cy="203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65675" y="2002336"/>
            <a:ext cx="1005522" cy="9668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71198" y="2002336"/>
            <a:ext cx="502760" cy="9668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11889" y="1879600"/>
            <a:ext cx="1674017" cy="1303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85906" y="2154736"/>
            <a:ext cx="545483" cy="9668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73957" y="1879600"/>
            <a:ext cx="2837931" cy="12419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6279" y="3351159"/>
            <a:ext cx="366104" cy="9668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14268" y="5564428"/>
            <a:ext cx="2180245" cy="9668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15683" y="5564428"/>
            <a:ext cx="1914702" cy="9668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DF0C15-612F-304C-8ACF-32BD89755608}"/>
              </a:ext>
            </a:extLst>
          </p:cNvPr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 Concentration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78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29" y="908720"/>
            <a:ext cx="7615238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0662" y="2133600"/>
            <a:ext cx="3081338" cy="34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775" y="2743200"/>
            <a:ext cx="19526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5725" name="Object 3"/>
          <p:cNvGraphicFramePr>
            <a:graphicFrameLocks noGrp="1" noChangeAspect="1"/>
          </p:cNvGraphicFramePr>
          <p:nvPr/>
        </p:nvGraphicFramePr>
        <p:xfrm>
          <a:off x="2057400" y="5562600"/>
          <a:ext cx="5032375" cy="109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6" imgW="2654280" imgH="596880" progId="Equation.3">
                  <p:embed/>
                </p:oleObj>
              </mc:Choice>
              <mc:Fallback>
                <p:oleObj name="Equation" r:id="rId6" imgW="2654280" imgH="596880" progId="Equation.3">
                  <p:embed/>
                  <p:pic>
                    <p:nvPicPr>
                      <p:cNvPr id="115725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562600"/>
                        <a:ext cx="5032375" cy="1093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4B7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FAA26D3D-D897-4be2-8F04-BA451C77F1D7}">
                          <ma14:placeholderFlag xmlns:ma14="http://schemas.microsoft.com/office/mac/drawingml/2011/main" xmlns="" val="1"/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AFC211-29B0-4844-ADEC-C4D944FF9870}"/>
              </a:ext>
            </a:extLst>
          </p:cNvPr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Density of States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7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3376613" cy="391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86222"/>
            <a:ext cx="3017520" cy="3754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of Mass Action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6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04"/>
          <a:stretch>
            <a:fillRect/>
          </a:stretch>
        </p:blipFill>
        <p:spPr bwMode="auto">
          <a:xfrm>
            <a:off x="228600" y="990600"/>
            <a:ext cx="511492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848471"/>
            <a:ext cx="2602984" cy="323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Fermi Level of Intrinsic Semiconductors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7" r="28305" b="52058"/>
          <a:stretch>
            <a:fillRect/>
          </a:stretch>
        </p:blipFill>
        <p:spPr bwMode="auto">
          <a:xfrm>
            <a:off x="228600" y="1600200"/>
            <a:ext cx="36671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28600" y="3962400"/>
            <a:ext cx="8267700" cy="2514600"/>
            <a:chOff x="228600" y="3962400"/>
            <a:chExt cx="8267700" cy="251460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4343400"/>
              <a:ext cx="270510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254"/>
            <a:stretch>
              <a:fillRect/>
            </a:stretch>
          </p:blipFill>
          <p:spPr bwMode="auto">
            <a:xfrm>
              <a:off x="228600" y="4419600"/>
              <a:ext cx="5114925" cy="182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81000" y="3962400"/>
              <a:ext cx="35700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Position of the Fermi Level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399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1295400"/>
            <a:ext cx="55158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On similar note one can derive</a:t>
            </a:r>
          </a:p>
        </p:txBody>
      </p:sp>
      <p:graphicFrame>
        <p:nvGraphicFramePr>
          <p:cNvPr id="124932" name="Object 3"/>
          <p:cNvGraphicFramePr>
            <a:graphicFrameLocks noChangeAspect="1"/>
          </p:cNvGraphicFramePr>
          <p:nvPr/>
        </p:nvGraphicFramePr>
        <p:xfrm>
          <a:off x="533400" y="2438400"/>
          <a:ext cx="3984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3" imgW="1092200" imgH="203200" progId="Equation.3">
                  <p:embed/>
                </p:oleObj>
              </mc:Choice>
              <mc:Fallback>
                <p:oleObj name="Equation" r:id="rId3" imgW="1092200" imgH="203200" progId="Equation.3">
                  <p:embed/>
                  <p:pic>
                    <p:nvPicPr>
                      <p:cNvPr id="12493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38400"/>
                        <a:ext cx="3984625" cy="914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4B7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4"/>
          <p:cNvGraphicFramePr>
            <a:graphicFrameLocks noChangeAspect="1"/>
          </p:cNvGraphicFramePr>
          <p:nvPr/>
        </p:nvGraphicFramePr>
        <p:xfrm>
          <a:off x="4876800" y="2438400"/>
          <a:ext cx="40322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5" imgW="1104840" imgH="241200" progId="Equation.3">
                  <p:embed/>
                </p:oleObj>
              </mc:Choice>
              <mc:Fallback>
                <p:oleObj name="Equation" r:id="rId5" imgW="1104840" imgH="241200" progId="Equation.3">
                  <p:embed/>
                  <p:pic>
                    <p:nvPicPr>
                      <p:cNvPr id="1249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438400"/>
                        <a:ext cx="4032250" cy="879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4B7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0" y="3886200"/>
            <a:ext cx="9144000" cy="1641475"/>
            <a:chOff x="0" y="3886200"/>
            <a:chExt cx="9144000" cy="1641475"/>
          </a:xfrm>
        </p:grpSpPr>
        <p:graphicFrame>
          <p:nvGraphicFramePr>
            <p:cNvPr id="124935" name="Object 5"/>
            <p:cNvGraphicFramePr>
              <a:graphicFrameLocks noChangeAspect="1"/>
            </p:cNvGraphicFramePr>
            <p:nvPr/>
          </p:nvGraphicFramePr>
          <p:xfrm>
            <a:off x="457200" y="4648200"/>
            <a:ext cx="3660775" cy="879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" name="Equation" r:id="rId7" imgW="1002960" imgH="241200" progId="Equation.3">
                    <p:embed/>
                  </p:oleObj>
                </mc:Choice>
                <mc:Fallback>
                  <p:oleObj name="Equation" r:id="rId7" imgW="1002960" imgH="241200" progId="Equation.3">
                    <p:embed/>
                    <p:pic>
                      <p:nvPicPr>
                        <p:cNvPr id="12493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4648200"/>
                          <a:ext cx="3660775" cy="87947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4B76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36" name="Object 6"/>
            <p:cNvGraphicFramePr>
              <a:graphicFrameLocks noChangeAspect="1"/>
            </p:cNvGraphicFramePr>
            <p:nvPr/>
          </p:nvGraphicFramePr>
          <p:xfrm>
            <a:off x="5181600" y="4648200"/>
            <a:ext cx="3800475" cy="879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" name="Equation" r:id="rId9" imgW="1041120" imgH="241200" progId="Equation.3">
                    <p:embed/>
                  </p:oleObj>
                </mc:Choice>
                <mc:Fallback>
                  <p:oleObj name="Equation" r:id="rId9" imgW="1041120" imgH="241200" progId="Equation.3">
                    <p:embed/>
                    <p:pic>
                      <p:nvPicPr>
                        <p:cNvPr id="12493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0" y="4648200"/>
                          <a:ext cx="3800475" cy="87947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4B76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0" y="3886200"/>
              <a:ext cx="91440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Extrinsic carrier concentrations in terms of intrinsic carrier conc.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Carrier Concentration</a:t>
            </a:r>
          </a:p>
        </p:txBody>
      </p:sp>
    </p:spTree>
    <p:extLst>
      <p:ext uri="{BB962C8B-B14F-4D97-AF65-F5344CB8AC3E}">
        <p14:creationId xmlns:p14="http://schemas.microsoft.com/office/powerpoint/2010/main" val="83589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A870FFDE838B4488980C29F117AB69" ma:contentTypeVersion="2" ma:contentTypeDescription="Create a new document." ma:contentTypeScope="" ma:versionID="f6a722c7691f5518d3f7983a08f9bac8">
  <xsd:schema xmlns:xsd="http://www.w3.org/2001/XMLSchema" xmlns:xs="http://www.w3.org/2001/XMLSchema" xmlns:p="http://schemas.microsoft.com/office/2006/metadata/properties" xmlns:ns2="bef4b0dd-187c-4402-bedf-1faca8ad82b1" targetNamespace="http://schemas.microsoft.com/office/2006/metadata/properties" ma:root="true" ma:fieldsID="24d5b350e85c9da64579dddc32219c09" ns2:_="">
    <xsd:import namespace="bef4b0dd-187c-4402-bedf-1faca8ad82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f4b0dd-187c-4402-bedf-1faca8ad82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D728E3-55F1-48C4-A907-82FEB97A511F}"/>
</file>

<file path=customXml/itemProps2.xml><?xml version="1.0" encoding="utf-8"?>
<ds:datastoreItem xmlns:ds="http://schemas.openxmlformats.org/officeDocument/2006/customXml" ds:itemID="{CB6FCC0F-627A-4A6F-93C8-2FCEBCF12549}"/>
</file>

<file path=customXml/itemProps3.xml><?xml version="1.0" encoding="utf-8"?>
<ds:datastoreItem xmlns:ds="http://schemas.openxmlformats.org/officeDocument/2006/customXml" ds:itemID="{472CB172-DBFC-47D3-868C-61BC92151C2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450</Words>
  <Application>Microsoft Macintosh PowerPoint</Application>
  <PresentationFormat>On-screen Show (4:3)</PresentationFormat>
  <Paragraphs>85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Shaibal K Sarkar</dc:creator>
  <cp:lastModifiedBy>Shaibal K Sarkar</cp:lastModifiedBy>
  <cp:revision>8</cp:revision>
  <dcterms:created xsi:type="dcterms:W3CDTF">2021-01-31T07:24:37Z</dcterms:created>
  <dcterms:modified xsi:type="dcterms:W3CDTF">2021-02-01T09:13:26Z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0x0101002CA870FFDE838B4488980C29F117AB69</vt:lpwstr>
  </property>
</Properties>
</file>