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 id="2147483758" r:id="rId2"/>
  </p:sldMasterIdLst>
  <p:sldIdLst>
    <p:sldId id="256" r:id="rId3"/>
    <p:sldId id="268" r:id="rId4"/>
    <p:sldId id="269" r:id="rId5"/>
    <p:sldId id="262" r:id="rId6"/>
    <p:sldId id="260" r:id="rId7"/>
    <p:sldId id="290" r:id="rId8"/>
    <p:sldId id="291" r:id="rId9"/>
    <p:sldId id="292" r:id="rId10"/>
    <p:sldId id="293" r:id="rId11"/>
    <p:sldId id="266" r:id="rId12"/>
    <p:sldId id="273" r:id="rId13"/>
    <p:sldId id="295" r:id="rId14"/>
    <p:sldId id="275" r:id="rId15"/>
    <p:sldId id="276" r:id="rId16"/>
    <p:sldId id="277" r:id="rId17"/>
    <p:sldId id="272" r:id="rId18"/>
    <p:sldId id="263" r:id="rId19"/>
    <p:sldId id="264" r:id="rId20"/>
    <p:sldId id="296" r:id="rId21"/>
    <p:sldId id="270" r:id="rId22"/>
    <p:sldId id="278" r:id="rId23"/>
    <p:sldId id="297" r:id="rId24"/>
    <p:sldId id="298" r:id="rId25"/>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Trebuchet MS" panose="020B0603020202020204" charset="0"/>
        <a:ea typeface="+mn-ea"/>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Trebuchet MS" panose="020B0603020202020204" charset="0"/>
        <a:ea typeface="+mn-ea"/>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Trebuchet MS" panose="020B0603020202020204" charset="0"/>
        <a:ea typeface="+mn-ea"/>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Trebuchet MS" panose="020B0603020202020204" charset="0"/>
        <a:ea typeface="+mn-ea"/>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Trebuchet MS" panose="020B0603020202020204" charset="0"/>
        <a:ea typeface="+mn-ea"/>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Trebuchet MS" panose="020B0603020202020204" charset="0"/>
        <a:ea typeface="+mn-ea"/>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Trebuchet MS" panose="020B0603020202020204" charset="0"/>
        <a:ea typeface="+mn-ea"/>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Trebuchet MS" panose="020B0603020202020204" charset="0"/>
        <a:ea typeface="+mn-ea"/>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Trebuchet MS" panose="020B060302020202020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8" autoAdjust="0"/>
    <p:restoredTop sz="94660"/>
  </p:normalViewPr>
  <p:slideViewPr>
    <p:cSldViewPr snapToGrid="0" showGuides="1">
      <p:cViewPr varScale="1">
        <p:scale>
          <a:sx n="72" d="100"/>
          <a:sy n="72" d="100"/>
        </p:scale>
        <p:origin x="594" y="78"/>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24072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481588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499714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2966241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8" name="Footer Placeholder 7"/>
          <p:cNvSpPr>
            <a:spLocks noGrp="1"/>
          </p:cNvSpPr>
          <p:nvPr>
            <p:ph type="ftr" sz="quarter" idx="11"/>
          </p:nvPr>
        </p:nvSpPr>
        <p:spPr/>
        <p:txBody>
          <a:bodyPr/>
          <a:lstStyle/>
          <a:p>
            <a:pPr fontAlgn="auto"/>
            <a:endParaRPr lang="en-US" strike="noStrike" noProof="1"/>
          </a:p>
        </p:txBody>
      </p:sp>
      <p:sp>
        <p:nvSpPr>
          <p:cNvPr id="9" name="Slide Number Placeholder 8"/>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1157295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4154646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3" name="Footer Placeholder 2"/>
          <p:cNvSpPr>
            <a:spLocks noGrp="1"/>
          </p:cNvSpPr>
          <p:nvPr>
            <p:ph type="ftr" sz="quarter" idx="11"/>
          </p:nvPr>
        </p:nvSpPr>
        <p:spPr/>
        <p:txBody>
          <a:bodyPr/>
          <a:lstStyle/>
          <a:p>
            <a:pPr fontAlgn="auto"/>
            <a:endParaRPr lang="en-US" strike="noStrike" noProof="1"/>
          </a:p>
        </p:txBody>
      </p:sp>
      <p:sp>
        <p:nvSpPr>
          <p:cNvPr id="4" name="Slide Number Placeholder 3"/>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963556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146028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
        <p:nvSpPr>
          <p:cNvPr id="5" name="Date Placeholder 4"/>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Tree>
    <p:extLst>
      <p:ext uri="{BB962C8B-B14F-4D97-AF65-F5344CB8AC3E}">
        <p14:creationId xmlns:p14="http://schemas.microsoft.com/office/powerpoint/2010/main" val="1865045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92093348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198097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67469525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102606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46163953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091660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10897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8" name="Footer Placeholder 7"/>
          <p:cNvSpPr>
            <a:spLocks noGrp="1"/>
          </p:cNvSpPr>
          <p:nvPr>
            <p:ph type="ftr" sz="quarter" idx="11"/>
          </p:nvPr>
        </p:nvSpPr>
        <p:spPr/>
        <p:txBody>
          <a:bodyPr/>
          <a:lstStyle/>
          <a:p>
            <a:pPr fontAlgn="auto"/>
            <a:endParaRPr lang="en-US" strike="noStrike" noProof="1"/>
          </a:p>
        </p:txBody>
      </p:sp>
      <p:sp>
        <p:nvSpPr>
          <p:cNvPr id="9" name="Slide Number Placeholder 8"/>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3" name="Footer Placeholder 2"/>
          <p:cNvSpPr>
            <a:spLocks noGrp="1"/>
          </p:cNvSpPr>
          <p:nvPr>
            <p:ph type="ftr" sz="quarter" idx="11"/>
          </p:nvPr>
        </p:nvSpPr>
        <p:spPr/>
        <p:txBody>
          <a:bodyPr/>
          <a:lstStyle/>
          <a:p>
            <a:pPr fontAlgn="auto"/>
            <a:endParaRPr lang="en-US" strike="noStrike" noProof="1"/>
          </a:p>
        </p:txBody>
      </p:sp>
      <p:sp>
        <p:nvSpPr>
          <p:cNvPr id="4" name="Slide Number Placeholder 3"/>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D73CB6FB-52E2-45BA-B869-DDA9E8229938}" type="slidenum">
              <a:rPr lang="en-US" strike="noStrike" noProof="1" smtClean="0">
                <a:latin typeface="+mn-lt"/>
                <a:ea typeface="+mn-ea"/>
                <a:cs typeface="+mn-cs"/>
              </a:rPr>
              <a:t>‹#›</a:t>
            </a:fld>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D73CB6FB-52E2-45BA-B869-DDA9E8229938}" type="slidenum">
              <a:rPr lang="en-US" strike="noStrike" noProof="1" smtClean="0">
                <a:latin typeface="+mn-lt"/>
                <a:ea typeface="+mn-ea"/>
                <a:cs typeface="+mn-cs"/>
              </a:rPr>
              <a:t>‹#›</a:t>
            </a:fld>
            <a:endParaRPr lang="en-US" strike="noStrike" noProof="1"/>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fld id="{9041B747-254E-4596-97F9-CD52E90B8A58}" type="datetimeFigureOut">
              <a:rPr lang="en-US" strike="noStrike" noProof="1" smtClean="0">
                <a:latin typeface="+mn-lt"/>
                <a:ea typeface="+mn-ea"/>
                <a:cs typeface="+mn-cs"/>
              </a:rPr>
              <a:t>4/27/2019</a:t>
            </a:fld>
            <a:endParaRPr lang="en-US" strike="noStrike" noProof="1"/>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fontAlgn="auto"/>
            <a:fld id="{D73CB6FB-52E2-45BA-B869-DDA9E8229938}"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4060971169"/>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1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tensorflow/tensorflow"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ctrTitle"/>
          </p:nvPr>
        </p:nvSpPr>
        <p:spPr>
          <a:xfrm>
            <a:off x="1524000" y="142875"/>
            <a:ext cx="9239250" cy="1398588"/>
          </a:xfrm>
        </p:spPr>
        <p:txBody>
          <a:bodyPr vert="horz" lIns="91440" tIns="45720" rIns="91440" bIns="45720" anchor="b"/>
          <a:lstStyle/>
          <a:p>
            <a:pPr algn="ctr" defTabSz="457200">
              <a:buNone/>
            </a:pPr>
            <a:r>
              <a:rPr lang="en-US" altLang="zh-CN" b="1" u="sng" kern="1200" dirty="0">
                <a:latin typeface="+mj-lt"/>
                <a:ea typeface="+mj-ea"/>
                <a:cs typeface="+mj-cs"/>
              </a:rPr>
              <a:t>Minor Project</a:t>
            </a:r>
          </a:p>
        </p:txBody>
      </p:sp>
      <p:sp>
        <p:nvSpPr>
          <p:cNvPr id="5122" name="Title 1"/>
          <p:cNvSpPr>
            <a:spLocks noGrp="1"/>
          </p:cNvSpPr>
          <p:nvPr>
            <p:ph type="subTitle" idx="1"/>
          </p:nvPr>
        </p:nvSpPr>
        <p:spPr>
          <a:xfrm>
            <a:off x="1367459" y="1943100"/>
            <a:ext cx="9144000" cy="4457700"/>
          </a:xfrm>
        </p:spPr>
        <p:txBody>
          <a:bodyPr vert="horz" lIns="91440" tIns="45720" rIns="91440" bIns="45720" anchor="t"/>
          <a:lstStyle/>
          <a:p>
            <a:pPr algn="l" defTabSz="457200">
              <a:buSzPct val="80000"/>
            </a:pPr>
            <a:r>
              <a:rPr lang="en-US" altLang="zh-CN" sz="2800" b="1" u="sng" dirty="0">
                <a:solidFill>
                  <a:srgbClr val="808080"/>
                </a:solidFill>
              </a:rPr>
              <a:t>Custom</a:t>
            </a:r>
            <a:r>
              <a:rPr lang="en-US" altLang="zh-CN" sz="2800" b="1" u="sng" kern="1200" dirty="0">
                <a:solidFill>
                  <a:srgbClr val="808080"/>
                </a:solidFill>
                <a:latin typeface="+mn-lt"/>
                <a:ea typeface="+mn-ea"/>
                <a:cs typeface="+mn-cs"/>
              </a:rPr>
              <a:t> Object Detection </a:t>
            </a:r>
            <a:r>
              <a:rPr lang="en-US" altLang="zh-CN" sz="2800" b="1" u="sng" dirty="0">
                <a:solidFill>
                  <a:srgbClr val="808080"/>
                </a:solidFill>
              </a:rPr>
              <a:t>for</a:t>
            </a:r>
            <a:r>
              <a:rPr lang="en-US" altLang="zh-CN" sz="2800" b="1" u="sng" kern="1200" dirty="0">
                <a:solidFill>
                  <a:srgbClr val="808080"/>
                </a:solidFill>
                <a:latin typeface="+mn-lt"/>
                <a:ea typeface="+mn-ea"/>
                <a:cs typeface="+mn-cs"/>
              </a:rPr>
              <a:t> Blood Cell Count using</a:t>
            </a:r>
          </a:p>
          <a:p>
            <a:pPr algn="l" defTabSz="457200">
              <a:buSzPct val="80000"/>
            </a:pPr>
            <a:r>
              <a:rPr lang="en-US" altLang="zh-CN" sz="2800" b="1" u="sng" dirty="0">
                <a:solidFill>
                  <a:srgbClr val="808080"/>
                </a:solidFill>
              </a:rPr>
              <a:t>Convolution Neural Network</a:t>
            </a:r>
            <a:endParaRPr lang="en-US" altLang="zh-CN" sz="2800" b="1" u="sng" kern="1200" dirty="0">
              <a:solidFill>
                <a:srgbClr val="808080"/>
              </a:solidFill>
              <a:latin typeface="+mn-lt"/>
              <a:ea typeface="+mn-ea"/>
              <a:cs typeface="+mn-cs"/>
            </a:endParaRPr>
          </a:p>
          <a:p>
            <a:pPr algn="l" defTabSz="457200">
              <a:buSzPct val="80000"/>
            </a:pPr>
            <a:endParaRPr lang="en-US" altLang="zh-CN" sz="2800" b="1" u="sng" kern="1200" dirty="0">
              <a:solidFill>
                <a:srgbClr val="808080"/>
              </a:solidFill>
              <a:latin typeface="+mn-lt"/>
              <a:ea typeface="+mn-ea"/>
              <a:cs typeface="+mn-cs"/>
            </a:endParaRPr>
          </a:p>
          <a:p>
            <a:pPr defTabSz="457200">
              <a:buSzPct val="80000"/>
            </a:pPr>
            <a:r>
              <a:rPr lang="en-US" altLang="zh-CN" sz="2800" b="1" u="sng" kern="1200" dirty="0">
                <a:solidFill>
                  <a:srgbClr val="808080"/>
                </a:solidFill>
                <a:latin typeface="+mn-lt"/>
                <a:ea typeface="+mn-ea"/>
                <a:cs typeface="+mn-cs"/>
              </a:rPr>
              <a:t>Progress Presentation</a:t>
            </a:r>
          </a:p>
          <a:p>
            <a:pPr defTabSz="457200">
              <a:buSzPct val="80000"/>
            </a:pPr>
            <a:r>
              <a:rPr lang="en-US" altLang="zh-CN" sz="2800" kern="1200" dirty="0">
                <a:solidFill>
                  <a:srgbClr val="808080"/>
                </a:solidFill>
                <a:latin typeface="+mn-lt"/>
                <a:ea typeface="+mn-ea"/>
                <a:cs typeface="+mn-cs"/>
              </a:rPr>
              <a:t>Project guide:                      Team: </a:t>
            </a:r>
            <a:r>
              <a:rPr lang="en-US" altLang="zh-CN" sz="2800" kern="1200" dirty="0" err="1">
                <a:solidFill>
                  <a:srgbClr val="808080"/>
                </a:solidFill>
                <a:latin typeface="+mn-lt"/>
                <a:ea typeface="+mn-ea"/>
                <a:cs typeface="+mn-cs"/>
              </a:rPr>
              <a:t>Sanidhya</a:t>
            </a:r>
            <a:r>
              <a:rPr lang="en-US" altLang="zh-CN" sz="2800" kern="1200" dirty="0">
                <a:solidFill>
                  <a:srgbClr val="808080"/>
                </a:solidFill>
                <a:latin typeface="+mn-lt"/>
                <a:ea typeface="+mn-ea"/>
                <a:cs typeface="+mn-cs"/>
              </a:rPr>
              <a:t> Kumar</a:t>
            </a:r>
          </a:p>
          <a:p>
            <a:pPr algn="l" defTabSz="457200">
              <a:buSzPct val="80000"/>
            </a:pPr>
            <a:r>
              <a:rPr lang="en-US" altLang="zh-CN" sz="2800" kern="1200" dirty="0">
                <a:solidFill>
                  <a:srgbClr val="808080"/>
                </a:solidFill>
                <a:latin typeface="+mn-lt"/>
                <a:ea typeface="+mn-ea"/>
                <a:cs typeface="+mn-cs"/>
              </a:rPr>
              <a:t>       Dr. Mahesh </a:t>
            </a:r>
            <a:r>
              <a:rPr lang="en-US" altLang="zh-CN" sz="2800" kern="1200" dirty="0" err="1">
                <a:solidFill>
                  <a:srgbClr val="808080"/>
                </a:solidFill>
                <a:latin typeface="+mn-lt"/>
                <a:ea typeface="+mn-ea"/>
                <a:cs typeface="+mn-cs"/>
              </a:rPr>
              <a:t>Jangid</a:t>
            </a:r>
            <a:r>
              <a:rPr lang="en-US" altLang="zh-CN" sz="2800" kern="1200" dirty="0">
                <a:solidFill>
                  <a:srgbClr val="808080"/>
                </a:solidFill>
                <a:latin typeface="+mn-lt"/>
                <a:ea typeface="+mn-ea"/>
                <a:cs typeface="+mn-cs"/>
              </a:rPr>
              <a:t>                           </a:t>
            </a:r>
            <a:r>
              <a:rPr lang="en-US" altLang="zh-CN" sz="2800" kern="1200" dirty="0" err="1">
                <a:solidFill>
                  <a:srgbClr val="808080"/>
                </a:solidFill>
                <a:latin typeface="+mn-lt"/>
                <a:ea typeface="+mn-ea"/>
                <a:cs typeface="+mn-cs"/>
              </a:rPr>
              <a:t>Satabdi</a:t>
            </a:r>
            <a:r>
              <a:rPr lang="en-US" altLang="zh-CN" sz="2800" kern="1200" dirty="0">
                <a:solidFill>
                  <a:srgbClr val="808080"/>
                </a:solidFill>
                <a:latin typeface="+mn-lt"/>
                <a:ea typeface="+mn-ea"/>
                <a:cs typeface="+mn-cs"/>
              </a:rPr>
              <a:t> </a:t>
            </a:r>
            <a:r>
              <a:rPr lang="en-US" altLang="zh-CN" sz="2800" kern="1200" dirty="0" err="1">
                <a:solidFill>
                  <a:srgbClr val="808080"/>
                </a:solidFill>
                <a:latin typeface="+mn-lt"/>
                <a:ea typeface="+mn-ea"/>
                <a:cs typeface="+mn-cs"/>
              </a:rPr>
              <a:t>Nayak</a:t>
            </a:r>
            <a:endParaRPr lang="en-US" altLang="zh-CN" sz="2800" kern="1200" dirty="0">
              <a:solidFill>
                <a:srgbClr val="808080"/>
              </a:solidFill>
              <a:latin typeface="+mn-lt"/>
              <a:ea typeface="+mn-ea"/>
              <a:cs typeface="+mn-cs"/>
            </a:endParaRPr>
          </a:p>
          <a:p>
            <a:pPr algn="l" defTabSz="457200">
              <a:buSzPct val="80000"/>
            </a:pPr>
            <a:r>
              <a:rPr lang="en-US" altLang="zh-CN" sz="2800" kern="1200" dirty="0">
                <a:solidFill>
                  <a:srgbClr val="808080"/>
                </a:solidFill>
                <a:latin typeface="+mn-lt"/>
                <a:ea typeface="+mn-ea"/>
                <a:cs typeface="+mn-cs"/>
              </a:rPr>
              <a:t>        </a:t>
            </a:r>
            <a:r>
              <a:rPr lang="en-US" altLang="zh-CN" kern="1200" dirty="0">
                <a:solidFill>
                  <a:srgbClr val="808080"/>
                </a:solidFill>
                <a:latin typeface="+mn-lt"/>
                <a:ea typeface="+mn-ea"/>
                <a:cs typeface="+mn-cs"/>
              </a:rPr>
              <a:t>Assistant Professor </a:t>
            </a:r>
          </a:p>
          <a:p>
            <a:pPr algn="l" defTabSz="457200">
              <a:buSzPct val="80000"/>
            </a:pPr>
            <a:r>
              <a:rPr lang="en-US" altLang="zh-CN" kern="1200" dirty="0">
                <a:solidFill>
                  <a:srgbClr val="808080"/>
                </a:solidFill>
                <a:latin typeface="+mn-lt"/>
                <a:ea typeface="+mn-ea"/>
                <a:cs typeface="+mn-cs"/>
              </a:rPr>
              <a:t>            Department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788988" y="58738"/>
            <a:ext cx="8597900" cy="1320800"/>
          </a:xfrm>
        </p:spPr>
        <p:txBody>
          <a:bodyPr vert="horz" lIns="91440" tIns="45720" rIns="91440" bIns="45720" anchor="t"/>
          <a:lstStyle/>
          <a:p>
            <a:pPr algn="ctr" defTabSz="457200">
              <a:buNone/>
            </a:pPr>
            <a:r>
              <a:rPr lang="en-US" altLang="zh-CN" u="sng" kern="1200" dirty="0">
                <a:latin typeface="+mj-lt"/>
                <a:ea typeface="+mj-ea"/>
                <a:cs typeface="+mj-cs"/>
              </a:rPr>
              <a:t>METHODOLOGY</a:t>
            </a:r>
          </a:p>
        </p:txBody>
      </p:sp>
      <p:sp>
        <p:nvSpPr>
          <p:cNvPr id="3" name="Content Placeholder 2"/>
          <p:cNvSpPr>
            <a:spLocks noGrp="1"/>
          </p:cNvSpPr>
          <p:nvPr>
            <p:ph idx="1"/>
          </p:nvPr>
        </p:nvSpPr>
        <p:spPr>
          <a:xfrm>
            <a:off x="789305" y="979114"/>
            <a:ext cx="6048817" cy="5143390"/>
          </a:xfrm>
        </p:spPr>
        <p:txBody>
          <a:bodyPr/>
          <a:lstStyle/>
          <a:p>
            <a:pPr marL="0" indent="0" fontAlgn="auto">
              <a:buNone/>
            </a:pPr>
            <a:endParaRPr lang="en-US" strike="noStrike" noProof="1"/>
          </a:p>
          <a:p>
            <a:pPr marL="0" indent="0" fontAlgn="auto">
              <a:buNone/>
            </a:pPr>
            <a:r>
              <a:rPr lang="en-US" strike="noStrike" noProof="1"/>
              <a:t>We have divided the implementation of our project into the following steps: </a:t>
            </a:r>
          </a:p>
          <a:p>
            <a:pPr marL="0" indent="0" algn="ctr" fontAlgn="auto">
              <a:buNone/>
            </a:pPr>
            <a:r>
              <a:rPr lang="en-US" sz="2800" b="1" strike="noStrike" noProof="1"/>
              <a:t>a. Data Collection</a:t>
            </a:r>
          </a:p>
          <a:p>
            <a:pPr marL="0" indent="0" algn="ctr" fontAlgn="auto">
              <a:buNone/>
            </a:pPr>
            <a:r>
              <a:rPr lang="en-US" strike="noStrike" noProof="1"/>
              <a:t> </a:t>
            </a:r>
          </a:p>
          <a:p>
            <a:pPr fontAlgn="auto"/>
            <a:r>
              <a:rPr lang="en-US" strike="noStrike" noProof="1"/>
              <a:t>consists of 1300 annotated microscopic blood sample images consisting of RBC </a:t>
            </a:r>
          </a:p>
          <a:p>
            <a:pPr fontAlgn="auto"/>
            <a:r>
              <a:rPr lang="en-US" noProof="1"/>
              <a:t>US National Library for Medicine</a:t>
            </a:r>
            <a:endParaRPr lang="en-US" strike="noStrike" noProof="1"/>
          </a:p>
          <a:p>
            <a:pPr marL="0" indent="0" fontAlgn="auto">
              <a:buNone/>
            </a:pPr>
            <a:endParaRPr lang="en-US" strike="noStrike" noProof="1"/>
          </a:p>
        </p:txBody>
      </p:sp>
      <p:grpSp>
        <p:nvGrpSpPr>
          <p:cNvPr id="7" name="Group 7"/>
          <p:cNvGrpSpPr/>
          <p:nvPr/>
        </p:nvGrpSpPr>
        <p:grpSpPr>
          <a:xfrm>
            <a:off x="7110730" y="865505"/>
            <a:ext cx="4572000" cy="5485130"/>
            <a:chOff x="0" y="0"/>
            <a:chExt cx="6006465" cy="677418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9425" y="0"/>
              <a:ext cx="2987040" cy="2240280"/>
            </a:xfrm>
            <a:prstGeom prst="rect">
              <a:avLst/>
            </a:prstGeom>
            <a:noFill/>
            <a:ln>
              <a:noFill/>
            </a:ln>
          </p:spPr>
        </p:pic>
        <p:pic>
          <p:nvPicPr>
            <p:cNvPr id="4"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990850" cy="2242820"/>
            </a:xfrm>
            <a:prstGeom prst="rect">
              <a:avLst/>
            </a:prstGeom>
            <a:noFill/>
            <a:ln>
              <a:no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9425" y="2266950"/>
              <a:ext cx="2987040" cy="2240280"/>
            </a:xfrm>
            <a:prstGeom prst="rect">
              <a:avLst/>
            </a:prstGeom>
            <a:noFill/>
            <a:ln>
              <a:noFill/>
            </a:ln>
          </p:spPr>
        </p:pic>
        <p:pic>
          <p:nvPicPr>
            <p:cNvPr id="6" name="Picture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2266950"/>
              <a:ext cx="2990850" cy="2242820"/>
            </a:xfrm>
            <a:prstGeom prst="rect">
              <a:avLst/>
            </a:prstGeom>
            <a:noFill/>
            <a:ln>
              <a:noFill/>
            </a:ln>
          </p:spPr>
        </p:pic>
        <p:pic>
          <p:nvPicPr>
            <p:cNvPr id="8" name="Picture 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4533900"/>
              <a:ext cx="2987040" cy="2240280"/>
            </a:xfrm>
            <a:prstGeom prst="rect">
              <a:avLst/>
            </a:prstGeom>
            <a:noFill/>
            <a:ln>
              <a:noFill/>
            </a:ln>
          </p:spPr>
        </p:pic>
        <p:pic>
          <p:nvPicPr>
            <p:cNvPr id="9" name="Picture 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19425" y="4533900"/>
              <a:ext cx="2987040" cy="224028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228" y="186690"/>
            <a:ext cx="8596312" cy="1320800"/>
          </a:xfrm>
        </p:spPr>
        <p:txBody>
          <a:bodyPr>
            <a:normAutofit fontScale="90000"/>
          </a:bodyPr>
          <a:lstStyle/>
          <a:p>
            <a:pPr algn="ctr" fontAlgn="auto"/>
            <a:br>
              <a:rPr lang="en-US" sz="3100" b="1" dirty="0">
                <a:solidFill>
                  <a:schemeClr val="tx1"/>
                </a:solidFill>
              </a:rPr>
            </a:br>
            <a:r>
              <a:rPr lang="en-US" sz="3100" b="1" strike="noStrike" noProof="1">
                <a:solidFill>
                  <a:schemeClr val="tx1"/>
                </a:solidFill>
              </a:rPr>
              <a:t>b. Label Pictures </a:t>
            </a:r>
            <a:br>
              <a:rPr lang="en-US" b="1" dirty="0"/>
            </a:br>
            <a:endParaRPr lang="en-US" strike="noStrike" noProof="1"/>
          </a:p>
        </p:txBody>
      </p:sp>
      <p:sp>
        <p:nvSpPr>
          <p:cNvPr id="13314" name="Content Placeholder 2"/>
          <p:cNvSpPr>
            <a:spLocks noGrp="1"/>
          </p:cNvSpPr>
          <p:nvPr>
            <p:ph sz="half" idx="1"/>
          </p:nvPr>
        </p:nvSpPr>
        <p:spPr>
          <a:xfrm>
            <a:off x="558276" y="2224678"/>
            <a:ext cx="4820920" cy="3880485"/>
          </a:xfrm>
        </p:spPr>
        <p:txBody>
          <a:bodyPr vert="horz" lIns="91440" tIns="45720" rIns="91440" bIns="45720" anchor="t">
            <a:normAutofit/>
          </a:bodyPr>
          <a:lstStyle/>
          <a:p>
            <a:pPr algn="just">
              <a:lnSpc>
                <a:spcPct val="90000"/>
              </a:lnSpc>
            </a:pPr>
            <a:r>
              <a:rPr lang="en-US" altLang="zh-CN" dirty="0"/>
              <a:t>We used </a:t>
            </a:r>
            <a:r>
              <a:rPr lang="en-US" altLang="zh-CN" dirty="0" err="1"/>
              <a:t>LabelImg</a:t>
            </a:r>
            <a:r>
              <a:rPr lang="en-US" altLang="zh-CN" dirty="0"/>
              <a:t> software for labeling the images(drawing bounding box) around them.</a:t>
            </a:r>
          </a:p>
          <a:p>
            <a:pPr algn="just">
              <a:lnSpc>
                <a:spcPct val="90000"/>
              </a:lnSpc>
            </a:pPr>
            <a:r>
              <a:rPr lang="en-US" altLang="zh-CN" dirty="0" err="1"/>
              <a:t>LabelImg</a:t>
            </a:r>
            <a:r>
              <a:rPr lang="en-US" altLang="zh-CN" dirty="0"/>
              <a:t>-&gt;saves a .xml file (label data)</a:t>
            </a:r>
          </a:p>
          <a:p>
            <a:pPr algn="just">
              <a:spcBef>
                <a:spcPts val="600"/>
              </a:spcBef>
            </a:pPr>
            <a:r>
              <a:rPr lang="en-US" altLang="en-US" dirty="0">
                <a:solidFill>
                  <a:srgbClr val="24292E"/>
                </a:solidFill>
                <a:latin typeface="+mj-lt"/>
              </a:rPr>
              <a:t>python xml_to_csv.py(to concert xml </a:t>
            </a:r>
          </a:p>
          <a:p>
            <a:pPr marL="0" indent="0" algn="just">
              <a:spcBef>
                <a:spcPts val="600"/>
              </a:spcBef>
              <a:buNone/>
            </a:pPr>
            <a:r>
              <a:rPr lang="en-US" altLang="en-US" dirty="0">
                <a:solidFill>
                  <a:srgbClr val="24292E"/>
                </a:solidFill>
                <a:latin typeface="+mj-lt"/>
              </a:rPr>
              <a:t>     -&gt; csv file)</a:t>
            </a:r>
            <a:r>
              <a:rPr lang="en-US" altLang="en-US" dirty="0">
                <a:solidFill>
                  <a:schemeClr val="tx1"/>
                </a:solidFill>
                <a:latin typeface="+mj-lt"/>
              </a:rPr>
              <a:t> </a:t>
            </a:r>
            <a:endParaRPr lang="en-US" altLang="zh-CN" dirty="0">
              <a:latin typeface="+mj-lt"/>
            </a:endParaRPr>
          </a:p>
          <a:p>
            <a:pPr>
              <a:lnSpc>
                <a:spcPct val="90000"/>
              </a:lnSpc>
            </a:pPr>
            <a:r>
              <a:rPr lang="en-US" altLang="zh-CN" dirty="0"/>
              <a:t>.xml files-&gt; generate </a:t>
            </a:r>
            <a:r>
              <a:rPr lang="en-US" altLang="zh-CN" dirty="0" err="1"/>
              <a:t>TFRecords</a:t>
            </a:r>
            <a:r>
              <a:rPr lang="en-US" altLang="zh-CN" dirty="0"/>
              <a:t> -&gt;inputs -&gt;TensorFlow trainer. (generate_tfrecord.py scripts )</a:t>
            </a:r>
          </a:p>
          <a:p>
            <a:pPr algn="just">
              <a:lnSpc>
                <a:spcPct val="90000"/>
              </a:lnSpc>
            </a:pPr>
            <a:endParaRPr lang="en-US" altLang="en-US" sz="4400" dirty="0">
              <a:solidFill>
                <a:schemeClr val="tx1"/>
              </a:solidFill>
              <a:latin typeface="Arial" panose="020B0604020202020204" pitchFamily="34" charset="0"/>
            </a:endParaRPr>
          </a:p>
          <a:p>
            <a:pPr marL="0" indent="0" algn="just">
              <a:lnSpc>
                <a:spcPct val="90000"/>
              </a:lnSpc>
              <a:buNone/>
            </a:pPr>
            <a:r>
              <a:rPr lang="en-US" altLang="zh-CN" dirty="0"/>
              <a:t> </a:t>
            </a:r>
          </a:p>
          <a:p>
            <a:pPr algn="just">
              <a:lnSpc>
                <a:spcPct val="90000"/>
              </a:lnSpc>
            </a:pPr>
            <a:endParaRPr lang="en-US" altLang="zh-C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8465" y="1666517"/>
            <a:ext cx="6541162" cy="44386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sym typeface="+mn-ea"/>
              </a:rPr>
              <a:t>b. Data Exploration </a:t>
            </a:r>
            <a:endParaRPr lang="en-US" dirty="0"/>
          </a:p>
        </p:txBody>
      </p:sp>
      <p:sp>
        <p:nvSpPr>
          <p:cNvPr id="3" name="Content Placeholder 2"/>
          <p:cNvSpPr>
            <a:spLocks noGrp="1"/>
          </p:cNvSpPr>
          <p:nvPr>
            <p:ph sz="half" idx="1"/>
          </p:nvPr>
        </p:nvSpPr>
        <p:spPr>
          <a:xfrm>
            <a:off x="783562" y="1606163"/>
            <a:ext cx="4984115" cy="4559935"/>
          </a:xfrm>
        </p:spPr>
        <p:txBody>
          <a:bodyPr>
            <a:normAutofit lnSpcReduction="10000"/>
          </a:bodyPr>
          <a:lstStyle/>
          <a:p>
            <a:pPr marL="0" indent="0" algn="just">
              <a:buNone/>
            </a:pPr>
            <a:r>
              <a:rPr lang="en-US" dirty="0"/>
              <a:t>The three files I have created out of the entire dataset are:</a:t>
            </a:r>
          </a:p>
          <a:p>
            <a:pPr algn="just"/>
            <a:r>
              <a:rPr lang="en-US" dirty="0" err="1"/>
              <a:t>train_images</a:t>
            </a:r>
            <a:r>
              <a:rPr lang="en-US" dirty="0"/>
              <a:t>: Images that we will be using to train the model. We have the classes and the actual bounding boxes for each class in this folder.</a:t>
            </a:r>
          </a:p>
          <a:p>
            <a:pPr algn="just"/>
            <a:r>
              <a:rPr lang="en-US" dirty="0" err="1"/>
              <a:t>test_images</a:t>
            </a:r>
            <a:r>
              <a:rPr lang="en-US" dirty="0"/>
              <a:t>: Images in this folder will be used to make predictions using the trained model. This set is missing the classes and the bounding boxes for these classes.</a:t>
            </a:r>
          </a:p>
          <a:p>
            <a:pPr algn="just"/>
            <a:r>
              <a:rPr lang="en-US" dirty="0"/>
              <a:t>train.csv: Contains the name, class and bounding box coordinates for each image. There can be multiple rows for one image as a single image can have more than one object.</a:t>
            </a:r>
          </a:p>
        </p:txBody>
      </p:sp>
      <p:sp>
        <p:nvSpPr>
          <p:cNvPr id="4" name="Content Placeholder 3"/>
          <p:cNvSpPr>
            <a:spLocks noGrp="1"/>
          </p:cNvSpPr>
          <p:nvPr>
            <p:ph sz="half" idx="2"/>
          </p:nvPr>
        </p:nvSpPr>
        <p:spPr>
          <a:xfrm>
            <a:off x="6179820" y="1292860"/>
            <a:ext cx="5602605" cy="2641600"/>
          </a:xfrm>
          <a:solidFill>
            <a:schemeClr val="bg2"/>
          </a:solidFill>
        </p:spPr>
        <p:txBody>
          <a:bodyPr>
            <a:normAutofit lnSpcReduction="10000"/>
          </a:bodyPr>
          <a:lstStyle/>
          <a:p>
            <a:pPr marL="0" indent="0">
              <a:buNone/>
            </a:pPr>
            <a:r>
              <a:rPr lang="en-US" sz="1600" dirty="0"/>
              <a:t># importing required libraries</a:t>
            </a:r>
          </a:p>
          <a:p>
            <a:pPr marL="0" indent="0">
              <a:buNone/>
            </a:pPr>
            <a:r>
              <a:rPr lang="en-US" sz="1600" dirty="0"/>
              <a:t>import pandas as pd</a:t>
            </a:r>
          </a:p>
          <a:p>
            <a:pPr marL="0" indent="0">
              <a:buNone/>
            </a:pPr>
            <a:r>
              <a:rPr lang="en-US" sz="1600" dirty="0"/>
              <a:t>import </a:t>
            </a:r>
            <a:r>
              <a:rPr lang="en-US" sz="1600" dirty="0" err="1"/>
              <a:t>matplotlib.pyplot</a:t>
            </a:r>
            <a:r>
              <a:rPr lang="en-US" sz="1600" dirty="0"/>
              <a:t> as </a:t>
            </a:r>
            <a:r>
              <a:rPr lang="en-US" sz="1600" dirty="0" err="1"/>
              <a:t>plt</a:t>
            </a:r>
            <a:endParaRPr lang="en-US" sz="1600" dirty="0"/>
          </a:p>
          <a:p>
            <a:pPr marL="0" indent="0">
              <a:buNone/>
            </a:pPr>
            <a:r>
              <a:rPr lang="en-US" sz="1600" dirty="0"/>
              <a:t>%matplotlib inline from matplotlib import patches</a:t>
            </a:r>
          </a:p>
          <a:p>
            <a:pPr marL="0" indent="0">
              <a:buNone/>
            </a:pPr>
            <a:r>
              <a:rPr lang="en-US" sz="1600" dirty="0"/>
              <a:t># read the csv file using </a:t>
            </a:r>
            <a:r>
              <a:rPr lang="en-US" sz="1600" dirty="0" err="1"/>
              <a:t>read_csv</a:t>
            </a:r>
            <a:r>
              <a:rPr lang="en-US" sz="1600" dirty="0"/>
              <a:t> function of pandas</a:t>
            </a:r>
          </a:p>
          <a:p>
            <a:pPr marL="0" indent="0">
              <a:buNone/>
            </a:pPr>
            <a:r>
              <a:rPr lang="en-US" sz="1600" dirty="0"/>
              <a:t>train = </a:t>
            </a:r>
            <a:r>
              <a:rPr lang="en-US" sz="1600" dirty="0" err="1"/>
              <a:t>pd.read_csv</a:t>
            </a:r>
            <a:r>
              <a:rPr lang="en-US" sz="1600" dirty="0"/>
              <a:t>(‘train.csv’)</a:t>
            </a:r>
          </a:p>
          <a:p>
            <a:pPr marL="0" indent="0">
              <a:buNone/>
            </a:pPr>
            <a:r>
              <a:rPr lang="en-US" sz="1600" dirty="0" err="1"/>
              <a:t>train.head</a:t>
            </a:r>
            <a:r>
              <a:rPr lang="en-US" sz="1600" dirty="0"/>
              <a:t>()</a:t>
            </a:r>
          </a:p>
        </p:txBody>
      </p:sp>
      <p:pic>
        <p:nvPicPr>
          <p:cNvPr id="5" name="Picture 4"/>
          <p:cNvPicPr>
            <a:picLocks noChangeAspect="1"/>
          </p:cNvPicPr>
          <p:nvPr/>
        </p:nvPicPr>
        <p:blipFill>
          <a:blip r:embed="rId2"/>
          <a:stretch>
            <a:fillRect/>
          </a:stretch>
        </p:blipFill>
        <p:spPr>
          <a:xfrm>
            <a:off x="6179820" y="3934460"/>
            <a:ext cx="5602605" cy="27857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77863" y="209550"/>
            <a:ext cx="8596312" cy="1320800"/>
          </a:xfrm>
        </p:spPr>
        <p:txBody>
          <a:bodyPr vert="horz" lIns="91440" tIns="45720" rIns="91440" bIns="45720" anchor="t"/>
          <a:lstStyle/>
          <a:p>
            <a:pPr algn="ctr" defTabSz="457200">
              <a:buNone/>
            </a:pPr>
            <a:r>
              <a:rPr lang="en-US" altLang="zh-CN" sz="3200" b="1" kern="1200" dirty="0">
                <a:solidFill>
                  <a:schemeClr val="tx1"/>
                </a:solidFill>
                <a:latin typeface="+mj-lt"/>
                <a:ea typeface="+mj-ea"/>
                <a:cs typeface="+mj-cs"/>
              </a:rPr>
              <a:t>c. Run the Training </a:t>
            </a:r>
            <a:br>
              <a:rPr lang="en-US" altLang="zh-CN" b="1" kern="1200" dirty="0">
                <a:latin typeface="+mj-lt"/>
                <a:ea typeface="+mj-ea"/>
                <a:cs typeface="+mj-cs"/>
              </a:rPr>
            </a:br>
            <a:endParaRPr lang="en-US" altLang="zh-CN" kern="1200" dirty="0">
              <a:latin typeface="+mj-lt"/>
              <a:ea typeface="+mj-ea"/>
              <a:cs typeface="+mj-cs"/>
            </a:endParaRPr>
          </a:p>
        </p:txBody>
      </p:sp>
      <p:sp>
        <p:nvSpPr>
          <p:cNvPr id="3" name="Content Placeholder 2"/>
          <p:cNvSpPr>
            <a:spLocks noGrp="1"/>
          </p:cNvSpPr>
          <p:nvPr>
            <p:ph idx="1"/>
          </p:nvPr>
        </p:nvSpPr>
        <p:spPr>
          <a:xfrm>
            <a:off x="677863" y="869950"/>
            <a:ext cx="9752013" cy="5781675"/>
          </a:xfrm>
        </p:spPr>
        <p:txBody>
          <a:bodyPr>
            <a:normAutofit/>
          </a:bodyPr>
          <a:lstStyle/>
          <a:p>
            <a:pPr algn="just" fontAlgn="auto"/>
            <a:r>
              <a:rPr lang="en-US" strike="noStrike" noProof="1"/>
              <a:t>Each step of training reports the loss. It will start high and get lower and lower as training progresses. For my training on the Faster-RCNN-Inception-V2 model, it started at about 3.0 and quickly dropped below 0.8. </a:t>
            </a:r>
          </a:p>
          <a:p>
            <a:pPr fontAlgn="auto"/>
            <a:endParaRPr lang="en-US" strike="noStrike" noProof="1"/>
          </a:p>
          <a:p>
            <a:pPr fontAlgn="auto"/>
            <a:endParaRPr lang="en-US" strike="noStrike" noProof="1"/>
          </a:p>
          <a:p>
            <a:pPr fontAlgn="auto"/>
            <a:endParaRPr lang="en-US" strike="noStrike" noProof="1"/>
          </a:p>
          <a:p>
            <a:pPr fontAlgn="auto"/>
            <a:endParaRPr lang="en-US" strike="noStrike" noProof="1"/>
          </a:p>
          <a:p>
            <a:pPr fontAlgn="auto"/>
            <a:endParaRPr lang="en-US" strike="noStrike" noProof="1"/>
          </a:p>
          <a:p>
            <a:pPr fontAlgn="auto"/>
            <a:endParaRPr lang="en-US" strike="noStrike" noProof="1"/>
          </a:p>
          <a:p>
            <a:pPr fontAlgn="auto"/>
            <a:endParaRPr lang="en-US" strike="noStrike" noProof="1"/>
          </a:p>
          <a:p>
            <a:pPr fontAlgn="auto"/>
            <a:endParaRPr lang="en-US" strike="noStrike" noProof="1"/>
          </a:p>
          <a:p>
            <a:pPr fontAlgn="auto"/>
            <a:endParaRPr lang="en-US" strike="noStrike" noProof="1"/>
          </a:p>
          <a:p>
            <a:pPr fontAlgn="auto"/>
            <a:endParaRPr lang="en-US" strike="noStrike" noProof="1"/>
          </a:p>
          <a:p>
            <a:pPr fontAlgn="auto"/>
            <a:r>
              <a:rPr lang="en-US" strike="noStrike" noProof="1"/>
              <a:t>Loss used for training is a sum of Classification and Localization losses with the latter calculated only for boxes with the same class label as the ground truth.</a:t>
            </a:r>
          </a:p>
          <a:p>
            <a:pPr marL="0" indent="0" fontAlgn="auto">
              <a:buNone/>
            </a:pPr>
            <a:endParaRPr lang="en-US" strike="noStrike" noProof="1"/>
          </a:p>
          <a:p>
            <a:pPr fontAlgn="auto"/>
            <a:endParaRPr lang="en-US" strike="noStrike" noProof="1"/>
          </a:p>
        </p:txBody>
      </p:sp>
      <p:pic>
        <p:nvPicPr>
          <p:cNvPr id="15363" name="Picture 3"/>
          <p:cNvPicPr>
            <a:picLocks noChangeAspect="1"/>
          </p:cNvPicPr>
          <p:nvPr/>
        </p:nvPicPr>
        <p:blipFill>
          <a:blip r:embed="rId2"/>
          <a:stretch>
            <a:fillRect/>
          </a:stretch>
        </p:blipFill>
        <p:spPr>
          <a:xfrm>
            <a:off x="1075428" y="1831974"/>
            <a:ext cx="7415213" cy="3857625"/>
          </a:xfrm>
          <a:prstGeom prst="rect">
            <a:avLst/>
          </a:prstGeom>
          <a:noFill/>
          <a:ln w="9525">
            <a:noFill/>
          </a:ln>
        </p:spPr>
      </p:pic>
      <p:sp>
        <p:nvSpPr>
          <p:cNvPr id="2" name="Rectangle 1"/>
          <p:cNvSpPr>
            <a:spLocks noChangeArrowheads="1"/>
          </p:cNvSpPr>
          <p:nvPr/>
        </p:nvSpPr>
        <p:spPr bwMode="auto">
          <a:xfrm>
            <a:off x="8888206" y="2813447"/>
            <a:ext cx="2916685" cy="123110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24292E"/>
                </a:solidFill>
                <a:effectLst/>
                <a:latin typeface="SFMono-Regular"/>
              </a:rPr>
              <a:t>Code:</a:t>
            </a:r>
            <a:endParaRPr lang="en-US" altLang="en-US" sz="1600" dirty="0">
              <a:solidFill>
                <a:srgbClr val="24292E"/>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24292E"/>
                </a:solidFill>
                <a:effectLst/>
                <a:latin typeface="SFMono-Regular"/>
              </a:rPr>
              <a:t>python train.py --</a:t>
            </a:r>
            <a:r>
              <a:rPr kumimoji="0" lang="en-US" altLang="en-US" sz="1600" b="0" i="0" u="none" strike="noStrike" cap="none" normalizeH="0" baseline="0" dirty="0" err="1">
                <a:ln>
                  <a:noFill/>
                </a:ln>
                <a:solidFill>
                  <a:srgbClr val="24292E"/>
                </a:solidFill>
                <a:effectLst/>
                <a:latin typeface="SFMono-Regular"/>
              </a:rPr>
              <a:t>logtostderr</a:t>
            </a:r>
            <a:r>
              <a:rPr kumimoji="0" lang="en-US" altLang="en-US" sz="1600" b="0" i="0" u="none" strike="noStrike" cap="none" normalizeH="0" baseline="0" dirty="0">
                <a:ln>
                  <a:noFill/>
                </a:ln>
                <a:solidFill>
                  <a:srgbClr val="24292E"/>
                </a:solidFill>
                <a:effectLst/>
                <a:latin typeface="SFMono-Regular"/>
              </a:rPr>
              <a:t> --</a:t>
            </a:r>
            <a:r>
              <a:rPr kumimoji="0" lang="en-US" altLang="en-US" sz="1600" b="0" i="0" u="none" strike="noStrike" cap="none" normalizeH="0" baseline="0" dirty="0" err="1">
                <a:ln>
                  <a:noFill/>
                </a:ln>
                <a:solidFill>
                  <a:srgbClr val="24292E"/>
                </a:solidFill>
                <a:effectLst/>
                <a:latin typeface="SFMono-Regular"/>
              </a:rPr>
              <a:t>train_dir</a:t>
            </a:r>
            <a:r>
              <a:rPr kumimoji="0" lang="en-US" altLang="en-US" sz="1600" b="0" i="0" u="none" strike="noStrike" cap="none" normalizeH="0" baseline="0" dirty="0">
                <a:ln>
                  <a:noFill/>
                </a:ln>
                <a:solidFill>
                  <a:srgbClr val="24292E"/>
                </a:solidFill>
                <a:effectLst/>
                <a:latin typeface="SFMono-Regular"/>
              </a:rPr>
              <a:t>=training/ --</a:t>
            </a:r>
            <a:r>
              <a:rPr kumimoji="0" lang="en-US" altLang="en-US" sz="1600" b="0" i="0" u="none" strike="noStrike" cap="none" normalizeH="0" baseline="0" dirty="0" err="1">
                <a:ln>
                  <a:noFill/>
                </a:ln>
                <a:solidFill>
                  <a:srgbClr val="24292E"/>
                </a:solidFill>
                <a:effectLst/>
                <a:latin typeface="SFMono-Regular"/>
              </a:rPr>
              <a:t>pipeline_config_path</a:t>
            </a:r>
            <a:r>
              <a:rPr kumimoji="0" lang="en-US" altLang="en-US" sz="1600" b="0" i="0" u="none" strike="noStrike" cap="none" normalizeH="0" baseline="0" dirty="0">
                <a:ln>
                  <a:noFill/>
                </a:ln>
                <a:solidFill>
                  <a:srgbClr val="24292E"/>
                </a:solidFill>
                <a:effectLst/>
                <a:latin typeface="SFMono-Regular"/>
              </a:rPr>
              <a:t>=training/faster_rcnn_inception_v2_pets.config</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0"/>
            <a:ext cx="8596313" cy="1320800"/>
          </a:xfrm>
        </p:spPr>
        <p:txBody>
          <a:bodyPr>
            <a:normAutofit fontScale="90000"/>
          </a:bodyPr>
          <a:lstStyle/>
          <a:p>
            <a:pPr algn="ctr" fontAlgn="auto"/>
            <a:br>
              <a:rPr lang="en-US" sz="3200" b="1" dirty="0">
                <a:solidFill>
                  <a:schemeClr val="tx1"/>
                </a:solidFill>
              </a:rPr>
            </a:br>
            <a:r>
              <a:rPr lang="en-US" sz="3200" b="1" strike="noStrike" noProof="1">
                <a:solidFill>
                  <a:schemeClr val="tx1"/>
                </a:solidFill>
              </a:rPr>
              <a:t>d. Export Inference Graph </a:t>
            </a:r>
            <a:br>
              <a:rPr lang="en-US" b="1" dirty="0"/>
            </a:br>
            <a:endParaRPr lang="en-US" strike="noStrike" noProof="1"/>
          </a:p>
        </p:txBody>
      </p:sp>
      <p:sp>
        <p:nvSpPr>
          <p:cNvPr id="16386" name="Content Placeholder 2"/>
          <p:cNvSpPr>
            <a:spLocks noGrp="1"/>
          </p:cNvSpPr>
          <p:nvPr>
            <p:ph idx="1"/>
          </p:nvPr>
        </p:nvSpPr>
        <p:spPr>
          <a:xfrm>
            <a:off x="1254919" y="3641725"/>
            <a:ext cx="9682162" cy="2873375"/>
          </a:xfrm>
        </p:spPr>
        <p:txBody>
          <a:bodyPr vert="horz" lIns="91440" tIns="45720" rIns="91440" bIns="45720" anchor="t">
            <a:normAutofit/>
          </a:bodyPr>
          <a:lstStyle/>
          <a:p>
            <a:pPr marL="0" indent="0">
              <a:buNone/>
            </a:pPr>
            <a:endParaRPr lang="en-US" altLang="zh-CN" dirty="0"/>
          </a:p>
          <a:p>
            <a:pPr marL="0" indent="0">
              <a:buNone/>
            </a:pPr>
            <a:endParaRPr lang="en-US" altLang="zh-CN" dirty="0"/>
          </a:p>
          <a:p>
            <a:pPr marL="0" indent="0" algn="just">
              <a:buNone/>
            </a:pPr>
            <a:r>
              <a:rPr lang="en-US" altLang="zh-CN" dirty="0"/>
              <a:t>The </a:t>
            </a:r>
            <a:r>
              <a:rPr lang="en-US" altLang="zh-CN" dirty="0" err="1"/>
              <a:t>TensorBoard</a:t>
            </a:r>
            <a:r>
              <a:rPr lang="en-US" altLang="zh-CN" dirty="0"/>
              <a:t> page provides information and graphs that show how the training is progressing. One important graph is the Loss graph, which shows the overall loss of the classifier over time. </a:t>
            </a:r>
          </a:p>
          <a:p>
            <a:pPr marL="0" indent="0" algn="just">
              <a:buNone/>
            </a:pPr>
            <a:r>
              <a:rPr lang="en-US" altLang="zh-CN" dirty="0"/>
              <a:t>The training routine periodically saves checkpoints about every five minutes. Now that training is complete, the last step is to generate the frozen inference graph (.</a:t>
            </a:r>
            <a:r>
              <a:rPr lang="en-US" altLang="zh-CN" dirty="0" err="1"/>
              <a:t>pb</a:t>
            </a:r>
            <a:r>
              <a:rPr lang="en-US" altLang="zh-CN" dirty="0"/>
              <a:t> file). </a:t>
            </a:r>
            <a:endParaRPr lang="en-US" altLang="zh-CN" b="1" dirty="0"/>
          </a:p>
        </p:txBody>
      </p:sp>
      <p:pic>
        <p:nvPicPr>
          <p:cNvPr id="16387" name="Picture 3"/>
          <p:cNvPicPr>
            <a:picLocks noChangeAspect="1"/>
          </p:cNvPicPr>
          <p:nvPr/>
        </p:nvPicPr>
        <p:blipFill>
          <a:blip r:embed="rId2"/>
          <a:stretch>
            <a:fillRect/>
          </a:stretch>
        </p:blipFill>
        <p:spPr>
          <a:xfrm>
            <a:off x="2851150" y="1060450"/>
            <a:ext cx="4883150" cy="316547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vert="horz" lIns="91440" tIns="45720" rIns="91440" bIns="45720" anchor="t"/>
          <a:lstStyle/>
          <a:p>
            <a:pPr algn="ctr" defTabSz="457200">
              <a:buNone/>
            </a:pPr>
            <a:r>
              <a:rPr lang="en-US" altLang="zh-CN" sz="3200" b="1" kern="1200" dirty="0">
                <a:solidFill>
                  <a:schemeClr val="tx1"/>
                </a:solidFill>
                <a:latin typeface="+mj-lt"/>
                <a:ea typeface="+mj-ea"/>
                <a:cs typeface="+mj-cs"/>
              </a:rPr>
              <a:t>f. Object Detection Classifier Trained  </a:t>
            </a:r>
            <a:br>
              <a:rPr lang="en-US" altLang="zh-CN" sz="3200" b="1" kern="1200" dirty="0">
                <a:solidFill>
                  <a:schemeClr val="tx1"/>
                </a:solidFill>
                <a:latin typeface="+mj-lt"/>
                <a:ea typeface="+mj-ea"/>
                <a:cs typeface="+mj-cs"/>
              </a:rPr>
            </a:br>
            <a:endParaRPr lang="en-US" altLang="zh-CN" sz="3200" kern="1200" dirty="0">
              <a:solidFill>
                <a:schemeClr val="tx1"/>
              </a:solidFill>
              <a:latin typeface="+mj-lt"/>
              <a:ea typeface="+mj-ea"/>
              <a:cs typeface="+mj-cs"/>
            </a:endParaRPr>
          </a:p>
        </p:txBody>
      </p:sp>
      <p:sp>
        <p:nvSpPr>
          <p:cNvPr id="17410" name="Content Placeholder 2"/>
          <p:cNvSpPr>
            <a:spLocks noGrp="1"/>
          </p:cNvSpPr>
          <p:nvPr>
            <p:ph idx="1"/>
          </p:nvPr>
        </p:nvSpPr>
        <p:spPr>
          <a:xfrm>
            <a:off x="677863" y="1270000"/>
            <a:ext cx="10546728" cy="3881438"/>
          </a:xfrm>
        </p:spPr>
        <p:txBody>
          <a:bodyPr vert="horz" lIns="91440" tIns="45720" rIns="91440" bIns="45720" anchor="t"/>
          <a:lstStyle/>
          <a:p>
            <a:pPr algn="just"/>
            <a:r>
              <a:rPr lang="en-US" altLang="zh-CN" dirty="0"/>
              <a:t>We input any image of our choice (test </a:t>
            </a:r>
            <a:r>
              <a:rPr lang="en-US" altLang="zh-CN" dirty="0" err="1"/>
              <a:t>img</a:t>
            </a:r>
            <a:r>
              <a:rPr lang="en-US" altLang="zh-CN" dirty="0"/>
              <a:t> folder) or just plug in a USB webcam and point it at the objects (using Object_detection_webcam.py). and test our trained Object Detection Classifier.  Success!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09" y="2200006"/>
            <a:ext cx="5576985" cy="4444295"/>
          </a:xfrm>
          <a:prstGeom prst="rect">
            <a:avLst/>
          </a:prstGeom>
        </p:spPr>
      </p:pic>
      <p:pic>
        <p:nvPicPr>
          <p:cNvPr id="8" name="Picture 4" descr="https://cdn-images-1.medium.com/max/800/0*p--j4ncSVz7y5s3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6041" y="4902697"/>
            <a:ext cx="3395591" cy="10050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282571" y="2944825"/>
            <a:ext cx="3419061" cy="1754326"/>
          </a:xfrm>
          <a:prstGeom prst="rect">
            <a:avLst/>
          </a:prstGeom>
          <a:solidFill>
            <a:schemeClr val="bg2"/>
          </a:solidFill>
        </p:spPr>
        <p:txBody>
          <a:bodyPr wrap="square">
            <a:spAutoFit/>
          </a:bodyPr>
          <a:lstStyle/>
          <a:p>
            <a:pP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4292E"/>
                </a:solidFill>
                <a:latin typeface="Times New Roman" panose="02020603050405020304" pitchFamily="18" charset="0"/>
                <a:ea typeface="Times New Roman" panose="02020603050405020304" pitchFamily="18" charset="0"/>
                <a:cs typeface="Arial" panose="020B0604020202020204" pitchFamily="34" charset="0"/>
              </a:rPr>
              <a:t>Code to Count Blood Cells:</a:t>
            </a:r>
          </a:p>
          <a:p>
            <a:pP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4292E"/>
                </a:solidFill>
                <a:latin typeface="Times New Roman" panose="02020603050405020304" pitchFamily="18" charset="0"/>
                <a:ea typeface="Times New Roman" panose="02020603050405020304" pitchFamily="18" charset="0"/>
                <a:cs typeface="Arial" panose="020B0604020202020204" pitchFamily="34" charset="0"/>
              </a:rPr>
              <a:t># train[‘</a:t>
            </a:r>
            <a:r>
              <a:rPr lang="en-US" dirty="0" err="1">
                <a:solidFill>
                  <a:srgbClr val="24292E"/>
                </a:solidFill>
                <a:latin typeface="Times New Roman" panose="02020603050405020304" pitchFamily="18" charset="0"/>
                <a:ea typeface="Times New Roman" panose="02020603050405020304" pitchFamily="18" charset="0"/>
                <a:cs typeface="Arial" panose="020B0604020202020204" pitchFamily="34" charset="0"/>
              </a:rPr>
              <a:t>cell_type</a:t>
            </a:r>
            <a:r>
              <a:rPr lang="en-US" dirty="0">
                <a:solidFill>
                  <a:srgbClr val="24292E"/>
                </a:solidFill>
                <a:latin typeface="Times New Roman" panose="02020603050405020304" pitchFamily="18" charset="0"/>
                <a:ea typeface="Times New Roman" panose="02020603050405020304" pitchFamily="18" charset="0"/>
                <a:cs typeface="Arial" panose="020B0604020202020204" pitchFamily="34" charset="0"/>
              </a:rPr>
              <a:t>’].</a:t>
            </a:r>
            <a:r>
              <a:rPr lang="en-US" dirty="0" err="1">
                <a:solidFill>
                  <a:srgbClr val="24292E"/>
                </a:solidFill>
                <a:latin typeface="Times New Roman" panose="02020603050405020304" pitchFamily="18" charset="0"/>
                <a:ea typeface="Times New Roman" panose="02020603050405020304" pitchFamily="18" charset="0"/>
                <a:cs typeface="Arial" panose="020B0604020202020204" pitchFamily="34" charset="0"/>
              </a:rPr>
              <a:t>value_counts</a:t>
            </a:r>
            <a:r>
              <a:rPr lang="en-US" dirty="0">
                <a:solidFill>
                  <a:srgbClr val="24292E"/>
                </a:solidFill>
                <a:latin typeface="Times New Roman" panose="02020603050405020304" pitchFamily="18" charset="0"/>
                <a:ea typeface="Times New Roman" panose="02020603050405020304" pitchFamily="18" charset="0"/>
                <a:cs typeface="Arial" panose="020B0604020202020204" pitchFamily="34" charset="0"/>
              </a:rPr>
              <a:t>()</a:t>
            </a:r>
            <a:endParaRPr lang="en-US" sz="1200" dirty="0">
              <a:latin typeface="Calibri" panose="020F0502020204030204" charset="0"/>
              <a:ea typeface="Calibri" panose="020F0502020204030204" charset="0"/>
              <a:cs typeface="Arial" panose="020B0604020202020204" pitchFamily="34" charset="0"/>
            </a:endParaRPr>
          </a:p>
          <a:p>
            <a:pP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4292E"/>
                </a:solidFill>
                <a:latin typeface="Times New Roman" panose="02020603050405020304" pitchFamily="18" charset="0"/>
                <a:ea typeface="Times New Roman" panose="02020603050405020304" pitchFamily="18" charset="0"/>
                <a:cs typeface="Arial" panose="020B0604020202020204" pitchFamily="34" charset="0"/>
              </a:rPr>
              <a:t> </a:t>
            </a:r>
            <a:endParaRPr lang="en-US" sz="1200" dirty="0">
              <a:latin typeface="Calibri" panose="020F0502020204030204" charset="0"/>
              <a:ea typeface="Calibri" panose="020F0502020204030204" charset="0"/>
              <a:cs typeface="Arial" panose="020B0604020202020204" pitchFamily="34" charset="0"/>
            </a:endParaRPr>
          </a:p>
          <a:p>
            <a:pP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4292E"/>
                </a:solidFill>
                <a:latin typeface="Times New Roman" panose="02020603050405020304" pitchFamily="18" charset="0"/>
                <a:ea typeface="Times New Roman" panose="02020603050405020304" pitchFamily="18" charset="0"/>
                <a:cs typeface="Arial" panose="020B0604020202020204" pitchFamily="34" charset="0"/>
              </a:rPr>
              <a:t>train[‘RBC’].</a:t>
            </a:r>
            <a:r>
              <a:rPr lang="en-US" dirty="0" err="1">
                <a:solidFill>
                  <a:srgbClr val="24292E"/>
                </a:solidFill>
                <a:latin typeface="Times New Roman" panose="02020603050405020304" pitchFamily="18" charset="0"/>
                <a:ea typeface="Times New Roman" panose="02020603050405020304" pitchFamily="18" charset="0"/>
                <a:cs typeface="Arial" panose="020B0604020202020204" pitchFamily="34" charset="0"/>
              </a:rPr>
              <a:t>value_counts</a:t>
            </a:r>
            <a:r>
              <a:rPr lang="en-US" dirty="0">
                <a:solidFill>
                  <a:srgbClr val="24292E"/>
                </a:solidFill>
                <a:latin typeface="Times New Roman" panose="02020603050405020304" pitchFamily="18" charset="0"/>
                <a:ea typeface="Times New Roman" panose="02020603050405020304" pitchFamily="18" charset="0"/>
                <a:cs typeface="Arial" panose="020B0604020202020204" pitchFamily="34" charset="0"/>
              </a:rPr>
              <a:t>()</a:t>
            </a:r>
            <a:endParaRPr lang="en-US" sz="1200" dirty="0">
              <a:latin typeface="Calibri" panose="020F0502020204030204" charset="0"/>
              <a:ea typeface="Calibri" panose="020F0502020204030204" charset="0"/>
              <a:cs typeface="Arial" panose="020B0604020202020204" pitchFamily="34" charset="0"/>
            </a:endParaRPr>
          </a:p>
          <a:p>
            <a:pP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4292E"/>
                </a:solidFill>
                <a:latin typeface="Times New Roman" panose="02020603050405020304" pitchFamily="18" charset="0"/>
                <a:ea typeface="Times New Roman" panose="02020603050405020304" pitchFamily="18" charset="0"/>
                <a:cs typeface="Arial" panose="020B0604020202020204" pitchFamily="34" charset="0"/>
              </a:rPr>
              <a:t>train[‘WBC’].</a:t>
            </a:r>
            <a:r>
              <a:rPr lang="en-US" dirty="0" err="1">
                <a:solidFill>
                  <a:srgbClr val="24292E"/>
                </a:solidFill>
                <a:latin typeface="Times New Roman" panose="02020603050405020304" pitchFamily="18" charset="0"/>
                <a:ea typeface="Times New Roman" panose="02020603050405020304" pitchFamily="18" charset="0"/>
                <a:cs typeface="Arial" panose="020B0604020202020204" pitchFamily="34" charset="0"/>
              </a:rPr>
              <a:t>value_counts</a:t>
            </a:r>
            <a:r>
              <a:rPr lang="en-US" dirty="0">
                <a:solidFill>
                  <a:srgbClr val="24292E"/>
                </a:solidFill>
                <a:latin typeface="Times New Roman" panose="02020603050405020304" pitchFamily="18" charset="0"/>
                <a:ea typeface="Times New Roman" panose="02020603050405020304" pitchFamily="18" charset="0"/>
                <a:cs typeface="Arial" panose="020B0604020202020204" pitchFamily="34" charset="0"/>
              </a:rPr>
              <a:t>()</a:t>
            </a:r>
            <a:endParaRPr lang="en-US" sz="1200" dirty="0">
              <a:latin typeface="Calibri" panose="020F0502020204030204" charset="0"/>
              <a:ea typeface="Calibri" panose="020F0502020204030204" charset="0"/>
              <a:cs typeface="Arial" panose="020B0604020202020204" pitchFamily="34" charset="0"/>
            </a:endParaRPr>
          </a:p>
          <a:p>
            <a:pP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4292E"/>
                </a:solidFill>
                <a:latin typeface="Times New Roman" panose="02020603050405020304" pitchFamily="18" charset="0"/>
                <a:ea typeface="Times New Roman" panose="02020603050405020304" pitchFamily="18" charset="0"/>
                <a:cs typeface="Arial" panose="020B0604020202020204" pitchFamily="34" charset="0"/>
              </a:rPr>
              <a:t>train[‘Platelets’].</a:t>
            </a:r>
            <a:r>
              <a:rPr lang="en-US" dirty="0" err="1">
                <a:solidFill>
                  <a:srgbClr val="24292E"/>
                </a:solidFill>
                <a:latin typeface="Times New Roman" panose="02020603050405020304" pitchFamily="18" charset="0"/>
                <a:ea typeface="Times New Roman" panose="02020603050405020304" pitchFamily="18" charset="0"/>
                <a:cs typeface="Arial" panose="020B0604020202020204" pitchFamily="34" charset="0"/>
              </a:rPr>
              <a:t>value_counts</a:t>
            </a:r>
            <a:r>
              <a:rPr lang="en-US" dirty="0">
                <a:solidFill>
                  <a:srgbClr val="24292E"/>
                </a:solidFill>
                <a:latin typeface="Times New Roman" panose="02020603050405020304" pitchFamily="18" charset="0"/>
                <a:ea typeface="Times New Roman" panose="02020603050405020304" pitchFamily="18" charset="0"/>
                <a:cs typeface="Arial" panose="020B0604020202020204" pitchFamily="34" charset="0"/>
              </a:rPr>
              <a:t>()</a:t>
            </a:r>
            <a:endParaRPr lang="en-US" sz="1200" dirty="0">
              <a:effectLst/>
              <a:latin typeface="Calibri" panose="020F0502020204030204" charset="0"/>
              <a:ea typeface="Calibri" panose="020F050202020403020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77863" y="371061"/>
            <a:ext cx="8596312" cy="1320800"/>
          </a:xfrm>
        </p:spPr>
        <p:txBody>
          <a:bodyPr vert="horz" lIns="91440" tIns="45720" rIns="91440" bIns="45720" anchor="t"/>
          <a:lstStyle/>
          <a:p>
            <a:pPr algn="ctr" defTabSz="457200">
              <a:buNone/>
            </a:pPr>
            <a:r>
              <a:rPr lang="en-US" altLang="zh-CN" b="1" u="sng" kern="1200" dirty="0">
                <a:latin typeface="+mj-lt"/>
                <a:ea typeface="+mj-ea"/>
                <a:cs typeface="+mj-cs"/>
              </a:rPr>
              <a:t>Tools Used:</a:t>
            </a:r>
          </a:p>
        </p:txBody>
      </p:sp>
      <p:sp>
        <p:nvSpPr>
          <p:cNvPr id="18434" name="Content Placeholder 2"/>
          <p:cNvSpPr>
            <a:spLocks noGrp="1"/>
          </p:cNvSpPr>
          <p:nvPr>
            <p:ph idx="1"/>
          </p:nvPr>
        </p:nvSpPr>
        <p:spPr>
          <a:xfrm>
            <a:off x="677863" y="1138237"/>
            <a:ext cx="8596312" cy="4581525"/>
          </a:xfrm>
        </p:spPr>
        <p:txBody>
          <a:bodyPr vert="horz" lIns="91440" tIns="45720" rIns="91440" bIns="45720" anchor="t">
            <a:normAutofit fontScale="92500" lnSpcReduction="10000"/>
          </a:bodyPr>
          <a:lstStyle/>
          <a:p>
            <a:pPr marL="0" indent="0">
              <a:buNone/>
            </a:pPr>
            <a:r>
              <a:rPr lang="en-US" altLang="zh-CN" b="1" dirty="0"/>
              <a:t>a. Python 3.6</a:t>
            </a:r>
            <a:endParaRPr lang="en-US" altLang="zh-CN" dirty="0"/>
          </a:p>
          <a:p>
            <a:pPr marL="0" indent="0">
              <a:buNone/>
            </a:pPr>
            <a:r>
              <a:rPr lang="en-US" altLang="zh-CN" b="1" dirty="0"/>
              <a:t>b. Anaconda distribution </a:t>
            </a:r>
          </a:p>
          <a:p>
            <a:pPr marL="0" indent="0">
              <a:buNone/>
            </a:pPr>
            <a:r>
              <a:rPr lang="en-US" altLang="zh-CN" b="1" dirty="0"/>
              <a:t>c. </a:t>
            </a:r>
            <a:r>
              <a:rPr lang="en-US" altLang="zh-CN" b="1" dirty="0" err="1"/>
              <a:t>Tensorflow</a:t>
            </a:r>
            <a:endParaRPr lang="en-US" altLang="zh-CN" b="1" dirty="0"/>
          </a:p>
          <a:p>
            <a:pPr marL="0" indent="0">
              <a:buNone/>
            </a:pPr>
            <a:r>
              <a:rPr lang="en-US" altLang="zh-CN" b="1" dirty="0"/>
              <a:t>d. Faster-RCNN-Inception-V2-COCO model </a:t>
            </a:r>
          </a:p>
          <a:p>
            <a:pPr marL="0" indent="0">
              <a:buNone/>
            </a:pPr>
            <a:r>
              <a:rPr lang="en-US" altLang="zh-CN" b="1" dirty="0"/>
              <a:t>e. </a:t>
            </a:r>
            <a:r>
              <a:rPr lang="en-US" altLang="zh-CN" b="1" dirty="0" err="1"/>
              <a:t>LabelImg</a:t>
            </a:r>
            <a:r>
              <a:rPr lang="en-US" altLang="zh-CN" b="1" dirty="0"/>
              <a:t> Software</a:t>
            </a:r>
            <a:r>
              <a:rPr lang="en-US" altLang="zh-CN" dirty="0"/>
              <a:t> </a:t>
            </a:r>
          </a:p>
          <a:p>
            <a:pPr marL="0" indent="0">
              <a:buNone/>
            </a:pPr>
            <a:r>
              <a:rPr lang="en-US" altLang="zh-CN" b="1" dirty="0"/>
              <a:t>f. OpenCV</a:t>
            </a:r>
          </a:p>
          <a:p>
            <a:pPr marL="0" indent="0">
              <a:buNone/>
            </a:pPr>
            <a:r>
              <a:rPr lang="en-US" dirty="0"/>
              <a:t>g. pandas</a:t>
            </a:r>
          </a:p>
          <a:p>
            <a:pPr marL="0" indent="0">
              <a:buNone/>
            </a:pPr>
            <a:r>
              <a:rPr lang="en-US" dirty="0"/>
              <a:t>h. matplotlib</a:t>
            </a:r>
          </a:p>
          <a:p>
            <a:pPr marL="0" indent="0">
              <a:buNone/>
            </a:pPr>
            <a:r>
              <a:rPr lang="en-US" dirty="0"/>
              <a:t>i. </a:t>
            </a:r>
            <a:r>
              <a:rPr lang="en-US" dirty="0" err="1"/>
              <a:t>keras</a:t>
            </a:r>
            <a:r>
              <a:rPr lang="en-US" dirty="0"/>
              <a:t> — 2.0.3</a:t>
            </a:r>
          </a:p>
          <a:p>
            <a:pPr marL="0" indent="0">
              <a:buNone/>
            </a:pPr>
            <a:r>
              <a:rPr lang="en-US" dirty="0"/>
              <a:t>j. </a:t>
            </a:r>
            <a:r>
              <a:rPr lang="en-US" dirty="0" err="1"/>
              <a:t>numpy</a:t>
            </a:r>
            <a:endParaRPr lang="en-US" dirty="0"/>
          </a:p>
          <a:p>
            <a:pPr marL="0" indent="0">
              <a:buNone/>
            </a:pPr>
            <a:r>
              <a:rPr lang="en-US" dirty="0"/>
              <a:t>k. </a:t>
            </a:r>
            <a:r>
              <a:rPr lang="en-US" dirty="0" err="1"/>
              <a:t>sklearn</a:t>
            </a:r>
            <a:endParaRPr lang="en-US" dirty="0"/>
          </a:p>
          <a:p>
            <a:pPr marL="0" indent="0">
              <a:buNone/>
            </a:pPr>
            <a:r>
              <a:rPr lang="en-US" dirty="0"/>
              <a:t>l. h5py</a:t>
            </a:r>
          </a:p>
          <a:p>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2"/>
          <p:cNvSpPr>
            <a:spLocks noGrp="1"/>
          </p:cNvSpPr>
          <p:nvPr>
            <p:ph type="title"/>
          </p:nvPr>
        </p:nvSpPr>
        <p:spPr>
          <a:xfrm>
            <a:off x="664611" y="261644"/>
            <a:ext cx="8596312" cy="705765"/>
          </a:xfrm>
        </p:spPr>
        <p:txBody>
          <a:bodyPr vert="horz" lIns="91440" tIns="45720" rIns="91440" bIns="45720" anchor="t">
            <a:normAutofit/>
          </a:bodyPr>
          <a:lstStyle/>
          <a:p>
            <a:pPr defTabSz="457200">
              <a:buNone/>
            </a:pPr>
            <a:r>
              <a:rPr lang="en-US" altLang="zh-CN" kern="1200" dirty="0">
                <a:latin typeface="+mj-lt"/>
                <a:ea typeface="+mj-ea"/>
                <a:cs typeface="+mj-cs"/>
              </a:rPr>
              <a:t>Time Line Distribution</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270" y="1262707"/>
            <a:ext cx="6745356" cy="533364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vert="horz" lIns="91440" tIns="45720" rIns="91440" bIns="45720" anchor="t"/>
          <a:lstStyle/>
          <a:p>
            <a:pPr algn="ctr"/>
            <a:r>
              <a:rPr lang="en-US" altLang="zh-CN" u="sng" dirty="0"/>
              <a:t>FUTURE IMPLEMENTATION</a:t>
            </a:r>
          </a:p>
        </p:txBody>
      </p:sp>
      <p:sp>
        <p:nvSpPr>
          <p:cNvPr id="21506" name="Content Placeholder 2"/>
          <p:cNvSpPr>
            <a:spLocks noGrp="1"/>
          </p:cNvSpPr>
          <p:nvPr>
            <p:ph sz="half" idx="1"/>
          </p:nvPr>
        </p:nvSpPr>
        <p:spPr>
          <a:xfrm>
            <a:off x="889245" y="1488613"/>
            <a:ext cx="4412278" cy="4565374"/>
          </a:xfrm>
        </p:spPr>
        <p:txBody>
          <a:bodyPr vert="horz" lIns="91440" tIns="45720" rIns="91440" bIns="45720" anchor="t">
            <a:normAutofit lnSpcReduction="10000"/>
          </a:bodyPr>
          <a:lstStyle/>
          <a:p>
            <a:pPr algn="just"/>
            <a:r>
              <a:rPr lang="en-US" altLang="zh-CN" dirty="0"/>
              <a:t>We are currently working on a research paper on Malaria Parasite Detection on Blood Cells using Convolutional Neural Networks under the guidance of our mentor Dr. Mahesh </a:t>
            </a:r>
            <a:r>
              <a:rPr lang="en-US" altLang="zh-CN" dirty="0" err="1"/>
              <a:t>Jangid</a:t>
            </a:r>
            <a:r>
              <a:rPr lang="en-US" altLang="zh-CN" dirty="0"/>
              <a:t>.</a:t>
            </a:r>
          </a:p>
          <a:p>
            <a:pPr algn="just"/>
            <a:r>
              <a:rPr lang="en-US" altLang="zh-CN" dirty="0"/>
              <a:t>We have implemented Model Resnet 101 and Resnet 34 and further working on </a:t>
            </a:r>
            <a:r>
              <a:rPr lang="en-US" altLang="zh-CN" dirty="0" err="1"/>
              <a:t>Alexnet</a:t>
            </a:r>
            <a:r>
              <a:rPr lang="en-US" altLang="zh-CN" dirty="0"/>
              <a:t>, VGG-16, </a:t>
            </a:r>
            <a:r>
              <a:rPr lang="en-US" altLang="zh-CN" dirty="0" err="1"/>
              <a:t>Xception</a:t>
            </a:r>
            <a:r>
              <a:rPr lang="en-US" altLang="zh-CN" dirty="0"/>
              <a:t>, DenseNet-121 to further on the accuracy to detect Malaria Parasite.</a:t>
            </a:r>
          </a:p>
          <a:p>
            <a:pPr algn="just"/>
            <a:r>
              <a:rPr lang="en-US" altLang="zh-CN" dirty="0"/>
              <a:t>We will measure our </a:t>
            </a:r>
            <a:r>
              <a:rPr lang="en-US" altLang="zh-CN" dirty="0" err="1"/>
              <a:t>train_loss</a:t>
            </a:r>
            <a:r>
              <a:rPr lang="en-US" altLang="zh-CN" dirty="0"/>
              <a:t>, valid loss and accuracy against the number of epochs to determine which model is better.</a:t>
            </a:r>
          </a:p>
        </p:txBody>
      </p:sp>
      <p:sp>
        <p:nvSpPr>
          <p:cNvPr id="3" name="Content Placeholder 2"/>
          <p:cNvSpPr>
            <a:spLocks noGrp="1"/>
          </p:cNvSpPr>
          <p:nvPr>
            <p:ph sz="half" idx="2"/>
          </p:nvPr>
        </p:nvSpPr>
        <p:spPr>
          <a:xfrm>
            <a:off x="5512904" y="1488613"/>
            <a:ext cx="5311605" cy="4448361"/>
          </a:xfrm>
        </p:spPr>
        <p:txBody>
          <a:bodyPr>
            <a:normAutofit lnSpcReduction="10000"/>
          </a:bodyPr>
          <a:lstStyle/>
          <a:p>
            <a:pPr marL="0" indent="0" algn="just">
              <a:buNone/>
            </a:pPr>
            <a:r>
              <a:rPr lang="en-US" sz="1600" dirty="0"/>
              <a:t>Malaria parasites can be identified by examining under the microscope a drop of the patient’s blood, spread out as a “blood smear” on a microscope slide. Prior to examination, the specimen is stained to give the parasites a distinctive appearance. However, it depends on the quality of the reagents, of the microscope, and on the experience of the laboratorian.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431" y="3375026"/>
            <a:ext cx="4400550" cy="3105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l1"/>
          <p:cNvPicPr>
            <a:picLocks noChangeAspect="1" noChangeArrowheads="1"/>
          </p:cNvPicPr>
          <p:nvPr/>
        </p:nvPicPr>
        <p:blipFill>
          <a:blip r:embed="rId2">
            <a:extLst>
              <a:ext uri="{28A0092B-C50C-407E-A947-70E740481C1C}">
                <a14:useLocalDpi xmlns:a14="http://schemas.microsoft.com/office/drawing/2010/main" val="0"/>
              </a:ext>
            </a:extLst>
          </a:blip>
          <a:srcRect b="2679"/>
          <a:stretch>
            <a:fillRect/>
          </a:stretch>
        </p:blipFill>
        <p:spPr bwMode="auto">
          <a:xfrm>
            <a:off x="93554" y="1074705"/>
            <a:ext cx="5992888" cy="530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m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469" y="30409"/>
            <a:ext cx="5469454" cy="3694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mal3"/>
          <p:cNvPicPr>
            <a:picLocks noChangeAspect="1" noChangeArrowheads="1"/>
          </p:cNvPicPr>
          <p:nvPr/>
        </p:nvPicPr>
        <p:blipFill>
          <a:blip r:embed="rId4">
            <a:extLst>
              <a:ext uri="{28A0092B-C50C-407E-A947-70E740481C1C}">
                <a14:useLocalDpi xmlns:a14="http://schemas.microsoft.com/office/drawing/2010/main" val="0"/>
              </a:ext>
            </a:extLst>
          </a:blip>
          <a:srcRect l="3281" t="6339"/>
          <a:stretch>
            <a:fillRect/>
          </a:stretch>
        </p:blipFill>
        <p:spPr bwMode="auto">
          <a:xfrm>
            <a:off x="6245469" y="3725141"/>
            <a:ext cx="5310427" cy="313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261F3A5-9FF0-48B8-8772-84FA7ED57497}"/>
              </a:ext>
            </a:extLst>
          </p:cNvPr>
          <p:cNvSpPr txBox="1"/>
          <p:nvPr/>
        </p:nvSpPr>
        <p:spPr>
          <a:xfrm>
            <a:off x="1537252" y="384314"/>
            <a:ext cx="2859373" cy="369332"/>
          </a:xfrm>
          <a:prstGeom prst="rect">
            <a:avLst/>
          </a:prstGeom>
          <a:noFill/>
        </p:spPr>
        <p:txBody>
          <a:bodyPr wrap="none" rtlCol="0">
            <a:spAutoFit/>
          </a:bodyPr>
          <a:lstStyle/>
          <a:p>
            <a:r>
              <a:rPr lang="en-US" dirty="0"/>
              <a:t>RESNET 101 Model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vert="horz" lIns="91440" tIns="45720" rIns="91440" bIns="45720" anchor="t"/>
          <a:lstStyle/>
          <a:p>
            <a:pPr algn="ctr" defTabSz="457200">
              <a:buNone/>
            </a:pPr>
            <a:r>
              <a:rPr lang="en-US" altLang="zh-CN" kern="1200" dirty="0">
                <a:latin typeface="+mj-lt"/>
                <a:ea typeface="+mj-ea"/>
                <a:cs typeface="+mj-cs"/>
              </a:rPr>
              <a:t>Problem Statement/Objectives</a:t>
            </a:r>
          </a:p>
        </p:txBody>
      </p:sp>
      <p:sp>
        <p:nvSpPr>
          <p:cNvPr id="3" name="Content Placeholder 2"/>
          <p:cNvSpPr>
            <a:spLocks noGrp="1"/>
          </p:cNvSpPr>
          <p:nvPr>
            <p:ph sz="half" idx="1"/>
          </p:nvPr>
        </p:nvSpPr>
        <p:spPr>
          <a:xfrm>
            <a:off x="677545" y="1630045"/>
            <a:ext cx="6376670" cy="4411345"/>
          </a:xfrm>
        </p:spPr>
        <p:txBody>
          <a:bodyPr>
            <a:normAutofit lnSpcReduction="10000"/>
          </a:bodyPr>
          <a:lstStyle/>
          <a:p>
            <a:pPr marL="0" indent="0" algn="just" fontAlgn="auto">
              <a:buNone/>
            </a:pPr>
            <a:r>
              <a:rPr lang="en-US" sz="1600" b="1" strike="noStrike" noProof="1">
                <a:latin typeface="Calibri" panose="020F0502020204030204" charset="0"/>
                <a:cs typeface="Calibri" panose="020F0502020204030204" charset="0"/>
              </a:rPr>
              <a:t>The project aims to incorporate state-of-the-art technique for custom object detection with the goal of achieving high accuracy with a real-time performance. </a:t>
            </a:r>
          </a:p>
          <a:p>
            <a:pPr algn="just" fontAlgn="auto"/>
            <a:r>
              <a:rPr lang="en-US" sz="1600" strike="noStrike" noProof="1">
                <a:latin typeface="Calibri" panose="020F0502020204030204" charset="0"/>
                <a:cs typeface="Calibri" panose="020F0502020204030204" charset="0"/>
                <a:sym typeface="+mn-ea"/>
              </a:rPr>
              <a:t>We will be working on a healthcare related dataset and the aim here is to solve a Blood Cell Detection problem. Our task is to detect all the Red Blood Cells (RBCs), White Blood Cells (WBCs), and Platelets in each image taken via microscopic image readings. Below is a sample of what our final predictions should look like:</a:t>
            </a:r>
          </a:p>
          <a:p>
            <a:pPr algn="just" fontAlgn="auto"/>
            <a:r>
              <a:rPr lang="en-US" sz="1600" strike="noStrike" noProof="1">
                <a:latin typeface="Calibri" panose="020F0502020204030204" charset="0"/>
                <a:cs typeface="Calibri" panose="020F0502020204030204" charset="0"/>
                <a:sym typeface="+mn-ea"/>
              </a:rPr>
              <a:t>The reason for choosing this dataset is that the density of RBCs, WBCs and Platelets in our blood stream provides a lot of information about the immune system and hemoglobin. This can help us potentially identify whether a person is healthy or not, and if any discrepancy is found in their blood, actions can be taken quickly to diagnose that.</a:t>
            </a:r>
          </a:p>
          <a:p>
            <a:pPr algn="just" fontAlgn="auto"/>
            <a:r>
              <a:rPr lang="en-US" sz="1600" strike="noStrike" noProof="1">
                <a:latin typeface="Calibri" panose="020F0502020204030204" charset="0"/>
                <a:cs typeface="Calibri" panose="020F0502020204030204" charset="0"/>
                <a:sym typeface="+mn-ea"/>
              </a:rPr>
              <a:t>Manually looking at the sample via a microscope is a tedious process. And this is where Deep Learning models play such a vital role. They can classify and detect the blood cells from microscopic images with impressive precision.</a:t>
            </a:r>
            <a:endParaRPr lang="en-US" sz="1400" strike="noStrike" noProof="1">
              <a:sym typeface="+mn-ea"/>
            </a:endParaRPr>
          </a:p>
          <a:p>
            <a:pPr marL="0" indent="0" algn="just" fontAlgn="auto">
              <a:buNone/>
            </a:pPr>
            <a:endParaRPr lang="en-US" sz="1400" strike="noStrike" noProof="1"/>
          </a:p>
        </p:txBody>
      </p:sp>
      <p:pic>
        <p:nvPicPr>
          <p:cNvPr id="2" name="Content Placeholder 1"/>
          <p:cNvPicPr>
            <a:picLocks noGrp="1" noChangeAspect="1"/>
          </p:cNvPicPr>
          <p:nvPr>
            <p:ph sz="half" idx="2"/>
          </p:nvPr>
        </p:nvPicPr>
        <p:blipFill>
          <a:blip r:embed="rId2">
            <a:lum bright="-12000" contrast="48000"/>
          </a:blip>
          <a:stretch>
            <a:fillRect/>
          </a:stretch>
        </p:blipFill>
        <p:spPr>
          <a:xfrm>
            <a:off x="7226935" y="1804670"/>
            <a:ext cx="4794885" cy="35953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vert="horz" lIns="91440" tIns="45720" rIns="91440" bIns="45720" anchor="t"/>
          <a:lstStyle/>
          <a:p>
            <a:pPr algn="ctr" defTabSz="457200">
              <a:buNone/>
            </a:pPr>
            <a:r>
              <a:rPr lang="en-US" altLang="zh-CN" kern="1200" dirty="0">
                <a:latin typeface="+mj-lt"/>
                <a:ea typeface="+mj-ea"/>
                <a:cs typeface="+mj-cs"/>
              </a:rPr>
              <a:t>Individual Contribution</a:t>
            </a:r>
          </a:p>
        </p:txBody>
      </p:sp>
      <p:sp>
        <p:nvSpPr>
          <p:cNvPr id="3" name="Content Placeholder 2"/>
          <p:cNvSpPr>
            <a:spLocks noGrp="1"/>
          </p:cNvSpPr>
          <p:nvPr>
            <p:ph idx="1"/>
          </p:nvPr>
        </p:nvSpPr>
        <p:spPr>
          <a:xfrm>
            <a:off x="677862" y="1269999"/>
            <a:ext cx="8596313" cy="5418183"/>
          </a:xfrm>
        </p:spPr>
        <p:txBody>
          <a:bodyPr>
            <a:normAutofit/>
          </a:bodyPr>
          <a:lstStyle/>
          <a:p>
            <a:pPr marL="0" indent="0" fontAlgn="auto">
              <a:buNone/>
            </a:pPr>
            <a:r>
              <a:rPr lang="en-US" strike="noStrike" noProof="1"/>
              <a:t>Member 1: Satabdi Nayak:</a:t>
            </a:r>
          </a:p>
          <a:p>
            <a:pPr fontAlgn="auto"/>
            <a:r>
              <a:rPr lang="en-US" strike="noStrike" noProof="1"/>
              <a:t>Collected Data of Blood Cell and Malaria affected blood cell images from US National Library for Medicine</a:t>
            </a:r>
          </a:p>
          <a:p>
            <a:pPr fontAlgn="auto"/>
            <a:r>
              <a:rPr lang="en-US" strike="noStrike" noProof="1"/>
              <a:t>Labeled data using LabelImg software</a:t>
            </a:r>
          </a:p>
          <a:p>
            <a:pPr fontAlgn="auto"/>
            <a:r>
              <a:rPr lang="en-US" noProof="1"/>
              <a:t>Seggregated dataset into 2 folders-infected and un infected</a:t>
            </a:r>
            <a:endParaRPr lang="en-US" strike="noStrike" noProof="1"/>
          </a:p>
          <a:p>
            <a:pPr fontAlgn="auto"/>
            <a:r>
              <a:rPr lang="en-US" noProof="1"/>
              <a:t>D</a:t>
            </a:r>
            <a:r>
              <a:rPr lang="en-US" strike="noStrike" noProof="1"/>
              <a:t>efined requirement specification</a:t>
            </a:r>
          </a:p>
          <a:p>
            <a:pPr fontAlgn="auto"/>
            <a:r>
              <a:rPr lang="en-US" strike="noStrike" noProof="1"/>
              <a:t>Documentation-synopsis, presentation</a:t>
            </a:r>
          </a:p>
          <a:p>
            <a:pPr fontAlgn="auto"/>
            <a:r>
              <a:rPr lang="en-US" strike="noStrike" noProof="1"/>
              <a:t>Conversion of xml data to csv files of both training and testing folders</a:t>
            </a:r>
          </a:p>
          <a:p>
            <a:pPr fontAlgn="auto"/>
            <a:r>
              <a:rPr lang="en-US" noProof="1"/>
              <a:t>Project Report: Abtract, Introduction, future work and conclusion</a:t>
            </a:r>
          </a:p>
          <a:p>
            <a:pPr fontAlgn="auto"/>
            <a:r>
              <a:rPr lang="en-US" noProof="1"/>
              <a:t>Research Paper: introduction, abstract,previous work, pre requisite Methodology, accuracy table, </a:t>
            </a:r>
          </a:p>
          <a:p>
            <a:pPr fontAlgn="auto"/>
            <a:r>
              <a:rPr lang="en-US" noProof="1"/>
              <a:t>Ran Malaria Dataset on Model Resnet 101, noted accuracy, train_loss,valid_loss</a:t>
            </a:r>
          </a:p>
          <a:p>
            <a:pPr fontAlgn="auto"/>
            <a:endParaRPr lang="en-US" noProof="1"/>
          </a:p>
          <a:p>
            <a:pPr fontAlgn="auto"/>
            <a:endParaRPr lang="en-US" noProof="1"/>
          </a:p>
          <a:p>
            <a:pPr fontAlgn="auto"/>
            <a:endParaRPr lang="en-US" noProof="1"/>
          </a:p>
          <a:p>
            <a:pPr fontAlgn="auto"/>
            <a:endParaRPr lang="en-US" strike="noStrike" noProof="1"/>
          </a:p>
          <a:p>
            <a:pPr fontAlgn="auto"/>
            <a:endParaRPr lang="en-US" strike="noStrike"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677863" y="204651"/>
            <a:ext cx="8596312" cy="1320800"/>
          </a:xfrm>
        </p:spPr>
        <p:txBody>
          <a:bodyPr vert="horz" lIns="91440" tIns="45720" rIns="91440" bIns="45720" anchor="t"/>
          <a:lstStyle/>
          <a:p>
            <a:pPr algn="ctr" defTabSz="457200">
              <a:buNone/>
            </a:pPr>
            <a:r>
              <a:rPr lang="en-US" altLang="zh-CN" kern="1200" dirty="0">
                <a:latin typeface="+mj-lt"/>
                <a:ea typeface="+mj-ea"/>
                <a:cs typeface="+mj-cs"/>
              </a:rPr>
              <a:t>Individual Contribution</a:t>
            </a:r>
          </a:p>
        </p:txBody>
      </p:sp>
      <p:sp>
        <p:nvSpPr>
          <p:cNvPr id="23554" name="Content Placeholder 2"/>
          <p:cNvSpPr>
            <a:spLocks noGrp="1"/>
          </p:cNvSpPr>
          <p:nvPr>
            <p:ph idx="1"/>
          </p:nvPr>
        </p:nvSpPr>
        <p:spPr>
          <a:xfrm>
            <a:off x="677863" y="1285377"/>
            <a:ext cx="8596312" cy="5389743"/>
          </a:xfrm>
        </p:spPr>
        <p:txBody>
          <a:bodyPr vert="horz" lIns="91440" tIns="45720" rIns="91440" bIns="45720" anchor="t">
            <a:normAutofit/>
          </a:bodyPr>
          <a:lstStyle/>
          <a:p>
            <a:r>
              <a:rPr lang="en-US" altLang="zh-CN" dirty="0"/>
              <a:t>Member 2: </a:t>
            </a:r>
            <a:r>
              <a:rPr lang="en-US" altLang="zh-CN" dirty="0" err="1"/>
              <a:t>Sanidhya</a:t>
            </a:r>
            <a:r>
              <a:rPr lang="en-US" altLang="zh-CN" dirty="0"/>
              <a:t> Kumar</a:t>
            </a:r>
          </a:p>
          <a:p>
            <a:r>
              <a:rPr lang="en-US" altLang="zh-CN" dirty="0"/>
              <a:t>Environmental Variables and library installation like Python, Matplotlib, jupyter.etc</a:t>
            </a:r>
          </a:p>
          <a:p>
            <a:r>
              <a:rPr lang="en-US" altLang="zh-CN" dirty="0"/>
              <a:t>Installation and set up of required softwares and APIs</a:t>
            </a:r>
          </a:p>
          <a:p>
            <a:r>
              <a:rPr lang="en-US" altLang="zh-CN" dirty="0"/>
              <a:t>Selection of Deeplearning Model (Faster RCNN)</a:t>
            </a:r>
          </a:p>
          <a:p>
            <a:r>
              <a:rPr lang="en-US" altLang="zh-CN" dirty="0"/>
              <a:t>Coding using Anaconda Prompt, Jupyter and Google Colab</a:t>
            </a:r>
          </a:p>
          <a:p>
            <a:r>
              <a:rPr lang="en-US" altLang="zh-CN" dirty="0"/>
              <a:t>Training of Object Detection Classifier</a:t>
            </a:r>
          </a:p>
          <a:p>
            <a:r>
              <a:rPr lang="en-US" altLang="zh-CN" dirty="0"/>
              <a:t>Tested our Object Classifier on Blood Sample Test images.</a:t>
            </a:r>
          </a:p>
          <a:p>
            <a:r>
              <a:rPr lang="en-US" altLang="zh-CN" dirty="0"/>
              <a:t>Implemented code for counting blood cells.</a:t>
            </a:r>
          </a:p>
          <a:p>
            <a:r>
              <a:rPr lang="en-US" noProof="1"/>
              <a:t>Trained and tested Malaria Dataset on Model Resnet 34, tabulated accuracy, train_loss,valid_loss</a:t>
            </a:r>
          </a:p>
          <a:p>
            <a:r>
              <a:rPr lang="en-US" noProof="1"/>
              <a:t>Project Report:Methodology, Implementation and results, Previous work,list of tables, Background overview.</a:t>
            </a:r>
          </a:p>
          <a:p>
            <a:endParaRPr lang="en-US" altLang="zh-CN" dirty="0"/>
          </a:p>
          <a:p>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6CF0-B4BD-4EE8-AA40-780AC09BC911}"/>
              </a:ext>
            </a:extLst>
          </p:cNvPr>
          <p:cNvSpPr>
            <a:spLocks noGrp="1"/>
          </p:cNvSpPr>
          <p:nvPr>
            <p:ph type="title"/>
          </p:nvPr>
        </p:nvSpPr>
        <p:spPr/>
        <p:txBody>
          <a:bodyPr>
            <a:normAutofit fontScale="90000"/>
          </a:bodyPr>
          <a:lstStyle/>
          <a:p>
            <a:r>
              <a:rPr lang="en-US" b="1" dirty="0"/>
              <a:t>References:</a:t>
            </a:r>
            <a:br>
              <a:rPr lang="en-US" dirty="0"/>
            </a:br>
            <a:r>
              <a:rPr lang="en-US" dirty="0"/>
              <a:t>a. </a:t>
            </a:r>
            <a:r>
              <a:rPr lang="en-US" b="1" i="1" dirty="0"/>
              <a:t>Relevant Research Papers</a:t>
            </a:r>
            <a:br>
              <a:rPr lang="en-US" dirty="0"/>
            </a:br>
            <a:r>
              <a:rPr lang="en-US" dirty="0"/>
              <a:t> </a:t>
            </a:r>
            <a:br>
              <a:rPr lang="en-US" dirty="0"/>
            </a:br>
            <a:endParaRPr lang="en-US" dirty="0"/>
          </a:p>
        </p:txBody>
      </p:sp>
      <p:sp>
        <p:nvSpPr>
          <p:cNvPr id="3" name="Content Placeholder 2">
            <a:extLst>
              <a:ext uri="{FF2B5EF4-FFF2-40B4-BE49-F238E27FC236}">
                <a16:creationId xmlns:a16="http://schemas.microsoft.com/office/drawing/2014/main" id="{E2101EB7-E9ED-43AC-9925-83037C2A9243}"/>
              </a:ext>
            </a:extLst>
          </p:cNvPr>
          <p:cNvSpPr>
            <a:spLocks noGrp="1"/>
          </p:cNvSpPr>
          <p:nvPr>
            <p:ph idx="1"/>
          </p:nvPr>
        </p:nvSpPr>
        <p:spPr/>
        <p:txBody>
          <a:bodyPr/>
          <a:lstStyle/>
          <a:p>
            <a:pPr lvl="0"/>
            <a:r>
              <a:rPr lang="en-US" dirty="0"/>
              <a:t>Ross </a:t>
            </a:r>
            <a:r>
              <a:rPr lang="en-US" dirty="0" err="1"/>
              <a:t>Girshick</a:t>
            </a:r>
            <a:r>
              <a:rPr lang="en-US" dirty="0"/>
              <a:t>, Jeff Donahue, Trevor Darrell, and Jitendra Malik. Rich feature hierarchies for accurate object detection and semantic segmentation. In The IEEE Conference on Computer Vision and Pattern Recognition (CVPR), 2014.</a:t>
            </a:r>
          </a:p>
          <a:p>
            <a:pPr lvl="0"/>
            <a:r>
              <a:rPr lang="en-US" dirty="0"/>
              <a:t>Ross </a:t>
            </a:r>
            <a:r>
              <a:rPr lang="en-US" dirty="0" err="1"/>
              <a:t>Girshick</a:t>
            </a:r>
            <a:r>
              <a:rPr lang="en-US" dirty="0"/>
              <a:t>. Fast R-CNN. In International Conference on Computer Vision (ICCV), 2015. </a:t>
            </a:r>
          </a:p>
          <a:p>
            <a:pPr lvl="0"/>
            <a:r>
              <a:rPr lang="en-US" dirty="0" err="1"/>
              <a:t>Shaoqing</a:t>
            </a:r>
            <a:r>
              <a:rPr lang="en-US" dirty="0"/>
              <a:t> Ren, </a:t>
            </a:r>
            <a:r>
              <a:rPr lang="en-US" dirty="0" err="1"/>
              <a:t>Kaiming</a:t>
            </a:r>
            <a:r>
              <a:rPr lang="en-US" dirty="0"/>
              <a:t> He, Ross </a:t>
            </a:r>
            <a:r>
              <a:rPr lang="en-US" dirty="0" err="1"/>
              <a:t>Girshick</a:t>
            </a:r>
            <a:r>
              <a:rPr lang="en-US" dirty="0"/>
              <a:t>, and Jian Sun. Faster R-CNN: Towards </a:t>
            </a:r>
            <a:r>
              <a:rPr lang="en-US" dirty="0" err="1"/>
              <a:t>realtime</a:t>
            </a:r>
            <a:r>
              <a:rPr lang="en-US" dirty="0"/>
              <a:t> object detection with region proposal networks. In Advances in Neural Information Processing Systems (NIPS), 2015.</a:t>
            </a:r>
          </a:p>
          <a:p>
            <a:pPr marL="0" indent="0">
              <a:buNone/>
            </a:pPr>
            <a:endParaRPr lang="en-US" dirty="0"/>
          </a:p>
          <a:p>
            <a:endParaRPr lang="en-US" dirty="0"/>
          </a:p>
        </p:txBody>
      </p:sp>
    </p:spTree>
    <p:extLst>
      <p:ext uri="{BB962C8B-B14F-4D97-AF65-F5344CB8AC3E}">
        <p14:creationId xmlns:p14="http://schemas.microsoft.com/office/powerpoint/2010/main" val="241304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CA1D-21F8-467C-A22C-DC7E6CDCC7D2}"/>
              </a:ext>
            </a:extLst>
          </p:cNvPr>
          <p:cNvSpPr>
            <a:spLocks noGrp="1"/>
          </p:cNvSpPr>
          <p:nvPr>
            <p:ph type="title"/>
          </p:nvPr>
        </p:nvSpPr>
        <p:spPr/>
        <p:txBody>
          <a:bodyPr/>
          <a:lstStyle/>
          <a:p>
            <a:r>
              <a:rPr lang="en-US" b="1" i="1" dirty="0"/>
              <a:t>b. Web</a:t>
            </a:r>
            <a:br>
              <a:rPr lang="en-US" dirty="0"/>
            </a:br>
            <a:endParaRPr lang="en-US" dirty="0"/>
          </a:p>
        </p:txBody>
      </p:sp>
      <p:sp>
        <p:nvSpPr>
          <p:cNvPr id="3" name="Content Placeholder 2">
            <a:extLst>
              <a:ext uri="{FF2B5EF4-FFF2-40B4-BE49-F238E27FC236}">
                <a16:creationId xmlns:a16="http://schemas.microsoft.com/office/drawing/2014/main" id="{1FF8CB83-B283-4658-BFAE-5C9D95C69691}"/>
              </a:ext>
            </a:extLst>
          </p:cNvPr>
          <p:cNvSpPr>
            <a:spLocks noGrp="1"/>
          </p:cNvSpPr>
          <p:nvPr>
            <p:ph idx="1"/>
          </p:nvPr>
        </p:nvSpPr>
        <p:spPr/>
        <p:txBody>
          <a:bodyPr/>
          <a:lstStyle/>
          <a:p>
            <a:pPr marL="0" indent="0">
              <a:buNone/>
            </a:pPr>
            <a:endParaRPr lang="en-US" dirty="0"/>
          </a:p>
          <a:p>
            <a:pPr lvl="0"/>
            <a:r>
              <a:rPr lang="en-US" dirty="0"/>
              <a:t>This is the </a:t>
            </a:r>
            <a:r>
              <a:rPr lang="en-US" dirty="0" err="1"/>
              <a:t>Tensoflow</a:t>
            </a:r>
            <a:r>
              <a:rPr lang="en-US" dirty="0"/>
              <a:t> </a:t>
            </a:r>
            <a:r>
              <a:rPr lang="en-US" dirty="0" err="1"/>
              <a:t>Github</a:t>
            </a:r>
            <a:r>
              <a:rPr lang="en-US" dirty="0"/>
              <a:t> Repository which lists its installation, implementation, usage, ML Training models and Guidelines. </a:t>
            </a:r>
            <a:r>
              <a:rPr lang="en-US" u="sng" dirty="0">
                <a:hlinkClick r:id="rId2"/>
              </a:rPr>
              <a:t>https://github.com/tensorflow/tensorflow.</a:t>
            </a:r>
            <a:r>
              <a:rPr lang="en-US" dirty="0"/>
              <a:t> </a:t>
            </a:r>
          </a:p>
          <a:p>
            <a:pPr lvl="0"/>
            <a:r>
              <a:rPr lang="en-US" dirty="0" err="1"/>
              <a:t>Github</a:t>
            </a:r>
            <a:r>
              <a:rPr lang="en-US" dirty="0"/>
              <a:t> Repository for </a:t>
            </a:r>
            <a:r>
              <a:rPr lang="en-US" dirty="0" err="1"/>
              <a:t>LabelImg</a:t>
            </a:r>
            <a:r>
              <a:rPr lang="en-US" dirty="0"/>
              <a:t>. </a:t>
            </a:r>
            <a:r>
              <a:rPr lang="en-US" dirty="0" err="1"/>
              <a:t>LabelImg</a:t>
            </a:r>
            <a:r>
              <a:rPr lang="en-US" dirty="0"/>
              <a:t> is a graphical image annotation tool. It is written in Python and uses Qt for its graphical interface. https://github.com/tzutalin/labelImg</a:t>
            </a:r>
          </a:p>
          <a:p>
            <a:endParaRPr lang="en-US" dirty="0"/>
          </a:p>
        </p:txBody>
      </p:sp>
    </p:spTree>
    <p:extLst>
      <p:ext uri="{BB962C8B-B14F-4D97-AF65-F5344CB8AC3E}">
        <p14:creationId xmlns:p14="http://schemas.microsoft.com/office/powerpoint/2010/main" val="54032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vert="horz" lIns="91440" tIns="45720" rIns="91440" bIns="45720" anchor="t"/>
          <a:lstStyle/>
          <a:p>
            <a:pPr algn="ctr" defTabSz="457200"/>
            <a:r>
              <a:rPr lang="en-US" altLang="zh-CN" u="sng" dirty="0"/>
              <a:t>Applications</a:t>
            </a:r>
          </a:p>
        </p:txBody>
      </p:sp>
      <p:sp>
        <p:nvSpPr>
          <p:cNvPr id="9218" name="Content Placeholder 2"/>
          <p:cNvSpPr>
            <a:spLocks noGrp="1"/>
          </p:cNvSpPr>
          <p:nvPr>
            <p:ph sz="half" idx="1"/>
          </p:nvPr>
        </p:nvSpPr>
        <p:spPr>
          <a:xfrm>
            <a:off x="364354" y="1729514"/>
            <a:ext cx="4183062" cy="3881437"/>
          </a:xfrm>
        </p:spPr>
        <p:txBody>
          <a:bodyPr vert="horz" lIns="91440" tIns="45720" rIns="91440" bIns="45720" anchor="t">
            <a:normAutofit/>
          </a:bodyPr>
          <a:lstStyle/>
          <a:p>
            <a:r>
              <a:rPr lang="en-US" dirty="0"/>
              <a:t>CBC (Complete Blood Count)-</a:t>
            </a:r>
            <a:r>
              <a:rPr lang="en-US" altLang="zh-CN" dirty="0"/>
              <a:t>Count RBC,WBC, platelets.</a:t>
            </a:r>
            <a:endParaRPr lang="en-US" dirty="0"/>
          </a:p>
          <a:p>
            <a:r>
              <a:rPr lang="en-US" dirty="0"/>
              <a:t> help detect blood diseases and disorders, such as  malaria, </a:t>
            </a:r>
            <a:r>
              <a:rPr lang="en-US" b="1" dirty="0" err="1"/>
              <a:t>anemia,leukemia</a:t>
            </a:r>
            <a:r>
              <a:rPr lang="en-US" b="1" dirty="0"/>
              <a:t>,</a:t>
            </a:r>
            <a:r>
              <a:rPr lang="en-US" dirty="0"/>
              <a:t> infections, clotting problems, blood </a:t>
            </a:r>
            <a:r>
              <a:rPr lang="en-US" b="1" dirty="0"/>
              <a:t>cancers</a:t>
            </a:r>
            <a:r>
              <a:rPr lang="en-US" dirty="0"/>
              <a:t>, and immune system disorders.</a:t>
            </a:r>
            <a:endParaRPr lang="en-US" altLang="zh-CN" dirty="0"/>
          </a:p>
          <a:p>
            <a:r>
              <a:rPr lang="en-US" altLang="zh-CN" dirty="0"/>
              <a:t>To detect deficiency of minerals and vitamins in body.</a:t>
            </a:r>
          </a:p>
          <a:p>
            <a:r>
              <a:rPr lang="en-US" altLang="zh-CN" dirty="0"/>
              <a:t>To detect presence of an alien entity in blood.</a:t>
            </a:r>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1026" name="Picture 2" descr="Image result for blood count report showing vitamins and minerals">
            <a:extLst>
              <a:ext uri="{FF2B5EF4-FFF2-40B4-BE49-F238E27FC236}">
                <a16:creationId xmlns:a16="http://schemas.microsoft.com/office/drawing/2014/main" id="{C470D299-DFF0-4E33-8A3B-A7B401090B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4586" y="18439"/>
            <a:ext cx="4547414" cy="3410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lood count report showing vitamins and minerals">
            <a:extLst>
              <a:ext uri="{FF2B5EF4-FFF2-40B4-BE49-F238E27FC236}">
                <a16:creationId xmlns:a16="http://schemas.microsoft.com/office/drawing/2014/main" id="{147E7611-2A6D-4C8A-9853-2A71C1820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478" y="3429000"/>
            <a:ext cx="4704522" cy="3443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650875" y="246063"/>
            <a:ext cx="8596313" cy="1320800"/>
          </a:xfrm>
        </p:spPr>
        <p:txBody>
          <a:bodyPr vert="horz" lIns="91440" tIns="45720" rIns="91440" bIns="45720" anchor="t"/>
          <a:lstStyle/>
          <a:p>
            <a:pPr defTabSz="457200">
              <a:buNone/>
            </a:pPr>
            <a:r>
              <a:rPr lang="en-US" altLang="zh-CN" kern="1200" dirty="0">
                <a:latin typeface="+mj-lt"/>
                <a:ea typeface="+mj-ea"/>
                <a:cs typeface="+mj-cs"/>
              </a:rPr>
              <a:t>          How Object Detection Works?</a:t>
            </a:r>
          </a:p>
        </p:txBody>
      </p:sp>
      <p:pic>
        <p:nvPicPr>
          <p:cNvPr id="10242" name="Picture 3"/>
          <p:cNvPicPr>
            <a:picLocks noChangeAspect="1"/>
          </p:cNvPicPr>
          <p:nvPr/>
        </p:nvPicPr>
        <p:blipFill>
          <a:blip r:embed="rId2"/>
          <a:stretch>
            <a:fillRect/>
          </a:stretch>
        </p:blipFill>
        <p:spPr>
          <a:xfrm>
            <a:off x="1533525" y="1824038"/>
            <a:ext cx="8750300" cy="36766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vert="horz" lIns="91440" tIns="45720" rIns="91440" bIns="45720" anchor="t"/>
          <a:lstStyle/>
          <a:p>
            <a:pPr defTabSz="457200">
              <a:buNone/>
            </a:pPr>
            <a:r>
              <a:rPr lang="en-US" altLang="zh-CN" kern="1200" dirty="0">
                <a:latin typeface="+mj-lt"/>
                <a:ea typeface="+mj-ea"/>
                <a:cs typeface="+mj-cs"/>
              </a:rPr>
              <a:t>Target Specification</a:t>
            </a:r>
          </a:p>
        </p:txBody>
      </p:sp>
      <p:sp>
        <p:nvSpPr>
          <p:cNvPr id="11266" name="Content Placeholder 2"/>
          <p:cNvSpPr>
            <a:spLocks noGrp="1"/>
          </p:cNvSpPr>
          <p:nvPr>
            <p:ph idx="1"/>
          </p:nvPr>
        </p:nvSpPr>
        <p:spPr>
          <a:xfrm>
            <a:off x="677864" y="1371600"/>
            <a:ext cx="3549580" cy="5247742"/>
          </a:xfrm>
        </p:spPr>
        <p:txBody>
          <a:bodyPr vert="horz" lIns="91440" tIns="45720" rIns="91440" bIns="45720" anchor="t">
            <a:normAutofit/>
          </a:bodyPr>
          <a:lstStyle/>
          <a:p>
            <a:pPr marL="0" indent="0" algn="just">
              <a:buNone/>
            </a:pPr>
            <a:r>
              <a:rPr lang="en-US" altLang="zh-CN" dirty="0"/>
              <a:t>To demonstrate the effectiveness of our approach, our implementation will support several feature extraction and detection algorithms for evaluation and comparison purposes. In our case we're going to return 4 numbers (x0,y0,width,height) that are related to a bounding box. You train this system with an image an a ground truth bounding box, and use L2 distance to calculate the loss between the predicted bounding box and the ground truth.</a:t>
            </a:r>
          </a:p>
        </p:txBody>
      </p:sp>
      <p:pic>
        <p:nvPicPr>
          <p:cNvPr id="11267" name="Picture 4" descr="https://leonardoaraujosantos.gitbooks.io/artificial-inteligence/content/more_images/LocalizationRegression1.png"/>
          <p:cNvPicPr/>
          <p:nvPr/>
        </p:nvPicPr>
        <p:blipFill>
          <a:blip r:embed="rId2"/>
          <a:stretch>
            <a:fillRect/>
          </a:stretch>
        </p:blipFill>
        <p:spPr>
          <a:xfrm>
            <a:off x="5192965" y="4085762"/>
            <a:ext cx="6113463" cy="2268537"/>
          </a:xfrm>
          <a:prstGeom prst="rect">
            <a:avLst/>
          </a:prstGeom>
          <a:noFill/>
          <a:ln w="9525">
            <a:noFill/>
          </a:ln>
        </p:spPr>
      </p:pic>
      <p:pic>
        <p:nvPicPr>
          <p:cNvPr id="2050" name="Picture 2" descr="https://cdn-images-1.medium.com/max/1000/1*XbuW8WuRrAY5pC4t-9DZAQ.jpeg">
            <a:extLst>
              <a:ext uri="{FF2B5EF4-FFF2-40B4-BE49-F238E27FC236}">
                <a16:creationId xmlns:a16="http://schemas.microsoft.com/office/drawing/2014/main" id="{133C46C7-BB2C-436F-8987-550C3DB54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2242" y="1325624"/>
            <a:ext cx="7178899" cy="24192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628" y="366838"/>
            <a:ext cx="9115494" cy="940904"/>
          </a:xfrm>
        </p:spPr>
        <p:txBody>
          <a:bodyPr>
            <a:normAutofit/>
          </a:bodyPr>
          <a:lstStyle/>
          <a:p>
            <a:r>
              <a:rPr lang="en-US" dirty="0"/>
              <a:t>RCNN, Fast RCNN and Faster RCNN Models</a:t>
            </a:r>
          </a:p>
        </p:txBody>
      </p:sp>
      <p:sp>
        <p:nvSpPr>
          <p:cNvPr id="3" name="Content Placeholder 2"/>
          <p:cNvSpPr>
            <a:spLocks noGrp="1"/>
          </p:cNvSpPr>
          <p:nvPr>
            <p:ph idx="1"/>
          </p:nvPr>
        </p:nvSpPr>
        <p:spPr>
          <a:xfrm>
            <a:off x="770628" y="1167247"/>
            <a:ext cx="9552815" cy="5539408"/>
          </a:xfrm>
        </p:spPr>
        <p:txBody>
          <a:bodyPr/>
          <a:lstStyle/>
          <a:p>
            <a:pPr algn="just"/>
            <a:r>
              <a:rPr lang="en-US" sz="1600" dirty="0"/>
              <a:t>Let’s quickly summarize the different algorithms in the R-CNN family (R-CNN, Fast R-CNN, and Faster R-CNN). </a:t>
            </a:r>
          </a:p>
        </p:txBody>
      </p:sp>
      <p:pic>
        <p:nvPicPr>
          <p:cNvPr id="4" name="Content Placeholder 4"/>
          <p:cNvPicPr>
            <a:picLocks noChangeAspect="1"/>
          </p:cNvPicPr>
          <p:nvPr/>
        </p:nvPicPr>
        <p:blipFill>
          <a:blip r:embed="rId2"/>
          <a:stretch>
            <a:fillRect/>
          </a:stretch>
        </p:blipFill>
        <p:spPr>
          <a:xfrm>
            <a:off x="921026" y="1834369"/>
            <a:ext cx="6533322" cy="4872286"/>
          </a:xfrm>
          <a:prstGeom prst="rect">
            <a:avLst/>
          </a:prstGeom>
          <a:noFill/>
          <a:ln w="9525">
            <a:noFill/>
          </a:ln>
        </p:spPr>
      </p:pic>
      <p:pic>
        <p:nvPicPr>
          <p:cNvPr id="5" name="Content Placeholder 3"/>
          <p:cNvPicPr>
            <a:picLocks noChangeAspect="1"/>
          </p:cNvPicPr>
          <p:nvPr/>
        </p:nvPicPr>
        <p:blipFill>
          <a:blip r:embed="rId3"/>
          <a:stretch>
            <a:fillRect/>
          </a:stretch>
        </p:blipFill>
        <p:spPr>
          <a:xfrm>
            <a:off x="7361583" y="1834369"/>
            <a:ext cx="4608741" cy="2148094"/>
          </a:xfrm>
          <a:prstGeom prst="rect">
            <a:avLst/>
          </a:prstGeom>
          <a:noFill/>
          <a:ln w="9525">
            <a:noFill/>
          </a:ln>
        </p:spPr>
      </p:pic>
      <p:pic>
        <p:nvPicPr>
          <p:cNvPr id="3074" name="Picture 2" descr="https://cdn-images-1.medium.com/max/1000/1*MrGSULUtkXc0Ou07QouV8A.gif">
            <a:extLst>
              <a:ext uri="{FF2B5EF4-FFF2-40B4-BE49-F238E27FC236}">
                <a16:creationId xmlns:a16="http://schemas.microsoft.com/office/drawing/2014/main" id="{4803A814-F156-4162-A69D-5C832B4B1D3B}"/>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92625" y="4046981"/>
            <a:ext cx="3654817" cy="2672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RCNN</a:t>
            </a:r>
          </a:p>
        </p:txBody>
      </p:sp>
      <p:sp>
        <p:nvSpPr>
          <p:cNvPr id="3" name="Content Placeholder 2"/>
          <p:cNvSpPr>
            <a:spLocks noGrp="1"/>
          </p:cNvSpPr>
          <p:nvPr>
            <p:ph sz="half" idx="1"/>
          </p:nvPr>
        </p:nvSpPr>
        <p:spPr>
          <a:xfrm>
            <a:off x="677969" y="1611949"/>
            <a:ext cx="4184035" cy="3880772"/>
          </a:xfrm>
        </p:spPr>
        <p:txBody>
          <a:bodyPr>
            <a:normAutofit lnSpcReduction="10000"/>
          </a:bodyPr>
          <a:lstStyle/>
          <a:p>
            <a:pPr algn="just"/>
            <a:r>
              <a:rPr lang="en-US" dirty="0"/>
              <a:t>R-CNN extracts a bunch of regions from the given image using selective search, and then checks if any of these boxes contains an object. </a:t>
            </a:r>
          </a:p>
          <a:p>
            <a:pPr algn="just"/>
            <a:r>
              <a:rPr lang="en-US" dirty="0"/>
              <a:t>We first extract these regions, and for each region, CNN is used to extract specific features. Finally, these features are then used to detect objects. </a:t>
            </a:r>
          </a:p>
          <a:p>
            <a:pPr algn="just"/>
            <a:r>
              <a:rPr lang="en-US" dirty="0"/>
              <a:t>Unfortunately, R-CNN becomes rather slow due to these multiple steps involved in the process.</a:t>
            </a:r>
          </a:p>
        </p:txBody>
      </p:sp>
      <p:pic>
        <p:nvPicPr>
          <p:cNvPr id="4" name="Content Placeholder 3"/>
          <p:cNvPicPr>
            <a:picLocks noGrp="1" noChangeAspect="1"/>
          </p:cNvPicPr>
          <p:nvPr>
            <p:ph sz="half" idx="2"/>
          </p:nvPr>
        </p:nvPicPr>
        <p:blipFill>
          <a:blip r:embed="rId2"/>
          <a:stretch>
            <a:fillRect/>
          </a:stretch>
        </p:blipFill>
        <p:spPr>
          <a:xfrm>
            <a:off x="5120005" y="1471295"/>
            <a:ext cx="6852920" cy="46113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863" y="322580"/>
            <a:ext cx="8596312" cy="1320800"/>
          </a:xfrm>
        </p:spPr>
        <p:txBody>
          <a:bodyPr/>
          <a:lstStyle/>
          <a:p>
            <a:r>
              <a:rPr lang="en-US" dirty="0"/>
              <a:t>Fast R-CNN</a:t>
            </a:r>
          </a:p>
        </p:txBody>
      </p:sp>
      <p:sp>
        <p:nvSpPr>
          <p:cNvPr id="3" name="Content Placeholder 2"/>
          <p:cNvSpPr>
            <a:spLocks noGrp="1"/>
          </p:cNvSpPr>
          <p:nvPr>
            <p:ph sz="half" idx="1"/>
          </p:nvPr>
        </p:nvSpPr>
        <p:spPr>
          <a:xfrm>
            <a:off x="677863" y="1749784"/>
            <a:ext cx="4696460" cy="3880485"/>
          </a:xfrm>
        </p:spPr>
        <p:txBody>
          <a:bodyPr>
            <a:normAutofit fontScale="92500" lnSpcReduction="20000"/>
          </a:bodyPr>
          <a:lstStyle/>
          <a:p>
            <a:pPr algn="just"/>
            <a:r>
              <a:rPr lang="en-US" dirty="0"/>
              <a:t>Fast R-CNN, on the other hand, passes the entire image to </a:t>
            </a:r>
            <a:r>
              <a:rPr lang="en-US" dirty="0" err="1"/>
              <a:t>ConvNet</a:t>
            </a:r>
            <a:r>
              <a:rPr lang="en-US" dirty="0"/>
              <a:t> which generates regions of interest (instead of passing the extracted regions from the image). Also, instead of using three different models (as we saw in R-CNN), it uses a single model which extracts features from the regions, classifies them into different classes, and returns the bounding boxes.</a:t>
            </a:r>
          </a:p>
          <a:p>
            <a:pPr algn="just"/>
            <a:endParaRPr lang="en-US" dirty="0"/>
          </a:p>
          <a:p>
            <a:pPr algn="just"/>
            <a:r>
              <a:rPr lang="en-US" dirty="0"/>
              <a:t>All these steps are done simultaneously, thus making it execute faster as compared to R-CNN. Fast R-CNN is, however, not fast enough when applied on a large dataset as it also uses selective search for extracting the regions.</a:t>
            </a:r>
          </a:p>
        </p:txBody>
      </p:sp>
      <p:pic>
        <p:nvPicPr>
          <p:cNvPr id="5" name="Content Placeholder 4"/>
          <p:cNvPicPr>
            <a:picLocks noGrp="1" noChangeAspect="1"/>
          </p:cNvPicPr>
          <p:nvPr>
            <p:ph sz="half" idx="2"/>
          </p:nvPr>
        </p:nvPicPr>
        <p:blipFill>
          <a:blip r:embed="rId2"/>
          <a:stretch>
            <a:fillRect/>
          </a:stretch>
        </p:blipFill>
        <p:spPr>
          <a:xfrm>
            <a:off x="5525190" y="1877392"/>
            <a:ext cx="6556375" cy="3877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Faster R-CNN</a:t>
            </a:r>
          </a:p>
        </p:txBody>
      </p:sp>
      <p:sp>
        <p:nvSpPr>
          <p:cNvPr id="3" name="Content Placeholder 2"/>
          <p:cNvSpPr>
            <a:spLocks noGrp="1"/>
          </p:cNvSpPr>
          <p:nvPr>
            <p:ph sz="half" idx="1"/>
          </p:nvPr>
        </p:nvSpPr>
        <p:spPr>
          <a:xfrm>
            <a:off x="677334" y="1325217"/>
            <a:ext cx="5670457" cy="4716144"/>
          </a:xfrm>
        </p:spPr>
        <p:txBody>
          <a:bodyPr>
            <a:normAutofit/>
          </a:bodyPr>
          <a:lstStyle/>
          <a:p>
            <a:pPr algn="just"/>
            <a:r>
              <a:rPr lang="en-US" dirty="0"/>
              <a:t>Faster R-CNN fixes the problem of selective search by replacing it with Region Proposal Network (RPN). We first extract feature maps from the input image using </a:t>
            </a:r>
            <a:r>
              <a:rPr lang="en-US" dirty="0" err="1"/>
              <a:t>ConvNet</a:t>
            </a:r>
            <a:r>
              <a:rPr lang="en-US" dirty="0"/>
              <a:t> and then pass those maps through a RPN which returns object proposals. Finally, these maps are classified and the bounding boxes are predicted.</a:t>
            </a:r>
          </a:p>
          <a:p>
            <a:pPr algn="just"/>
            <a:r>
              <a:rPr lang="en-US" dirty="0"/>
              <a:t>Faster R-CNN has two networks: region proposal network (RPN) for generating region proposals and a network using these proposals to detect objects</a:t>
            </a:r>
          </a:p>
          <a:p>
            <a:pPr algn="just"/>
            <a:r>
              <a:rPr lang="en-US" dirty="0"/>
              <a:t>The time cost of generating region proposals is much smaller in RPN than selective search, when RPN shares the most computation with the object detection network. </a:t>
            </a:r>
          </a:p>
        </p:txBody>
      </p:sp>
      <p:pic>
        <p:nvPicPr>
          <p:cNvPr id="5" name="Content Placeholder 4"/>
          <p:cNvPicPr>
            <a:picLocks noGrp="1" noChangeAspect="1"/>
          </p:cNvPicPr>
          <p:nvPr>
            <p:ph sz="half" idx="2"/>
          </p:nvPr>
        </p:nvPicPr>
        <p:blipFill>
          <a:blip r:embed="rId2"/>
          <a:stretch>
            <a:fillRect/>
          </a:stretch>
        </p:blipFill>
        <p:spPr>
          <a:xfrm>
            <a:off x="6323982" y="1128065"/>
            <a:ext cx="5491723" cy="49132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117</TotalTime>
  <Words>1751</Words>
  <Application>Microsoft Office PowerPoint</Application>
  <PresentationFormat>Widescreen</PresentationFormat>
  <Paragraphs>149</Paragraphs>
  <Slides>23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Calibri Light</vt:lpstr>
      <vt:lpstr>SFMono-Regular</vt:lpstr>
      <vt:lpstr>Times New Roman</vt:lpstr>
      <vt:lpstr>Trebuchet MS</vt:lpstr>
      <vt:lpstr>Wingdings 3</vt:lpstr>
      <vt:lpstr>Office Theme</vt:lpstr>
      <vt:lpstr>Facet</vt:lpstr>
      <vt:lpstr>Minor Project</vt:lpstr>
      <vt:lpstr>Problem Statement/Objectives</vt:lpstr>
      <vt:lpstr>Applications</vt:lpstr>
      <vt:lpstr>          How Object Detection Works?</vt:lpstr>
      <vt:lpstr>Target Specification</vt:lpstr>
      <vt:lpstr>RCNN, Fast RCNN and Faster RCNN Models</vt:lpstr>
      <vt:lpstr>RCNN</vt:lpstr>
      <vt:lpstr>Fast R-CNN</vt:lpstr>
      <vt:lpstr>Faster R-CNN</vt:lpstr>
      <vt:lpstr>METHODOLOGY</vt:lpstr>
      <vt:lpstr> b. Label Pictures  </vt:lpstr>
      <vt:lpstr>b. Data Exploration </vt:lpstr>
      <vt:lpstr>c. Run the Training  </vt:lpstr>
      <vt:lpstr> d. Export Inference Graph  </vt:lpstr>
      <vt:lpstr>f. Object Detection Classifier Trained   </vt:lpstr>
      <vt:lpstr>Tools Used:</vt:lpstr>
      <vt:lpstr>Time Line Distribution</vt:lpstr>
      <vt:lpstr>FUTURE IMPLEMENTATION</vt:lpstr>
      <vt:lpstr>PowerPoint Presentation</vt:lpstr>
      <vt:lpstr>Individual Contribution</vt:lpstr>
      <vt:lpstr>Individual Contribution</vt:lpstr>
      <vt:lpstr>References: a. Relevant Research Papers   </vt:lpstr>
      <vt:lpstr>b. Web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hp</dc:creator>
  <cp:lastModifiedBy>Sanidhya Kumar</cp:lastModifiedBy>
  <cp:revision>89</cp:revision>
  <dcterms:created xsi:type="dcterms:W3CDTF">2019-01-29T04:00:00Z</dcterms:created>
  <dcterms:modified xsi:type="dcterms:W3CDTF">2019-04-27T11:24:09Z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