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746" r:id="rId1"/>
  </p:sldMasterIdLst>
  <p:notesMasterIdLst>
    <p:notesMasterId r:id="rId18"/>
  </p:notesMasterIdLst>
  <p:sldIdLst>
    <p:sldId id="256" r:id="rId2"/>
    <p:sldId id="257" r:id="rId3"/>
    <p:sldId id="258" r:id="rId4"/>
    <p:sldId id="259" r:id="rId5"/>
    <p:sldId id="260" r:id="rId6"/>
    <p:sldId id="261" r:id="rId7"/>
    <p:sldId id="262" r:id="rId8"/>
    <p:sldId id="265" r:id="rId9"/>
    <p:sldId id="274" r:id="rId10"/>
    <p:sldId id="267" r:id="rId11"/>
    <p:sldId id="268" r:id="rId12"/>
    <p:sldId id="276" r:id="rId13"/>
    <p:sldId id="273" r:id="rId14"/>
    <p:sldId id="270" r:id="rId15"/>
    <p:sldId id="271"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8"/>
  </p:normalViewPr>
  <p:slideViewPr>
    <p:cSldViewPr snapToGrid="0">
      <p:cViewPr>
        <p:scale>
          <a:sx n="75" d="100"/>
          <a:sy n="75" d="100"/>
        </p:scale>
        <p:origin x="811" y="278"/>
      </p:cViewPr>
      <p:guideLst>
        <p:guide orient="horz" pos="2160"/>
        <p:guide pos="3840"/>
      </p:guideLst>
    </p:cSldViewPr>
  </p:slideViewPr>
  <p:notesTextViewPr>
    <p:cViewPr>
      <p:scale>
        <a:sx n="1" d="1"/>
        <a:sy n="1" d="1"/>
      </p:scale>
      <p:origin x="0" y="0"/>
    </p:cViewPr>
  </p:notesTextViewPr>
  <p:notesViewPr>
    <p:cSldViewPr snapToGrid="0">
      <p:cViewPr varScale="1">
        <p:scale>
          <a:sx n="101" d="100"/>
          <a:sy n="101" d="100"/>
        </p:scale>
        <p:origin x="4240"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EE0B7-8CAA-194E-BE46-6FF65771BA6A}" type="datetimeFigureOut">
              <a:rPr lang="x-none" smtClean="0"/>
              <a:pPr/>
              <a:t>9/26/2024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20208-9D97-014F-A037-D1587D4DE134}" type="slidenum">
              <a:rPr lang="x-none" smtClean="0"/>
              <a:pPr/>
              <a:t>‹#›</a:t>
            </a:fld>
            <a:endParaRPr lang="x-none"/>
          </a:p>
        </p:txBody>
      </p:sp>
    </p:spTree>
    <p:extLst>
      <p:ext uri="{BB962C8B-B14F-4D97-AF65-F5344CB8AC3E}">
        <p14:creationId xmlns:p14="http://schemas.microsoft.com/office/powerpoint/2010/main" val="525891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D4B20208-9D97-014F-A037-D1587D4DE134}" type="slidenum">
              <a:rPr lang="x-none" smtClean="0"/>
              <a:pPr/>
              <a:t>6</a:t>
            </a:fld>
            <a:endParaRPr lang="x-none"/>
          </a:p>
        </p:txBody>
      </p:sp>
    </p:spTree>
    <p:extLst>
      <p:ext uri="{BB962C8B-B14F-4D97-AF65-F5344CB8AC3E}">
        <p14:creationId xmlns:p14="http://schemas.microsoft.com/office/powerpoint/2010/main" val="2463335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8AA598-47D3-EB4E-9504-7DA06D3D672F}" type="datetime1">
              <a:rPr lang="en-US" smtClean="0"/>
              <a:pPr/>
              <a:t>9/26/2024</a:t>
            </a:fld>
            <a:endParaRPr lang="x-none"/>
          </a:p>
        </p:txBody>
      </p:sp>
      <p:sp>
        <p:nvSpPr>
          <p:cNvPr id="5" name="Footer Placeholder 4"/>
          <p:cNvSpPr>
            <a:spLocks noGrp="1"/>
          </p:cNvSpPr>
          <p:nvPr>
            <p:ph type="ftr" sz="quarter" idx="11"/>
          </p:nvPr>
        </p:nvSpPr>
        <p:spPr/>
        <p:txBody>
          <a:bodyPr/>
          <a:lstStyle/>
          <a:p>
            <a:r>
              <a:rPr lang="en-GB"/>
              <a:t>Kayser Ahmed | Sabyasachi | Debjeet</a:t>
            </a:r>
            <a:endParaRPr lang="x-none"/>
          </a:p>
        </p:txBody>
      </p:sp>
      <p:sp>
        <p:nvSpPr>
          <p:cNvPr id="6" name="Slide Number Placeholder 5"/>
          <p:cNvSpPr>
            <a:spLocks noGrp="1"/>
          </p:cNvSpPr>
          <p:nvPr>
            <p:ph type="sldNum" sz="quarter" idx="12"/>
          </p:nvPr>
        </p:nvSpPr>
        <p:spPr/>
        <p:txBody>
          <a:bodyPr/>
          <a:lstStyle/>
          <a:p>
            <a:fld id="{6DC12096-69D0-504A-9717-4C5F6C35B690}" type="slidenum">
              <a:rPr lang="x-none" smtClean="0"/>
              <a:pPr/>
              <a:t>‹#›</a:t>
            </a:fld>
            <a:endParaRPr lang="x-non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69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499DC-41B8-284F-9335-762A6B3D35D8}" type="datetime1">
              <a:rPr lang="en-US" smtClean="0"/>
              <a:pPr/>
              <a:t>9/26/2024</a:t>
            </a:fld>
            <a:endParaRPr lang="x-none"/>
          </a:p>
        </p:txBody>
      </p:sp>
      <p:sp>
        <p:nvSpPr>
          <p:cNvPr id="5" name="Footer Placeholder 4"/>
          <p:cNvSpPr>
            <a:spLocks noGrp="1"/>
          </p:cNvSpPr>
          <p:nvPr>
            <p:ph type="ftr" sz="quarter" idx="11"/>
          </p:nvPr>
        </p:nvSpPr>
        <p:spPr/>
        <p:txBody>
          <a:bodyPr/>
          <a:lstStyle/>
          <a:p>
            <a:r>
              <a:rPr lang="en-GB"/>
              <a:t>Kayser Ahmed | Sabyasachi | Debjeet</a:t>
            </a:r>
            <a:endParaRPr lang="x-none"/>
          </a:p>
        </p:txBody>
      </p:sp>
      <p:sp>
        <p:nvSpPr>
          <p:cNvPr id="6" name="Slide Number Placeholder 5"/>
          <p:cNvSpPr>
            <a:spLocks noGrp="1"/>
          </p:cNvSpPr>
          <p:nvPr>
            <p:ph type="sldNum" sz="quarter" idx="12"/>
          </p:nvPr>
        </p:nvSpPr>
        <p:spPr/>
        <p:txBody>
          <a:bodyPr/>
          <a:lstStyle/>
          <a:p>
            <a:fld id="{6DC12096-69D0-504A-9717-4C5F6C35B690}" type="slidenum">
              <a:rPr lang="x-none" smtClean="0"/>
              <a:pPr/>
              <a:t>‹#›</a:t>
            </a:fld>
            <a:endParaRPr lang="x-none"/>
          </a:p>
        </p:txBody>
      </p:sp>
    </p:spTree>
    <p:extLst>
      <p:ext uri="{BB962C8B-B14F-4D97-AF65-F5344CB8AC3E}">
        <p14:creationId xmlns:p14="http://schemas.microsoft.com/office/powerpoint/2010/main" val="92292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C5491E-AEE6-2941-885C-62D0C4D07027}" type="datetime1">
              <a:rPr lang="en-US" smtClean="0"/>
              <a:pPr/>
              <a:t>9/26/2024</a:t>
            </a:fld>
            <a:endParaRPr lang="x-none"/>
          </a:p>
        </p:txBody>
      </p:sp>
      <p:sp>
        <p:nvSpPr>
          <p:cNvPr id="5" name="Footer Placeholder 4"/>
          <p:cNvSpPr>
            <a:spLocks noGrp="1"/>
          </p:cNvSpPr>
          <p:nvPr>
            <p:ph type="ftr" sz="quarter" idx="11"/>
          </p:nvPr>
        </p:nvSpPr>
        <p:spPr/>
        <p:txBody>
          <a:bodyPr/>
          <a:lstStyle/>
          <a:p>
            <a:r>
              <a:rPr lang="en-GB"/>
              <a:t>Kayser Ahmed | Sabyasachi | Debjeet</a:t>
            </a:r>
            <a:endParaRPr lang="x-none"/>
          </a:p>
        </p:txBody>
      </p:sp>
      <p:sp>
        <p:nvSpPr>
          <p:cNvPr id="6" name="Slide Number Placeholder 5"/>
          <p:cNvSpPr>
            <a:spLocks noGrp="1"/>
          </p:cNvSpPr>
          <p:nvPr>
            <p:ph type="sldNum" sz="quarter" idx="12"/>
          </p:nvPr>
        </p:nvSpPr>
        <p:spPr/>
        <p:txBody>
          <a:bodyPr/>
          <a:lstStyle/>
          <a:p>
            <a:fld id="{6DC12096-69D0-504A-9717-4C5F6C35B690}" type="slidenum">
              <a:rPr lang="x-none" smtClean="0"/>
              <a:pPr/>
              <a:t>‹#›</a:t>
            </a:fld>
            <a:endParaRPr lang="x-none"/>
          </a:p>
        </p:txBody>
      </p:sp>
    </p:spTree>
    <p:extLst>
      <p:ext uri="{BB962C8B-B14F-4D97-AF65-F5344CB8AC3E}">
        <p14:creationId xmlns:p14="http://schemas.microsoft.com/office/powerpoint/2010/main" val="28952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C0A36-9D98-9C43-9025-0513781CD63A}" type="datetime1">
              <a:rPr lang="en-US" smtClean="0"/>
              <a:pPr/>
              <a:t>9/26/2024</a:t>
            </a:fld>
            <a:endParaRPr lang="x-none"/>
          </a:p>
        </p:txBody>
      </p:sp>
      <p:sp>
        <p:nvSpPr>
          <p:cNvPr id="5" name="Footer Placeholder 4"/>
          <p:cNvSpPr>
            <a:spLocks noGrp="1"/>
          </p:cNvSpPr>
          <p:nvPr>
            <p:ph type="ftr" sz="quarter" idx="11"/>
          </p:nvPr>
        </p:nvSpPr>
        <p:spPr/>
        <p:txBody>
          <a:bodyPr/>
          <a:lstStyle/>
          <a:p>
            <a:r>
              <a:rPr lang="en-GB"/>
              <a:t>Kayser Ahmed | Sabyasachi | Debjeet</a:t>
            </a:r>
            <a:endParaRPr lang="x-none"/>
          </a:p>
        </p:txBody>
      </p:sp>
      <p:sp>
        <p:nvSpPr>
          <p:cNvPr id="6" name="Slide Number Placeholder 5"/>
          <p:cNvSpPr>
            <a:spLocks noGrp="1"/>
          </p:cNvSpPr>
          <p:nvPr>
            <p:ph type="sldNum" sz="quarter" idx="12"/>
          </p:nvPr>
        </p:nvSpPr>
        <p:spPr/>
        <p:txBody>
          <a:bodyPr/>
          <a:lstStyle/>
          <a:p>
            <a:fld id="{6DC12096-69D0-504A-9717-4C5F6C35B690}" type="slidenum">
              <a:rPr lang="x-none" smtClean="0"/>
              <a:pPr/>
              <a:t>‹#›</a:t>
            </a:fld>
            <a:endParaRPr lang="x-none"/>
          </a:p>
        </p:txBody>
      </p:sp>
    </p:spTree>
    <p:extLst>
      <p:ext uri="{BB962C8B-B14F-4D97-AF65-F5344CB8AC3E}">
        <p14:creationId xmlns:p14="http://schemas.microsoft.com/office/powerpoint/2010/main" val="10475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E6BA51-DF1B-FE46-AD48-84BCF96FC245}" type="datetime1">
              <a:rPr lang="en-US" smtClean="0"/>
              <a:pPr/>
              <a:t>9/26/2024</a:t>
            </a:fld>
            <a:endParaRPr lang="x-none"/>
          </a:p>
        </p:txBody>
      </p:sp>
      <p:sp>
        <p:nvSpPr>
          <p:cNvPr id="5" name="Footer Placeholder 4"/>
          <p:cNvSpPr>
            <a:spLocks noGrp="1"/>
          </p:cNvSpPr>
          <p:nvPr>
            <p:ph type="ftr" sz="quarter" idx="11"/>
          </p:nvPr>
        </p:nvSpPr>
        <p:spPr/>
        <p:txBody>
          <a:bodyPr/>
          <a:lstStyle/>
          <a:p>
            <a:r>
              <a:rPr lang="en-GB"/>
              <a:t>Kayser Ahmed | Sabyasachi | Debjeet</a:t>
            </a:r>
            <a:endParaRPr lang="x-none"/>
          </a:p>
        </p:txBody>
      </p:sp>
      <p:sp>
        <p:nvSpPr>
          <p:cNvPr id="6" name="Slide Number Placeholder 5"/>
          <p:cNvSpPr>
            <a:spLocks noGrp="1"/>
          </p:cNvSpPr>
          <p:nvPr>
            <p:ph type="sldNum" sz="quarter" idx="12"/>
          </p:nvPr>
        </p:nvSpPr>
        <p:spPr/>
        <p:txBody>
          <a:bodyPr/>
          <a:lstStyle/>
          <a:p>
            <a:fld id="{6DC12096-69D0-504A-9717-4C5F6C35B690}" type="slidenum">
              <a:rPr lang="x-none" smtClean="0"/>
              <a:pPr/>
              <a:t>‹#›</a:t>
            </a:fld>
            <a:endParaRPr lang="x-non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30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B061E-4E28-4B4F-92D1-83998EC2D6B0}" type="datetime1">
              <a:rPr lang="en-US" smtClean="0"/>
              <a:pPr/>
              <a:t>9/26/2024</a:t>
            </a:fld>
            <a:endParaRPr lang="x-none"/>
          </a:p>
        </p:txBody>
      </p:sp>
      <p:sp>
        <p:nvSpPr>
          <p:cNvPr id="6" name="Footer Placeholder 5"/>
          <p:cNvSpPr>
            <a:spLocks noGrp="1"/>
          </p:cNvSpPr>
          <p:nvPr>
            <p:ph type="ftr" sz="quarter" idx="11"/>
          </p:nvPr>
        </p:nvSpPr>
        <p:spPr/>
        <p:txBody>
          <a:bodyPr/>
          <a:lstStyle/>
          <a:p>
            <a:r>
              <a:rPr lang="en-GB"/>
              <a:t>Kayser Ahmed | Sabyasachi | Debjeet</a:t>
            </a:r>
            <a:endParaRPr lang="x-none"/>
          </a:p>
        </p:txBody>
      </p:sp>
      <p:sp>
        <p:nvSpPr>
          <p:cNvPr id="7" name="Slide Number Placeholder 6"/>
          <p:cNvSpPr>
            <a:spLocks noGrp="1"/>
          </p:cNvSpPr>
          <p:nvPr>
            <p:ph type="sldNum" sz="quarter" idx="12"/>
          </p:nvPr>
        </p:nvSpPr>
        <p:spPr/>
        <p:txBody>
          <a:bodyPr/>
          <a:lstStyle/>
          <a:p>
            <a:fld id="{6DC12096-69D0-504A-9717-4C5F6C35B690}" type="slidenum">
              <a:rPr lang="x-none" smtClean="0"/>
              <a:pPr/>
              <a:t>‹#›</a:t>
            </a:fld>
            <a:endParaRPr lang="x-none"/>
          </a:p>
        </p:txBody>
      </p:sp>
    </p:spTree>
    <p:extLst>
      <p:ext uri="{BB962C8B-B14F-4D97-AF65-F5344CB8AC3E}">
        <p14:creationId xmlns:p14="http://schemas.microsoft.com/office/powerpoint/2010/main" val="222019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2B3F9-4C15-7D4C-9111-8BA628753F35}" type="datetime1">
              <a:rPr lang="en-US" smtClean="0"/>
              <a:pPr/>
              <a:t>9/26/2024</a:t>
            </a:fld>
            <a:endParaRPr lang="x-none"/>
          </a:p>
        </p:txBody>
      </p:sp>
      <p:sp>
        <p:nvSpPr>
          <p:cNvPr id="8" name="Footer Placeholder 7"/>
          <p:cNvSpPr>
            <a:spLocks noGrp="1"/>
          </p:cNvSpPr>
          <p:nvPr>
            <p:ph type="ftr" sz="quarter" idx="11"/>
          </p:nvPr>
        </p:nvSpPr>
        <p:spPr/>
        <p:txBody>
          <a:bodyPr/>
          <a:lstStyle/>
          <a:p>
            <a:r>
              <a:rPr lang="en-GB"/>
              <a:t>Kayser Ahmed | Sabyasachi | Debjeet</a:t>
            </a:r>
            <a:endParaRPr lang="x-none"/>
          </a:p>
        </p:txBody>
      </p:sp>
      <p:sp>
        <p:nvSpPr>
          <p:cNvPr id="9" name="Slide Number Placeholder 8"/>
          <p:cNvSpPr>
            <a:spLocks noGrp="1"/>
          </p:cNvSpPr>
          <p:nvPr>
            <p:ph type="sldNum" sz="quarter" idx="12"/>
          </p:nvPr>
        </p:nvSpPr>
        <p:spPr/>
        <p:txBody>
          <a:bodyPr/>
          <a:lstStyle/>
          <a:p>
            <a:fld id="{6DC12096-69D0-504A-9717-4C5F6C35B690}" type="slidenum">
              <a:rPr lang="x-none" smtClean="0"/>
              <a:pPr/>
              <a:t>‹#›</a:t>
            </a:fld>
            <a:endParaRPr lang="x-none"/>
          </a:p>
        </p:txBody>
      </p:sp>
    </p:spTree>
    <p:extLst>
      <p:ext uri="{BB962C8B-B14F-4D97-AF65-F5344CB8AC3E}">
        <p14:creationId xmlns:p14="http://schemas.microsoft.com/office/powerpoint/2010/main" val="409357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E34422-6BDE-5241-B958-1F9B151DCD54}" type="datetime1">
              <a:rPr lang="en-US" smtClean="0"/>
              <a:pPr/>
              <a:t>9/26/2024</a:t>
            </a:fld>
            <a:endParaRPr lang="x-none"/>
          </a:p>
        </p:txBody>
      </p:sp>
      <p:sp>
        <p:nvSpPr>
          <p:cNvPr id="4" name="Footer Placeholder 3"/>
          <p:cNvSpPr>
            <a:spLocks noGrp="1"/>
          </p:cNvSpPr>
          <p:nvPr>
            <p:ph type="ftr" sz="quarter" idx="11"/>
          </p:nvPr>
        </p:nvSpPr>
        <p:spPr/>
        <p:txBody>
          <a:bodyPr/>
          <a:lstStyle/>
          <a:p>
            <a:r>
              <a:rPr lang="en-GB"/>
              <a:t>Kayser Ahmed | Sabyasachi | Debjeet</a:t>
            </a:r>
            <a:endParaRPr lang="x-none"/>
          </a:p>
        </p:txBody>
      </p:sp>
      <p:sp>
        <p:nvSpPr>
          <p:cNvPr id="5" name="Slide Number Placeholder 4"/>
          <p:cNvSpPr>
            <a:spLocks noGrp="1"/>
          </p:cNvSpPr>
          <p:nvPr>
            <p:ph type="sldNum" sz="quarter" idx="12"/>
          </p:nvPr>
        </p:nvSpPr>
        <p:spPr/>
        <p:txBody>
          <a:bodyPr/>
          <a:lstStyle/>
          <a:p>
            <a:fld id="{6DC12096-69D0-504A-9717-4C5F6C35B690}" type="slidenum">
              <a:rPr lang="x-none" smtClean="0"/>
              <a:pPr/>
              <a:t>‹#›</a:t>
            </a:fld>
            <a:endParaRPr lang="x-none"/>
          </a:p>
        </p:txBody>
      </p:sp>
    </p:spTree>
    <p:extLst>
      <p:ext uri="{BB962C8B-B14F-4D97-AF65-F5344CB8AC3E}">
        <p14:creationId xmlns:p14="http://schemas.microsoft.com/office/powerpoint/2010/main" val="1731970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EC4604-D51E-6D42-935F-33F31D8B1601}" type="datetime1">
              <a:rPr lang="en-US" smtClean="0"/>
              <a:pPr/>
              <a:t>9/26/2024</a:t>
            </a:fld>
            <a:endParaRPr lang="x-none"/>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Kayser Ahmed | Sabyasachi | Debjeet</a:t>
            </a:r>
            <a:endParaRPr lang="x-none"/>
          </a:p>
        </p:txBody>
      </p:sp>
      <p:sp>
        <p:nvSpPr>
          <p:cNvPr id="9" name="Slide Number Placeholder 8"/>
          <p:cNvSpPr>
            <a:spLocks noGrp="1"/>
          </p:cNvSpPr>
          <p:nvPr>
            <p:ph type="sldNum" sz="quarter" idx="12"/>
          </p:nvPr>
        </p:nvSpPr>
        <p:spPr/>
        <p:txBody>
          <a:bodyPr/>
          <a:lstStyle/>
          <a:p>
            <a:fld id="{6DC12096-69D0-504A-9717-4C5F6C35B690}" type="slidenum">
              <a:rPr lang="x-none" smtClean="0"/>
              <a:pPr/>
              <a:t>‹#›</a:t>
            </a:fld>
            <a:endParaRPr lang="x-none"/>
          </a:p>
        </p:txBody>
      </p:sp>
    </p:spTree>
    <p:extLst>
      <p:ext uri="{BB962C8B-B14F-4D97-AF65-F5344CB8AC3E}">
        <p14:creationId xmlns:p14="http://schemas.microsoft.com/office/powerpoint/2010/main" val="126212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450E39-F86B-F14D-A0D3-535CB4044B48}" type="datetime1">
              <a:rPr lang="en-US" smtClean="0"/>
              <a:pPr/>
              <a:t>9/26/2024</a:t>
            </a:fld>
            <a:endParaRPr lang="x-non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Kayser Ahmed | Sabyasachi | Debjeet</a:t>
            </a:r>
            <a:endParaRPr lang="x-non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C12096-69D0-504A-9717-4C5F6C35B690}" type="slidenum">
              <a:rPr lang="x-none" smtClean="0"/>
              <a:pPr/>
              <a:t>‹#›</a:t>
            </a:fld>
            <a:endParaRPr lang="x-none"/>
          </a:p>
        </p:txBody>
      </p:sp>
    </p:spTree>
    <p:extLst>
      <p:ext uri="{BB962C8B-B14F-4D97-AF65-F5344CB8AC3E}">
        <p14:creationId xmlns:p14="http://schemas.microsoft.com/office/powerpoint/2010/main" val="369822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C73F52-A242-C843-A202-B12BE6DE2E8A}" type="datetime1">
              <a:rPr lang="en-US" smtClean="0"/>
              <a:pPr/>
              <a:t>9/26/2024</a:t>
            </a:fld>
            <a:endParaRPr lang="x-none"/>
          </a:p>
        </p:txBody>
      </p:sp>
      <p:sp>
        <p:nvSpPr>
          <p:cNvPr id="6" name="Footer Placeholder 5"/>
          <p:cNvSpPr>
            <a:spLocks noGrp="1"/>
          </p:cNvSpPr>
          <p:nvPr>
            <p:ph type="ftr" sz="quarter" idx="11"/>
          </p:nvPr>
        </p:nvSpPr>
        <p:spPr/>
        <p:txBody>
          <a:bodyPr/>
          <a:lstStyle/>
          <a:p>
            <a:r>
              <a:rPr lang="en-US"/>
              <a:t>Kayser Ahmed | Sabyasachi | Debjeet</a:t>
            </a:r>
            <a:endParaRPr lang="en-US" dirty="0"/>
          </a:p>
        </p:txBody>
      </p:sp>
      <p:sp>
        <p:nvSpPr>
          <p:cNvPr id="7" name="Slide Number Placeholder 6"/>
          <p:cNvSpPr>
            <a:spLocks noGrp="1"/>
          </p:cNvSpPr>
          <p:nvPr>
            <p:ph type="sldNum" sz="quarter" idx="12"/>
          </p:nvPr>
        </p:nvSpPr>
        <p:spPr/>
        <p:txBody>
          <a:bodyPr/>
          <a:lstStyle/>
          <a:p>
            <a:fld id="{6DC12096-69D0-504A-9717-4C5F6C35B690}" type="slidenum">
              <a:rPr lang="x-none" smtClean="0"/>
              <a:pPr/>
              <a:t>‹#›</a:t>
            </a:fld>
            <a:endParaRPr lang="x-none"/>
          </a:p>
        </p:txBody>
      </p:sp>
    </p:spTree>
    <p:extLst>
      <p:ext uri="{BB962C8B-B14F-4D97-AF65-F5344CB8AC3E}">
        <p14:creationId xmlns:p14="http://schemas.microsoft.com/office/powerpoint/2010/main" val="17676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EDD071-E01C-5945-906D-535F8F274E18}" type="datetime1">
              <a:rPr lang="en-US" smtClean="0"/>
              <a:pPr/>
              <a:t>9/26/2024</a:t>
            </a:fld>
            <a:endParaRPr lang="x-non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Kayser Ahmed | Sabyasachi | Debjeet</a:t>
            </a:r>
            <a:endParaRPr lang="x-non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C12096-69D0-504A-9717-4C5F6C35B690}" type="slidenum">
              <a:rPr lang="x-none" smtClean="0"/>
              <a:pPr/>
              <a:t>‹#›</a:t>
            </a:fld>
            <a:endParaRPr lang="x-non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811267"/>
      </p:ext>
    </p:extLst>
  </p:cSld>
  <p:clrMap bg1="lt1" tx1="dk1" bg2="lt2" tx2="dk2" accent1="accent1" accent2="accent2" accent3="accent3" accent4="accent4" accent5="accent5" accent6="accent6" hlink="hlink" folHlink="folHlink"/>
  <p:sldLayoutIdLst>
    <p:sldLayoutId id="2147484747" r:id="rId1"/>
    <p:sldLayoutId id="2147484748" r:id="rId2"/>
    <p:sldLayoutId id="2147484749" r:id="rId3"/>
    <p:sldLayoutId id="2147484750" r:id="rId4"/>
    <p:sldLayoutId id="2147484751" r:id="rId5"/>
    <p:sldLayoutId id="2147484752" r:id="rId6"/>
    <p:sldLayoutId id="2147484753" r:id="rId7"/>
    <p:sldLayoutId id="2147484754" r:id="rId8"/>
    <p:sldLayoutId id="2147484755" r:id="rId9"/>
    <p:sldLayoutId id="2147484756" r:id="rId10"/>
    <p:sldLayoutId id="214748475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e5ffd99802b928a3cbd7b93669599f0697c1842057b2c5641be7ecbb8b7da6a2" TargetMode="External"/><Relationship Id="rId2" Type="http://schemas.openxmlformats.org/officeDocument/2006/relationships/hyperlink" Target="https://www.ncbi.nlm.nih.gov/pmc/articles/PMC10749257/"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jamanetwork.com/searchresults?author=Yijun+Hu&amp;q=Yijun+Hu" TargetMode="External"/><Relationship Id="rId2" Type="http://schemas.openxmlformats.org/officeDocument/2006/relationships/hyperlink" Target="https://jamanetwork.com/searchresults?author=Qiaowei+Wu&amp;q=Qiaowei+Wu" TargetMode="External"/><Relationship Id="rId1" Type="http://schemas.openxmlformats.org/officeDocument/2006/relationships/slideLayout" Target="../slideLayouts/slideLayout2.xml"/><Relationship Id="rId4" Type="http://schemas.openxmlformats.org/officeDocument/2006/relationships/hyperlink" Target="https://jamanetwork.com/searchresults?author=Zhenyao+Mo&amp;q=Zhenyao+M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893D2E-64EE-C88A-1960-74B48FDE2E4F}"/>
              </a:ext>
            </a:extLst>
          </p:cNvPr>
          <p:cNvSpPr txBox="1"/>
          <p:nvPr/>
        </p:nvSpPr>
        <p:spPr>
          <a:xfrm>
            <a:off x="3368286" y="1680691"/>
            <a:ext cx="5446207" cy="400110"/>
          </a:xfrm>
          <a:prstGeom prst="rect">
            <a:avLst/>
          </a:prstGeom>
          <a:noFill/>
        </p:spPr>
        <p:txBody>
          <a:bodyPr wrap="square" rtlCol="0">
            <a:spAutoFit/>
          </a:bodyPr>
          <a:lstStyle/>
          <a:p>
            <a:pPr algn="ctr"/>
            <a:r>
              <a:rPr lang="x-none" sz="2000" dirty="0"/>
              <a:t>B.Tech(7th Semester) Project Presentation</a:t>
            </a:r>
          </a:p>
        </p:txBody>
      </p:sp>
      <p:pic>
        <p:nvPicPr>
          <p:cNvPr id="6" name="Picture 5">
            <a:extLst>
              <a:ext uri="{FF2B5EF4-FFF2-40B4-BE49-F238E27FC236}">
                <a16:creationId xmlns:a16="http://schemas.microsoft.com/office/drawing/2014/main" id="{0D54977C-B103-0750-F5FE-B773DE509FF0}"/>
              </a:ext>
            </a:extLst>
          </p:cNvPr>
          <p:cNvPicPr>
            <a:picLocks noChangeAspect="1"/>
          </p:cNvPicPr>
          <p:nvPr/>
        </p:nvPicPr>
        <p:blipFill>
          <a:blip r:embed="rId2"/>
          <a:stretch>
            <a:fillRect/>
          </a:stretch>
        </p:blipFill>
        <p:spPr>
          <a:xfrm>
            <a:off x="5369696" y="213922"/>
            <a:ext cx="1452607" cy="1452607"/>
          </a:xfrm>
          <a:prstGeom prst="rect">
            <a:avLst/>
          </a:prstGeom>
        </p:spPr>
      </p:pic>
      <p:sp>
        <p:nvSpPr>
          <p:cNvPr id="7" name="TextBox 6">
            <a:extLst>
              <a:ext uri="{FF2B5EF4-FFF2-40B4-BE49-F238E27FC236}">
                <a16:creationId xmlns:a16="http://schemas.microsoft.com/office/drawing/2014/main" id="{82DA2C16-E786-452D-231C-6A3F192C1975}"/>
              </a:ext>
            </a:extLst>
          </p:cNvPr>
          <p:cNvSpPr txBox="1"/>
          <p:nvPr/>
        </p:nvSpPr>
        <p:spPr>
          <a:xfrm>
            <a:off x="2026417" y="2237651"/>
            <a:ext cx="8299938" cy="923330"/>
          </a:xfrm>
          <a:prstGeom prst="rect">
            <a:avLst/>
          </a:prstGeom>
          <a:noFill/>
        </p:spPr>
        <p:txBody>
          <a:bodyPr wrap="square" rtlCol="0">
            <a:spAutoFit/>
          </a:bodyPr>
          <a:lstStyle/>
          <a:p>
            <a:pPr algn="ctr"/>
            <a:r>
              <a:rPr lang="en-GB" i="1" dirty="0">
                <a:solidFill>
                  <a:schemeClr val="accent1"/>
                </a:solidFill>
                <a:effectLst/>
              </a:rPr>
              <a:t>of the project entitled </a:t>
            </a:r>
            <a:r>
              <a:rPr lang="en-GB" dirty="0">
                <a:solidFill>
                  <a:schemeClr val="accent1"/>
                </a:solidFill>
                <a:effectLst/>
              </a:rPr>
              <a:t>“</a:t>
            </a:r>
            <a:r>
              <a:rPr lang="en-US" dirty="0"/>
              <a:t>Retinopathy of Prematurity(R.O.P.) classification through Fundus images using Deep Learning Algorithms</a:t>
            </a:r>
            <a:r>
              <a:rPr lang="en-GB" dirty="0">
                <a:solidFill>
                  <a:schemeClr val="accent1"/>
                </a:solidFill>
                <a:effectLst/>
              </a:rPr>
              <a:t>”</a:t>
            </a:r>
          </a:p>
          <a:p>
            <a:endParaRPr lang="x-none" dirty="0"/>
          </a:p>
        </p:txBody>
      </p:sp>
      <p:sp>
        <p:nvSpPr>
          <p:cNvPr id="8" name="TextBox 7">
            <a:extLst>
              <a:ext uri="{FF2B5EF4-FFF2-40B4-BE49-F238E27FC236}">
                <a16:creationId xmlns:a16="http://schemas.microsoft.com/office/drawing/2014/main" id="{B23CEAE3-53A7-4B82-54EE-C58082C81813}"/>
              </a:ext>
            </a:extLst>
          </p:cNvPr>
          <p:cNvSpPr txBox="1"/>
          <p:nvPr/>
        </p:nvSpPr>
        <p:spPr>
          <a:xfrm>
            <a:off x="3408480" y="3348258"/>
            <a:ext cx="5365820" cy="830997"/>
          </a:xfrm>
          <a:prstGeom prst="rect">
            <a:avLst/>
          </a:prstGeom>
          <a:noFill/>
        </p:spPr>
        <p:txBody>
          <a:bodyPr wrap="square" rtlCol="0">
            <a:spAutoFit/>
          </a:bodyPr>
          <a:lstStyle/>
          <a:p>
            <a:pPr algn="ctr"/>
            <a:r>
              <a:rPr lang="x-none" sz="1600" dirty="0">
                <a:solidFill>
                  <a:schemeClr val="accent1"/>
                </a:solidFill>
              </a:rPr>
              <a:t>By</a:t>
            </a:r>
            <a:br>
              <a:rPr lang="x-none" sz="1600" dirty="0"/>
            </a:br>
            <a:r>
              <a:rPr lang="en-US" sz="1600" dirty="0"/>
              <a:t>Dhanu Das</a:t>
            </a:r>
            <a:r>
              <a:rPr lang="x-none" sz="1600" dirty="0"/>
              <a:t>(Scholar ID- 2114</a:t>
            </a:r>
            <a:r>
              <a:rPr lang="en-US" sz="1600" dirty="0"/>
              <a:t>089</a:t>
            </a:r>
            <a:r>
              <a:rPr lang="x-none" sz="1600" dirty="0"/>
              <a:t>)</a:t>
            </a:r>
          </a:p>
          <a:p>
            <a:pPr algn="ctr"/>
            <a:r>
              <a:rPr lang="en-US" sz="1600" dirty="0"/>
              <a:t>Sanidhya  Sinha</a:t>
            </a:r>
            <a:r>
              <a:rPr lang="x-none" sz="1600" dirty="0"/>
              <a:t> (Scholar ID- 2114</a:t>
            </a:r>
            <a:r>
              <a:rPr lang="en-US" sz="1600" dirty="0"/>
              <a:t>019</a:t>
            </a:r>
            <a:r>
              <a:rPr lang="x-none" sz="1600" dirty="0"/>
              <a:t>)</a:t>
            </a:r>
          </a:p>
        </p:txBody>
      </p:sp>
      <p:sp>
        <p:nvSpPr>
          <p:cNvPr id="9" name="TextBox 8">
            <a:extLst>
              <a:ext uri="{FF2B5EF4-FFF2-40B4-BE49-F238E27FC236}">
                <a16:creationId xmlns:a16="http://schemas.microsoft.com/office/drawing/2014/main" id="{8FF28BA0-AED4-6B0F-7C55-8418E7DFDE1E}"/>
              </a:ext>
            </a:extLst>
          </p:cNvPr>
          <p:cNvSpPr txBox="1"/>
          <p:nvPr/>
        </p:nvSpPr>
        <p:spPr>
          <a:xfrm>
            <a:off x="2575303" y="4464818"/>
            <a:ext cx="7032172" cy="1569660"/>
          </a:xfrm>
          <a:prstGeom prst="rect">
            <a:avLst/>
          </a:prstGeom>
          <a:noFill/>
        </p:spPr>
        <p:txBody>
          <a:bodyPr wrap="square" rtlCol="0">
            <a:spAutoFit/>
          </a:bodyPr>
          <a:lstStyle/>
          <a:p>
            <a:pPr algn="ctr"/>
            <a:r>
              <a:rPr lang="en-GB" sz="1600" i="1" dirty="0">
                <a:solidFill>
                  <a:schemeClr val="accent1"/>
                </a:solidFill>
                <a:effectLst/>
              </a:rPr>
              <a:t>Under the supervision of</a:t>
            </a:r>
            <a:endParaRPr lang="en-GB" sz="1600" dirty="0">
              <a:solidFill>
                <a:schemeClr val="accent1"/>
              </a:solidFill>
              <a:effectLst/>
            </a:endParaRPr>
          </a:p>
          <a:p>
            <a:pPr algn="ctr"/>
            <a:r>
              <a:rPr lang="en-GB" sz="1600" dirty="0">
                <a:effectLst/>
              </a:rPr>
              <a:t>Dr. R. Murugan Sir</a:t>
            </a:r>
          </a:p>
          <a:p>
            <a:pPr algn="ctr"/>
            <a:r>
              <a:rPr lang="en-GB" sz="1600" dirty="0"/>
              <a:t>Assistant Professor</a:t>
            </a:r>
            <a:endParaRPr lang="en-GB" sz="1600" dirty="0">
              <a:effectLst/>
            </a:endParaRPr>
          </a:p>
          <a:p>
            <a:pPr algn="ctr"/>
            <a:r>
              <a:rPr lang="en-GB" sz="1600" dirty="0">
                <a:effectLst/>
              </a:rPr>
              <a:t>Department of Electronics and Communication Engineering</a:t>
            </a:r>
          </a:p>
          <a:p>
            <a:pPr algn="ctr"/>
            <a:r>
              <a:rPr lang="en-GB" sz="1600" dirty="0">
                <a:effectLst/>
              </a:rPr>
              <a:t>National Institute of Technology Silchar, Assam, India</a:t>
            </a:r>
          </a:p>
          <a:p>
            <a:pPr algn="ctr"/>
            <a:endParaRPr lang="x-none" sz="1600" dirty="0"/>
          </a:p>
        </p:txBody>
      </p:sp>
    </p:spTree>
    <p:extLst>
      <p:ext uri="{BB962C8B-B14F-4D97-AF65-F5344CB8AC3E}">
        <p14:creationId xmlns:p14="http://schemas.microsoft.com/office/powerpoint/2010/main" val="259792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54A04DA-AE7D-F855-1664-CD8656A5211A}"/>
              </a:ext>
            </a:extLst>
          </p:cNvPr>
          <p:cNvSpPr>
            <a:spLocks noGrp="1"/>
          </p:cNvSpPr>
          <p:nvPr>
            <p:ph type="sldNum" sz="quarter" idx="12"/>
          </p:nvPr>
        </p:nvSpPr>
        <p:spPr/>
        <p:txBody>
          <a:bodyPr/>
          <a:lstStyle/>
          <a:p>
            <a:fld id="{6DC12096-69D0-504A-9717-4C5F6C35B690}" type="slidenum">
              <a:rPr lang="x-none" smtClean="0"/>
              <a:pPr/>
              <a:t>9</a:t>
            </a:fld>
            <a:endParaRPr lang="x-none"/>
          </a:p>
        </p:txBody>
      </p:sp>
      <p:sp>
        <p:nvSpPr>
          <p:cNvPr id="7" name="TextBox 6">
            <a:extLst>
              <a:ext uri="{FF2B5EF4-FFF2-40B4-BE49-F238E27FC236}">
                <a16:creationId xmlns:a16="http://schemas.microsoft.com/office/drawing/2014/main" id="{32DE6FD5-61DB-DE1E-A54F-4D9475D4F913}"/>
              </a:ext>
            </a:extLst>
          </p:cNvPr>
          <p:cNvSpPr txBox="1"/>
          <p:nvPr/>
        </p:nvSpPr>
        <p:spPr>
          <a:xfrm>
            <a:off x="1153460" y="1055611"/>
            <a:ext cx="4210755" cy="430887"/>
          </a:xfrm>
          <a:prstGeom prst="rect">
            <a:avLst/>
          </a:prstGeom>
          <a:noFill/>
        </p:spPr>
        <p:txBody>
          <a:bodyPr wrap="square" rtlCol="0">
            <a:spAutoFit/>
          </a:bodyPr>
          <a:lstStyle/>
          <a:p>
            <a:r>
              <a:rPr lang="x-none" sz="2200" b="1" u="sng" dirty="0"/>
              <a:t>Problem Statement</a:t>
            </a:r>
          </a:p>
        </p:txBody>
      </p:sp>
      <p:sp>
        <p:nvSpPr>
          <p:cNvPr id="8" name="TextBox 7">
            <a:extLst>
              <a:ext uri="{FF2B5EF4-FFF2-40B4-BE49-F238E27FC236}">
                <a16:creationId xmlns:a16="http://schemas.microsoft.com/office/drawing/2014/main" id="{1C8B23C6-9D6D-2E64-A268-EEB0EAA1028A}"/>
              </a:ext>
            </a:extLst>
          </p:cNvPr>
          <p:cNvSpPr txBox="1"/>
          <p:nvPr/>
        </p:nvSpPr>
        <p:spPr>
          <a:xfrm>
            <a:off x="1159103" y="2026607"/>
            <a:ext cx="10053379" cy="3570208"/>
          </a:xfrm>
          <a:prstGeom prst="rect">
            <a:avLst/>
          </a:prstGeom>
          <a:noFill/>
        </p:spPr>
        <p:txBody>
          <a:bodyPr wrap="square" rtlCol="0">
            <a:spAutoFit/>
          </a:bodyPr>
          <a:lstStyle/>
          <a:p>
            <a:pPr marL="285750" indent="-285750" algn="just">
              <a:buFont typeface="Wingdings" pitchFamily="2" charset="2"/>
              <a:buChar char="v"/>
            </a:pPr>
            <a:r>
              <a:rPr lang="en-US" sz="1600" dirty="0"/>
              <a:t>Retinopathy of Prematurity (ROP) is a leading cause of visual impairment in premature infants, necessitating early detection for effective intervention</a:t>
            </a:r>
            <a:r>
              <a:rPr lang="en-IN" sz="1600" dirty="0"/>
              <a:t>.</a:t>
            </a:r>
          </a:p>
          <a:p>
            <a:pPr marL="285750" indent="-285750" algn="just">
              <a:buFont typeface="Wingdings" pitchFamily="2" charset="2"/>
              <a:buChar char="v"/>
            </a:pPr>
            <a:endParaRPr lang="en-IN" sz="1600" dirty="0"/>
          </a:p>
          <a:p>
            <a:pPr marL="285750" indent="-285750" algn="just">
              <a:buFont typeface="Wingdings" pitchFamily="2" charset="2"/>
              <a:buChar char="v"/>
            </a:pPr>
            <a:r>
              <a:rPr lang="en-US" sz="1600" dirty="0"/>
              <a:t>High-resolution </a:t>
            </a:r>
            <a:r>
              <a:rPr lang="en-US" sz="1600" dirty="0" err="1"/>
              <a:t>fundus</a:t>
            </a:r>
            <a:r>
              <a:rPr lang="en-US" sz="1600" dirty="0"/>
              <a:t> images provide critical insights into the retinal landscape, crucial for assessing ROP severity.</a:t>
            </a:r>
          </a:p>
          <a:p>
            <a:pPr marL="285750" indent="-285750" algn="just">
              <a:buFont typeface="Wingdings" pitchFamily="2" charset="2"/>
              <a:buChar char="v"/>
            </a:pPr>
            <a:endParaRPr lang="en-IN" sz="1600" dirty="0"/>
          </a:p>
          <a:p>
            <a:pPr marL="285750" indent="-285750" algn="just">
              <a:buFont typeface="Wingdings" pitchFamily="2" charset="2"/>
              <a:buChar char="v"/>
            </a:pPr>
            <a:r>
              <a:rPr lang="en-US" sz="1600" dirty="0"/>
              <a:t>Manual analysis of these images is time-consuming and requires specialized expertise, highlighting the need for automation</a:t>
            </a:r>
            <a:r>
              <a:rPr lang="en-IN" sz="1600" dirty="0"/>
              <a:t>.</a:t>
            </a:r>
          </a:p>
          <a:p>
            <a:pPr marL="285750" indent="-285750" algn="just">
              <a:buFont typeface="Wingdings" pitchFamily="2" charset="2"/>
              <a:buChar char="v"/>
            </a:pPr>
            <a:endParaRPr lang="en-IN" sz="1600" dirty="0"/>
          </a:p>
          <a:p>
            <a:pPr marL="285750" indent="-285750" algn="just">
              <a:buFont typeface="Wingdings" pitchFamily="2" charset="2"/>
              <a:buChar char="v"/>
            </a:pPr>
            <a:r>
              <a:rPr lang="en-US" sz="1600" dirty="0"/>
              <a:t>Deep learning algorithms can efficiently classify ROP stages, improving diagnostic accuracy and speed</a:t>
            </a:r>
            <a:r>
              <a:rPr lang="en-IN" sz="1600" dirty="0"/>
              <a:t>.</a:t>
            </a:r>
          </a:p>
          <a:p>
            <a:pPr marL="285750" indent="-285750" algn="just">
              <a:buFont typeface="Wingdings" pitchFamily="2" charset="2"/>
              <a:buChar char="v"/>
            </a:pPr>
            <a:endParaRPr lang="en-IN" sz="1600" dirty="0"/>
          </a:p>
          <a:p>
            <a:pPr marL="285750" indent="-285750" algn="just">
              <a:buFont typeface="Wingdings" pitchFamily="2" charset="2"/>
              <a:buChar char="v"/>
            </a:pPr>
            <a:r>
              <a:rPr lang="en-US" sz="1600" dirty="0"/>
              <a:t>Image enhancement techniques and feature isolation, such as blood vessels and the optic disc, are essential for optimizing model performance.</a:t>
            </a:r>
            <a:endParaRPr lang="en-IN" sz="1600" dirty="0"/>
          </a:p>
          <a:p>
            <a:pPr marL="285750" indent="-285750" algn="just">
              <a:buFont typeface="Wingdings" pitchFamily="2" charset="2"/>
              <a:buChar char="v"/>
            </a:pPr>
            <a:endParaRPr lang="en-IN" sz="1600" dirty="0"/>
          </a:p>
          <a:p>
            <a:pPr algn="just"/>
            <a:endParaRPr lang="x-none" dirty="0"/>
          </a:p>
        </p:txBody>
      </p:sp>
    </p:spTree>
    <p:extLst>
      <p:ext uri="{BB962C8B-B14F-4D97-AF65-F5344CB8AC3E}">
        <p14:creationId xmlns:p14="http://schemas.microsoft.com/office/powerpoint/2010/main" val="92992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3DFB0A-B4F3-C5F0-E848-15029CB4B003}"/>
              </a:ext>
            </a:extLst>
          </p:cNvPr>
          <p:cNvPicPr>
            <a:picLocks noChangeAspect="1"/>
          </p:cNvPicPr>
          <p:nvPr/>
        </p:nvPicPr>
        <p:blipFill>
          <a:blip r:embed="rId2"/>
          <a:stretch>
            <a:fillRect/>
          </a:stretch>
        </p:blipFill>
        <p:spPr>
          <a:xfrm>
            <a:off x="1666240" y="1833155"/>
            <a:ext cx="9235440" cy="4161720"/>
          </a:xfrm>
          <a:prstGeom prst="rect">
            <a:avLst/>
          </a:prstGeom>
        </p:spPr>
      </p:pic>
      <p:sp>
        <p:nvSpPr>
          <p:cNvPr id="6" name="Slide Number Placeholder 5">
            <a:extLst>
              <a:ext uri="{FF2B5EF4-FFF2-40B4-BE49-F238E27FC236}">
                <a16:creationId xmlns:a16="http://schemas.microsoft.com/office/drawing/2014/main" id="{62AE238C-1466-A3E3-9C3D-5E25DA00763E}"/>
              </a:ext>
            </a:extLst>
          </p:cNvPr>
          <p:cNvSpPr>
            <a:spLocks noGrp="1"/>
          </p:cNvSpPr>
          <p:nvPr>
            <p:ph type="sldNum" sz="quarter" idx="12"/>
          </p:nvPr>
        </p:nvSpPr>
        <p:spPr/>
        <p:txBody>
          <a:bodyPr/>
          <a:lstStyle/>
          <a:p>
            <a:fld id="{6DC12096-69D0-504A-9717-4C5F6C35B690}" type="slidenum">
              <a:rPr lang="x-none" smtClean="0"/>
              <a:pPr/>
              <a:t>10</a:t>
            </a:fld>
            <a:endParaRPr lang="x-none"/>
          </a:p>
        </p:txBody>
      </p:sp>
      <p:sp>
        <p:nvSpPr>
          <p:cNvPr id="7" name="TextBox 6">
            <a:extLst>
              <a:ext uri="{FF2B5EF4-FFF2-40B4-BE49-F238E27FC236}">
                <a16:creationId xmlns:a16="http://schemas.microsoft.com/office/drawing/2014/main" id="{65F0E595-0614-87C7-E542-2A458EA26C73}"/>
              </a:ext>
            </a:extLst>
          </p:cNvPr>
          <p:cNvSpPr txBox="1"/>
          <p:nvPr/>
        </p:nvSpPr>
        <p:spPr>
          <a:xfrm>
            <a:off x="1122913" y="1121147"/>
            <a:ext cx="3522133" cy="430887"/>
          </a:xfrm>
          <a:prstGeom prst="rect">
            <a:avLst/>
          </a:prstGeom>
          <a:noFill/>
        </p:spPr>
        <p:txBody>
          <a:bodyPr wrap="square" rtlCol="0">
            <a:spAutoFit/>
          </a:bodyPr>
          <a:lstStyle/>
          <a:p>
            <a:r>
              <a:rPr lang="x-none" sz="2200" b="1" u="sng" dirty="0"/>
              <a:t>Methodology</a:t>
            </a:r>
          </a:p>
        </p:txBody>
      </p:sp>
      <p:sp>
        <p:nvSpPr>
          <p:cNvPr id="2" name="Rectangle 1">
            <a:extLst>
              <a:ext uri="{FF2B5EF4-FFF2-40B4-BE49-F238E27FC236}">
                <a16:creationId xmlns:a16="http://schemas.microsoft.com/office/drawing/2014/main" id="{F0BA165A-D780-FD35-3504-9A60B0F25043}"/>
              </a:ext>
            </a:extLst>
          </p:cNvPr>
          <p:cNvSpPr/>
          <p:nvPr/>
        </p:nvSpPr>
        <p:spPr>
          <a:xfrm>
            <a:off x="4440915" y="5794820"/>
            <a:ext cx="3310169" cy="400110"/>
          </a:xfrm>
          <a:prstGeom prst="rect">
            <a:avLst/>
          </a:prstGeom>
          <a:noFill/>
        </p:spPr>
        <p:txBody>
          <a:bodyPr wrap="square" lIns="91440" tIns="45720" rIns="91440" bIns="45720">
            <a:spAutoFit/>
          </a:bodyPr>
          <a:lstStyle/>
          <a:p>
            <a:pPr algn="ctr"/>
            <a:r>
              <a:rPr lang="en-US" sz="2000" i="1" dirty="0">
                <a:ln w="0"/>
                <a:effectLst>
                  <a:outerShdw blurRad="38100" dist="19050" dir="2700000" algn="tl" rotWithShape="0">
                    <a:schemeClr val="dk1">
                      <a:alpha val="40000"/>
                    </a:schemeClr>
                  </a:outerShdw>
                </a:effectLst>
              </a:rPr>
              <a:t>Fig.1. </a:t>
            </a:r>
            <a:r>
              <a:rPr lang="en-US" dirty="0">
                <a:ln w="0"/>
                <a:effectLst>
                  <a:outerShdw blurRad="38100" dist="19050" dir="2700000" algn="tl" rotWithShape="0">
                    <a:schemeClr val="dk1">
                      <a:alpha val="40000"/>
                    </a:schemeClr>
                  </a:outerShdw>
                </a:effectLst>
              </a:rPr>
              <a:t>Flow Diagram</a:t>
            </a:r>
            <a:endParaRPr lang="en-US"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9951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EA00A8-F28C-476E-03DF-E26CC76CA65D}"/>
              </a:ext>
            </a:extLst>
          </p:cNvPr>
          <p:cNvSpPr txBox="1"/>
          <p:nvPr/>
        </p:nvSpPr>
        <p:spPr>
          <a:xfrm>
            <a:off x="1812611" y="441175"/>
            <a:ext cx="3798277" cy="430887"/>
          </a:xfrm>
          <a:prstGeom prst="rect">
            <a:avLst/>
          </a:prstGeom>
          <a:noFill/>
        </p:spPr>
        <p:txBody>
          <a:bodyPr wrap="square" rtlCol="0">
            <a:spAutoFit/>
          </a:bodyPr>
          <a:lstStyle/>
          <a:p>
            <a:r>
              <a:rPr lang="x-none" sz="2200" b="1" u="sng" dirty="0"/>
              <a:t>Dataset:</a:t>
            </a:r>
          </a:p>
        </p:txBody>
      </p:sp>
      <p:graphicFrame>
        <p:nvGraphicFramePr>
          <p:cNvPr id="5" name="Table 4">
            <a:extLst>
              <a:ext uri="{FF2B5EF4-FFF2-40B4-BE49-F238E27FC236}">
                <a16:creationId xmlns:a16="http://schemas.microsoft.com/office/drawing/2014/main" id="{612F7579-772E-C090-72D3-D3F912B80610}"/>
              </a:ext>
            </a:extLst>
          </p:cNvPr>
          <p:cNvGraphicFramePr>
            <a:graphicFrameLocks noGrp="1"/>
          </p:cNvGraphicFramePr>
          <p:nvPr>
            <p:extLst>
              <p:ext uri="{D42A27DB-BD31-4B8C-83A1-F6EECF244321}">
                <p14:modId xmlns:p14="http://schemas.microsoft.com/office/powerpoint/2010/main" val="2328951896"/>
              </p:ext>
            </p:extLst>
          </p:nvPr>
        </p:nvGraphicFramePr>
        <p:xfrm>
          <a:off x="1812610" y="940182"/>
          <a:ext cx="9085803" cy="2321593"/>
        </p:xfrm>
        <a:graphic>
          <a:graphicData uri="http://schemas.openxmlformats.org/drawingml/2006/table">
            <a:tbl>
              <a:tblPr firstRow="1" bandRow="1">
                <a:tableStyleId>{5C22544A-7EE6-4342-B048-85BDC9FD1C3A}</a:tableStyleId>
              </a:tblPr>
              <a:tblGrid>
                <a:gridCol w="3542811">
                  <a:extLst>
                    <a:ext uri="{9D8B030D-6E8A-4147-A177-3AD203B41FA5}">
                      <a16:colId xmlns:a16="http://schemas.microsoft.com/office/drawing/2014/main" val="342105339"/>
                    </a:ext>
                  </a:extLst>
                </a:gridCol>
                <a:gridCol w="3733035">
                  <a:extLst>
                    <a:ext uri="{9D8B030D-6E8A-4147-A177-3AD203B41FA5}">
                      <a16:colId xmlns:a16="http://schemas.microsoft.com/office/drawing/2014/main" val="3303430360"/>
                    </a:ext>
                  </a:extLst>
                </a:gridCol>
                <a:gridCol w="1809957">
                  <a:extLst>
                    <a:ext uri="{9D8B030D-6E8A-4147-A177-3AD203B41FA5}">
                      <a16:colId xmlns:a16="http://schemas.microsoft.com/office/drawing/2014/main" val="2440445935"/>
                    </a:ext>
                  </a:extLst>
                </a:gridCol>
              </a:tblGrid>
              <a:tr h="379731">
                <a:tc>
                  <a:txBody>
                    <a:bodyPr/>
                    <a:lstStyle/>
                    <a:p>
                      <a:pPr algn="ctr"/>
                      <a:r>
                        <a:rPr lang="x-none" sz="1400" dirty="0"/>
                        <a:t>Name of the Dataset</a:t>
                      </a:r>
                      <a:endParaRPr lang="x-none" sz="1400" dirty="0">
                        <a:latin typeface="Times New Roman" panose="02020603050405020304" pitchFamily="18" charset="0"/>
                        <a:cs typeface="Times New Roman" panose="02020603050405020304" pitchFamily="18" charset="0"/>
                      </a:endParaRPr>
                    </a:p>
                  </a:txBody>
                  <a:tcPr/>
                </a:tc>
                <a:tc>
                  <a:txBody>
                    <a:bodyPr/>
                    <a:lstStyle/>
                    <a:p>
                      <a:pPr algn="ctr"/>
                      <a:r>
                        <a:rPr lang="x-none" sz="1400" dirty="0"/>
                        <a:t>URL</a:t>
                      </a:r>
                      <a:endParaRPr lang="x-none" sz="1400" dirty="0">
                        <a:latin typeface="Times New Roman" panose="02020603050405020304" pitchFamily="18" charset="0"/>
                        <a:cs typeface="Times New Roman" panose="02020603050405020304" pitchFamily="18" charset="0"/>
                      </a:endParaRPr>
                    </a:p>
                  </a:txBody>
                  <a:tcPr/>
                </a:tc>
                <a:tc>
                  <a:txBody>
                    <a:bodyPr/>
                    <a:lstStyle/>
                    <a:p>
                      <a:pPr algn="ctr"/>
                      <a:r>
                        <a:rPr lang="x-none" sz="1400" dirty="0"/>
                        <a:t>No. of Images</a:t>
                      </a:r>
                      <a:endParaRPr lang="x-none"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9556184"/>
                  </a:ext>
                </a:extLst>
              </a:tr>
              <a:tr h="1941862">
                <a:tc>
                  <a:txBody>
                    <a:bodyPr/>
                    <a:lstStyle/>
                    <a:p>
                      <a:pPr marL="0" indent="0" algn="l" rtl="0">
                        <a:buNone/>
                      </a:pPr>
                      <a:r>
                        <a:rPr lang="en-IN" sz="1400" dirty="0"/>
                        <a:t>1. HVDROPDB </a:t>
                      </a:r>
                      <a:r>
                        <a:rPr lang="en-IN" sz="1400" dirty="0" err="1"/>
                        <a:t>RetCam</a:t>
                      </a:r>
                      <a:r>
                        <a:rPr lang="en-IN" sz="1400" dirty="0"/>
                        <a:t> Neo </a:t>
                      </a:r>
                      <a:r>
                        <a:rPr lang="en-IN" sz="1400" dirty="0" err="1"/>
                        <a:t>Segmetation</a:t>
                      </a:r>
                      <a:endParaRPr lang="en-IN" sz="1400" dirty="0"/>
                    </a:p>
                    <a:p>
                      <a:pPr marL="0" indent="0" rtl="0">
                        <a:buNone/>
                      </a:pPr>
                      <a:endParaRPr lang="en-IN" sz="1400" dirty="0"/>
                    </a:p>
                    <a:p>
                      <a:pPr marL="0" indent="0" rtl="0">
                        <a:buNone/>
                      </a:pPr>
                      <a:r>
                        <a:rPr lang="en-GB" sz="1400" b="0" u="none" strike="noStrike" kern="1200" dirty="0">
                          <a:solidFill>
                            <a:schemeClr val="dk1"/>
                          </a:solidFill>
                          <a:effectLst/>
                        </a:rPr>
                        <a:t>2. Retinal Image Dataset of Infants and ROP</a:t>
                      </a:r>
                      <a:br>
                        <a:rPr lang="en-GB" sz="1400" b="0" u="none" strike="noStrike" kern="1200" dirty="0">
                          <a:solidFill>
                            <a:schemeClr val="dk1"/>
                          </a:solidFill>
                          <a:effectLst/>
                        </a:rPr>
                      </a:br>
                      <a:endParaRPr lang="en-GB" sz="1400" b="0" u="none" strike="noStrike" kern="1200" dirty="0">
                        <a:solidFill>
                          <a:schemeClr val="dk1"/>
                        </a:solidFill>
                        <a:effectLst/>
                      </a:endParaRPr>
                    </a:p>
                    <a:p>
                      <a:br>
                        <a:rPr lang="en-GB" sz="1400" dirty="0"/>
                      </a:br>
                      <a:endParaRPr lang="x-none"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hlinkClick r:id="rId2"/>
                        </a:rPr>
                        <a:t>https://www.ncbi.nlm.nih.gov/pmc/articles/PMC10749257/</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hlinkClick r:id="rId3"/>
                        </a:rPr>
                        <a:t>https://www.kaggle.com/datasets/e5ffd99802b928a3cbd7b93669599f0697c1842057b2c5641be7ecbb8b7da6a2</a:t>
                      </a:r>
                      <a:endParaRPr lang="en-IN" sz="1400" dirty="0">
                        <a:latin typeface="Times New Roman" panose="02020603050405020304" pitchFamily="18" charset="0"/>
                        <a:cs typeface="Times New Roman" panose="02020603050405020304" pitchFamily="18" charset="0"/>
                      </a:endParaRPr>
                    </a:p>
                    <a:p>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300</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6004</a:t>
                      </a:r>
                    </a:p>
                  </a:txBody>
                  <a:tcPr/>
                </a:tc>
                <a:extLst>
                  <a:ext uri="{0D108BD9-81ED-4DB2-BD59-A6C34878D82A}">
                    <a16:rowId xmlns:a16="http://schemas.microsoft.com/office/drawing/2014/main" val="1775053153"/>
                  </a:ext>
                </a:extLst>
              </a:tr>
            </a:tbl>
          </a:graphicData>
        </a:graphic>
      </p:graphicFrame>
      <p:sp>
        <p:nvSpPr>
          <p:cNvPr id="6" name="TextBox 5">
            <a:extLst>
              <a:ext uri="{FF2B5EF4-FFF2-40B4-BE49-F238E27FC236}">
                <a16:creationId xmlns:a16="http://schemas.microsoft.com/office/drawing/2014/main" id="{D71EDD21-FF09-5B92-85EF-8C012B60DB72}"/>
              </a:ext>
            </a:extLst>
          </p:cNvPr>
          <p:cNvSpPr txBox="1"/>
          <p:nvPr/>
        </p:nvSpPr>
        <p:spPr>
          <a:xfrm>
            <a:off x="1705497" y="3349989"/>
            <a:ext cx="9300028" cy="3200876"/>
          </a:xfrm>
          <a:prstGeom prst="rect">
            <a:avLst/>
          </a:prstGeom>
          <a:noFill/>
        </p:spPr>
        <p:txBody>
          <a:bodyPr wrap="square" rtlCol="0">
            <a:spAutoFit/>
          </a:bodyPr>
          <a:lstStyle/>
          <a:p>
            <a:pPr algn="just"/>
            <a:r>
              <a:rPr lang="en-GB" b="1" i="0" u="sng" strike="noStrike" dirty="0">
                <a:effectLst/>
                <a:latin typeface="Times New Roman" panose="02020603050405020304" pitchFamily="18" charset="0"/>
                <a:cs typeface="Times New Roman" panose="02020603050405020304" pitchFamily="18" charset="0"/>
              </a:rPr>
              <a:t>About dataset:</a:t>
            </a:r>
          </a:p>
          <a:p>
            <a:pPr algn="just"/>
            <a:endParaRPr lang="en-GB" sz="1600" b="1" i="0" u="sng" strike="noStrike"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a:t>HVDROPDB Dataset (ROP images): The dataset contains a total of 100 images of ROP stages 1, 2, and 3, captured from both posterior and temporal views using </a:t>
            </a:r>
            <a:r>
              <a:rPr lang="en-US" sz="1600" dirty="0" err="1"/>
              <a:t>RetCam</a:t>
            </a:r>
            <a:r>
              <a:rPr lang="en-US" sz="1600" dirty="0"/>
              <a:t> and Neo imaging systems. These images are specifically prepared for segmenting the demarcation line/ridge and other retinal structures related to ROP.</a:t>
            </a:r>
          </a:p>
          <a:p>
            <a:pPr marL="285750" indent="-285750" algn="just">
              <a:buFont typeface="Wingdings" panose="05000000000000000000" pitchFamily="2" charset="2"/>
              <a:buChar char="v"/>
            </a:pPr>
            <a:endParaRPr lang="en-GB" sz="1600" b="1" i="0" u="sng" strike="noStrike"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t>Contains 6,004 retinal images from 188 newborns, (sourced from the University Hospital Ostrava, Czech Republic), primarily premature infants, aimed at advancing research in retinopathy of prematurity (ROP).</a:t>
            </a:r>
          </a:p>
          <a:p>
            <a:pPr algn="just"/>
            <a:br>
              <a:rPr lang="en-GB" dirty="0"/>
            </a:br>
            <a:endParaRPr lang="x-none" dirty="0"/>
          </a:p>
        </p:txBody>
      </p:sp>
      <p:sp>
        <p:nvSpPr>
          <p:cNvPr id="13" name="Slide Number Placeholder 12">
            <a:extLst>
              <a:ext uri="{FF2B5EF4-FFF2-40B4-BE49-F238E27FC236}">
                <a16:creationId xmlns:a16="http://schemas.microsoft.com/office/drawing/2014/main" id="{41FAE024-0D4D-59D2-46EE-57EF96FC80A1}"/>
              </a:ext>
            </a:extLst>
          </p:cNvPr>
          <p:cNvSpPr txBox="1">
            <a:spLocks/>
          </p:cNvSpPr>
          <p:nvPr/>
        </p:nvSpPr>
        <p:spPr>
          <a:xfrm>
            <a:off x="10052858" y="66121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C12096-69D0-504A-9717-4C5F6C35B690}" type="slidenum">
              <a:rPr lang="x-none" smtClean="0"/>
              <a:pPr/>
              <a:t>11</a:t>
            </a:fld>
            <a:endParaRPr lang="x-none"/>
          </a:p>
        </p:txBody>
      </p:sp>
    </p:spTree>
    <p:extLst>
      <p:ext uri="{BB962C8B-B14F-4D97-AF65-F5344CB8AC3E}">
        <p14:creationId xmlns:p14="http://schemas.microsoft.com/office/powerpoint/2010/main" val="223716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58A8-44B6-41A9-99BC-A10687B4912D}"/>
              </a:ext>
            </a:extLst>
          </p:cNvPr>
          <p:cNvSpPr>
            <a:spLocks noGrp="1"/>
          </p:cNvSpPr>
          <p:nvPr>
            <p:ph type="title"/>
          </p:nvPr>
        </p:nvSpPr>
        <p:spPr>
          <a:xfrm>
            <a:off x="2733652" y="624110"/>
            <a:ext cx="6724695" cy="788001"/>
          </a:xfrm>
        </p:spPr>
        <p:txBody>
          <a:bodyPr>
            <a:normAutofit/>
          </a:bodyPr>
          <a:lstStyle/>
          <a:p>
            <a:r>
              <a:rPr lang="en-GB" sz="3600" b="1" u="sng" dirty="0">
                <a:latin typeface="Times New Roman" panose="02020603050405020304" pitchFamily="18" charset="0"/>
                <a:cs typeface="Times New Roman" panose="02020603050405020304" pitchFamily="18" charset="0"/>
              </a:rPr>
              <a:t>Preparation process of Data Set</a:t>
            </a:r>
            <a:r>
              <a:rPr lang="en-GB" sz="3600" b="1" i="0" u="sng" strike="noStrike" dirty="0">
                <a:effectLst/>
                <a:latin typeface="Times New Roman" panose="02020603050405020304" pitchFamily="18" charset="0"/>
                <a:cs typeface="Times New Roman" panose="02020603050405020304" pitchFamily="18" charset="0"/>
              </a:rPr>
              <a:t>:</a:t>
            </a:r>
            <a:endParaRPr lang="en-IN" dirty="0"/>
          </a:p>
        </p:txBody>
      </p:sp>
      <p:pic>
        <p:nvPicPr>
          <p:cNvPr id="11" name="Content Placeholder 10">
            <a:extLst>
              <a:ext uri="{FF2B5EF4-FFF2-40B4-BE49-F238E27FC236}">
                <a16:creationId xmlns:a16="http://schemas.microsoft.com/office/drawing/2014/main" id="{D59EEC29-0AC9-CA88-F13C-6E6AC5DF4DF7}"/>
              </a:ext>
            </a:extLst>
          </p:cNvPr>
          <p:cNvPicPr>
            <a:picLocks noGrp="1" noChangeAspect="1"/>
          </p:cNvPicPr>
          <p:nvPr>
            <p:ph idx="1"/>
          </p:nvPr>
        </p:nvPicPr>
        <p:blipFill>
          <a:blip r:embed="rId2"/>
          <a:stretch>
            <a:fillRect/>
          </a:stretch>
        </p:blipFill>
        <p:spPr>
          <a:xfrm>
            <a:off x="2086337" y="1758176"/>
            <a:ext cx="8079639" cy="4134809"/>
          </a:xfrm>
        </p:spPr>
      </p:pic>
      <p:sp>
        <p:nvSpPr>
          <p:cNvPr id="4" name="Slide Number Placeholder 3">
            <a:extLst>
              <a:ext uri="{FF2B5EF4-FFF2-40B4-BE49-F238E27FC236}">
                <a16:creationId xmlns:a16="http://schemas.microsoft.com/office/drawing/2014/main" id="{20F27B54-2626-3A8B-2A79-B53B7C653401}"/>
              </a:ext>
            </a:extLst>
          </p:cNvPr>
          <p:cNvSpPr>
            <a:spLocks noGrp="1"/>
          </p:cNvSpPr>
          <p:nvPr>
            <p:ph type="sldNum" sz="quarter" idx="12"/>
          </p:nvPr>
        </p:nvSpPr>
        <p:spPr/>
        <p:txBody>
          <a:bodyPr/>
          <a:lstStyle/>
          <a:p>
            <a:fld id="{6DC12096-69D0-504A-9717-4C5F6C35B690}" type="slidenum">
              <a:rPr lang="x-none" smtClean="0"/>
              <a:pPr/>
              <a:t>12</a:t>
            </a:fld>
            <a:endParaRPr lang="x-none"/>
          </a:p>
        </p:txBody>
      </p:sp>
      <p:sp>
        <p:nvSpPr>
          <p:cNvPr id="15" name="TextBox 14">
            <a:extLst>
              <a:ext uri="{FF2B5EF4-FFF2-40B4-BE49-F238E27FC236}">
                <a16:creationId xmlns:a16="http://schemas.microsoft.com/office/drawing/2014/main" id="{6F413669-B91E-69C0-292A-CB518D5880E1}"/>
              </a:ext>
            </a:extLst>
          </p:cNvPr>
          <p:cNvSpPr txBox="1"/>
          <p:nvPr/>
        </p:nvSpPr>
        <p:spPr>
          <a:xfrm>
            <a:off x="3079121" y="5892985"/>
            <a:ext cx="6094070" cy="369332"/>
          </a:xfrm>
          <a:prstGeom prst="rect">
            <a:avLst/>
          </a:prstGeom>
          <a:noFill/>
        </p:spPr>
        <p:txBody>
          <a:bodyPr wrap="square">
            <a:spAutoFit/>
          </a:bodyPr>
          <a:lstStyle/>
          <a:p>
            <a:pPr algn="ctr"/>
            <a:r>
              <a:rPr lang="en-US" b="1" i="1" dirty="0"/>
              <a:t>Fig.2. </a:t>
            </a:r>
            <a:r>
              <a:rPr lang="en-US" dirty="0"/>
              <a:t>The dataset preparation process.</a:t>
            </a:r>
            <a:endParaRPr lang="en-US" sz="1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675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428CA8-836F-6DBD-F009-7BC45D9B0255}"/>
              </a:ext>
            </a:extLst>
          </p:cNvPr>
          <p:cNvSpPr txBox="1"/>
          <p:nvPr/>
        </p:nvSpPr>
        <p:spPr>
          <a:xfrm>
            <a:off x="1155934" y="1101891"/>
            <a:ext cx="4389120" cy="430887"/>
          </a:xfrm>
          <a:prstGeom prst="rect">
            <a:avLst/>
          </a:prstGeom>
          <a:noFill/>
        </p:spPr>
        <p:txBody>
          <a:bodyPr wrap="square" rtlCol="0">
            <a:spAutoFit/>
          </a:bodyPr>
          <a:lstStyle/>
          <a:p>
            <a:r>
              <a:rPr lang="x-none" sz="2200" b="1" u="sng" dirty="0"/>
              <a:t>Future Work Plan</a:t>
            </a:r>
          </a:p>
        </p:txBody>
      </p:sp>
      <p:sp>
        <p:nvSpPr>
          <p:cNvPr id="6" name="TextBox 5">
            <a:extLst>
              <a:ext uri="{FF2B5EF4-FFF2-40B4-BE49-F238E27FC236}">
                <a16:creationId xmlns:a16="http://schemas.microsoft.com/office/drawing/2014/main" id="{C2D6591C-ED40-AA16-6238-D36120220697}"/>
              </a:ext>
            </a:extLst>
          </p:cNvPr>
          <p:cNvSpPr txBox="1"/>
          <p:nvPr/>
        </p:nvSpPr>
        <p:spPr>
          <a:xfrm>
            <a:off x="1155934" y="1850359"/>
            <a:ext cx="9730539" cy="4524315"/>
          </a:xfrm>
          <a:prstGeom prst="rect">
            <a:avLst/>
          </a:prstGeom>
          <a:noFill/>
        </p:spPr>
        <p:txBody>
          <a:bodyPr wrap="square" rtlCol="0">
            <a:spAutoFit/>
          </a:bodyPr>
          <a:lstStyle/>
          <a:p>
            <a:pPr marL="285750" indent="-285750">
              <a:buFont typeface="Wingdings" panose="05000000000000000000" pitchFamily="2" charset="2"/>
              <a:buChar char="v"/>
            </a:pPr>
            <a:r>
              <a:rPr lang="en-GB" sz="1600" b="1" dirty="0">
                <a:solidFill>
                  <a:schemeClr val="accent1"/>
                </a:solidFill>
              </a:rPr>
              <a:t>Model Development: </a:t>
            </a:r>
            <a:r>
              <a:rPr lang="en-US" sz="1600" dirty="0"/>
              <a:t>Design deep learning architecture for ROP classification via </a:t>
            </a:r>
            <a:r>
              <a:rPr lang="en-US" sz="1600" dirty="0" err="1"/>
              <a:t>fundus</a:t>
            </a:r>
            <a:r>
              <a:rPr lang="en-US" sz="1600" dirty="0"/>
              <a:t> images.</a:t>
            </a:r>
            <a:endParaRPr lang="en-GB" sz="1600" dirty="0"/>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b="1" dirty="0">
                <a:solidFill>
                  <a:schemeClr val="accent1"/>
                </a:solidFill>
              </a:rPr>
              <a:t>Data Preprocessing: </a:t>
            </a:r>
            <a:r>
              <a:rPr lang="fr-FR" sz="1600" dirty="0"/>
              <a:t>Implement image augmentation and preprocessing techniques.</a:t>
            </a:r>
            <a:endParaRPr lang="en-GB" sz="1600" dirty="0"/>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b="1" dirty="0">
                <a:solidFill>
                  <a:schemeClr val="accent1"/>
                </a:solidFill>
              </a:rPr>
              <a:t>Training &amp; Optimization: </a:t>
            </a:r>
            <a:r>
              <a:rPr lang="en-US" sz="1600" dirty="0"/>
              <a:t>Train the model, fine-tune hyperparameters, and optimize.</a:t>
            </a:r>
            <a:endParaRPr lang="en-GB" sz="1600" dirty="0"/>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b="1" dirty="0">
                <a:solidFill>
                  <a:schemeClr val="accent1"/>
                </a:solidFill>
              </a:rPr>
              <a:t>Performance Evaluation Metrics: </a:t>
            </a:r>
            <a:r>
              <a:rPr lang="en-US" sz="1600" dirty="0"/>
              <a:t>Evaluate using accuracy, AUC, precision, and recall.</a:t>
            </a:r>
            <a:endParaRPr lang="en-GB" sz="1600" dirty="0"/>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b="1" dirty="0">
                <a:solidFill>
                  <a:schemeClr val="accent1"/>
                </a:solidFill>
              </a:rPr>
              <a:t>Baseline Comparison: </a:t>
            </a:r>
            <a:r>
              <a:rPr lang="en-US" sz="1600" dirty="0"/>
              <a:t>Compare with existing ROP models.</a:t>
            </a:r>
            <a:endParaRPr lang="en-GB" sz="1600" dirty="0"/>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b="1" dirty="0">
                <a:solidFill>
                  <a:schemeClr val="accent1"/>
                </a:solidFill>
              </a:rPr>
              <a:t>Deployment: </a:t>
            </a:r>
            <a:r>
              <a:rPr lang="en-US" sz="1600" dirty="0"/>
              <a:t>Plan clinical validation and real-world testing.</a:t>
            </a:r>
            <a:endParaRPr lang="en-GB" sz="1600" dirty="0"/>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b="1" dirty="0">
                <a:solidFill>
                  <a:schemeClr val="accent1"/>
                </a:solidFill>
              </a:rPr>
              <a:t>Bias &amp; Generalization: </a:t>
            </a:r>
            <a:r>
              <a:rPr lang="en-US" sz="1600" dirty="0"/>
              <a:t>Address biases and improve generalization.</a:t>
            </a:r>
            <a:endParaRPr lang="en-GB" sz="1600" dirty="0"/>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b="1" dirty="0">
                <a:solidFill>
                  <a:schemeClr val="accent1"/>
                </a:solidFill>
              </a:rPr>
              <a:t>Future Enhancements: </a:t>
            </a:r>
            <a:r>
              <a:rPr lang="en-US" sz="1600" dirty="0"/>
              <a:t>Explore multimodal data integration and model fine-tuning.</a:t>
            </a:r>
            <a:endParaRPr lang="en-GB" sz="1600" dirty="0"/>
          </a:p>
          <a:p>
            <a:pPr marL="285750" indent="-285750">
              <a:buFont typeface="Wingdings" panose="05000000000000000000" pitchFamily="2" charset="2"/>
              <a:buChar char="v"/>
            </a:pPr>
            <a:endParaRPr lang="en-GB" sz="1600" dirty="0"/>
          </a:p>
          <a:p>
            <a:pPr marL="285750" indent="-285750">
              <a:buFont typeface="Wingdings" panose="05000000000000000000" pitchFamily="2" charset="2"/>
              <a:buChar char="v"/>
            </a:pPr>
            <a:r>
              <a:rPr lang="en-GB" sz="1600" b="1" dirty="0">
                <a:solidFill>
                  <a:schemeClr val="accent1"/>
                </a:solidFill>
              </a:rPr>
              <a:t>Clinical Integration: </a:t>
            </a:r>
            <a:r>
              <a:rPr lang="en-US" sz="1600" dirty="0"/>
              <a:t>Develop a user-friendly interface and ensure regulatory compliance.</a:t>
            </a:r>
            <a:endParaRPr lang="x-none" sz="1600" dirty="0"/>
          </a:p>
        </p:txBody>
      </p:sp>
      <p:sp>
        <p:nvSpPr>
          <p:cNvPr id="9" name="Slide Number Placeholder 8">
            <a:extLst>
              <a:ext uri="{FF2B5EF4-FFF2-40B4-BE49-F238E27FC236}">
                <a16:creationId xmlns:a16="http://schemas.microsoft.com/office/drawing/2014/main" id="{9E7D4A36-4700-DD89-68C7-E922D9445EF5}"/>
              </a:ext>
            </a:extLst>
          </p:cNvPr>
          <p:cNvSpPr>
            <a:spLocks noGrp="1"/>
          </p:cNvSpPr>
          <p:nvPr>
            <p:ph type="sldNum" sz="quarter" idx="12"/>
          </p:nvPr>
        </p:nvSpPr>
        <p:spPr/>
        <p:txBody>
          <a:bodyPr/>
          <a:lstStyle/>
          <a:p>
            <a:fld id="{6DC12096-69D0-504A-9717-4C5F6C35B690}" type="slidenum">
              <a:rPr lang="x-none" smtClean="0"/>
              <a:pPr/>
              <a:t>13</a:t>
            </a:fld>
            <a:endParaRPr lang="x-none"/>
          </a:p>
        </p:txBody>
      </p:sp>
    </p:spTree>
    <p:extLst>
      <p:ext uri="{BB962C8B-B14F-4D97-AF65-F5344CB8AC3E}">
        <p14:creationId xmlns:p14="http://schemas.microsoft.com/office/powerpoint/2010/main" val="1998237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3619E8-97CB-88E4-ECF2-8A3301FAD3BD}"/>
              </a:ext>
            </a:extLst>
          </p:cNvPr>
          <p:cNvSpPr txBox="1"/>
          <p:nvPr/>
        </p:nvSpPr>
        <p:spPr>
          <a:xfrm>
            <a:off x="1094456" y="1109697"/>
            <a:ext cx="2050868" cy="430887"/>
          </a:xfrm>
          <a:prstGeom prst="rect">
            <a:avLst/>
          </a:prstGeom>
          <a:noFill/>
        </p:spPr>
        <p:txBody>
          <a:bodyPr wrap="square" rtlCol="0">
            <a:spAutoFit/>
          </a:bodyPr>
          <a:lstStyle/>
          <a:p>
            <a:r>
              <a:rPr lang="x-none" sz="2200" b="1" u="sng" dirty="0"/>
              <a:t>References</a:t>
            </a:r>
          </a:p>
        </p:txBody>
      </p:sp>
      <p:sp>
        <p:nvSpPr>
          <p:cNvPr id="5" name="TextBox 4">
            <a:extLst>
              <a:ext uri="{FF2B5EF4-FFF2-40B4-BE49-F238E27FC236}">
                <a16:creationId xmlns:a16="http://schemas.microsoft.com/office/drawing/2014/main" id="{850943DE-CCE0-DC1E-A5BE-165253E6DE19}"/>
              </a:ext>
            </a:extLst>
          </p:cNvPr>
          <p:cNvSpPr txBox="1"/>
          <p:nvPr/>
        </p:nvSpPr>
        <p:spPr>
          <a:xfrm>
            <a:off x="1095218" y="1906791"/>
            <a:ext cx="10003087" cy="5232202"/>
          </a:xfrm>
          <a:prstGeom prst="rect">
            <a:avLst/>
          </a:prstGeom>
          <a:noFill/>
        </p:spPr>
        <p:txBody>
          <a:bodyPr wrap="square" rtlCol="0">
            <a:spAutoFit/>
          </a:bodyPr>
          <a:lstStyle/>
          <a:p>
            <a:pPr algn="just"/>
            <a:r>
              <a:rPr lang="en-GB" sz="14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 Plus disease classification in Retinopathy of  Prematurity using transform based features</a:t>
            </a:r>
            <a:r>
              <a:rPr lang="en-GB" sz="1400" b="0" dirty="0">
                <a:effectLst/>
                <a:latin typeface="Times New Roman" panose="02020603050405020304" pitchFamily="18" charset="0"/>
                <a:cs typeface="Times New Roman" panose="02020603050405020304" pitchFamily="18" charset="0"/>
              </a:rPr>
              <a:t>.</a:t>
            </a:r>
          </a:p>
          <a:p>
            <a:pPr algn="just"/>
            <a:r>
              <a:rPr lang="en-GB" sz="1400" b="0" i="0" u="none" strike="noStrike" dirty="0">
                <a:solidFill>
                  <a:srgbClr val="1F1F1F"/>
                </a:solidFill>
                <a:effectLst/>
                <a:latin typeface="Times New Roman" panose="02020603050405020304" pitchFamily="18" charset="0"/>
                <a:cs typeface="Times New Roman" panose="02020603050405020304" pitchFamily="18" charset="0"/>
              </a:rPr>
              <a:t>  </a:t>
            </a:r>
            <a:r>
              <a:rPr lang="en-GB" sz="1400" dirty="0">
                <a:solidFill>
                  <a:srgbClr val="1F1F1F"/>
                </a:solidFill>
                <a:latin typeface="Times New Roman" panose="02020603050405020304" pitchFamily="18" charset="0"/>
                <a:cs typeface="Times New Roman" panose="02020603050405020304" pitchFamily="18" charset="0"/>
              </a:rPr>
              <a:t>K. M. Jemshi1 ·G. Sreelekha1 · P.S. Sathidevi1 · </a:t>
            </a:r>
            <a:r>
              <a:rPr lang="en-GB" sz="1400" dirty="0" err="1">
                <a:solidFill>
                  <a:srgbClr val="1F1F1F"/>
                </a:solidFill>
                <a:latin typeface="Times New Roman" panose="02020603050405020304" pitchFamily="18" charset="0"/>
                <a:cs typeface="Times New Roman" panose="02020603050405020304" pitchFamily="18" charset="0"/>
              </a:rPr>
              <a:t>Poornima</a:t>
            </a:r>
            <a:r>
              <a:rPr lang="en-GB" sz="1400" dirty="0">
                <a:solidFill>
                  <a:srgbClr val="1F1F1F"/>
                </a:solidFill>
                <a:latin typeface="Times New Roman" panose="02020603050405020304" pitchFamily="18" charset="0"/>
                <a:cs typeface="Times New Roman" panose="02020603050405020304" pitchFamily="18" charset="0"/>
              </a:rPr>
              <a:t> Mohanachandran2 ·</a:t>
            </a:r>
            <a:r>
              <a:rPr lang="en-GB" sz="1400" dirty="0" err="1">
                <a:solidFill>
                  <a:srgbClr val="1F1F1F"/>
                </a:solidFill>
                <a:latin typeface="Times New Roman" panose="02020603050405020304" pitchFamily="18" charset="0"/>
                <a:cs typeface="Times New Roman" panose="02020603050405020304" pitchFamily="18" charset="0"/>
              </a:rPr>
              <a:t>Anand</a:t>
            </a:r>
            <a:r>
              <a:rPr lang="en-GB" sz="1400" dirty="0">
                <a:solidFill>
                  <a:srgbClr val="1F1F1F"/>
                </a:solidFill>
                <a:latin typeface="Times New Roman" panose="02020603050405020304" pitchFamily="18" charset="0"/>
                <a:cs typeface="Times New Roman" panose="02020603050405020304" pitchFamily="18" charset="0"/>
              </a:rPr>
              <a:t> Vinekar3</a:t>
            </a:r>
            <a:endParaRPr lang="en-GB" sz="1400" b="0" i="0" u="none" strike="noStrike" baseline="30000" dirty="0">
              <a:solidFill>
                <a:srgbClr val="1F1F1F"/>
              </a:solidFill>
              <a:effectLst/>
              <a:latin typeface="Times New Roman" panose="02020603050405020304" pitchFamily="18" charset="0"/>
              <a:cs typeface="Times New Roman" panose="02020603050405020304" pitchFamily="18" charset="0"/>
            </a:endParaRPr>
          </a:p>
          <a:p>
            <a:pPr algn="just"/>
            <a:endParaRPr lang="en-GB" sz="1400" b="0" i="0" u="none" strike="noStrike" dirty="0">
              <a:solidFill>
                <a:srgbClr val="1F1F1F"/>
              </a:solidFill>
              <a:effectLst/>
              <a:latin typeface="Times New Roman" panose="02020603050405020304" pitchFamily="18" charset="0"/>
              <a:cs typeface="Times New Roman" panose="02020603050405020304" pitchFamily="18" charset="0"/>
            </a:endParaRPr>
          </a:p>
          <a:p>
            <a:pPr algn="just"/>
            <a:r>
              <a:rPr lang="en-GB" sz="1400" dirty="0">
                <a:effectLst/>
                <a:latin typeface="Times New Roman" panose="02020603050405020304" pitchFamily="18" charset="0"/>
                <a:cs typeface="Times New Roman" panose="02020603050405020304" pitchFamily="18" charset="0"/>
              </a:rPr>
              <a:t>2.</a:t>
            </a:r>
            <a:r>
              <a:rPr lang="en-GB" sz="1400" b="1" i="0" u="none" strike="noStrike" dirty="0">
                <a:solidFill>
                  <a:srgbClr val="222222"/>
                </a:solidFill>
                <a:effectLst/>
                <a:latin typeface="Times New Roman" panose="02020603050405020304" pitchFamily="18" charset="0"/>
                <a:cs typeface="Times New Roman" panose="02020603050405020304" pitchFamily="18" charset="0"/>
              </a:rPr>
              <a:t> </a:t>
            </a:r>
            <a:r>
              <a:rPr lang="en-US" sz="1400" dirty="0">
                <a:latin typeface="Times New Roman" pitchFamily="18" charset="0"/>
                <a:cs typeface="Times New Roman" pitchFamily="18" charset="0"/>
              </a:rPr>
              <a:t>Evaluation of a deep learning image assessment system for detecting severe retinopathy of prematurity</a:t>
            </a:r>
            <a:r>
              <a:rPr lang="en-US" sz="1400" dirty="0"/>
              <a:t>. </a:t>
            </a:r>
            <a:r>
              <a:rPr lang="en-US" sz="1400" dirty="0">
                <a:latin typeface="Times New Roman" pitchFamily="18" charset="0"/>
                <a:cs typeface="Times New Roman" pitchFamily="18" charset="0"/>
              </a:rPr>
              <a:t>Travis K Redd,1 John Peter Campbell,1 James M Brown,2 Sang Jin Kim,1,3 Susan Ostmo,1 Robison Vernon Paul Chan,4 Jennifer Dy,5 Deniz Erdogmus,5 </a:t>
            </a:r>
            <a:r>
              <a:rPr lang="en-US" sz="1400" dirty="0" err="1">
                <a:latin typeface="Times New Roman" pitchFamily="18" charset="0"/>
                <a:cs typeface="Times New Roman" pitchFamily="18" charset="0"/>
              </a:rPr>
              <a:t>Stratis</a:t>
            </a:r>
            <a:r>
              <a:rPr lang="en-US" sz="1400" dirty="0">
                <a:latin typeface="Times New Roman" pitchFamily="18" charset="0"/>
                <a:cs typeface="Times New Roman" pitchFamily="18" charset="0"/>
              </a:rPr>
              <a:t> Ioannidis,5 Jayashree Kalpathy-Cramer,2 Michael F Chiang,1,6 for the Imaging and Informatics in Retinopathy of Prematurity (</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-ROP) Research Consortium</a:t>
            </a:r>
            <a:endParaRPr lang="en-GB" sz="1400" b="0" i="0" u="none" strike="noStrike" dirty="0">
              <a:solidFill>
                <a:srgbClr val="000000"/>
              </a:solidFill>
              <a:effectLst/>
              <a:latin typeface="Times New Roman" pitchFamily="18" charset="0"/>
              <a:cs typeface="Times New Roman" pitchFamily="18" charset="0"/>
            </a:endParaRPr>
          </a:p>
          <a:p>
            <a:pPr algn="just"/>
            <a:endParaRPr lang="en-GB" sz="1400" b="0" i="0" u="none" strike="noStrike" dirty="0">
              <a:solidFill>
                <a:srgbClr val="000000"/>
              </a:solidFill>
              <a:effectLst/>
              <a:latin typeface="Times New Roman" pitchFamily="18" charset="0"/>
              <a:cs typeface="Times New Roman"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3. </a:t>
            </a:r>
            <a:r>
              <a:rPr lang="en-US" sz="1400" dirty="0">
                <a:latin typeface="Times New Roman" pitchFamily="18" charset="0"/>
                <a:cs typeface="Times New Roman" pitchFamily="18" charset="0"/>
              </a:rPr>
              <a:t>Automated Detection of Retinopathy of Prematurity Using Quantum Machine Learning and Deep Learning Techniques.</a:t>
            </a:r>
            <a:r>
              <a:rPr lang="en-US" sz="1400" dirty="0"/>
              <a:t> </a:t>
            </a:r>
            <a:r>
              <a:rPr lang="en-US" sz="1400" dirty="0">
                <a:latin typeface="Times New Roman" pitchFamily="18" charset="0"/>
                <a:cs typeface="Times New Roman" pitchFamily="18" charset="0"/>
              </a:rPr>
              <a:t>V. M. RAJA SANKARI 1, U. SNEKHALATHA 1, (Member, IEEE), SULTAN ALASMARI 2, AND SHABNAM MOHAMED ASLAM 3, (Member, IEEE)</a:t>
            </a:r>
            <a:endParaRPr lang="en-GB" sz="1400" dirty="0">
              <a:solidFill>
                <a:srgbClr val="000000"/>
              </a:solidFill>
              <a:latin typeface="Times New Roman" pitchFamily="18" charset="0"/>
              <a:cs typeface="Times New Roman" pitchFamily="18" charset="0"/>
            </a:endParaRPr>
          </a:p>
          <a:p>
            <a:pPr algn="just"/>
            <a:endParaRPr lang="en-GB" sz="1400" dirty="0">
              <a:solidFill>
                <a:srgbClr val="000000"/>
              </a:solidFill>
              <a:latin typeface="Times New Roman" pitchFamily="18" charset="0"/>
              <a:cs typeface="Times New Roman" pitchFamily="18" charset="0"/>
            </a:endParaRPr>
          </a:p>
          <a:p>
            <a:pPr algn="just"/>
            <a:r>
              <a:rPr lang="en-GB" sz="1400" b="0" i="0" u="none" strike="noStrike" dirty="0">
                <a:solidFill>
                  <a:srgbClr val="000000"/>
                </a:solidFill>
                <a:effectLst/>
                <a:latin typeface="Times New Roman" panose="02020603050405020304" pitchFamily="18" charset="0"/>
                <a:cs typeface="Times New Roman" panose="02020603050405020304" pitchFamily="18" charset="0"/>
              </a:rPr>
              <a:t>4. </a:t>
            </a:r>
            <a:r>
              <a:rPr lang="en-US" sz="1400" dirty="0">
                <a:solidFill>
                  <a:schemeClr val="dk1"/>
                </a:solidFill>
                <a:latin typeface="Times New Roman" pitchFamily="18" charset="0"/>
                <a:cs typeface="Times New Roman" pitchFamily="18" charset="0"/>
              </a:rPr>
              <a:t>Development and Validation of a Deep Learning Model to Predict the Occurrence and Severity of Retinopathy of Prematurity </a:t>
            </a:r>
            <a:r>
              <a:rPr lang="fi-FI" sz="1400" dirty="0">
                <a:latin typeface="Times New Roman" pitchFamily="18" charset="0"/>
                <a:cs typeface="Times New Roman" pitchFamily="18" charset="0"/>
                <a:hlinkClick r:id="rId2"/>
              </a:rPr>
              <a:t>Qiaowei Wu, MD</a:t>
            </a:r>
            <a:r>
              <a:rPr lang="fi-FI" sz="1400" baseline="30000" dirty="0">
                <a:latin typeface="Times New Roman" pitchFamily="18" charset="0"/>
                <a:cs typeface="Times New Roman" pitchFamily="18" charset="0"/>
                <a:hlinkClick r:id="rId2"/>
              </a:rPr>
              <a:t>1,2</a:t>
            </a:r>
            <a:r>
              <a:rPr lang="fi-FI" sz="1400" dirty="0">
                <a:latin typeface="Times New Roman" pitchFamily="18" charset="0"/>
                <a:cs typeface="Times New Roman" pitchFamily="18" charset="0"/>
              </a:rPr>
              <a:t>; </a:t>
            </a:r>
            <a:r>
              <a:rPr lang="fi-FI" sz="1400" dirty="0">
                <a:latin typeface="Times New Roman" pitchFamily="18" charset="0"/>
                <a:cs typeface="Times New Roman" pitchFamily="18" charset="0"/>
                <a:hlinkClick r:id="rId3"/>
              </a:rPr>
              <a:t>Yijun Hu, PhD</a:t>
            </a:r>
            <a:r>
              <a:rPr lang="fi-FI" sz="1400" baseline="30000" dirty="0">
                <a:latin typeface="Times New Roman" pitchFamily="18" charset="0"/>
                <a:cs typeface="Times New Roman" pitchFamily="18" charset="0"/>
                <a:hlinkClick r:id="rId3"/>
              </a:rPr>
              <a:t>1</a:t>
            </a:r>
            <a:r>
              <a:rPr lang="fi-FI" sz="1400" dirty="0">
                <a:latin typeface="Times New Roman" pitchFamily="18" charset="0"/>
                <a:cs typeface="Times New Roman" pitchFamily="18" charset="0"/>
              </a:rPr>
              <a:t>; </a:t>
            </a:r>
            <a:r>
              <a:rPr lang="fi-FI" sz="1400" dirty="0">
                <a:latin typeface="Times New Roman" pitchFamily="18" charset="0"/>
                <a:cs typeface="Times New Roman" pitchFamily="18" charset="0"/>
                <a:hlinkClick r:id="rId4"/>
              </a:rPr>
              <a:t>Zhenyao Mo, ME</a:t>
            </a:r>
            <a:r>
              <a:rPr lang="fi-FI" sz="1400" baseline="30000" dirty="0">
                <a:latin typeface="Times New Roman" pitchFamily="18" charset="0"/>
                <a:cs typeface="Times New Roman" pitchFamily="18" charset="0"/>
                <a:hlinkClick r:id="rId4"/>
              </a:rPr>
              <a:t>3</a:t>
            </a:r>
            <a:r>
              <a:rPr lang="fi-FI" sz="1400" dirty="0">
                <a:latin typeface="Times New Roman" pitchFamily="18" charset="0"/>
                <a:cs typeface="Times New Roman" pitchFamily="18" charset="0"/>
              </a:rPr>
              <a:t>; </a:t>
            </a:r>
            <a:r>
              <a:rPr lang="fi-FI" sz="1400" u="sng" dirty="0">
                <a:latin typeface="Times New Roman" pitchFamily="18" charset="0"/>
                <a:cs typeface="Times New Roman" pitchFamily="18" charset="0"/>
              </a:rPr>
              <a:t>et al</a:t>
            </a:r>
            <a:endParaRPr lang="en-US" sz="1400" dirty="0">
              <a:solidFill>
                <a:schemeClr val="dk1"/>
              </a:solidFill>
              <a:latin typeface="Times New Roman" pitchFamily="18" charset="0"/>
              <a:cs typeface="Times New Roman" pitchFamily="18" charset="0"/>
            </a:endParaRPr>
          </a:p>
          <a:p>
            <a:pPr algn="just"/>
            <a:endParaRPr lang="en-GB" sz="1400" dirty="0">
              <a:solidFill>
                <a:srgbClr val="000000"/>
              </a:solidFill>
              <a:latin typeface="Times New Roman" pitchFamily="18" charset="0"/>
              <a:cs typeface="Times New Roman" pitchFamily="18" charset="0"/>
            </a:endParaRPr>
          </a:p>
          <a:p>
            <a:pPr algn="just"/>
            <a:r>
              <a:rPr lang="en-GB" sz="1400" b="0" i="0" u="none" strike="noStrike" dirty="0">
                <a:solidFill>
                  <a:srgbClr val="000000"/>
                </a:solidFill>
                <a:effectLst/>
                <a:latin typeface="Times New Roman" panose="02020603050405020304" pitchFamily="18" charset="0"/>
                <a:cs typeface="Times New Roman" panose="02020603050405020304" pitchFamily="18" charset="0"/>
              </a:rPr>
              <a:t>5. </a:t>
            </a:r>
            <a:r>
              <a:rPr lang="en-US" sz="1400" dirty="0">
                <a:solidFill>
                  <a:schemeClr val="dk1"/>
                </a:solidFill>
                <a:latin typeface="Times New Roman" pitchFamily="18" charset="0"/>
                <a:cs typeface="Times New Roman" pitchFamily="18" charset="0"/>
              </a:rPr>
              <a:t>Early Detection of Retinopathy of Prematurity stage using Deep Learning approach. </a:t>
            </a:r>
            <a:r>
              <a:rPr lang="en-US" sz="1400" dirty="0">
                <a:latin typeface="Times New Roman" pitchFamily="18" charset="0"/>
                <a:cs typeface="Times New Roman" pitchFamily="18" charset="0"/>
              </a:rPr>
              <a:t>Supriti </a:t>
            </a:r>
            <a:r>
              <a:rPr lang="en-US" sz="1400" dirty="0" err="1">
                <a:latin typeface="Times New Roman" pitchFamily="18" charset="0"/>
                <a:cs typeface="Times New Roman" pitchFamily="18" charset="0"/>
              </a:rPr>
              <a:t>Mulay</a:t>
            </a:r>
            <a:r>
              <a:rPr lang="en-US" sz="1400" dirty="0">
                <a:latin typeface="Times New Roman" pitchFamily="18" charset="0"/>
                <a:cs typeface="Times New Roman" pitchFamily="18" charset="0"/>
              </a:rPr>
              <a:t>, Healthcare Technology Innovation Centre, Chennai, India; </a:t>
            </a:r>
            <a:r>
              <a:rPr lang="en-US" sz="1400" dirty="0" err="1">
                <a:latin typeface="Times New Roman" pitchFamily="18" charset="0"/>
                <a:cs typeface="Times New Roman" pitchFamily="18" charset="0"/>
              </a:rPr>
              <a:t>Keerthi</a:t>
            </a:r>
            <a:r>
              <a:rPr lang="en-US" sz="1400" dirty="0">
                <a:latin typeface="Times New Roman" pitchFamily="18" charset="0"/>
                <a:cs typeface="Times New Roman" pitchFamily="18" charset="0"/>
              </a:rPr>
              <a:t> Ram, Dept. of Electrical </a:t>
            </a:r>
            <a:r>
              <a:rPr lang="en-US" sz="1400" dirty="0" err="1">
                <a:latin typeface="Times New Roman" pitchFamily="18" charset="0"/>
                <a:cs typeface="Times New Roman" pitchFamily="18" charset="0"/>
              </a:rPr>
              <a:t>Engg</a:t>
            </a:r>
            <a:r>
              <a:rPr lang="en-US" sz="1400" dirty="0">
                <a:latin typeface="Times New Roman" pitchFamily="18" charset="0"/>
                <a:cs typeface="Times New Roman" pitchFamily="18" charset="0"/>
              </a:rPr>
              <a:t>., IIT Madras, Chennai, India; </a:t>
            </a:r>
            <a:r>
              <a:rPr lang="en-US" sz="1400" dirty="0" err="1">
                <a:latin typeface="Times New Roman" pitchFamily="18" charset="0"/>
                <a:cs typeface="Times New Roman" pitchFamily="18" charset="0"/>
              </a:rPr>
              <a:t>Mohanasankar</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Sivaprakasam</a:t>
            </a:r>
            <a:r>
              <a:rPr lang="en-US" sz="1400" dirty="0">
                <a:latin typeface="Times New Roman" pitchFamily="18" charset="0"/>
                <a:cs typeface="Times New Roman" pitchFamily="18" charset="0"/>
              </a:rPr>
              <a:t>, Healthcare Technology Innovation Centre, Chennai, India, Dept. of Electrical </a:t>
            </a:r>
            <a:r>
              <a:rPr lang="en-US" sz="1400" dirty="0" err="1">
                <a:latin typeface="Times New Roman" pitchFamily="18" charset="0"/>
                <a:cs typeface="Times New Roman" pitchFamily="18" charset="0"/>
              </a:rPr>
              <a:t>Engg</a:t>
            </a:r>
            <a:r>
              <a:rPr lang="en-US" sz="1400" dirty="0">
                <a:latin typeface="Times New Roman" pitchFamily="18" charset="0"/>
                <a:cs typeface="Times New Roman" pitchFamily="18" charset="0"/>
              </a:rPr>
              <a:t>., IIT Madras, Chennai, India; </a:t>
            </a:r>
            <a:r>
              <a:rPr lang="en-US" sz="1400" dirty="0" err="1">
                <a:latin typeface="Times New Roman" pitchFamily="18" charset="0"/>
                <a:cs typeface="Times New Roman" pitchFamily="18" charset="0"/>
              </a:rPr>
              <a:t>Anand</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Vinekar</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Narayana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Nethralaya</a:t>
            </a:r>
            <a:r>
              <a:rPr lang="en-US" sz="1400" dirty="0">
                <a:latin typeface="Times New Roman" pitchFamily="18" charset="0"/>
                <a:cs typeface="Times New Roman" pitchFamily="18" charset="0"/>
              </a:rPr>
              <a:t> Postgraduate Institute of Ophthalmology, Bangalore, India.</a:t>
            </a:r>
            <a:endParaRPr lang="en-GB" sz="1400" b="0" i="0" u="none" strike="noStrike" dirty="0">
              <a:solidFill>
                <a:srgbClr val="000000"/>
              </a:solidFill>
              <a:effectLst/>
              <a:latin typeface="Times New Roman" pitchFamily="18" charset="0"/>
              <a:cs typeface="Times New Roman" pitchFamily="18" charset="0"/>
            </a:endParaRPr>
          </a:p>
          <a:p>
            <a:pPr algn="just"/>
            <a:br>
              <a:rPr lang="en-GB" sz="1400" dirty="0">
                <a:latin typeface="Times New Roman" panose="02020603050405020304" pitchFamily="18" charset="0"/>
                <a:cs typeface="Times New Roman" panose="02020603050405020304" pitchFamily="18" charset="0"/>
              </a:rPr>
            </a:br>
            <a:br>
              <a:rPr lang="en-GB" sz="1800" dirty="0">
                <a:effectLst/>
                <a:latin typeface="Times New Roman" panose="02020603050405020304" pitchFamily="18" charset="0"/>
                <a:cs typeface="Times New Roman" panose="02020603050405020304" pitchFamily="18" charset="0"/>
              </a:rPr>
            </a:br>
            <a:endParaRPr lang="en-GB" sz="1800" dirty="0">
              <a:effectLst/>
              <a:latin typeface="Times New Roman" panose="02020603050405020304" pitchFamily="18" charset="0"/>
              <a:cs typeface="Times New Roman" panose="02020603050405020304" pitchFamily="18" charset="0"/>
            </a:endParaRPr>
          </a:p>
          <a:p>
            <a:pPr algn="just"/>
            <a:endParaRPr lang="x-none" dirty="0"/>
          </a:p>
        </p:txBody>
      </p:sp>
      <p:sp>
        <p:nvSpPr>
          <p:cNvPr id="8" name="Slide Number Placeholder 7">
            <a:extLst>
              <a:ext uri="{FF2B5EF4-FFF2-40B4-BE49-F238E27FC236}">
                <a16:creationId xmlns:a16="http://schemas.microsoft.com/office/drawing/2014/main" id="{5FBA29FB-F28E-8E1F-0EAF-E091E94E0470}"/>
              </a:ext>
            </a:extLst>
          </p:cNvPr>
          <p:cNvSpPr>
            <a:spLocks noGrp="1"/>
          </p:cNvSpPr>
          <p:nvPr>
            <p:ph type="sldNum" sz="quarter" idx="12"/>
          </p:nvPr>
        </p:nvSpPr>
        <p:spPr/>
        <p:txBody>
          <a:bodyPr/>
          <a:lstStyle/>
          <a:p>
            <a:fld id="{6DC12096-69D0-504A-9717-4C5F6C35B690}" type="slidenum">
              <a:rPr lang="x-none" smtClean="0"/>
              <a:pPr/>
              <a:t>14</a:t>
            </a:fld>
            <a:endParaRPr lang="x-none"/>
          </a:p>
        </p:txBody>
      </p:sp>
    </p:spTree>
    <p:extLst>
      <p:ext uri="{BB962C8B-B14F-4D97-AF65-F5344CB8AC3E}">
        <p14:creationId xmlns:p14="http://schemas.microsoft.com/office/powerpoint/2010/main" val="143267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EE62FC-B03F-6148-626E-5D54908734F7}"/>
              </a:ext>
            </a:extLst>
          </p:cNvPr>
          <p:cNvSpPr>
            <a:spLocks noGrp="1"/>
          </p:cNvSpPr>
          <p:nvPr>
            <p:ph type="sldNum" sz="quarter" idx="12"/>
          </p:nvPr>
        </p:nvSpPr>
        <p:spPr/>
        <p:txBody>
          <a:bodyPr/>
          <a:lstStyle/>
          <a:p>
            <a:fld id="{6DC12096-69D0-504A-9717-4C5F6C35B690}" type="slidenum">
              <a:rPr lang="x-none" smtClean="0"/>
              <a:pPr/>
              <a:t>15</a:t>
            </a:fld>
            <a:endParaRPr lang="x-none"/>
          </a:p>
        </p:txBody>
      </p:sp>
      <p:sp>
        <p:nvSpPr>
          <p:cNvPr id="4" name="TextBox 3">
            <a:extLst>
              <a:ext uri="{FF2B5EF4-FFF2-40B4-BE49-F238E27FC236}">
                <a16:creationId xmlns:a16="http://schemas.microsoft.com/office/drawing/2014/main" id="{D01A5371-1A01-8A8B-5CE7-2F8D2DA1524B}"/>
              </a:ext>
            </a:extLst>
          </p:cNvPr>
          <p:cNvSpPr txBox="1"/>
          <p:nvPr/>
        </p:nvSpPr>
        <p:spPr>
          <a:xfrm>
            <a:off x="4701988" y="3044279"/>
            <a:ext cx="2788024" cy="769441"/>
          </a:xfrm>
          <a:prstGeom prst="rect">
            <a:avLst/>
          </a:prstGeom>
          <a:noFill/>
        </p:spPr>
        <p:txBody>
          <a:bodyPr wrap="square">
            <a:spAutoFit/>
          </a:bodyPr>
          <a:lstStyle/>
          <a:p>
            <a:r>
              <a:rPr lang="x-none" sz="4400" b="1" dirty="0"/>
              <a:t>Thank You!</a:t>
            </a:r>
          </a:p>
        </p:txBody>
      </p:sp>
    </p:spTree>
    <p:extLst>
      <p:ext uri="{BB962C8B-B14F-4D97-AF65-F5344CB8AC3E}">
        <p14:creationId xmlns:p14="http://schemas.microsoft.com/office/powerpoint/2010/main" val="251984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8DE656-386A-936B-D149-96A69159F9FB}"/>
              </a:ext>
            </a:extLst>
          </p:cNvPr>
          <p:cNvSpPr txBox="1"/>
          <p:nvPr/>
        </p:nvSpPr>
        <p:spPr>
          <a:xfrm>
            <a:off x="1205311" y="1116758"/>
            <a:ext cx="3537019" cy="430887"/>
          </a:xfrm>
          <a:prstGeom prst="rect">
            <a:avLst/>
          </a:prstGeom>
          <a:noFill/>
        </p:spPr>
        <p:txBody>
          <a:bodyPr wrap="square" rtlCol="0">
            <a:spAutoFit/>
          </a:bodyPr>
          <a:lstStyle/>
          <a:p>
            <a:r>
              <a:rPr lang="x-none" sz="2200" b="1" u="sng" dirty="0"/>
              <a:t>OUTLINES</a:t>
            </a:r>
          </a:p>
        </p:txBody>
      </p:sp>
      <p:sp>
        <p:nvSpPr>
          <p:cNvPr id="7" name="TextBox 6">
            <a:extLst>
              <a:ext uri="{FF2B5EF4-FFF2-40B4-BE49-F238E27FC236}">
                <a16:creationId xmlns:a16="http://schemas.microsoft.com/office/drawing/2014/main" id="{D5A758D1-DFE9-1B7C-72D6-9405781861A1}"/>
              </a:ext>
            </a:extLst>
          </p:cNvPr>
          <p:cNvSpPr txBox="1"/>
          <p:nvPr/>
        </p:nvSpPr>
        <p:spPr>
          <a:xfrm>
            <a:off x="1205311" y="1854555"/>
            <a:ext cx="4200211" cy="3779111"/>
          </a:xfrm>
          <a:prstGeom prst="rect">
            <a:avLst/>
          </a:prstGeom>
          <a:noFill/>
        </p:spPr>
        <p:txBody>
          <a:bodyPr wrap="square" rtlCol="0">
            <a:spAutoFit/>
          </a:bodyPr>
          <a:lstStyle/>
          <a:p>
            <a:pPr marL="285750" indent="-285750">
              <a:lnSpc>
                <a:spcPct val="150000"/>
              </a:lnSpc>
              <a:buFont typeface="Wingdings" pitchFamily="2" charset="2"/>
              <a:buChar char="v"/>
            </a:pPr>
            <a:r>
              <a:rPr lang="x-none" dirty="0"/>
              <a:t>Introduction</a:t>
            </a:r>
          </a:p>
          <a:p>
            <a:pPr marL="285750" indent="-285750">
              <a:lnSpc>
                <a:spcPct val="150000"/>
              </a:lnSpc>
              <a:buFont typeface="Wingdings" pitchFamily="2" charset="2"/>
              <a:buChar char="v"/>
            </a:pPr>
            <a:r>
              <a:rPr lang="x-none" dirty="0"/>
              <a:t>Literature Review</a:t>
            </a:r>
          </a:p>
          <a:p>
            <a:pPr marL="285750" indent="-285750">
              <a:lnSpc>
                <a:spcPct val="150000"/>
              </a:lnSpc>
              <a:buFont typeface="Wingdings" pitchFamily="2" charset="2"/>
              <a:buChar char="v"/>
            </a:pPr>
            <a:r>
              <a:rPr lang="x-none" dirty="0"/>
              <a:t>Research Gap</a:t>
            </a:r>
          </a:p>
          <a:p>
            <a:pPr marL="285750" indent="-285750">
              <a:lnSpc>
                <a:spcPct val="150000"/>
              </a:lnSpc>
              <a:buFont typeface="Wingdings" pitchFamily="2" charset="2"/>
              <a:buChar char="v"/>
            </a:pPr>
            <a:r>
              <a:rPr lang="x-none" dirty="0"/>
              <a:t>Technical Novelty</a:t>
            </a:r>
          </a:p>
          <a:p>
            <a:pPr marL="285750" indent="-285750">
              <a:lnSpc>
                <a:spcPct val="150000"/>
              </a:lnSpc>
              <a:buFont typeface="Wingdings" pitchFamily="2" charset="2"/>
              <a:buChar char="v"/>
            </a:pPr>
            <a:r>
              <a:rPr lang="x-none" dirty="0"/>
              <a:t>Problem Statement</a:t>
            </a:r>
          </a:p>
          <a:p>
            <a:pPr marL="285750" indent="-285750">
              <a:lnSpc>
                <a:spcPct val="150000"/>
              </a:lnSpc>
              <a:buFont typeface="Wingdings" pitchFamily="2" charset="2"/>
              <a:buChar char="v"/>
            </a:pPr>
            <a:r>
              <a:rPr lang="x-none" dirty="0"/>
              <a:t>Methodology</a:t>
            </a:r>
          </a:p>
          <a:p>
            <a:pPr marL="285750" indent="-285750">
              <a:lnSpc>
                <a:spcPct val="150000"/>
              </a:lnSpc>
              <a:buFont typeface="Wingdings" pitchFamily="2" charset="2"/>
              <a:buChar char="v"/>
            </a:pPr>
            <a:r>
              <a:rPr lang="x-none" dirty="0"/>
              <a:t>Dataset</a:t>
            </a:r>
          </a:p>
          <a:p>
            <a:pPr marL="285750" indent="-285750">
              <a:lnSpc>
                <a:spcPct val="150000"/>
              </a:lnSpc>
              <a:buFont typeface="Wingdings" pitchFamily="2" charset="2"/>
              <a:buChar char="v"/>
            </a:pPr>
            <a:r>
              <a:rPr lang="x-none" dirty="0"/>
              <a:t>Future Work Plan</a:t>
            </a:r>
          </a:p>
          <a:p>
            <a:pPr marL="285750" indent="-285750">
              <a:lnSpc>
                <a:spcPct val="150000"/>
              </a:lnSpc>
              <a:buFont typeface="Wingdings" pitchFamily="2" charset="2"/>
              <a:buChar char="v"/>
            </a:pPr>
            <a:r>
              <a:rPr lang="x-none" dirty="0"/>
              <a:t>References</a:t>
            </a:r>
          </a:p>
        </p:txBody>
      </p:sp>
      <p:sp>
        <p:nvSpPr>
          <p:cNvPr id="10" name="Slide Number Placeholder 9">
            <a:extLst>
              <a:ext uri="{FF2B5EF4-FFF2-40B4-BE49-F238E27FC236}">
                <a16:creationId xmlns:a16="http://schemas.microsoft.com/office/drawing/2014/main" id="{0D93E64E-FB9C-8DA3-CF41-2407D84E5EA1}"/>
              </a:ext>
            </a:extLst>
          </p:cNvPr>
          <p:cNvSpPr>
            <a:spLocks noGrp="1"/>
          </p:cNvSpPr>
          <p:nvPr>
            <p:ph type="sldNum" sz="quarter" idx="12"/>
          </p:nvPr>
        </p:nvSpPr>
        <p:spPr/>
        <p:txBody>
          <a:bodyPr/>
          <a:lstStyle/>
          <a:p>
            <a:fld id="{6DC12096-69D0-504A-9717-4C5F6C35B690}" type="slidenum">
              <a:rPr lang="x-none" smtClean="0"/>
              <a:pPr/>
              <a:t>1</a:t>
            </a:fld>
            <a:endParaRPr lang="x-none"/>
          </a:p>
        </p:txBody>
      </p:sp>
    </p:spTree>
    <p:extLst>
      <p:ext uri="{BB962C8B-B14F-4D97-AF65-F5344CB8AC3E}">
        <p14:creationId xmlns:p14="http://schemas.microsoft.com/office/powerpoint/2010/main" val="166706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D900F9-CFA2-53B0-EA6F-074F5C4D7B40}"/>
              </a:ext>
            </a:extLst>
          </p:cNvPr>
          <p:cNvSpPr txBox="1"/>
          <p:nvPr/>
        </p:nvSpPr>
        <p:spPr>
          <a:xfrm>
            <a:off x="1136351" y="1105710"/>
            <a:ext cx="3677696" cy="430887"/>
          </a:xfrm>
          <a:prstGeom prst="rect">
            <a:avLst/>
          </a:prstGeom>
          <a:noFill/>
        </p:spPr>
        <p:txBody>
          <a:bodyPr wrap="square" rtlCol="0">
            <a:spAutoFit/>
          </a:bodyPr>
          <a:lstStyle/>
          <a:p>
            <a:r>
              <a:rPr lang="x-none" sz="2200" b="1" u="sng" dirty="0">
                <a:latin typeface="+mj-lt"/>
              </a:rPr>
              <a:t>Introduction</a:t>
            </a:r>
          </a:p>
        </p:txBody>
      </p:sp>
      <p:sp>
        <p:nvSpPr>
          <p:cNvPr id="5" name="TextBox 4">
            <a:extLst>
              <a:ext uri="{FF2B5EF4-FFF2-40B4-BE49-F238E27FC236}">
                <a16:creationId xmlns:a16="http://schemas.microsoft.com/office/drawing/2014/main" id="{9CAE4262-4F07-C3DE-EDFC-085E3114D269}"/>
              </a:ext>
            </a:extLst>
          </p:cNvPr>
          <p:cNvSpPr txBox="1"/>
          <p:nvPr/>
        </p:nvSpPr>
        <p:spPr>
          <a:xfrm>
            <a:off x="1136351" y="1961882"/>
            <a:ext cx="10076132" cy="4154984"/>
          </a:xfrm>
          <a:prstGeom prst="rect">
            <a:avLst/>
          </a:prstGeom>
          <a:noFill/>
        </p:spPr>
        <p:txBody>
          <a:bodyPr wrap="square" rtlCol="0">
            <a:spAutoFit/>
          </a:bodyPr>
          <a:lstStyle/>
          <a:p>
            <a:pPr marL="285750" indent="-285750" algn="just">
              <a:buFont typeface="Wingdings" pitchFamily="2" charset="2"/>
              <a:buChar char="v"/>
            </a:pPr>
            <a:r>
              <a:rPr lang="en-GB" b="1" dirty="0">
                <a:solidFill>
                  <a:schemeClr val="accent1"/>
                </a:solidFill>
                <a:effectLst/>
                <a:latin typeface="Trebuchet MS" panose="020B0703020202090204" pitchFamily="34" charset="0"/>
              </a:rPr>
              <a:t>What is </a:t>
            </a:r>
            <a:r>
              <a:rPr lang="en-GB" b="1" dirty="0">
                <a:solidFill>
                  <a:schemeClr val="accent1"/>
                </a:solidFill>
                <a:latin typeface="Trebuchet MS" panose="020B0703020202090204" pitchFamily="34" charset="0"/>
              </a:rPr>
              <a:t>Retinopathy of Prematurity</a:t>
            </a:r>
            <a:r>
              <a:rPr lang="en-GB" b="1" dirty="0">
                <a:solidFill>
                  <a:schemeClr val="accent1"/>
                </a:solidFill>
                <a:effectLst/>
                <a:latin typeface="Trebuchet MS" panose="020B0703020202090204" pitchFamily="34" charset="0"/>
              </a:rPr>
              <a:t>?</a:t>
            </a:r>
            <a:endParaRPr lang="en-GB" dirty="0">
              <a:solidFill>
                <a:schemeClr val="accent1"/>
              </a:solidFill>
              <a:effectLst/>
              <a:latin typeface="Trebuchet MS" panose="020B0703020202090204" pitchFamily="34" charset="0"/>
            </a:endParaRPr>
          </a:p>
          <a:p>
            <a:pPr algn="just"/>
            <a:r>
              <a:rPr lang="en-US" sz="1600" dirty="0">
                <a:latin typeface="Trebuchet MS" pitchFamily="34" charset="0"/>
              </a:rPr>
              <a:t>	Retinopathy of prematurity (ROP) is an eye disease that can happen in babies who are premature (born early) — or who weigh less than 3 pounds at birth.</a:t>
            </a:r>
            <a:r>
              <a:rPr lang="en-US" sz="1600" dirty="0"/>
              <a:t> </a:t>
            </a:r>
            <a:r>
              <a:rPr lang="en-US" sz="1600" dirty="0">
                <a:latin typeface="Trebuchet MS" pitchFamily="34" charset="0"/>
              </a:rPr>
              <a:t>ROP happens when abnormal blood vessels grow in the retina (the light-sensitive layer of tissue in the back of your eye). Some babies with ROP have mild cases and get better without treatment. But some babies need treatment to protect their vision and prevent blindness.</a:t>
            </a:r>
          </a:p>
          <a:p>
            <a:pPr algn="just"/>
            <a:endParaRPr lang="en-GB" sz="1600" dirty="0">
              <a:solidFill>
                <a:srgbClr val="313131"/>
              </a:solidFill>
              <a:effectLst/>
              <a:latin typeface="Trebuchet MS" pitchFamily="34" charset="0"/>
            </a:endParaRPr>
          </a:p>
          <a:p>
            <a:pPr marL="285750" indent="-285750" algn="just">
              <a:buFont typeface="Wingdings" pitchFamily="2" charset="2"/>
              <a:buChar char="v"/>
            </a:pPr>
            <a:r>
              <a:rPr lang="en-GB" b="1" dirty="0">
                <a:solidFill>
                  <a:schemeClr val="accent1"/>
                </a:solidFill>
                <a:effectLst/>
                <a:latin typeface="Trebuchet MS" panose="020B0703020202090204" pitchFamily="34" charset="0"/>
              </a:rPr>
              <a:t>What is Retinal Fundus Image?</a:t>
            </a:r>
            <a:endParaRPr lang="en-GB" dirty="0">
              <a:solidFill>
                <a:schemeClr val="accent1"/>
              </a:solidFill>
              <a:effectLst/>
              <a:latin typeface="Trebuchet MS" panose="020B0703020202090204" pitchFamily="34" charset="0"/>
            </a:endParaRPr>
          </a:p>
          <a:p>
            <a:pPr algn="just"/>
            <a:r>
              <a:rPr lang="en-GB" sz="1600" dirty="0">
                <a:solidFill>
                  <a:srgbClr val="313131"/>
                </a:solidFill>
                <a:effectLst/>
                <a:latin typeface="Trebuchet MS" panose="020B0703020202090204" pitchFamily="34" charset="0"/>
              </a:rPr>
              <a:t>	A retinal fundus image is a specialized medical image that captures a detailed view of the</a:t>
            </a:r>
          </a:p>
          <a:p>
            <a:pPr algn="just"/>
            <a:r>
              <a:rPr lang="en-GB" sz="1600" dirty="0">
                <a:solidFill>
                  <a:srgbClr val="313131"/>
                </a:solidFill>
                <a:effectLst/>
                <a:latin typeface="Trebuchet MS" panose="020B0703020202090204" pitchFamily="34" charset="0"/>
              </a:rPr>
              <a:t>back of the eye, including the retina, optic disc, blood vessels, and surrounding structures.</a:t>
            </a:r>
          </a:p>
          <a:p>
            <a:pPr algn="just"/>
            <a:endParaRPr lang="en-GB" sz="1600" dirty="0">
              <a:solidFill>
                <a:srgbClr val="313131"/>
              </a:solidFill>
              <a:effectLst/>
              <a:latin typeface="Trebuchet MS" panose="020B0703020202090204" pitchFamily="34" charset="0"/>
            </a:endParaRPr>
          </a:p>
          <a:p>
            <a:pPr marL="285750" indent="-285750" algn="just">
              <a:buFont typeface="Wingdings" pitchFamily="2" charset="2"/>
              <a:buChar char="v"/>
            </a:pPr>
            <a:r>
              <a:rPr lang="en-GB" b="1" dirty="0">
                <a:solidFill>
                  <a:schemeClr val="accent1"/>
                </a:solidFill>
                <a:latin typeface="Trebuchet MS" panose="020B0703020202090204" pitchFamily="34" charset="0"/>
              </a:rPr>
              <a:t>Stages</a:t>
            </a:r>
            <a:r>
              <a:rPr lang="en-GB" b="1" dirty="0">
                <a:solidFill>
                  <a:schemeClr val="accent1"/>
                </a:solidFill>
                <a:effectLst/>
                <a:latin typeface="Trebuchet MS" panose="020B0703020202090204" pitchFamily="34" charset="0"/>
              </a:rPr>
              <a:t> Of </a:t>
            </a:r>
            <a:r>
              <a:rPr lang="en-GB" b="1" dirty="0">
                <a:solidFill>
                  <a:schemeClr val="accent1"/>
                </a:solidFill>
                <a:latin typeface="Trebuchet MS" panose="020B0703020202090204" pitchFamily="34" charset="0"/>
              </a:rPr>
              <a:t>Retinopathy of Prematurity</a:t>
            </a:r>
            <a:r>
              <a:rPr lang="en-GB" b="1" dirty="0">
                <a:solidFill>
                  <a:schemeClr val="accent1"/>
                </a:solidFill>
                <a:effectLst/>
                <a:latin typeface="Trebuchet MS" panose="020B0703020202090204" pitchFamily="34" charset="0"/>
              </a:rPr>
              <a:t>:</a:t>
            </a:r>
            <a:endParaRPr lang="en-GB" dirty="0">
              <a:solidFill>
                <a:schemeClr val="accent1"/>
              </a:solidFill>
              <a:effectLst/>
              <a:latin typeface="Trebuchet MS" panose="020B0703020202090204" pitchFamily="34" charset="0"/>
            </a:endParaRPr>
          </a:p>
          <a:p>
            <a:pPr lvl="1" algn="just"/>
            <a:r>
              <a:rPr lang="en-GB" sz="1600" dirty="0">
                <a:solidFill>
                  <a:srgbClr val="313131"/>
                </a:solidFill>
                <a:effectLst/>
                <a:latin typeface="Trebuchet MS" panose="020B0703020202090204" pitchFamily="34" charset="0"/>
              </a:rPr>
              <a:t>Stage 1 ROP: Demarcation of Line                 Stage 2 ROP: Visible ridge</a:t>
            </a:r>
          </a:p>
          <a:p>
            <a:pPr lvl="1" algn="just"/>
            <a:r>
              <a:rPr lang="en-GB" sz="1600" dirty="0">
                <a:solidFill>
                  <a:srgbClr val="313131"/>
                </a:solidFill>
                <a:effectLst/>
                <a:latin typeface="Trebuchet MS" panose="020B0703020202090204" pitchFamily="34" charset="0"/>
              </a:rPr>
              <a:t>Stage 3 ROP: Blood vessels in the ridge         Stage 4 ROP: Sub-total retinal detachment</a:t>
            </a:r>
          </a:p>
          <a:p>
            <a:pPr lvl="1" algn="just"/>
            <a:r>
              <a:rPr lang="en-GB" sz="1600" dirty="0">
                <a:solidFill>
                  <a:srgbClr val="313131"/>
                </a:solidFill>
                <a:effectLst/>
                <a:latin typeface="Trebuchet MS" panose="020B0703020202090204" pitchFamily="34" charset="0"/>
              </a:rPr>
              <a:t>Stage 5 ROP: Total retinal detachment                         </a:t>
            </a:r>
          </a:p>
          <a:p>
            <a:pPr algn="just"/>
            <a:endParaRPr lang="x-none" dirty="0"/>
          </a:p>
        </p:txBody>
      </p:sp>
      <p:sp>
        <p:nvSpPr>
          <p:cNvPr id="8" name="Slide Number Placeholder 7">
            <a:extLst>
              <a:ext uri="{FF2B5EF4-FFF2-40B4-BE49-F238E27FC236}">
                <a16:creationId xmlns:a16="http://schemas.microsoft.com/office/drawing/2014/main" id="{02B786F6-23EF-C891-02C4-D60C2F47203C}"/>
              </a:ext>
            </a:extLst>
          </p:cNvPr>
          <p:cNvSpPr>
            <a:spLocks noGrp="1"/>
          </p:cNvSpPr>
          <p:nvPr>
            <p:ph type="sldNum" sz="quarter" idx="12"/>
          </p:nvPr>
        </p:nvSpPr>
        <p:spPr/>
        <p:txBody>
          <a:bodyPr/>
          <a:lstStyle/>
          <a:p>
            <a:fld id="{6DC12096-69D0-504A-9717-4C5F6C35B690}" type="slidenum">
              <a:rPr lang="x-none" smtClean="0"/>
              <a:pPr/>
              <a:t>2</a:t>
            </a:fld>
            <a:endParaRPr lang="x-none"/>
          </a:p>
        </p:txBody>
      </p:sp>
    </p:spTree>
    <p:extLst>
      <p:ext uri="{BB962C8B-B14F-4D97-AF65-F5344CB8AC3E}">
        <p14:creationId xmlns:p14="http://schemas.microsoft.com/office/powerpoint/2010/main" val="120147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3FBAB1-B38A-D281-B49D-1F075D635765}"/>
              </a:ext>
            </a:extLst>
          </p:cNvPr>
          <p:cNvSpPr txBox="1"/>
          <p:nvPr/>
        </p:nvSpPr>
        <p:spPr>
          <a:xfrm>
            <a:off x="1094913" y="997816"/>
            <a:ext cx="9145951" cy="769441"/>
          </a:xfrm>
          <a:prstGeom prst="rect">
            <a:avLst/>
          </a:prstGeom>
          <a:noFill/>
        </p:spPr>
        <p:txBody>
          <a:bodyPr wrap="square" rtlCol="0">
            <a:spAutoFit/>
          </a:bodyPr>
          <a:lstStyle/>
          <a:p>
            <a:r>
              <a:rPr lang="en-GB" sz="2200" b="1" u="sng" dirty="0">
                <a:effectLst/>
                <a:latin typeface="+mj-lt"/>
              </a:rPr>
              <a:t>Current Techniques for Detecting Retinopathy of Prematurity (ROP)</a:t>
            </a:r>
          </a:p>
          <a:p>
            <a:endParaRPr lang="x-none" sz="2200" b="1" u="sng" dirty="0">
              <a:latin typeface="+mj-lt"/>
            </a:endParaRPr>
          </a:p>
        </p:txBody>
      </p:sp>
      <p:sp>
        <p:nvSpPr>
          <p:cNvPr id="5" name="TextBox 4">
            <a:extLst>
              <a:ext uri="{FF2B5EF4-FFF2-40B4-BE49-F238E27FC236}">
                <a16:creationId xmlns:a16="http://schemas.microsoft.com/office/drawing/2014/main" id="{CEDF31D3-9D03-7F35-268B-4770518FB50A}"/>
              </a:ext>
            </a:extLst>
          </p:cNvPr>
          <p:cNvSpPr txBox="1"/>
          <p:nvPr/>
        </p:nvSpPr>
        <p:spPr>
          <a:xfrm>
            <a:off x="1094913" y="1830010"/>
            <a:ext cx="10117570" cy="3785652"/>
          </a:xfrm>
          <a:prstGeom prst="rect">
            <a:avLst/>
          </a:prstGeom>
          <a:noFill/>
        </p:spPr>
        <p:txBody>
          <a:bodyPr wrap="square" rtlCol="0">
            <a:spAutoFit/>
          </a:bodyPr>
          <a:lstStyle/>
          <a:p>
            <a:pPr marL="285750" indent="-285750" algn="just">
              <a:buFont typeface="Wingdings" pitchFamily="2" charset="2"/>
              <a:buChar char="v"/>
            </a:pPr>
            <a:r>
              <a:rPr lang="en-GB" sz="1600" b="1" dirty="0" err="1">
                <a:solidFill>
                  <a:schemeClr val="accent1"/>
                </a:solidFill>
              </a:rPr>
              <a:t>Fundus</a:t>
            </a:r>
            <a:r>
              <a:rPr lang="en-GB" sz="1600" b="1" dirty="0">
                <a:solidFill>
                  <a:schemeClr val="accent1"/>
                </a:solidFill>
              </a:rPr>
              <a:t> Examination</a:t>
            </a:r>
            <a:r>
              <a:rPr lang="en-GB" sz="1600" b="1" dirty="0">
                <a:solidFill>
                  <a:schemeClr val="accent1"/>
                </a:solidFill>
                <a:effectLst/>
              </a:rPr>
              <a:t>: </a:t>
            </a:r>
            <a:r>
              <a:rPr lang="en-US" sz="1600" dirty="0"/>
              <a:t>Indirect Ophthalmoscopy: Standard method using a specialized lens for wide-field retinal examination.</a:t>
            </a:r>
            <a:endParaRPr lang="en-GB" sz="1600" dirty="0">
              <a:effectLst/>
            </a:endParaRPr>
          </a:p>
          <a:p>
            <a:pPr algn="just"/>
            <a:endParaRPr lang="en-GB" sz="1600" dirty="0">
              <a:effectLst/>
            </a:endParaRPr>
          </a:p>
          <a:p>
            <a:pPr marL="285750" indent="-285750" algn="just">
              <a:buFont typeface="Wingdings" pitchFamily="2" charset="2"/>
              <a:buChar char="v"/>
            </a:pPr>
            <a:r>
              <a:rPr lang="en-GB" sz="1600" b="1" dirty="0">
                <a:solidFill>
                  <a:schemeClr val="accent1"/>
                </a:solidFill>
              </a:rPr>
              <a:t>Wide-field Imaging</a:t>
            </a:r>
            <a:r>
              <a:rPr lang="en-GB" sz="1600" b="1" dirty="0">
                <a:solidFill>
                  <a:schemeClr val="accent1"/>
                </a:solidFill>
                <a:effectLst/>
              </a:rPr>
              <a:t>:</a:t>
            </a:r>
            <a:r>
              <a:rPr lang="en-US" sz="1600" dirty="0"/>
              <a:t>Digital Fundus Photography: Captures detailed images of the peripheral retina using wide-field imaging systems (e.g., </a:t>
            </a:r>
            <a:r>
              <a:rPr lang="en-US" sz="1600" dirty="0" err="1"/>
              <a:t>RetCam</a:t>
            </a:r>
            <a:r>
              <a:rPr lang="en-US" sz="1600" dirty="0"/>
              <a:t>).</a:t>
            </a:r>
          </a:p>
          <a:p>
            <a:pPr marL="285750" indent="-285750" algn="just">
              <a:buFont typeface="Wingdings" pitchFamily="2" charset="2"/>
              <a:buChar char="v"/>
            </a:pPr>
            <a:endParaRPr lang="en-GB" sz="1600" dirty="0">
              <a:effectLst/>
            </a:endParaRPr>
          </a:p>
          <a:p>
            <a:pPr marL="285750" indent="-285750" algn="just">
              <a:buFont typeface="Wingdings" pitchFamily="2" charset="2"/>
              <a:buChar char="v"/>
            </a:pPr>
            <a:r>
              <a:rPr lang="en-GB" sz="1600" b="1" dirty="0">
                <a:solidFill>
                  <a:schemeClr val="accent1"/>
                </a:solidFill>
              </a:rPr>
              <a:t>Automated Screening System</a:t>
            </a:r>
            <a:r>
              <a:rPr lang="en-GB" sz="1600" b="1" dirty="0">
                <a:solidFill>
                  <a:schemeClr val="accent1"/>
                </a:solidFill>
                <a:effectLst/>
              </a:rPr>
              <a:t>: </a:t>
            </a:r>
            <a:r>
              <a:rPr lang="en-US" sz="1600" dirty="0"/>
              <a:t>Machine Learning Algorithms: Analyzes fundus images to assist in early ROP detection. Artificial Intelligence (AI): Enhances accuracy and speed of detection through image analysis.</a:t>
            </a:r>
          </a:p>
          <a:p>
            <a:pPr marL="285750" indent="-285750" algn="just">
              <a:buFont typeface="Wingdings" pitchFamily="2" charset="2"/>
              <a:buChar char="v"/>
            </a:pPr>
            <a:endParaRPr lang="en-GB" sz="1600" dirty="0">
              <a:effectLst/>
            </a:endParaRPr>
          </a:p>
          <a:p>
            <a:pPr marL="285750" indent="-285750" algn="just">
              <a:buFont typeface="Wingdings" pitchFamily="2" charset="2"/>
              <a:buChar char="v"/>
            </a:pPr>
            <a:r>
              <a:rPr lang="en-GB" sz="1600" b="1" dirty="0">
                <a:solidFill>
                  <a:schemeClr val="accent1"/>
                </a:solidFill>
              </a:rPr>
              <a:t>Telemedicine</a:t>
            </a:r>
            <a:r>
              <a:rPr lang="en-GB" sz="1600" b="1" dirty="0">
                <a:solidFill>
                  <a:schemeClr val="accent1"/>
                </a:solidFill>
                <a:effectLst/>
              </a:rPr>
              <a:t>: </a:t>
            </a:r>
            <a:r>
              <a:rPr lang="en-US" sz="1600" dirty="0"/>
              <a:t>Remote Screening: Allows for digital imaging in NICUs, enabling transmission of images to specialists for evaluation.</a:t>
            </a:r>
          </a:p>
          <a:p>
            <a:pPr marL="285750" indent="-285750" algn="just">
              <a:buFont typeface="Wingdings" pitchFamily="2" charset="2"/>
              <a:buChar char="v"/>
            </a:pPr>
            <a:endParaRPr lang="en-GB" sz="1600" dirty="0">
              <a:effectLst/>
            </a:endParaRPr>
          </a:p>
          <a:p>
            <a:pPr marL="285750" indent="-285750" algn="just">
              <a:buFont typeface="Wingdings" pitchFamily="2" charset="2"/>
              <a:buChar char="v"/>
            </a:pPr>
            <a:r>
              <a:rPr lang="en-GB" sz="1600" b="1" dirty="0">
                <a:solidFill>
                  <a:schemeClr val="accent1"/>
                </a:solidFill>
              </a:rPr>
              <a:t>Biomarkers and Genetic Testing</a:t>
            </a:r>
            <a:r>
              <a:rPr lang="en-GB" sz="1600" b="1" dirty="0">
                <a:solidFill>
                  <a:schemeClr val="accent1"/>
                </a:solidFill>
                <a:effectLst/>
              </a:rPr>
              <a:t>: </a:t>
            </a:r>
            <a:r>
              <a:rPr lang="en-US" sz="1600" dirty="0"/>
              <a:t>Genetic Testing: Investigates genetic markers to target screening in at-risk populations.</a:t>
            </a:r>
          </a:p>
          <a:p>
            <a:pPr marL="285750" indent="-285750" algn="just"/>
            <a:r>
              <a:rPr lang="en-US" sz="1600" dirty="0"/>
              <a:t>     Biomarkers: Research into specific indicators in blood or retina that may suggest ROP risk.</a:t>
            </a:r>
            <a:endParaRPr lang="x-none" sz="1600" dirty="0"/>
          </a:p>
        </p:txBody>
      </p:sp>
      <p:sp>
        <p:nvSpPr>
          <p:cNvPr id="9" name="Slide Number Placeholder 8">
            <a:extLst>
              <a:ext uri="{FF2B5EF4-FFF2-40B4-BE49-F238E27FC236}">
                <a16:creationId xmlns:a16="http://schemas.microsoft.com/office/drawing/2014/main" id="{7FB6D70E-8490-5A66-C55F-86FDDC8034A1}"/>
              </a:ext>
            </a:extLst>
          </p:cNvPr>
          <p:cNvSpPr>
            <a:spLocks noGrp="1"/>
          </p:cNvSpPr>
          <p:nvPr>
            <p:ph type="sldNum" sz="quarter" idx="12"/>
          </p:nvPr>
        </p:nvSpPr>
        <p:spPr/>
        <p:txBody>
          <a:bodyPr/>
          <a:lstStyle/>
          <a:p>
            <a:fld id="{6DC12096-69D0-504A-9717-4C5F6C35B690}" type="slidenum">
              <a:rPr lang="x-none" smtClean="0"/>
              <a:pPr/>
              <a:t>3</a:t>
            </a:fld>
            <a:endParaRPr lang="x-none"/>
          </a:p>
        </p:txBody>
      </p:sp>
    </p:spTree>
    <p:extLst>
      <p:ext uri="{BB962C8B-B14F-4D97-AF65-F5344CB8AC3E}">
        <p14:creationId xmlns:p14="http://schemas.microsoft.com/office/powerpoint/2010/main" val="363242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4286007-3B7E-B0B2-86B8-474DD57D26A9}"/>
              </a:ext>
            </a:extLst>
          </p:cNvPr>
          <p:cNvSpPr txBox="1"/>
          <p:nvPr/>
        </p:nvSpPr>
        <p:spPr>
          <a:xfrm>
            <a:off x="1217871" y="1615513"/>
            <a:ext cx="9994612" cy="3877985"/>
          </a:xfrm>
          <a:prstGeom prst="rect">
            <a:avLst/>
          </a:prstGeom>
          <a:noFill/>
        </p:spPr>
        <p:txBody>
          <a:bodyPr wrap="square" rtlCol="0">
            <a:spAutoFit/>
          </a:bodyPr>
          <a:lstStyle/>
          <a:p>
            <a:pPr algn="just"/>
            <a:endParaRPr lang="en-GB" dirty="0"/>
          </a:p>
          <a:p>
            <a:pPr marL="285750" indent="-285750" algn="just">
              <a:buFont typeface="Wingdings" panose="05000000000000000000" pitchFamily="2" charset="2"/>
              <a:buChar char="v"/>
            </a:pPr>
            <a:r>
              <a:rPr lang="en-GB" sz="1600" b="1" dirty="0">
                <a:solidFill>
                  <a:schemeClr val="accent1"/>
                </a:solidFill>
              </a:rPr>
              <a:t>Non-Invasive: </a:t>
            </a:r>
            <a:r>
              <a:rPr lang="en-US" sz="1600" dirty="0"/>
              <a:t>The screening process is painless and non-invasive compared to traditional diagnostic methods for ROP.</a:t>
            </a:r>
            <a:endParaRPr lang="en-GB" sz="1600" dirty="0"/>
          </a:p>
          <a:p>
            <a:pPr marL="285750" indent="-285750" algn="just">
              <a:buFont typeface="Wingdings" panose="05000000000000000000" pitchFamily="2" charset="2"/>
              <a:buChar char="v"/>
            </a:pPr>
            <a:endParaRPr lang="en-GB" sz="1600" dirty="0"/>
          </a:p>
          <a:p>
            <a:pPr marL="285750" indent="-285750" algn="just">
              <a:buFont typeface="Wingdings" panose="05000000000000000000" pitchFamily="2" charset="2"/>
              <a:buChar char="v"/>
            </a:pPr>
            <a:r>
              <a:rPr lang="en-GB" sz="1600" b="1" dirty="0">
                <a:solidFill>
                  <a:schemeClr val="accent1"/>
                </a:solidFill>
              </a:rPr>
              <a:t>Cost-Effective: </a:t>
            </a:r>
            <a:r>
              <a:rPr lang="en-US" sz="1600" dirty="0"/>
              <a:t>Utilizes retinal imaging techniques, reducing reliance on more expensive diagnostics like MRIs and extensive hospital stays</a:t>
            </a:r>
            <a:r>
              <a:rPr lang="en-GB" sz="1600" dirty="0"/>
              <a:t>.</a:t>
            </a:r>
          </a:p>
          <a:p>
            <a:pPr marL="285750" indent="-285750" algn="just">
              <a:buFont typeface="Wingdings" panose="05000000000000000000" pitchFamily="2" charset="2"/>
              <a:buChar char="v"/>
            </a:pPr>
            <a:endParaRPr lang="en-GB" sz="1600" dirty="0"/>
          </a:p>
          <a:p>
            <a:pPr marL="285750" indent="-285750" algn="just">
              <a:buFont typeface="Wingdings" panose="05000000000000000000" pitchFamily="2" charset="2"/>
              <a:buChar char="v"/>
            </a:pPr>
            <a:r>
              <a:rPr lang="en-GB" sz="1600" b="1" dirty="0">
                <a:solidFill>
                  <a:schemeClr val="accent1"/>
                </a:solidFill>
              </a:rPr>
              <a:t>Early Detection: </a:t>
            </a:r>
            <a:r>
              <a:rPr lang="en-US" sz="1600" dirty="0"/>
              <a:t>AI technology can identify early signs of ROP in retinal vessels before visible symptoms appear, allowing for timely intervention</a:t>
            </a:r>
            <a:r>
              <a:rPr lang="en-GB" sz="1600" dirty="0"/>
              <a:t>.</a:t>
            </a:r>
          </a:p>
          <a:p>
            <a:pPr marL="285750" indent="-285750" algn="just">
              <a:buFont typeface="Wingdings" panose="05000000000000000000" pitchFamily="2" charset="2"/>
              <a:buChar char="v"/>
            </a:pPr>
            <a:endParaRPr lang="en-GB" sz="1600" dirty="0"/>
          </a:p>
          <a:p>
            <a:pPr marL="285750" indent="-285750" algn="just">
              <a:buFont typeface="Wingdings" panose="05000000000000000000" pitchFamily="2" charset="2"/>
              <a:buChar char="v"/>
            </a:pPr>
            <a:r>
              <a:rPr lang="en-GB" sz="1600" b="1" dirty="0">
                <a:solidFill>
                  <a:schemeClr val="accent1"/>
                </a:solidFill>
              </a:rPr>
              <a:t>Widespread Availability: </a:t>
            </a:r>
            <a:r>
              <a:rPr lang="en-US" sz="1600" dirty="0"/>
              <a:t>Retinal imaging devices are increasingly common and accessible in neonatal care units, facilitating broader screening efforts.</a:t>
            </a:r>
          </a:p>
          <a:p>
            <a:pPr marL="285750" indent="-285750" algn="just">
              <a:buFont typeface="Wingdings" panose="05000000000000000000" pitchFamily="2" charset="2"/>
              <a:buChar char="v"/>
            </a:pPr>
            <a:endParaRPr lang="en-GB" sz="1600" dirty="0"/>
          </a:p>
          <a:p>
            <a:pPr marL="285750" indent="-285750" algn="just">
              <a:buFont typeface="Wingdings" panose="05000000000000000000" pitchFamily="2" charset="2"/>
              <a:buChar char="v"/>
            </a:pPr>
            <a:r>
              <a:rPr lang="en-GB" sz="1600" b="1" dirty="0">
                <a:solidFill>
                  <a:schemeClr val="accent1"/>
                </a:solidFill>
              </a:rPr>
              <a:t>Speed &amp; Automation: </a:t>
            </a:r>
            <a:r>
              <a:rPr lang="en-US" sz="1600" dirty="0"/>
              <a:t>AI enhances the speed and accuracy of retinal image analysis, improving the efficiency of ROP diagnosis and follow-up care.</a:t>
            </a:r>
            <a:endParaRPr lang="x-none" sz="1600" dirty="0"/>
          </a:p>
        </p:txBody>
      </p:sp>
      <p:sp>
        <p:nvSpPr>
          <p:cNvPr id="12" name="Slide Number Placeholder 11">
            <a:extLst>
              <a:ext uri="{FF2B5EF4-FFF2-40B4-BE49-F238E27FC236}">
                <a16:creationId xmlns:a16="http://schemas.microsoft.com/office/drawing/2014/main" id="{70BFDAF1-D4A2-EEE5-EF9E-800A172EE44B}"/>
              </a:ext>
            </a:extLst>
          </p:cNvPr>
          <p:cNvSpPr>
            <a:spLocks noGrp="1"/>
          </p:cNvSpPr>
          <p:nvPr>
            <p:ph type="sldNum" sz="quarter" idx="12"/>
          </p:nvPr>
        </p:nvSpPr>
        <p:spPr/>
        <p:txBody>
          <a:bodyPr/>
          <a:lstStyle/>
          <a:p>
            <a:fld id="{6DC12096-69D0-504A-9717-4C5F6C35B690}" type="slidenum">
              <a:rPr lang="x-none" smtClean="0"/>
              <a:pPr/>
              <a:t>4</a:t>
            </a:fld>
            <a:endParaRPr lang="x-none"/>
          </a:p>
        </p:txBody>
      </p:sp>
      <p:sp>
        <p:nvSpPr>
          <p:cNvPr id="13" name="TextBox 12">
            <a:extLst>
              <a:ext uri="{FF2B5EF4-FFF2-40B4-BE49-F238E27FC236}">
                <a16:creationId xmlns:a16="http://schemas.microsoft.com/office/drawing/2014/main" id="{49C71664-29D2-5736-93BC-148746719EAF}"/>
              </a:ext>
            </a:extLst>
          </p:cNvPr>
          <p:cNvSpPr txBox="1"/>
          <p:nvPr/>
        </p:nvSpPr>
        <p:spPr>
          <a:xfrm>
            <a:off x="1283924" y="1149058"/>
            <a:ext cx="9862505" cy="430887"/>
          </a:xfrm>
          <a:prstGeom prst="rect">
            <a:avLst/>
          </a:prstGeom>
          <a:noFill/>
        </p:spPr>
        <p:txBody>
          <a:bodyPr wrap="square" rtlCol="0">
            <a:spAutoFit/>
          </a:bodyPr>
          <a:lstStyle/>
          <a:p>
            <a:r>
              <a:rPr lang="en-GB" sz="2200" b="1" u="sng" dirty="0"/>
              <a:t>Motivation for Using Retinal Fundus Images to Detect Retinopathy of Prematurity</a:t>
            </a:r>
          </a:p>
        </p:txBody>
      </p:sp>
    </p:spTree>
    <p:extLst>
      <p:ext uri="{BB962C8B-B14F-4D97-AF65-F5344CB8AC3E}">
        <p14:creationId xmlns:p14="http://schemas.microsoft.com/office/powerpoint/2010/main" val="218907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A5D8E5-0BEC-AB09-64E7-06BFC8296BB1}"/>
              </a:ext>
            </a:extLst>
          </p:cNvPr>
          <p:cNvSpPr txBox="1"/>
          <p:nvPr/>
        </p:nvSpPr>
        <p:spPr>
          <a:xfrm>
            <a:off x="1111127" y="820017"/>
            <a:ext cx="3808521" cy="430887"/>
          </a:xfrm>
          <a:prstGeom prst="rect">
            <a:avLst/>
          </a:prstGeom>
          <a:noFill/>
        </p:spPr>
        <p:txBody>
          <a:bodyPr wrap="square" rtlCol="0">
            <a:spAutoFit/>
          </a:bodyPr>
          <a:lstStyle/>
          <a:p>
            <a:r>
              <a:rPr lang="x-none" sz="2200" b="1" u="sng" dirty="0">
                <a:latin typeface="+mj-lt"/>
              </a:rPr>
              <a:t>Literature Review</a:t>
            </a:r>
          </a:p>
        </p:txBody>
      </p:sp>
      <p:graphicFrame>
        <p:nvGraphicFramePr>
          <p:cNvPr id="5" name="Table 4">
            <a:extLst>
              <a:ext uri="{FF2B5EF4-FFF2-40B4-BE49-F238E27FC236}">
                <a16:creationId xmlns:a16="http://schemas.microsoft.com/office/drawing/2014/main" id="{17C7F1C3-E105-E91D-9656-9E0A414FFFC6}"/>
              </a:ext>
            </a:extLst>
          </p:cNvPr>
          <p:cNvGraphicFramePr>
            <a:graphicFrameLocks noGrp="1"/>
          </p:cNvGraphicFramePr>
          <p:nvPr>
            <p:extLst>
              <p:ext uri="{D42A27DB-BD31-4B8C-83A1-F6EECF244321}">
                <p14:modId xmlns:p14="http://schemas.microsoft.com/office/powerpoint/2010/main" val="2807920909"/>
              </p:ext>
            </p:extLst>
          </p:nvPr>
        </p:nvGraphicFramePr>
        <p:xfrm>
          <a:off x="1111127" y="1532588"/>
          <a:ext cx="10331051" cy="4645513"/>
        </p:xfrm>
        <a:graphic>
          <a:graphicData uri="http://schemas.openxmlformats.org/drawingml/2006/table">
            <a:tbl>
              <a:tblPr firstRow="1" bandRow="1">
                <a:tableStyleId>{93296810-A885-4BE3-A3E7-6D5BEEA58F35}</a:tableStyleId>
              </a:tblPr>
              <a:tblGrid>
                <a:gridCol w="2598253">
                  <a:extLst>
                    <a:ext uri="{9D8B030D-6E8A-4147-A177-3AD203B41FA5}">
                      <a16:colId xmlns:a16="http://schemas.microsoft.com/office/drawing/2014/main" val="1736823525"/>
                    </a:ext>
                  </a:extLst>
                </a:gridCol>
                <a:gridCol w="1912655">
                  <a:extLst>
                    <a:ext uri="{9D8B030D-6E8A-4147-A177-3AD203B41FA5}">
                      <a16:colId xmlns:a16="http://schemas.microsoft.com/office/drawing/2014/main" val="3119708870"/>
                    </a:ext>
                  </a:extLst>
                </a:gridCol>
                <a:gridCol w="1429014">
                  <a:extLst>
                    <a:ext uri="{9D8B030D-6E8A-4147-A177-3AD203B41FA5}">
                      <a16:colId xmlns:a16="http://schemas.microsoft.com/office/drawing/2014/main" val="739413467"/>
                    </a:ext>
                  </a:extLst>
                </a:gridCol>
                <a:gridCol w="2029983">
                  <a:extLst>
                    <a:ext uri="{9D8B030D-6E8A-4147-A177-3AD203B41FA5}">
                      <a16:colId xmlns:a16="http://schemas.microsoft.com/office/drawing/2014/main" val="819261619"/>
                    </a:ext>
                  </a:extLst>
                </a:gridCol>
                <a:gridCol w="2361146">
                  <a:extLst>
                    <a:ext uri="{9D8B030D-6E8A-4147-A177-3AD203B41FA5}">
                      <a16:colId xmlns:a16="http://schemas.microsoft.com/office/drawing/2014/main" val="371604220"/>
                    </a:ext>
                  </a:extLst>
                </a:gridCol>
              </a:tblGrid>
              <a:tr h="682458">
                <a:tc>
                  <a:txBody>
                    <a:bodyPr/>
                    <a:lstStyle/>
                    <a:p>
                      <a:pPr algn="ctr"/>
                      <a:r>
                        <a:rPr lang="x-none" sz="1600" dirty="0">
                          <a:latin typeface="+mj-lt"/>
                        </a:rPr>
                        <a:t>Name of the Paper</a:t>
                      </a:r>
                    </a:p>
                  </a:txBody>
                  <a:tcPr/>
                </a:tc>
                <a:tc>
                  <a:txBody>
                    <a:bodyPr/>
                    <a:lstStyle/>
                    <a:p>
                      <a:pPr algn="ctr"/>
                      <a:r>
                        <a:rPr lang="x-none" sz="1600" dirty="0">
                          <a:latin typeface="+mj-lt"/>
                        </a:rPr>
                        <a:t>Name of the Journal</a:t>
                      </a:r>
                    </a:p>
                  </a:txBody>
                  <a:tcPr/>
                </a:tc>
                <a:tc>
                  <a:txBody>
                    <a:bodyPr/>
                    <a:lstStyle/>
                    <a:p>
                      <a:pPr algn="ctr"/>
                      <a:r>
                        <a:rPr lang="x-none" sz="1600" dirty="0">
                          <a:latin typeface="+mj-lt"/>
                        </a:rPr>
                        <a:t>Year of Publication</a:t>
                      </a:r>
                    </a:p>
                  </a:txBody>
                  <a:tcPr/>
                </a:tc>
                <a:tc>
                  <a:txBody>
                    <a:bodyPr/>
                    <a:lstStyle/>
                    <a:p>
                      <a:pPr algn="ctr"/>
                      <a:r>
                        <a:rPr lang="x-none" sz="1600" dirty="0">
                          <a:latin typeface="+mj-lt"/>
                        </a:rPr>
                        <a:t>Methodology</a:t>
                      </a:r>
                    </a:p>
                  </a:txBody>
                  <a:tcPr/>
                </a:tc>
                <a:tc>
                  <a:txBody>
                    <a:bodyPr/>
                    <a:lstStyle/>
                    <a:p>
                      <a:pPr algn="ctr"/>
                      <a:r>
                        <a:rPr lang="x-none" sz="1600" dirty="0">
                          <a:latin typeface="+mj-lt"/>
                        </a:rPr>
                        <a:t>Limitation</a:t>
                      </a:r>
                    </a:p>
                  </a:txBody>
                  <a:tcPr/>
                </a:tc>
                <a:extLst>
                  <a:ext uri="{0D108BD9-81ED-4DB2-BD59-A6C34878D82A}">
                    <a16:rowId xmlns:a16="http://schemas.microsoft.com/office/drawing/2014/main" val="3349918829"/>
                  </a:ext>
                </a:extLst>
              </a:tr>
              <a:tr h="1646575">
                <a:tc>
                  <a:txBody>
                    <a:bodyPr/>
                    <a:lstStyle/>
                    <a:p>
                      <a:r>
                        <a:rPr lang="x-none" sz="14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 Plus disease classification in Retinopathy of</a:t>
                      </a:r>
                    </a:p>
                    <a:p>
                      <a:r>
                        <a:rPr lang="en-US" sz="1400" dirty="0">
                          <a:latin typeface="Times New Roman" panose="02020603050405020304" pitchFamily="18" charset="0"/>
                          <a:cs typeface="Times New Roman" panose="02020603050405020304" pitchFamily="18" charset="0"/>
                        </a:rPr>
                        <a:t>Prematurity using transform based features</a:t>
                      </a:r>
                      <a:r>
                        <a:rPr lang="en-GB" sz="1400" b="0" u="none" strike="noStrike" kern="1200" dirty="0">
                          <a:solidFill>
                            <a:schemeClr val="dk1"/>
                          </a:solidFill>
                          <a:effectLst/>
                          <a:latin typeface="Times New Roman" panose="02020603050405020304" pitchFamily="18" charset="0"/>
                          <a:cs typeface="Times New Roman" panose="02020603050405020304" pitchFamily="18" charset="0"/>
                        </a:rPr>
                        <a:t>.</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i="1" dirty="0"/>
                        <a:t>Multimedia Tools and Applications</a:t>
                      </a:r>
                      <a:r>
                        <a:rPr lang="en-US" sz="1400" dirty="0"/>
                        <a:t> (2024)</a:t>
                      </a:r>
                      <a:endParaRPr lang="x-none" sz="1400" dirty="0">
                        <a:latin typeface="Times New Roman" panose="02020603050405020304" pitchFamily="18" charset="0"/>
                        <a:cs typeface="Times New Roman" panose="02020603050405020304" pitchFamily="18" charset="0"/>
                      </a:endParaRPr>
                    </a:p>
                  </a:txBody>
                  <a:tcPr/>
                </a:tc>
                <a:tc>
                  <a:txBody>
                    <a:bodyPr/>
                    <a:lstStyle/>
                    <a:p>
                      <a:r>
                        <a:rPr lang="x-none" sz="1400" dirty="0">
                          <a:latin typeface="Times New Roman" panose="02020603050405020304" pitchFamily="18" charset="0"/>
                          <a:cs typeface="Times New Roman" panose="02020603050405020304" pitchFamily="18" charset="0"/>
                        </a:rPr>
                        <a:t>20</a:t>
                      </a:r>
                      <a:r>
                        <a:rPr lang="en-US" sz="1400" dirty="0">
                          <a:latin typeface="Times New Roman" panose="02020603050405020304" pitchFamily="18" charset="0"/>
                          <a:cs typeface="Times New Roman" panose="02020603050405020304" pitchFamily="18" charset="0"/>
                        </a:rPr>
                        <a:t>24</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dirty="0"/>
                        <a:t>ANN trained using Wavelet and Curvelet features.</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dirty="0"/>
                        <a:t>The dataset was small, and further improvements could be achieved by expanding the dataset and incorporating additional image features or deep learning methods.</a:t>
                      </a:r>
                      <a:endParaRPr lang="x-none"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4366741"/>
                  </a:ext>
                </a:extLst>
              </a:tr>
              <a:tr h="966916">
                <a:tc>
                  <a:txBody>
                    <a:bodyPr/>
                    <a:lstStyle/>
                    <a:p>
                      <a:r>
                        <a:rPr lang="en-GB"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a:t>
                      </a:r>
                      <a:r>
                        <a:rPr lang="en-US" sz="1400" dirty="0"/>
                        <a:t> Evaluation of a deep learning image assessment system for detecting severe retinopathy of prematurity</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i="1" dirty="0"/>
                        <a:t>British Journal of Ophthalmology</a:t>
                      </a:r>
                      <a:r>
                        <a:rPr lang="en-US" sz="1400" dirty="0"/>
                        <a:t> (2019)</a:t>
                      </a:r>
                      <a:endParaRPr lang="x-none" sz="1400" dirty="0">
                        <a:latin typeface="Times New Roman" panose="02020603050405020304" pitchFamily="18" charset="0"/>
                        <a:cs typeface="Times New Roman" panose="02020603050405020304" pitchFamily="18" charset="0"/>
                      </a:endParaRPr>
                    </a:p>
                  </a:txBody>
                  <a:tcPr/>
                </a:tc>
                <a:tc>
                  <a:txBody>
                    <a:bodyPr/>
                    <a:lstStyle/>
                    <a:p>
                      <a:r>
                        <a:rPr lang="x-none" sz="1400">
                          <a:latin typeface="Times New Roman" panose="02020603050405020304" pitchFamily="18" charset="0"/>
                          <a:cs typeface="Times New Roman" panose="02020603050405020304" pitchFamily="18" charset="0"/>
                        </a:rPr>
                        <a:t>20</a:t>
                      </a:r>
                      <a:r>
                        <a:rPr lang="en-US" sz="1400" dirty="0">
                          <a:latin typeface="Times New Roman" panose="02020603050405020304" pitchFamily="18" charset="0"/>
                          <a:cs typeface="Times New Roman" panose="02020603050405020304" pitchFamily="18" charset="0"/>
                        </a:rPr>
                        <a:t>19</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dirty="0"/>
                        <a:t>CNN trained on retinal images for vascular assessment.</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dirty="0"/>
                        <a:t>The study faced variability in expert diagnoses and excluded poor-quality images, with limited detection of zone and stage features​</a:t>
                      </a:r>
                      <a:endParaRPr lang="x-none"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987751"/>
                  </a:ext>
                </a:extLst>
              </a:tr>
              <a:tr h="966916">
                <a:tc>
                  <a:txBody>
                    <a:bodyPr/>
                    <a:lstStyle/>
                    <a:p>
                      <a:r>
                        <a:rPr lang="x-none" sz="1400" dirty="0">
                          <a:latin typeface="Times New Roman" panose="02020603050405020304" pitchFamily="18" charset="0"/>
                          <a:cs typeface="Times New Roman" panose="02020603050405020304" pitchFamily="18" charset="0"/>
                        </a:rPr>
                        <a:t>3.</a:t>
                      </a:r>
                      <a:r>
                        <a:rPr lang="en-GB"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dirty="0"/>
                        <a:t>Automated Detection of Retinopathy of Prematurity Using Quantum Machine Learning and Deep Learning Techniques</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i="1" dirty="0"/>
                        <a:t>IEEE Access</a:t>
                      </a:r>
                      <a:r>
                        <a:rPr lang="en-US" sz="1400" dirty="0"/>
                        <a:t>.</a:t>
                      </a:r>
                      <a:endParaRPr lang="x-none" sz="1400" dirty="0">
                        <a:latin typeface="Times New Roman" panose="02020603050405020304" pitchFamily="18" charset="0"/>
                        <a:cs typeface="Times New Roman" panose="02020603050405020304" pitchFamily="18" charset="0"/>
                      </a:endParaRPr>
                    </a:p>
                  </a:txBody>
                  <a:tcPr/>
                </a:tc>
                <a:tc>
                  <a:txBody>
                    <a:bodyPr/>
                    <a:lstStyle/>
                    <a:p>
                      <a:r>
                        <a:rPr lang="x-none" sz="1400" dirty="0">
                          <a:latin typeface="Times New Roman" panose="02020603050405020304" pitchFamily="18" charset="0"/>
                          <a:cs typeface="Times New Roman" panose="02020603050405020304" pitchFamily="18" charset="0"/>
                        </a:rPr>
                        <a:t>202</a:t>
                      </a:r>
                      <a:r>
                        <a:rPr lang="en-US" sz="1400" dirty="0">
                          <a:latin typeface="Times New Roman" panose="02020603050405020304" pitchFamily="18" charset="0"/>
                          <a:cs typeface="Times New Roman" panose="02020603050405020304" pitchFamily="18" charset="0"/>
                        </a:rPr>
                        <a:t>3</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dirty="0"/>
                        <a:t>QSVM trained using SIFT and SURF features from </a:t>
                      </a:r>
                      <a:r>
                        <a:rPr lang="en-US" sz="1400" dirty="0" err="1"/>
                        <a:t>SegNet</a:t>
                      </a:r>
                      <a:r>
                        <a:rPr lang="en-US" sz="1400" dirty="0"/>
                        <a:t>-segmented retinal vessels.</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dirty="0"/>
                        <a:t>The model's performance may be limited by the diversity of the dataset, affecting its generalizability to various populations.</a:t>
                      </a:r>
                      <a:endParaRPr lang="x-none"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0543464"/>
                  </a:ext>
                </a:extLst>
              </a:tr>
            </a:tbl>
          </a:graphicData>
        </a:graphic>
      </p:graphicFrame>
      <p:sp>
        <p:nvSpPr>
          <p:cNvPr id="8" name="Slide Number Placeholder 7">
            <a:extLst>
              <a:ext uri="{FF2B5EF4-FFF2-40B4-BE49-F238E27FC236}">
                <a16:creationId xmlns:a16="http://schemas.microsoft.com/office/drawing/2014/main" id="{7E08B58F-F9E0-A012-C9D3-984DAE899F33}"/>
              </a:ext>
            </a:extLst>
          </p:cNvPr>
          <p:cNvSpPr>
            <a:spLocks noGrp="1"/>
          </p:cNvSpPr>
          <p:nvPr>
            <p:ph type="sldNum" sz="quarter" idx="12"/>
          </p:nvPr>
        </p:nvSpPr>
        <p:spPr/>
        <p:txBody>
          <a:bodyPr/>
          <a:lstStyle/>
          <a:p>
            <a:fld id="{6DC12096-69D0-504A-9717-4C5F6C35B690}" type="slidenum">
              <a:rPr lang="x-none" smtClean="0"/>
              <a:pPr/>
              <a:t>5</a:t>
            </a:fld>
            <a:endParaRPr lang="x-none"/>
          </a:p>
        </p:txBody>
      </p:sp>
    </p:spTree>
    <p:extLst>
      <p:ext uri="{BB962C8B-B14F-4D97-AF65-F5344CB8AC3E}">
        <p14:creationId xmlns:p14="http://schemas.microsoft.com/office/powerpoint/2010/main" val="267773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7A00602-4EDD-2F4E-BFD1-B81B67F3F766}"/>
              </a:ext>
            </a:extLst>
          </p:cNvPr>
          <p:cNvGraphicFramePr>
            <a:graphicFrameLocks noGrp="1"/>
          </p:cNvGraphicFramePr>
          <p:nvPr>
            <p:extLst>
              <p:ext uri="{D42A27DB-BD31-4B8C-83A1-F6EECF244321}">
                <p14:modId xmlns:p14="http://schemas.microsoft.com/office/powerpoint/2010/main" val="3224710356"/>
              </p:ext>
            </p:extLst>
          </p:nvPr>
        </p:nvGraphicFramePr>
        <p:xfrm>
          <a:off x="1159179" y="1332796"/>
          <a:ext cx="10357618" cy="4192407"/>
        </p:xfrm>
        <a:graphic>
          <a:graphicData uri="http://schemas.openxmlformats.org/drawingml/2006/table">
            <a:tbl>
              <a:tblPr firstRow="1" bandRow="1">
                <a:tableStyleId>{93296810-A885-4BE3-A3E7-6D5BEEA58F35}</a:tableStyleId>
              </a:tblPr>
              <a:tblGrid>
                <a:gridCol w="2349969">
                  <a:extLst>
                    <a:ext uri="{9D8B030D-6E8A-4147-A177-3AD203B41FA5}">
                      <a16:colId xmlns:a16="http://schemas.microsoft.com/office/drawing/2014/main" val="1135043060"/>
                    </a:ext>
                  </a:extLst>
                </a:gridCol>
                <a:gridCol w="1633818">
                  <a:extLst>
                    <a:ext uri="{9D8B030D-6E8A-4147-A177-3AD203B41FA5}">
                      <a16:colId xmlns:a16="http://schemas.microsoft.com/office/drawing/2014/main" val="3320567374"/>
                    </a:ext>
                  </a:extLst>
                </a:gridCol>
                <a:gridCol w="1380351">
                  <a:extLst>
                    <a:ext uri="{9D8B030D-6E8A-4147-A177-3AD203B41FA5}">
                      <a16:colId xmlns:a16="http://schemas.microsoft.com/office/drawing/2014/main" val="3856588066"/>
                    </a:ext>
                  </a:extLst>
                </a:gridCol>
                <a:gridCol w="2280427">
                  <a:extLst>
                    <a:ext uri="{9D8B030D-6E8A-4147-A177-3AD203B41FA5}">
                      <a16:colId xmlns:a16="http://schemas.microsoft.com/office/drawing/2014/main" val="2508443661"/>
                    </a:ext>
                  </a:extLst>
                </a:gridCol>
                <a:gridCol w="2713053">
                  <a:extLst>
                    <a:ext uri="{9D8B030D-6E8A-4147-A177-3AD203B41FA5}">
                      <a16:colId xmlns:a16="http://schemas.microsoft.com/office/drawing/2014/main" val="2734209891"/>
                    </a:ext>
                  </a:extLst>
                </a:gridCol>
              </a:tblGrid>
              <a:tr h="94494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x-none" sz="1600" b="1" kern="1200" dirty="0">
                          <a:solidFill>
                            <a:schemeClr val="lt1"/>
                          </a:solidFill>
                        </a:rPr>
                        <a:t>Name of the Paper</a:t>
                      </a:r>
                    </a:p>
                    <a:p>
                      <a:pPr algn="ctr"/>
                      <a:endParaRPr lang="x-none" sz="1600" dirty="0"/>
                    </a:p>
                  </a:txBody>
                  <a:tcPr/>
                </a:tc>
                <a:tc>
                  <a:txBody>
                    <a:bodyPr/>
                    <a:lstStyle/>
                    <a:p>
                      <a:pPr algn="ctr"/>
                      <a:r>
                        <a:rPr lang="x-none" sz="1600" b="1" kern="1200" dirty="0">
                          <a:solidFill>
                            <a:schemeClr val="lt1"/>
                          </a:solidFill>
                        </a:rPr>
                        <a:t>Name of the Journal</a:t>
                      </a:r>
                      <a:endParaRPr lang="x-none" sz="1600" b="1" kern="1200" dirty="0">
                        <a:solidFill>
                          <a:schemeClr val="lt1"/>
                        </a:solidFill>
                        <a:latin typeface="+mn-lt"/>
                        <a:ea typeface="+mn-ea"/>
                        <a:cs typeface="+mn-cs"/>
                      </a:endParaRPr>
                    </a:p>
                  </a:txBody>
                  <a:tcPr/>
                </a:tc>
                <a:tc>
                  <a:txBody>
                    <a:bodyPr/>
                    <a:lstStyle/>
                    <a:p>
                      <a:pPr algn="ctr"/>
                      <a:r>
                        <a:rPr lang="x-none" sz="1600" b="1" kern="1200" dirty="0">
                          <a:solidFill>
                            <a:schemeClr val="lt1"/>
                          </a:solidFill>
                        </a:rPr>
                        <a:t>Year of Publication</a:t>
                      </a:r>
                    </a:p>
                    <a:p>
                      <a:pPr algn="ctr"/>
                      <a:endParaRPr lang="x-none"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x-none" sz="1600" b="1" kern="1200" dirty="0">
                          <a:solidFill>
                            <a:schemeClr val="lt1"/>
                          </a:solidFill>
                        </a:rPr>
                        <a:t>Methodology</a:t>
                      </a:r>
                    </a:p>
                    <a:p>
                      <a:pPr algn="ctr"/>
                      <a:endParaRPr lang="x-none"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x-none" sz="1600" b="1" kern="1200" dirty="0">
                          <a:solidFill>
                            <a:schemeClr val="lt1"/>
                          </a:solidFill>
                        </a:rPr>
                        <a:t>Limitation</a:t>
                      </a:r>
                    </a:p>
                    <a:p>
                      <a:pPr algn="ctr"/>
                      <a:endParaRPr lang="x-none" sz="1600" dirty="0"/>
                    </a:p>
                  </a:txBody>
                  <a:tcPr/>
                </a:tc>
                <a:extLst>
                  <a:ext uri="{0D108BD9-81ED-4DB2-BD59-A6C34878D82A}">
                    <a16:rowId xmlns:a16="http://schemas.microsoft.com/office/drawing/2014/main" val="1840149156"/>
                  </a:ext>
                </a:extLst>
              </a:tr>
              <a:tr h="2040405">
                <a:tc>
                  <a:txBody>
                    <a:bodyPr/>
                    <a:lstStyle/>
                    <a:p>
                      <a:r>
                        <a:rPr lang="en-US" sz="1400" dirty="0">
                          <a:latin typeface="Times New Roman" panose="02020603050405020304" pitchFamily="18" charset="0"/>
                          <a:cs typeface="Times New Roman" panose="02020603050405020304" pitchFamily="18" charset="0"/>
                        </a:rPr>
                        <a:t>4</a:t>
                      </a:r>
                      <a:r>
                        <a:rPr lang="x-none" sz="1400" dirty="0">
                          <a:latin typeface="Times New Roman" panose="02020603050405020304" pitchFamily="18" charset="0"/>
                          <a:cs typeface="Times New Roman" panose="02020603050405020304" pitchFamily="18" charset="0"/>
                        </a:rPr>
                        <a:t>.</a:t>
                      </a:r>
                      <a:r>
                        <a:rPr lang="en-GB" sz="1400" b="0" u="none" strike="noStrike" kern="1200" dirty="0">
                          <a:solidFill>
                            <a:schemeClr val="dk1"/>
                          </a:solidFill>
                          <a:effectLst/>
                          <a:latin typeface="Times New Roman" panose="02020603050405020304" pitchFamily="18" charset="0"/>
                          <a:cs typeface="Times New Roman" panose="02020603050405020304" pitchFamily="18" charset="0"/>
                        </a:rPr>
                        <a:t> </a:t>
                      </a:r>
                      <a:r>
                        <a:rPr lang="en-US" sz="1400" b="0" i="0" kern="1200" dirty="0">
                          <a:solidFill>
                            <a:schemeClr val="dk1"/>
                          </a:solidFill>
                          <a:latin typeface="+mn-lt"/>
                          <a:ea typeface="+mn-ea"/>
                          <a:cs typeface="+mn-cs"/>
                        </a:rPr>
                        <a:t>Development and Validation of a Deep Learning Model to Predict the Occurrence and Severity of Retinopathy of Prematurity</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latin typeface="+mn-lt"/>
                          <a:ea typeface="+mn-ea"/>
                          <a:cs typeface="+mn-cs"/>
                        </a:rPr>
                        <a:t>JAMA Network Open</a:t>
                      </a:r>
                      <a:endParaRPr lang="x-none" sz="1400" dirty="0">
                        <a:latin typeface="Times New Roman" panose="02020603050405020304" pitchFamily="18" charset="0"/>
                        <a:cs typeface="Times New Roman" panose="02020603050405020304" pitchFamily="18" charset="0"/>
                      </a:endParaRPr>
                    </a:p>
                  </a:txBody>
                  <a:tcPr/>
                </a:tc>
                <a:tc>
                  <a:txBody>
                    <a:bodyPr/>
                    <a:lstStyle/>
                    <a:p>
                      <a:r>
                        <a:rPr lang="x-none" sz="1400">
                          <a:latin typeface="Times New Roman" panose="02020603050405020304" pitchFamily="18" charset="0"/>
                          <a:cs typeface="Times New Roman" panose="02020603050405020304" pitchFamily="18" charset="0"/>
                        </a:rPr>
                        <a:t>202</a:t>
                      </a:r>
                      <a:r>
                        <a:rPr lang="en-US" sz="1400" dirty="0">
                          <a:latin typeface="Times New Roman" panose="02020603050405020304" pitchFamily="18" charset="0"/>
                          <a:cs typeface="Times New Roman" panose="02020603050405020304" pitchFamily="18" charset="0"/>
                        </a:rPr>
                        <a:t>2</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latin typeface="+mn-lt"/>
                          <a:ea typeface="+mn-ea"/>
                          <a:cs typeface="+mn-cs"/>
                        </a:rPr>
                        <a:t> It</a:t>
                      </a:r>
                      <a:r>
                        <a:rPr lang="en-US" sz="1400" b="0" i="0" kern="1200" baseline="0" dirty="0">
                          <a:solidFill>
                            <a:schemeClr val="dk1"/>
                          </a:solidFill>
                          <a:latin typeface="+mn-lt"/>
                          <a:ea typeface="+mn-ea"/>
                          <a:cs typeface="+mn-cs"/>
                        </a:rPr>
                        <a:t> used </a:t>
                      </a:r>
                      <a:r>
                        <a:rPr lang="en-US" sz="1400" b="0" i="0" kern="1200" dirty="0">
                          <a:solidFill>
                            <a:schemeClr val="dk1"/>
                          </a:solidFill>
                          <a:latin typeface="+mn-lt"/>
                          <a:ea typeface="+mn-ea"/>
                          <a:cs typeface="+mn-cs"/>
                        </a:rPr>
                        <a:t>retrospective prognostic design</a:t>
                      </a:r>
                      <a:endParaRPr lang="x-none" sz="1400" b="0" dirty="0">
                        <a:latin typeface="Times New Roman" panose="02020603050405020304" pitchFamily="18" charset="0"/>
                        <a:cs typeface="Times New Roman" panose="02020603050405020304" pitchFamily="18" charset="0"/>
                      </a:endParaRPr>
                    </a:p>
                  </a:txBody>
                  <a:tcPr/>
                </a:tc>
                <a:tc>
                  <a:txBody>
                    <a:bodyPr/>
                    <a:lstStyle/>
                    <a:p>
                      <a:r>
                        <a:rPr lang="en-GB" sz="1400" b="0" u="none" strike="noStrike" kern="1200" dirty="0">
                          <a:solidFill>
                            <a:schemeClr val="dk1"/>
                          </a:solidFill>
                          <a:effectLst/>
                          <a:latin typeface="Times New Roman" panose="02020603050405020304" pitchFamily="18" charset="0"/>
                          <a:cs typeface="Times New Roman" panose="02020603050405020304" pitchFamily="18" charset="0"/>
                        </a:rPr>
                        <a:t>1. </a:t>
                      </a:r>
                      <a:r>
                        <a:rPr lang="en-US" sz="1400" b="0" i="0" kern="1200" dirty="0">
                          <a:solidFill>
                            <a:schemeClr val="dk1"/>
                          </a:solidFill>
                          <a:latin typeface="+mn-lt"/>
                          <a:ea typeface="+mn-ea"/>
                          <a:cs typeface="+mn-cs"/>
                        </a:rPr>
                        <a:t>Limited generalizability due to varying clinical characteristics across studies, requiring further validation with multi-center datasets.</a:t>
                      </a:r>
                      <a:br>
                        <a:rPr lang="en-US" sz="1400" dirty="0"/>
                      </a:br>
                      <a:r>
                        <a:rPr lang="en-GB" sz="1400" b="0" u="none" strike="noStrike" kern="1200" dirty="0">
                          <a:solidFill>
                            <a:schemeClr val="dk1"/>
                          </a:solidFill>
                          <a:effectLst/>
                          <a:latin typeface="Times New Roman" panose="02020603050405020304" pitchFamily="18" charset="0"/>
                          <a:cs typeface="Times New Roman" panose="02020603050405020304" pitchFamily="18" charset="0"/>
                        </a:rPr>
                        <a:t>2. </a:t>
                      </a:r>
                      <a:r>
                        <a:rPr lang="en-US" sz="1400" b="0" i="0" kern="1200" dirty="0">
                          <a:solidFill>
                            <a:schemeClr val="dk1"/>
                          </a:solidFill>
                          <a:latin typeface="+mn-lt"/>
                          <a:ea typeface="+mn-ea"/>
                          <a:cs typeface="+mn-cs"/>
                        </a:rPr>
                        <a:t>The model only predicts occurrence and severity of ROP, lacking detailed predictions</a:t>
                      </a:r>
                      <a:endParaRPr lang="x-none"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9621575"/>
                  </a:ext>
                </a:extLst>
              </a:tr>
              <a:tr h="12070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5</a:t>
                      </a:r>
                      <a:r>
                        <a:rPr lang="x-none" sz="1400" dirty="0">
                          <a:latin typeface="Times New Roman" panose="02020603050405020304" pitchFamily="18" charset="0"/>
                          <a:cs typeface="Times New Roman" panose="02020603050405020304" pitchFamily="18" charset="0"/>
                        </a:rPr>
                        <a:t>.</a:t>
                      </a:r>
                      <a:r>
                        <a:rPr lang="en-GB" sz="1400" b="0" u="none" strike="noStrike" kern="1200" dirty="0">
                          <a:solidFill>
                            <a:schemeClr val="dk1"/>
                          </a:solidFill>
                          <a:effectLst/>
                          <a:latin typeface="Times New Roman" panose="02020603050405020304" pitchFamily="18" charset="0"/>
                          <a:cs typeface="Times New Roman" panose="02020603050405020304" pitchFamily="18" charset="0"/>
                        </a:rPr>
                        <a:t> </a:t>
                      </a:r>
                      <a:r>
                        <a:rPr lang="en-US" sz="1400" b="0" i="0" kern="1200" dirty="0">
                          <a:solidFill>
                            <a:schemeClr val="dk1"/>
                          </a:solidFill>
                          <a:latin typeface="+mn-lt"/>
                          <a:ea typeface="+mn-ea"/>
                          <a:cs typeface="+mn-cs"/>
                        </a:rPr>
                        <a:t>Early Detection of Retinopathy of Prematurity stage using Deep Learning approach</a:t>
                      </a:r>
                    </a:p>
                    <a:p>
                      <a:endParaRPr lang="x-none" sz="1400" dirty="0">
                        <a:latin typeface="Times New Roman" panose="02020603050405020304" pitchFamily="18" charset="0"/>
                        <a:cs typeface="Times New Roman" panose="02020603050405020304" pitchFamily="18" charset="0"/>
                      </a:endParaRPr>
                    </a:p>
                  </a:txBody>
                  <a:tcPr/>
                </a:tc>
                <a:tc>
                  <a:txBody>
                    <a:bodyPr/>
                    <a:lstStyle/>
                    <a:p>
                      <a:endParaRPr lang="en-US" sz="1800" kern="1200" baseline="0" dirty="0">
                        <a:solidFill>
                          <a:schemeClr val="dk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 </a:t>
                      </a:r>
                      <a:r>
                        <a:rPr lang="en-US" sz="1600" kern="1200" baseline="0" dirty="0" err="1">
                          <a:solidFill>
                            <a:schemeClr val="dk1"/>
                          </a:solidFill>
                          <a:latin typeface="+mn-lt"/>
                          <a:ea typeface="+mn-ea"/>
                          <a:cs typeface="+mn-cs"/>
                        </a:rPr>
                        <a:t>AuthorInfo</a:t>
                      </a:r>
                      <a:endParaRPr lang="x-none" sz="1200" dirty="0">
                        <a:latin typeface="Times New Roman" panose="02020603050405020304" pitchFamily="18" charset="0"/>
                        <a:cs typeface="Times New Roman" panose="02020603050405020304" pitchFamily="18" charset="0"/>
                      </a:endParaRPr>
                    </a:p>
                    <a:p>
                      <a:endParaRPr lang="en-US" sz="1800" kern="1200" baseline="0" dirty="0">
                        <a:solidFill>
                          <a:schemeClr val="dk1"/>
                        </a:solidFill>
                        <a:latin typeface="+mn-lt"/>
                        <a:ea typeface="+mn-ea"/>
                        <a:cs typeface="+mn-cs"/>
                      </a:endParaRPr>
                    </a:p>
                  </a:txBody>
                  <a:tcPr/>
                </a:tc>
                <a:tc>
                  <a:txBody>
                    <a:bodyPr/>
                    <a:lstStyle/>
                    <a:p>
                      <a:r>
                        <a:rPr lang="x-none" sz="1400">
                          <a:latin typeface="Times New Roman" panose="02020603050405020304" pitchFamily="18" charset="0"/>
                          <a:cs typeface="Times New Roman" panose="02020603050405020304" pitchFamily="18" charset="0"/>
                        </a:rPr>
                        <a:t>202</a:t>
                      </a:r>
                      <a:r>
                        <a:rPr lang="en-US" sz="1400" dirty="0">
                          <a:latin typeface="Times New Roman" panose="02020603050405020304" pitchFamily="18" charset="0"/>
                          <a:cs typeface="Times New Roman" panose="02020603050405020304" pitchFamily="18" charset="0"/>
                        </a:rPr>
                        <a:t>4</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dirty="0"/>
                        <a:t>ROP</a:t>
                      </a:r>
                      <a:r>
                        <a:rPr lang="en-US" sz="1400" baseline="0" dirty="0"/>
                        <a:t> </a:t>
                      </a:r>
                      <a:r>
                        <a:rPr lang="en-US" sz="1400" dirty="0"/>
                        <a:t>using a convolutional neural network (CNN)</a:t>
                      </a:r>
                      <a:endParaRPr lang="x-none" sz="1400" dirty="0">
                        <a:latin typeface="Times New Roman" panose="02020603050405020304" pitchFamily="18" charset="0"/>
                        <a:cs typeface="Times New Roman" panose="02020603050405020304" pitchFamily="18" charset="0"/>
                      </a:endParaRPr>
                    </a:p>
                  </a:txBody>
                  <a:tcPr/>
                </a:tc>
                <a:tc>
                  <a:txBody>
                    <a:bodyPr/>
                    <a:lstStyle/>
                    <a:p>
                      <a:r>
                        <a:rPr lang="en-US" sz="1400" dirty="0"/>
                        <a:t>Its small dataset size and variability in image quality.</a:t>
                      </a:r>
                      <a:endParaRPr lang="x-none"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3624023"/>
                  </a:ext>
                </a:extLst>
              </a:tr>
            </a:tbl>
          </a:graphicData>
        </a:graphic>
      </p:graphicFrame>
      <p:sp>
        <p:nvSpPr>
          <p:cNvPr id="7" name="Slide Number Placeholder 6">
            <a:extLst>
              <a:ext uri="{FF2B5EF4-FFF2-40B4-BE49-F238E27FC236}">
                <a16:creationId xmlns:a16="http://schemas.microsoft.com/office/drawing/2014/main" id="{B29106E2-7D04-BF93-DBA4-7210D8F32005}"/>
              </a:ext>
            </a:extLst>
          </p:cNvPr>
          <p:cNvSpPr>
            <a:spLocks noGrp="1"/>
          </p:cNvSpPr>
          <p:nvPr>
            <p:ph type="sldNum" sz="quarter" idx="12"/>
          </p:nvPr>
        </p:nvSpPr>
        <p:spPr/>
        <p:txBody>
          <a:bodyPr/>
          <a:lstStyle/>
          <a:p>
            <a:fld id="{6DC12096-69D0-504A-9717-4C5F6C35B690}" type="slidenum">
              <a:rPr lang="x-none" smtClean="0"/>
              <a:pPr/>
              <a:t>6</a:t>
            </a:fld>
            <a:endParaRPr lang="x-none"/>
          </a:p>
        </p:txBody>
      </p:sp>
    </p:spTree>
    <p:extLst>
      <p:ext uri="{BB962C8B-B14F-4D97-AF65-F5344CB8AC3E}">
        <p14:creationId xmlns:p14="http://schemas.microsoft.com/office/powerpoint/2010/main" val="276383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B35511-A643-2FD7-BB78-A0462B4B2B8D}"/>
              </a:ext>
            </a:extLst>
          </p:cNvPr>
          <p:cNvSpPr txBox="1"/>
          <p:nvPr/>
        </p:nvSpPr>
        <p:spPr>
          <a:xfrm>
            <a:off x="1105712" y="1074483"/>
            <a:ext cx="3778180" cy="430887"/>
          </a:xfrm>
          <a:prstGeom prst="rect">
            <a:avLst/>
          </a:prstGeom>
          <a:noFill/>
        </p:spPr>
        <p:txBody>
          <a:bodyPr wrap="square" rtlCol="0">
            <a:spAutoFit/>
          </a:bodyPr>
          <a:lstStyle/>
          <a:p>
            <a:r>
              <a:rPr lang="x-none" sz="2200" b="1" u="sng" dirty="0"/>
              <a:t>Research Gap</a:t>
            </a:r>
          </a:p>
        </p:txBody>
      </p:sp>
      <p:sp>
        <p:nvSpPr>
          <p:cNvPr id="5" name="TextBox 4">
            <a:extLst>
              <a:ext uri="{FF2B5EF4-FFF2-40B4-BE49-F238E27FC236}">
                <a16:creationId xmlns:a16="http://schemas.microsoft.com/office/drawing/2014/main" id="{9D100EF8-EEE1-9AC4-1553-917ECDD52E36}"/>
              </a:ext>
            </a:extLst>
          </p:cNvPr>
          <p:cNvSpPr txBox="1"/>
          <p:nvPr/>
        </p:nvSpPr>
        <p:spPr>
          <a:xfrm>
            <a:off x="1105712" y="2054373"/>
            <a:ext cx="10106771" cy="3293209"/>
          </a:xfrm>
          <a:prstGeom prst="rect">
            <a:avLst/>
          </a:prstGeom>
          <a:noFill/>
        </p:spPr>
        <p:txBody>
          <a:bodyPr wrap="square" rtlCol="0">
            <a:spAutoFit/>
          </a:bodyPr>
          <a:lstStyle/>
          <a:p>
            <a:pPr marL="285750" indent="-285750" algn="just">
              <a:buFont typeface="Wingdings" pitchFamily="2" charset="2"/>
              <a:buChar char="v"/>
            </a:pPr>
            <a:r>
              <a:rPr lang="en-US" sz="1600" dirty="0"/>
              <a:t>The existing studies on the classification of Retinopathy of Prematurity (ROP) using fundus images and deep learning algorithms often rely on relatively small datasets. This limitation hinders the accuracy and generalizability of the predictive models. Moreover, critical factors such as gestational age, birth weight, and oxygen exposure history, which are essential for ROP risk assessment, are frequently underrepresented or missing from these datasets. The absence of comprehensive patient data can significantly affect the performance of ROP classification models.</a:t>
            </a:r>
          </a:p>
          <a:p>
            <a:pPr marL="285750" indent="-285750" algn="just">
              <a:buFont typeface="Wingdings" pitchFamily="2" charset="2"/>
              <a:buChar char="v"/>
            </a:pPr>
            <a:endParaRPr lang="en-GB" sz="1600" dirty="0">
              <a:solidFill>
                <a:srgbClr val="000000"/>
              </a:solidFill>
              <a:effectLst/>
            </a:endParaRPr>
          </a:p>
          <a:p>
            <a:pPr marL="285750" indent="-285750" algn="just">
              <a:buFont typeface="Wingdings" pitchFamily="2" charset="2"/>
              <a:buChar char="v"/>
            </a:pPr>
            <a:r>
              <a:rPr lang="en-US" sz="1600" dirty="0"/>
              <a:t>Additionally, many studies do not account for variations in clinical practices and diagnostic criteria across different healthcare settings, which may lead to inconsistencies in model applicability. There is also a lack of diverse datasets that reflect the various demographic and clinical characteristics of the population at risk for ROP. This raises concerns about the model's ability to generalize across different ethnic groups and healthcare environments.</a:t>
            </a:r>
          </a:p>
          <a:p>
            <a:pPr marL="285750" indent="-285750" algn="just">
              <a:buFont typeface="Wingdings" pitchFamily="2" charset="2"/>
              <a:buChar char="v"/>
            </a:pPr>
            <a:endParaRPr lang="en-GB" sz="1600" dirty="0">
              <a:solidFill>
                <a:srgbClr val="313131"/>
              </a:solidFill>
              <a:effectLst/>
            </a:endParaRPr>
          </a:p>
          <a:p>
            <a:pPr marL="285750" indent="-285750" algn="just">
              <a:buFont typeface="Wingdings" pitchFamily="2" charset="2"/>
              <a:buChar char="v"/>
            </a:pPr>
            <a:r>
              <a:rPr lang="en-US" sz="1600" dirty="0"/>
              <a:t>To enhance the robustness of deep learning models for ROP classification, larger, diverse datasets with comprehensive clinical histories are needed for validation across various populations.</a:t>
            </a:r>
            <a:endParaRPr lang="x-none" sz="1600" dirty="0"/>
          </a:p>
        </p:txBody>
      </p:sp>
      <p:sp>
        <p:nvSpPr>
          <p:cNvPr id="8" name="Slide Number Placeholder 7">
            <a:extLst>
              <a:ext uri="{FF2B5EF4-FFF2-40B4-BE49-F238E27FC236}">
                <a16:creationId xmlns:a16="http://schemas.microsoft.com/office/drawing/2014/main" id="{F334FA79-C7E8-D743-DAC5-4A7304C39CD7}"/>
              </a:ext>
            </a:extLst>
          </p:cNvPr>
          <p:cNvSpPr>
            <a:spLocks noGrp="1"/>
          </p:cNvSpPr>
          <p:nvPr>
            <p:ph type="sldNum" sz="quarter" idx="12"/>
          </p:nvPr>
        </p:nvSpPr>
        <p:spPr/>
        <p:txBody>
          <a:bodyPr/>
          <a:lstStyle/>
          <a:p>
            <a:fld id="{6DC12096-69D0-504A-9717-4C5F6C35B690}" type="slidenum">
              <a:rPr lang="x-none" smtClean="0"/>
              <a:pPr/>
              <a:t>7</a:t>
            </a:fld>
            <a:endParaRPr lang="x-none"/>
          </a:p>
        </p:txBody>
      </p:sp>
    </p:spTree>
    <p:extLst>
      <p:ext uri="{BB962C8B-B14F-4D97-AF65-F5344CB8AC3E}">
        <p14:creationId xmlns:p14="http://schemas.microsoft.com/office/powerpoint/2010/main" val="384706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61F8C6-EE42-269E-A097-6A3EE6F8BBB0}"/>
              </a:ext>
            </a:extLst>
          </p:cNvPr>
          <p:cNvSpPr>
            <a:spLocks noGrp="1"/>
          </p:cNvSpPr>
          <p:nvPr>
            <p:ph type="sldNum" sz="quarter" idx="12"/>
          </p:nvPr>
        </p:nvSpPr>
        <p:spPr/>
        <p:txBody>
          <a:bodyPr/>
          <a:lstStyle/>
          <a:p>
            <a:fld id="{6DC12096-69D0-504A-9717-4C5F6C35B690}" type="slidenum">
              <a:rPr lang="x-none" smtClean="0"/>
              <a:pPr/>
              <a:t>8</a:t>
            </a:fld>
            <a:endParaRPr lang="x-none"/>
          </a:p>
        </p:txBody>
      </p:sp>
      <p:sp>
        <p:nvSpPr>
          <p:cNvPr id="4" name="TextBox 3">
            <a:extLst>
              <a:ext uri="{FF2B5EF4-FFF2-40B4-BE49-F238E27FC236}">
                <a16:creationId xmlns:a16="http://schemas.microsoft.com/office/drawing/2014/main" id="{88C0A890-CB6A-C0AA-A2E2-CD8D8FE758F2}"/>
              </a:ext>
            </a:extLst>
          </p:cNvPr>
          <p:cNvSpPr txBox="1"/>
          <p:nvPr/>
        </p:nvSpPr>
        <p:spPr>
          <a:xfrm>
            <a:off x="1341751" y="863961"/>
            <a:ext cx="4210259" cy="430887"/>
          </a:xfrm>
          <a:prstGeom prst="rect">
            <a:avLst/>
          </a:prstGeom>
          <a:noFill/>
        </p:spPr>
        <p:txBody>
          <a:bodyPr wrap="square" rtlCol="0">
            <a:spAutoFit/>
          </a:bodyPr>
          <a:lstStyle/>
          <a:p>
            <a:r>
              <a:rPr lang="x-none" sz="2200" b="1" u="sng" dirty="0"/>
              <a:t>Technical Novelty</a:t>
            </a:r>
          </a:p>
        </p:txBody>
      </p:sp>
      <p:sp>
        <p:nvSpPr>
          <p:cNvPr id="5" name="TextBox 4">
            <a:extLst>
              <a:ext uri="{FF2B5EF4-FFF2-40B4-BE49-F238E27FC236}">
                <a16:creationId xmlns:a16="http://schemas.microsoft.com/office/drawing/2014/main" id="{BD97B647-A259-A804-7D2D-4E309D42ECC0}"/>
              </a:ext>
            </a:extLst>
          </p:cNvPr>
          <p:cNvSpPr txBox="1"/>
          <p:nvPr/>
        </p:nvSpPr>
        <p:spPr>
          <a:xfrm>
            <a:off x="1341750" y="1407014"/>
            <a:ext cx="9586225" cy="4770537"/>
          </a:xfrm>
          <a:prstGeom prst="rect">
            <a:avLst/>
          </a:prstGeom>
          <a:noFill/>
        </p:spPr>
        <p:txBody>
          <a:bodyPr wrap="square" rtlCol="0">
            <a:spAutoFit/>
          </a:bodyPr>
          <a:lstStyle/>
          <a:p>
            <a:pPr algn="just"/>
            <a:r>
              <a:rPr lang="en-US" sz="1600" dirty="0"/>
              <a:t>Early methods of detecting Retinopathy of Prematurity (ROP) include ophthalmoscopic examination, indirect ophthalmoscopy, and other retinal imaging techniques. We can enhance the early detection of ROP risk factors efficiently through this process—</a:t>
            </a:r>
          </a:p>
          <a:p>
            <a:pPr algn="just"/>
            <a:endParaRPr lang="en-GB" sz="1600" dirty="0">
              <a:solidFill>
                <a:srgbClr val="313131"/>
              </a:solidFill>
              <a:effectLst/>
            </a:endParaRPr>
          </a:p>
          <a:p>
            <a:pPr marL="285750" indent="-285750" algn="just">
              <a:buFont typeface="Wingdings" pitchFamily="2" charset="2"/>
              <a:buChar char="v"/>
            </a:pPr>
            <a:r>
              <a:rPr lang="en-GB" sz="1600" b="1" dirty="0">
                <a:solidFill>
                  <a:schemeClr val="accent1"/>
                </a:solidFill>
                <a:effectLst/>
              </a:rPr>
              <a:t>Integration of Medical Imaging and AI :</a:t>
            </a:r>
            <a:r>
              <a:rPr lang="en-GB" sz="1600" dirty="0">
                <a:solidFill>
                  <a:schemeClr val="accent1"/>
                </a:solidFill>
                <a:effectLst/>
              </a:rPr>
              <a:t> </a:t>
            </a:r>
            <a:r>
              <a:rPr lang="en-US" sz="1600" dirty="0"/>
              <a:t>This project integrates medical imaging with advanced AI techniques to analyze retinal fundus images for the early detection and progression monitoring of Retinopathy of Prematurity.</a:t>
            </a:r>
            <a:endParaRPr lang="en-GB" sz="1600" dirty="0">
              <a:solidFill>
                <a:srgbClr val="313131"/>
              </a:solidFill>
              <a:effectLst/>
            </a:endParaRPr>
          </a:p>
          <a:p>
            <a:pPr algn="just"/>
            <a:endParaRPr lang="en-GB" sz="1600" dirty="0">
              <a:solidFill>
                <a:srgbClr val="313131"/>
              </a:solidFill>
              <a:effectLst/>
            </a:endParaRPr>
          </a:p>
          <a:p>
            <a:pPr marL="285750" indent="-285750" algn="just">
              <a:buFont typeface="Wingdings" pitchFamily="2" charset="2"/>
              <a:buChar char="v"/>
            </a:pPr>
            <a:r>
              <a:rPr lang="en-GB" sz="1600" b="1" dirty="0">
                <a:solidFill>
                  <a:schemeClr val="accent1"/>
                </a:solidFill>
                <a:effectLst/>
              </a:rPr>
              <a:t>Non-Invasive Early Detection :</a:t>
            </a:r>
            <a:r>
              <a:rPr lang="en-GB" sz="1600" dirty="0">
                <a:solidFill>
                  <a:schemeClr val="accent1"/>
                </a:solidFill>
                <a:effectLst/>
              </a:rPr>
              <a:t> </a:t>
            </a:r>
            <a:r>
              <a:rPr lang="en-US" sz="1600" dirty="0"/>
              <a:t>Retinal imaging provides a non-invasive and effective method to identify ROP at an early stage, enabling timely diagnosis and intervention to prevent severe vision impairment or blindness.</a:t>
            </a:r>
          </a:p>
          <a:p>
            <a:pPr marL="285750" indent="-285750" algn="just">
              <a:buFont typeface="Wingdings" pitchFamily="2" charset="2"/>
              <a:buChar char="v"/>
            </a:pPr>
            <a:endParaRPr lang="en-GB" sz="1600" dirty="0">
              <a:solidFill>
                <a:srgbClr val="313131"/>
              </a:solidFill>
              <a:effectLst/>
            </a:endParaRPr>
          </a:p>
          <a:p>
            <a:pPr marL="285750" indent="-285750" algn="just">
              <a:buFont typeface="Wingdings" pitchFamily="2" charset="2"/>
              <a:buChar char="v"/>
            </a:pPr>
            <a:r>
              <a:rPr lang="en-GB" sz="1600" b="1" dirty="0">
                <a:solidFill>
                  <a:schemeClr val="accent1"/>
                </a:solidFill>
                <a:effectLst/>
              </a:rPr>
              <a:t>Deep Learning and CNN :</a:t>
            </a:r>
            <a:r>
              <a:rPr lang="en-GB" sz="1600" dirty="0">
                <a:solidFill>
                  <a:schemeClr val="accent1"/>
                </a:solidFill>
                <a:effectLst/>
              </a:rPr>
              <a:t> </a:t>
            </a:r>
            <a:r>
              <a:rPr lang="en-US" sz="1600" dirty="0"/>
              <a:t>Deep learning algorithms, especially Convolutional Neural Networks (CNNs), are applied to automatically extract complex features from fundus images, helping detect early-stage signs of ROP and facilitating more accurate diagnosis.</a:t>
            </a:r>
            <a:endParaRPr lang="en-GB" sz="1600" dirty="0">
              <a:solidFill>
                <a:srgbClr val="313131"/>
              </a:solidFill>
              <a:effectLst/>
            </a:endParaRPr>
          </a:p>
          <a:p>
            <a:pPr algn="just"/>
            <a:endParaRPr lang="en-GB" sz="1600" dirty="0">
              <a:solidFill>
                <a:srgbClr val="313131"/>
              </a:solidFill>
              <a:effectLst/>
            </a:endParaRPr>
          </a:p>
          <a:p>
            <a:pPr marL="285750" indent="-285750" algn="just">
              <a:buFont typeface="Wingdings" pitchFamily="2" charset="2"/>
              <a:buChar char="v"/>
            </a:pPr>
            <a:r>
              <a:rPr lang="en-GB" sz="1600" b="1" dirty="0">
                <a:solidFill>
                  <a:schemeClr val="accent1"/>
                </a:solidFill>
                <a:effectLst/>
              </a:rPr>
              <a:t>Multimodal Data Fusion :</a:t>
            </a:r>
            <a:r>
              <a:rPr lang="en-GB" sz="1600" dirty="0">
                <a:solidFill>
                  <a:schemeClr val="accent1"/>
                </a:solidFill>
                <a:effectLst/>
              </a:rPr>
              <a:t> </a:t>
            </a:r>
            <a:r>
              <a:rPr lang="en-US" sz="1600" dirty="0"/>
              <a:t>The project combines fundus images with clinical data of premature infants, such as gestational age, birth weight, and oxygen exposure, improving the precision of prediction models for ROP progression by considering various relevant factors.</a:t>
            </a:r>
            <a:endParaRPr lang="en-GB" sz="1600" dirty="0">
              <a:solidFill>
                <a:srgbClr val="313131"/>
              </a:solidFill>
              <a:effectLst/>
            </a:endParaRPr>
          </a:p>
          <a:p>
            <a:pPr algn="just"/>
            <a:endParaRPr lang="x-none" sz="1600" dirty="0"/>
          </a:p>
        </p:txBody>
      </p:sp>
      <p:sp>
        <p:nvSpPr>
          <p:cNvPr id="8" name="Slide Number Placeholder 7">
            <a:extLst>
              <a:ext uri="{FF2B5EF4-FFF2-40B4-BE49-F238E27FC236}">
                <a16:creationId xmlns:a16="http://schemas.microsoft.com/office/drawing/2014/main" id="{881BE59A-ECD3-A4BD-A0C6-0890AD4F0505}"/>
              </a:ext>
            </a:extLst>
          </p:cNvPr>
          <p:cNvSpPr txBox="1">
            <a:spLocks/>
          </p:cNvSpPr>
          <p:nvPr/>
        </p:nvSpPr>
        <p:spPr>
          <a:xfrm>
            <a:off x="10052858" y="66121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C12096-69D0-504A-9717-4C5F6C35B690}" type="slidenum">
              <a:rPr lang="x-none" smtClean="0"/>
              <a:pPr/>
              <a:t>8</a:t>
            </a:fld>
            <a:endParaRPr lang="x-none"/>
          </a:p>
        </p:txBody>
      </p:sp>
    </p:spTree>
    <p:extLst>
      <p:ext uri="{BB962C8B-B14F-4D97-AF65-F5344CB8AC3E}">
        <p14:creationId xmlns:p14="http://schemas.microsoft.com/office/powerpoint/2010/main" val="34898077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1817</TotalTime>
  <Words>1890</Words>
  <Application>Microsoft Office PowerPoint</Application>
  <PresentationFormat>Widescreen</PresentationFormat>
  <Paragraphs>190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Times New Roman</vt:lpstr>
      <vt:lpstr>Trebuchet MS</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Preparation process of Data Set: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Microsoft Office User</dc:creator>
  <cp:lastModifiedBy>Sanidhya Sinha</cp:lastModifiedBy>
  <cp:revision>26</cp:revision>
  <dcterms:created xsi:type="dcterms:W3CDTF">2024-09-24T13:27:17Z</dcterms:created>
  <dcterms:modified xsi:type="dcterms:W3CDTF">2024-09-26T17:20:16Z</dcterms:modified>
</cp:coreProperties>
</file>