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66" r:id="rId9"/>
    <p:sldId id="267" r:id="rId10"/>
    <p:sldId id="268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089EA3-D615-428D-B123-5E9FCCBB9FE7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F45A548-869C-46DB-BDE9-D2D002071E8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552" y="838200"/>
            <a:ext cx="7851648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Computational Bioinformatics</a:t>
            </a:r>
            <a:br>
              <a:rPr lang="en-US" sz="4000" dirty="0" smtClean="0"/>
            </a:br>
            <a:r>
              <a:rPr lang="en-US" sz="4000" dirty="0" smtClean="0"/>
              <a:t>Research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2057400"/>
            <a:ext cx="5111496" cy="3810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Instructor : </a:t>
            </a:r>
            <a:r>
              <a:rPr lang="en-US" dirty="0" smtClean="0"/>
              <a:t>Dr. Al- </a:t>
            </a:r>
            <a:r>
              <a:rPr lang="en-US" dirty="0" err="1" smtClean="0"/>
              <a:t>Mubaid</a:t>
            </a:r>
            <a:r>
              <a:rPr lang="en-US" dirty="0" smtClean="0"/>
              <a:t> </a:t>
            </a:r>
            <a:r>
              <a:rPr lang="en-US" dirty="0" err="1" smtClean="0"/>
              <a:t>Hisham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Presented by</a:t>
            </a:r>
          </a:p>
          <a:p>
            <a:pPr algn="ctr"/>
            <a:r>
              <a:rPr lang="en-US" dirty="0" err="1" smtClean="0"/>
              <a:t>Tejaswi</a:t>
            </a:r>
            <a:r>
              <a:rPr lang="en-US" dirty="0" smtClean="0"/>
              <a:t> </a:t>
            </a:r>
            <a:r>
              <a:rPr lang="en-US" dirty="0" err="1" smtClean="0"/>
              <a:t>Bharadwaj</a:t>
            </a:r>
            <a:r>
              <a:rPr lang="en-US" dirty="0" smtClean="0"/>
              <a:t> </a:t>
            </a:r>
            <a:r>
              <a:rPr lang="en-US" dirty="0" err="1" smtClean="0"/>
              <a:t>Pullabhotla</a:t>
            </a:r>
            <a:endParaRPr lang="en-US" dirty="0" smtClean="0"/>
          </a:p>
          <a:p>
            <a:pPr algn="ctr"/>
            <a:r>
              <a:rPr lang="en-US" dirty="0" err="1" smtClean="0"/>
              <a:t>Jayesh</a:t>
            </a:r>
            <a:r>
              <a:rPr lang="en-US" dirty="0" smtClean="0"/>
              <a:t> </a:t>
            </a:r>
            <a:r>
              <a:rPr lang="en-US" dirty="0" err="1" smtClean="0"/>
              <a:t>Pashilkar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Sanif</a:t>
            </a:r>
            <a:r>
              <a:rPr lang="en-US" dirty="0" smtClean="0"/>
              <a:t> </a:t>
            </a:r>
            <a:r>
              <a:rPr lang="en-US" dirty="0" err="1" smtClean="0"/>
              <a:t>Maredia</a:t>
            </a:r>
            <a:endParaRPr lang="en-US" dirty="0" smtClean="0"/>
          </a:p>
          <a:p>
            <a:pPr algn="ctr"/>
            <a:r>
              <a:rPr lang="en-US" dirty="0" smtClean="0"/>
              <a:t>Sai Krishna Kotha</a:t>
            </a:r>
          </a:p>
          <a:p>
            <a:pPr algn="ctr"/>
            <a:r>
              <a:rPr lang="en-US" dirty="0" smtClean="0"/>
              <a:t>Nitin </a:t>
            </a:r>
            <a:r>
              <a:rPr lang="en-US" dirty="0" err="1" smtClean="0"/>
              <a:t>Gottiparthi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Result for Bayesian Classification and Weighted Probability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30200" y="2015744"/>
            <a:ext cx="4572000" cy="21782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 Classification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genes that are classified accurately = 13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records = 30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(%) of Accuracy = (13/30) *100 = 43.33%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200" y="4213322"/>
            <a:ext cx="4572000" cy="2280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 Probability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Genes that are classified correctly=19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Genes=30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Accuracy=(19|30)*100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=63.33</a:t>
            </a:r>
          </a:p>
        </p:txBody>
      </p:sp>
    </p:spTree>
    <p:extLst>
      <p:ext uri="{BB962C8B-B14F-4D97-AF65-F5344CB8AC3E}">
        <p14:creationId xmlns:p14="http://schemas.microsoft.com/office/powerpoint/2010/main" val="260000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Naïve Bayes classification on WEKA tool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026920"/>
            <a:ext cx="510540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096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you…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Queries???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07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dirty="0" smtClean="0"/>
              <a:t>In this research work, we classify the given set of gene into its respective disease class based on machine learning techniques such as Naïve Bayes and Weighted Probability.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Genes </a:t>
            </a:r>
          </a:p>
          <a:p>
            <a:pPr>
              <a:buNone/>
            </a:pPr>
            <a:r>
              <a:rPr lang="en-US" dirty="0" smtClean="0"/>
              <a:t>   - Number of Genes: 400 HIV, 400 TB </a:t>
            </a:r>
          </a:p>
          <a:p>
            <a:pPr>
              <a:buNone/>
            </a:pPr>
            <a:r>
              <a:rPr lang="en-US" dirty="0" smtClean="0"/>
              <a:t>   - Type of Gram implemented: 3 gram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Gene Database Specifications:</a:t>
            </a:r>
          </a:p>
          <a:p>
            <a:pPr>
              <a:buNone/>
            </a:pPr>
            <a:r>
              <a:rPr lang="en-US" dirty="0" smtClean="0"/>
              <a:t>   - Original gene database</a:t>
            </a:r>
          </a:p>
          <a:p>
            <a:pPr>
              <a:buNone/>
            </a:pPr>
            <a:r>
              <a:rPr lang="en-US" dirty="0" smtClean="0"/>
              <a:t>   - No of rows: 800</a:t>
            </a:r>
          </a:p>
          <a:p>
            <a:pPr>
              <a:buNone/>
            </a:pPr>
            <a:r>
              <a:rPr lang="en-US" dirty="0" smtClean="0"/>
              <a:t>   - No of columns: 64</a:t>
            </a:r>
          </a:p>
          <a:p>
            <a:pPr>
              <a:buNone/>
            </a:pPr>
            <a:r>
              <a:rPr lang="en-US" dirty="0" smtClean="0"/>
              <a:t>   - No of rows: 30</a:t>
            </a:r>
          </a:p>
          <a:p>
            <a:pPr>
              <a:buNone/>
            </a:pPr>
            <a:r>
              <a:rPr lang="en-US" dirty="0" smtClean="0"/>
              <a:t>   - No of columns: 11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Data Set Information </a:t>
            </a:r>
            <a:br>
              <a:rPr lang="en-US" sz="3600" b="1" dirty="0" smtClean="0"/>
            </a:br>
            <a:endParaRPr lang="en-US" sz="3600" b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219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Gene Dataset and Matrix Designing: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074920"/>
          </a:xfrm>
        </p:spPr>
        <p:txBody>
          <a:bodyPr/>
          <a:lstStyle/>
          <a:p>
            <a:r>
              <a:rPr lang="en-US" dirty="0" smtClean="0"/>
              <a:t> We have developed 3 programs for building Gene dataset and gene matrix. The programs are as follows:</a:t>
            </a:r>
          </a:p>
          <a:p>
            <a:pPr algn="ctr"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2971800"/>
            <a:ext cx="1981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ACCTGGTGTGGGTGTGCAACATGCATGTGG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4419600"/>
            <a:ext cx="213360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ACC, TGG, TGT, GGG,TGT,GCA,ACA,TGC,ATG,TGG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5562600"/>
          <a:ext cx="3276602" cy="990600"/>
        </p:xfrm>
        <a:graphic>
          <a:graphicData uri="http://schemas.openxmlformats.org/drawingml/2006/table">
            <a:tbl>
              <a:tblPr/>
              <a:tblGrid>
                <a:gridCol w="109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AAA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ACG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ACT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rved Left Arrow 8"/>
          <p:cNvSpPr/>
          <p:nvPr/>
        </p:nvSpPr>
        <p:spPr>
          <a:xfrm>
            <a:off x="5562600" y="3200400"/>
            <a:ext cx="685800" cy="1447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>
            <a:off x="1295400" y="4648200"/>
            <a:ext cx="914400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Steps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Gene Sequence Collection </a:t>
            </a:r>
          </a:p>
          <a:p>
            <a:r>
              <a:rPr lang="en-US" dirty="0" smtClean="0"/>
              <a:t> Matrix Building</a:t>
            </a:r>
          </a:p>
          <a:p>
            <a:r>
              <a:rPr lang="en-US" dirty="0" smtClean="0"/>
              <a:t> Matrix Comparison</a:t>
            </a:r>
          </a:p>
          <a:p>
            <a:r>
              <a:rPr lang="en-US" dirty="0" smtClean="0"/>
              <a:t> Application of Bayesian, Naïve </a:t>
            </a:r>
            <a:r>
              <a:rPr lang="en-US" dirty="0" err="1" smtClean="0"/>
              <a:t>Bayes</a:t>
            </a:r>
            <a:r>
              <a:rPr lang="en-US" dirty="0" smtClean="0"/>
              <a:t> on dataset 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Bayesian Learning &amp; Probability: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Bayes</a:t>
            </a:r>
            <a:r>
              <a:rPr lang="en-US" dirty="0" smtClean="0"/>
              <a:t> Probability is the basis for efficiency computing unknown </a:t>
            </a:r>
            <a:r>
              <a:rPr lang="en-US" b="1" dirty="0" smtClean="0"/>
              <a:t>conditional probabilities </a:t>
            </a:r>
            <a:r>
              <a:rPr lang="en-US" dirty="0" smtClean="0"/>
              <a:t>which is as follows:</a:t>
            </a:r>
          </a:p>
          <a:p>
            <a:pPr>
              <a:buNone/>
            </a:pPr>
            <a:r>
              <a:rPr lang="en-US" dirty="0" smtClean="0"/>
              <a:t>   Using </a:t>
            </a:r>
            <a:r>
              <a:rPr lang="en-US" dirty="0" err="1" smtClean="0"/>
              <a:t>Bayes</a:t>
            </a:r>
            <a:r>
              <a:rPr lang="en-US" dirty="0" smtClean="0"/>
              <a:t> rule we can measure the probability of </a:t>
            </a:r>
            <a:r>
              <a:rPr lang="en-US" b="1" dirty="0" smtClean="0"/>
              <a:t>hypothesis h </a:t>
            </a:r>
            <a:r>
              <a:rPr lang="en-US" dirty="0" smtClean="0"/>
              <a:t>(disease) given the evidence of the </a:t>
            </a:r>
            <a:r>
              <a:rPr lang="en-US" b="1" dirty="0" smtClean="0"/>
              <a:t>training set </a:t>
            </a:r>
            <a:r>
              <a:rPr lang="en-US" dirty="0" smtClean="0"/>
              <a:t>D (gene) :      P(</a:t>
            </a:r>
            <a:r>
              <a:rPr lang="en-US" dirty="0" err="1" smtClean="0"/>
              <a:t>h|D</a:t>
            </a:r>
            <a:r>
              <a:rPr lang="en-US" dirty="0" smtClean="0"/>
              <a:t>) = P(</a:t>
            </a:r>
            <a:r>
              <a:rPr lang="en-US" dirty="0" err="1" smtClean="0"/>
              <a:t>D|h</a:t>
            </a:r>
            <a:r>
              <a:rPr lang="en-US" dirty="0" smtClean="0"/>
              <a:t>).P(h)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P(D) 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49530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Naïve </a:t>
            </a:r>
            <a:r>
              <a:rPr lang="en-US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Bayes</a:t>
            </a: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Classifier:</a:t>
            </a:r>
          </a:p>
          <a:p>
            <a:pPr>
              <a:buNone/>
            </a:pPr>
            <a:r>
              <a:rPr lang="en-US" dirty="0" smtClean="0"/>
              <a:t>    In machine learning, </a:t>
            </a:r>
            <a:r>
              <a:rPr lang="en-US" b="1" dirty="0" smtClean="0"/>
              <a:t>naive </a:t>
            </a:r>
            <a:r>
              <a:rPr lang="en-US" b="1" dirty="0" err="1" smtClean="0"/>
              <a:t>Bayes</a:t>
            </a:r>
            <a:r>
              <a:rPr lang="en-US" b="1" dirty="0" smtClean="0"/>
              <a:t> classifiers </a:t>
            </a:r>
            <a:r>
              <a:rPr lang="en-US" dirty="0" smtClean="0"/>
              <a:t>are a family of simple probabilistic </a:t>
            </a:r>
            <a:r>
              <a:rPr lang="en-US" b="1" dirty="0" smtClean="0"/>
              <a:t>classifiers </a:t>
            </a:r>
            <a:r>
              <a:rPr lang="en-US" dirty="0" smtClean="0"/>
              <a:t>based on applying </a:t>
            </a:r>
            <a:r>
              <a:rPr lang="en-US" b="1" dirty="0" err="1" smtClean="0"/>
              <a:t>Bayes</a:t>
            </a:r>
            <a:r>
              <a:rPr lang="en-US" dirty="0" smtClean="0"/>
              <a:t>' theorem with strong (</a:t>
            </a:r>
            <a:r>
              <a:rPr lang="en-US" b="1" dirty="0" smtClean="0"/>
              <a:t>naive</a:t>
            </a:r>
            <a:r>
              <a:rPr lang="en-US" dirty="0" smtClean="0"/>
              <a:t>) independence assumptions between the features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Dataset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908175"/>
            <a:ext cx="5715000" cy="25876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5222875"/>
            <a:ext cx="5715000" cy="7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0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Dataset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5943600" cy="44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92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</TotalTime>
  <Words>314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Times New Roman</vt:lpstr>
      <vt:lpstr>Wingdings 2</vt:lpstr>
      <vt:lpstr>Flow</vt:lpstr>
      <vt:lpstr>Computational Bioinformatics Research Project</vt:lpstr>
      <vt:lpstr>Introduction</vt:lpstr>
      <vt:lpstr>    Data Set Information  </vt:lpstr>
      <vt:lpstr>     Gene Dataset and Matrix Designing: </vt:lpstr>
      <vt:lpstr>Steps Implemented</vt:lpstr>
      <vt:lpstr>Bayesian </vt:lpstr>
      <vt:lpstr>PowerPoint Presentation</vt:lpstr>
      <vt:lpstr>Original Dataset</vt:lpstr>
      <vt:lpstr>Reduced Dataset</vt:lpstr>
      <vt:lpstr>Result for Bayesian Classification and Weighted Probability</vt:lpstr>
      <vt:lpstr>Results for Naïve Bayes classification on WEKA tool</vt:lpstr>
      <vt:lpstr>Thank you…     Any Queries???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Zainul Momin</dc:creator>
  <cp:lastModifiedBy>sai krishna kotha</cp:lastModifiedBy>
  <cp:revision>33</cp:revision>
  <dcterms:created xsi:type="dcterms:W3CDTF">2015-12-14T03:55:27Z</dcterms:created>
  <dcterms:modified xsi:type="dcterms:W3CDTF">2015-12-14T05:42:16Z</dcterms:modified>
</cp:coreProperties>
</file>