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2" r:id="rId5"/>
    <p:sldId id="299" r:id="rId6"/>
    <p:sldId id="297" r:id="rId7"/>
    <p:sldId id="261" r:id="rId8"/>
    <p:sldId id="298" r:id="rId9"/>
    <p:sldId id="279" r:id="rId10"/>
    <p:sldId id="276" r:id="rId11"/>
    <p:sldId id="293" r:id="rId12"/>
    <p:sldId id="268" r:id="rId13"/>
    <p:sldId id="28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4400"/>
    <a:srgbClr val="446992"/>
    <a:srgbClr val="AEC2D8"/>
    <a:srgbClr val="98432A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39" autoAdjust="0"/>
  </p:normalViewPr>
  <p:slideViewPr>
    <p:cSldViewPr snapToGrid="0" showGuides="1">
      <p:cViewPr>
        <p:scale>
          <a:sx n="54" d="100"/>
          <a:sy n="54" d="100"/>
        </p:scale>
        <p:origin x="1148" y="156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10/17/2025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0D2594CA-29C5-062F-2EA7-C593B096C6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E04BB896-BA64-B358-A066-15B96D23BC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EFA2818-7747-F326-294F-EEAC9BEF6E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E0F0-B7F9-756A-3EA4-2114B75370E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CF20C-6BCC-41A4-8C16-5A346425718D}" type="datetimeFigureOut">
              <a:rPr lang="en-US" smtClean="0"/>
              <a:t>10/17/2025</a:t>
            </a:fld>
            <a:endParaRPr lang="en-US" dirty="0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161C21F-108C-0F07-CDDD-AFB8DDBF6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07CBA7-2A1E-725E-35DA-D1CFF08EC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0679C-80C7-4E7D-9614-ABA41C5B28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8159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377460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093800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10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18182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292" y="731520"/>
            <a:ext cx="5029200" cy="32918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168533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60894" y="4172084"/>
            <a:ext cx="4912598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47">
            <a:extLst>
              <a:ext uri="{FF2B5EF4-FFF2-40B4-BE49-F238E27FC236}">
                <a16:creationId xmlns:a16="http://schemas.microsoft.com/office/drawing/2014/main" id="{117BCD91-6BBA-AACD-3424-C3A4E5C1AB1D}"/>
              </a:ext>
            </a:extLst>
          </p:cNvPr>
          <p:cNvSpPr>
            <a:spLocks noGrp="1" noChangeAspect="1"/>
          </p:cNvSpPr>
          <p:nvPr>
            <p:ph type="pic" sz="quarter" idx="48"/>
          </p:nvPr>
        </p:nvSpPr>
        <p:spPr>
          <a:xfrm>
            <a:off x="914400" y="539496"/>
            <a:ext cx="5025207" cy="577900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/>
              <a:t>Click icon to add picture</a:t>
            </a:r>
            <a:endParaRPr lang="en-US" altLang="zh-CN" noProof="0" dirty="0"/>
          </a:p>
        </p:txBody>
      </p:sp>
      <p:pic>
        <p:nvPicPr>
          <p:cNvPr id="7" name="Shape 33">
            <a:extLst>
              <a:ext uri="{FF2B5EF4-FFF2-40B4-BE49-F238E27FC236}">
                <a16:creationId xmlns:a16="http://schemas.microsoft.com/office/drawing/2014/main" id="{78B6A20E-2402-E586-7E92-A2C0D0B85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52010" y="4038403"/>
            <a:ext cx="1438713" cy="1645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3" name="Freeform: Shape 11">
            <a:extLst>
              <a:ext uri="{FF2B5EF4-FFF2-40B4-BE49-F238E27FC236}">
                <a16:creationId xmlns:a16="http://schemas.microsoft.com/office/drawing/2014/main" id="{20E24AA2-A4D8-FFB3-C801-0E57990B8CB6}"/>
              </a:ext>
            </a:extLst>
          </p:cNvPr>
          <p:cNvSpPr/>
          <p:nvPr userDrawn="1"/>
        </p:nvSpPr>
        <p:spPr>
          <a:xfrm>
            <a:off x="1360235" y="5541405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1FEC53F3-5030-5BCF-54CA-ABB14457C073}"/>
              </a:ext>
            </a:extLst>
          </p:cNvPr>
          <p:cNvSpPr/>
          <p:nvPr userDrawn="1"/>
        </p:nvSpPr>
        <p:spPr>
          <a:xfrm>
            <a:off x="5429027" y="393334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86721E85-C7DE-A05F-D33D-97CAF161E33A}"/>
              </a:ext>
            </a:extLst>
          </p:cNvPr>
          <p:cNvSpPr/>
          <p:nvPr userDrawn="1"/>
        </p:nvSpPr>
        <p:spPr>
          <a:xfrm>
            <a:off x="0" y="2860787"/>
            <a:ext cx="2004570" cy="3676532"/>
          </a:xfrm>
          <a:custGeom>
            <a:avLst/>
            <a:gdLst>
              <a:gd name="connsiteX0" fmla="*/ 417538 w 2004570"/>
              <a:gd name="connsiteY0" fmla="*/ 0 h 3676532"/>
              <a:gd name="connsiteX1" fmla="*/ 2004570 w 2004570"/>
              <a:gd name="connsiteY1" fmla="*/ 925683 h 3676532"/>
              <a:gd name="connsiteX2" fmla="*/ 2004570 w 2004570"/>
              <a:gd name="connsiteY2" fmla="*/ 2763949 h 3676532"/>
              <a:gd name="connsiteX3" fmla="*/ 413202 w 2004570"/>
              <a:gd name="connsiteY3" fmla="*/ 3676532 h 3676532"/>
              <a:gd name="connsiteX4" fmla="*/ 0 w 2004570"/>
              <a:gd name="connsiteY4" fmla="*/ 3439338 h 3676532"/>
              <a:gd name="connsiteX5" fmla="*/ 0 w 2004570"/>
              <a:gd name="connsiteY5" fmla="*/ 24107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570" h="3676532">
                <a:moveTo>
                  <a:pt x="417538" y="0"/>
                </a:moveTo>
                <a:lnTo>
                  <a:pt x="2004570" y="925683"/>
                </a:lnTo>
                <a:lnTo>
                  <a:pt x="2004570" y="2763949"/>
                </a:lnTo>
                <a:lnTo>
                  <a:pt x="413202" y="3676532"/>
                </a:lnTo>
                <a:lnTo>
                  <a:pt x="0" y="3439338"/>
                </a:lnTo>
                <a:lnTo>
                  <a:pt x="0" y="2410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657773" y="5253270"/>
            <a:ext cx="1710765" cy="1621875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275432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576" y="1499616"/>
            <a:ext cx="7955280" cy="1335024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FF81D2-C0B4-3B82-8DF6-D10CC07C441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465576" y="3108960"/>
            <a:ext cx="4572000" cy="3108960"/>
          </a:xfrm>
        </p:spPr>
        <p:txBody>
          <a:bodyPr/>
          <a:lstStyle>
            <a:lvl1pPr marL="512064" indent="-512064">
              <a:buFont typeface="+mj-lt"/>
              <a:buAutoNum type="arabicPeriod"/>
              <a:defRPr sz="1800"/>
            </a:lvl1pPr>
            <a:lvl2pPr marL="1097280" indent="-512064">
              <a:buFont typeface="+mj-lt"/>
              <a:buAutoNum type="alphaLcPeriod"/>
              <a:defRPr sz="1800"/>
            </a:lvl2pPr>
            <a:lvl3pPr marL="1645920" indent="-512064">
              <a:buFont typeface="+mj-lt"/>
              <a:buAutoNum type="romanLcPeriod"/>
              <a:defRPr sz="1800"/>
            </a:lvl3pPr>
            <a:lvl4pPr marL="2194560" indent="-512064">
              <a:buFont typeface="+mj-lt"/>
              <a:buAutoNum type="arabicParenR"/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90F721-56C7-251D-948D-11769609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0" y="3108960"/>
            <a:ext cx="3017520" cy="310896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4E8A0-C02C-2322-50C1-50080A793F84}"/>
              </a:ext>
            </a:extLst>
          </p:cNvPr>
          <p:cNvSpPr>
            <a:spLocks noGrp="1"/>
          </p:cNvSpPr>
          <p:nvPr>
            <p:ph type="ftr" sz="quarter" idx="41"/>
          </p:nvPr>
        </p:nvSpPr>
        <p:spPr>
          <a:xfrm>
            <a:off x="3465576" y="6217920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2" name="Freeform: Shape 12">
            <a:extLst>
              <a:ext uri="{FF2B5EF4-FFF2-40B4-BE49-F238E27FC236}">
                <a16:creationId xmlns:a16="http://schemas.microsoft.com/office/drawing/2014/main" id="{0750FD92-E143-4402-D455-30DC417CBDBE}"/>
              </a:ext>
            </a:extLst>
          </p:cNvPr>
          <p:cNvSpPr/>
          <p:nvPr userDrawn="1"/>
        </p:nvSpPr>
        <p:spPr>
          <a:xfrm>
            <a:off x="1198465" y="958947"/>
            <a:ext cx="1544735" cy="174369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B13E9E2-D67B-E75B-D60D-CE3782A4FC67}"/>
              </a:ext>
            </a:extLst>
          </p:cNvPr>
          <p:cNvSpPr/>
          <p:nvPr userDrawn="1"/>
        </p:nvSpPr>
        <p:spPr>
          <a:xfrm>
            <a:off x="326738" y="0"/>
            <a:ext cx="1544359" cy="1254845"/>
          </a:xfrm>
          <a:custGeom>
            <a:avLst/>
            <a:gdLst>
              <a:gd name="connsiteX0" fmla="*/ 0 w 1544359"/>
              <a:gd name="connsiteY0" fmla="*/ 0 h 1254845"/>
              <a:gd name="connsiteX1" fmla="*/ 1544359 w 1544359"/>
              <a:gd name="connsiteY1" fmla="*/ 0 h 1254845"/>
              <a:gd name="connsiteX2" fmla="*/ 1543519 w 1544359"/>
              <a:gd name="connsiteY2" fmla="*/ 822090 h 1254845"/>
              <a:gd name="connsiteX3" fmla="*/ 772206 w 1544359"/>
              <a:gd name="connsiteY3" fmla="*/ 1254845 h 1254845"/>
              <a:gd name="connsiteX4" fmla="*/ 0 w 1544359"/>
              <a:gd name="connsiteY4" fmla="*/ 822027 h 1254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59" h="1254845">
                <a:moveTo>
                  <a:pt x="0" y="0"/>
                </a:moveTo>
                <a:lnTo>
                  <a:pt x="1544359" y="0"/>
                </a:lnTo>
                <a:lnTo>
                  <a:pt x="1543519" y="822090"/>
                </a:lnTo>
                <a:lnTo>
                  <a:pt x="772206" y="1254845"/>
                </a:lnTo>
                <a:lnTo>
                  <a:pt x="0" y="82202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Hexagon 21">
            <a:extLst>
              <a:ext uri="{FF2B5EF4-FFF2-40B4-BE49-F238E27FC236}">
                <a16:creationId xmlns:a16="http://schemas.microsoft.com/office/drawing/2014/main" id="{AA088CB3-68C2-8BF7-640B-511D7AD708D4}"/>
              </a:ext>
            </a:extLst>
          </p:cNvPr>
          <p:cNvSpPr/>
          <p:nvPr userDrawn="1"/>
        </p:nvSpPr>
        <p:spPr>
          <a:xfrm>
            <a:off x="2757266" y="2493385"/>
            <a:ext cx="1467568" cy="1305975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rgbClr val="D84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Hexagon 28">
            <a:extLst>
              <a:ext uri="{FF2B5EF4-FFF2-40B4-BE49-F238E27FC236}">
                <a16:creationId xmlns:a16="http://schemas.microsoft.com/office/drawing/2014/main" id="{E4EF439B-1CC3-CA39-B62A-E54F83ED70D2}"/>
              </a:ext>
            </a:extLst>
          </p:cNvPr>
          <p:cNvSpPr/>
          <p:nvPr userDrawn="1"/>
        </p:nvSpPr>
        <p:spPr>
          <a:xfrm>
            <a:off x="396269" y="251164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Hexagon 21">
            <a:extLst>
              <a:ext uri="{FF2B5EF4-FFF2-40B4-BE49-F238E27FC236}">
                <a16:creationId xmlns:a16="http://schemas.microsoft.com/office/drawing/2014/main" id="{A38FF139-88E9-67A9-6010-4EDFB851076B}"/>
              </a:ext>
            </a:extLst>
          </p:cNvPr>
          <p:cNvSpPr/>
          <p:nvPr userDrawn="1"/>
        </p:nvSpPr>
        <p:spPr>
          <a:xfrm>
            <a:off x="5150156" y="5261378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Hexagon 21">
            <a:extLst>
              <a:ext uri="{FF2B5EF4-FFF2-40B4-BE49-F238E27FC236}">
                <a16:creationId xmlns:a16="http://schemas.microsoft.com/office/drawing/2014/main" id="{99956147-4454-5EA6-FC9C-94C08EE35F28}"/>
              </a:ext>
            </a:extLst>
          </p:cNvPr>
          <p:cNvSpPr/>
          <p:nvPr userDrawn="1"/>
        </p:nvSpPr>
        <p:spPr>
          <a:xfrm>
            <a:off x="3948599" y="3206642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0" y="731520"/>
            <a:ext cx="5394960" cy="2103120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35040" y="3108960"/>
            <a:ext cx="5394960" cy="187979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429000"/>
            <a:ext cx="4206240" cy="2377440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3CCCCFD-E0FE-BDB7-CF9D-FCA345E6BA5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5394325" y="3429000"/>
            <a:ext cx="3475038" cy="2378075"/>
          </a:xfrm>
        </p:spPr>
        <p:txBody>
          <a:bodyPr anchor="ctr"/>
          <a:lstStyle>
            <a:lvl1pPr marL="347472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4C8F37E-3F74-F3FA-C9D8-7083DF2BBECC}"/>
              </a:ext>
            </a:extLst>
          </p:cNvPr>
          <p:cNvSpPr/>
          <p:nvPr userDrawn="1"/>
        </p:nvSpPr>
        <p:spPr>
          <a:xfrm>
            <a:off x="7325349" y="0"/>
            <a:ext cx="1911968" cy="866964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B905CE6-1C2F-E053-4D14-6B86F4EFDC10}"/>
              </a:ext>
            </a:extLst>
          </p:cNvPr>
          <p:cNvSpPr/>
          <p:nvPr userDrawn="1"/>
        </p:nvSpPr>
        <p:spPr>
          <a:xfrm>
            <a:off x="9416816" y="0"/>
            <a:ext cx="1911968" cy="866964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12">
            <a:extLst>
              <a:ext uri="{FF2B5EF4-FFF2-40B4-BE49-F238E27FC236}">
                <a16:creationId xmlns:a16="http://schemas.microsoft.com/office/drawing/2014/main" id="{0B2D3BF4-495E-23C2-9911-15BC9E0D8EA7}"/>
              </a:ext>
            </a:extLst>
          </p:cNvPr>
          <p:cNvSpPr/>
          <p:nvPr userDrawn="1"/>
        </p:nvSpPr>
        <p:spPr>
          <a:xfrm>
            <a:off x="1571157" y="505838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2629C19-89EB-BC19-9230-7F7675E16EFF}"/>
              </a:ext>
            </a:extLst>
          </p:cNvPr>
          <p:cNvSpPr/>
          <p:nvPr userDrawn="1"/>
        </p:nvSpPr>
        <p:spPr>
          <a:xfrm>
            <a:off x="521034" y="0"/>
            <a:ext cx="1911968" cy="866964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81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464" y="731520"/>
            <a:ext cx="5029200" cy="3291840"/>
          </a:xfrm>
        </p:spPr>
        <p:txBody>
          <a:bodyPr anchor="b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17336" y="4172084"/>
            <a:ext cx="4910328" cy="10058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2" name="Freeform: Shape 5">
            <a:extLst>
              <a:ext uri="{FF2B5EF4-FFF2-40B4-BE49-F238E27FC236}">
                <a16:creationId xmlns:a16="http://schemas.microsoft.com/office/drawing/2014/main" id="{B17C1EC9-3787-8D41-B5F1-BF16FD5C7ACB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Freeform: Shape 6">
            <a:extLst>
              <a:ext uri="{FF2B5EF4-FFF2-40B4-BE49-F238E27FC236}">
                <a16:creationId xmlns:a16="http://schemas.microsoft.com/office/drawing/2014/main" id="{E945D8B2-8BED-B43F-8D56-AB19D0D29970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noProof="0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3853EA5E-735A-20F3-684A-C0AD030EC2D4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Freeform: Shape 11">
            <a:extLst>
              <a:ext uri="{FF2B5EF4-FFF2-40B4-BE49-F238E27FC236}">
                <a16:creationId xmlns:a16="http://schemas.microsoft.com/office/drawing/2014/main" id="{75DB4848-0824-8316-ED27-44DF37AD6F3D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cxnSp>
        <p:nvCxnSpPr>
          <p:cNvPr id="7" name="Straight Connector 2">
            <a:extLst>
              <a:ext uri="{FF2B5EF4-FFF2-40B4-BE49-F238E27FC236}">
                <a16:creationId xmlns:a16="http://schemas.microsoft.com/office/drawing/2014/main" id="{8784B377-2FE4-4091-C29F-46938ECFA73E}"/>
              </a:ext>
            </a:extLst>
          </p:cNvPr>
          <p:cNvCxnSpPr/>
          <p:nvPr userDrawn="1"/>
        </p:nvCxnSpPr>
        <p:spPr>
          <a:xfrm>
            <a:off x="5998709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61204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0F9CA-E84D-E159-524A-398712EC6AFE}"/>
              </a:ext>
            </a:extLst>
          </p:cNvPr>
          <p:cNvGrpSpPr/>
          <p:nvPr userDrawn="1"/>
        </p:nvGrpSpPr>
        <p:grpSpPr>
          <a:xfrm>
            <a:off x="879765" y="-10376"/>
            <a:ext cx="10794247" cy="1864808"/>
            <a:chOff x="879765" y="-10376"/>
            <a:chExt cx="10794247" cy="1864808"/>
          </a:xfrm>
        </p:grpSpPr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7674207A-3643-0D40-E3B5-F11FCACBAA74}"/>
                </a:ext>
              </a:extLst>
            </p:cNvPr>
            <p:cNvSpPr/>
            <p:nvPr/>
          </p:nvSpPr>
          <p:spPr>
            <a:xfrm>
              <a:off x="8893126" y="351937"/>
              <a:ext cx="1331054" cy="1502495"/>
            </a:xfrm>
            <a:custGeom>
              <a:avLst/>
              <a:gdLst>
                <a:gd name="connsiteX0" fmla="*/ 2187388 w 4398682"/>
                <a:gd name="connsiteY0" fmla="*/ 0 h 5032188"/>
                <a:gd name="connsiteX1" fmla="*/ 4386729 w 4398682"/>
                <a:gd name="connsiteY1" fmla="*/ 1261035 h 5032188"/>
                <a:gd name="connsiteX2" fmla="*/ 4398682 w 4398682"/>
                <a:gd name="connsiteY2" fmla="*/ 3789083 h 5032188"/>
                <a:gd name="connsiteX3" fmla="*/ 2193365 w 4398682"/>
                <a:gd name="connsiteY3" fmla="*/ 5032188 h 5032188"/>
                <a:gd name="connsiteX4" fmla="*/ 0 w 4398682"/>
                <a:gd name="connsiteY4" fmla="*/ 3783106 h 5032188"/>
                <a:gd name="connsiteX5" fmla="*/ 0 w 4398682"/>
                <a:gd name="connsiteY5" fmla="*/ 1267012 h 5032188"/>
                <a:gd name="connsiteX6" fmla="*/ 2187388 w 4398682"/>
                <a:gd name="connsiteY6" fmla="*/ 0 h 5032188"/>
                <a:gd name="connsiteX0" fmla="*/ 2187388 w 4387647"/>
                <a:gd name="connsiteY0" fmla="*/ 0 h 5032188"/>
                <a:gd name="connsiteX1" fmla="*/ 4386729 w 4387647"/>
                <a:gd name="connsiteY1" fmla="*/ 1261035 h 5032188"/>
                <a:gd name="connsiteX2" fmla="*/ 4384192 w 4387647"/>
                <a:gd name="connsiteY2" fmla="*/ 3783287 h 5032188"/>
                <a:gd name="connsiteX3" fmla="*/ 2193365 w 4387647"/>
                <a:gd name="connsiteY3" fmla="*/ 5032188 h 5032188"/>
                <a:gd name="connsiteX4" fmla="*/ 0 w 4387647"/>
                <a:gd name="connsiteY4" fmla="*/ 3783106 h 5032188"/>
                <a:gd name="connsiteX5" fmla="*/ 0 w 4387647"/>
                <a:gd name="connsiteY5" fmla="*/ 1267012 h 5032188"/>
                <a:gd name="connsiteX6" fmla="*/ 2187388 w 4387647"/>
                <a:gd name="connsiteY6" fmla="*/ 0 h 503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87647" h="5032188">
                  <a:moveTo>
                    <a:pt x="2187388" y="0"/>
                  </a:moveTo>
                  <a:lnTo>
                    <a:pt x="4386729" y="1261035"/>
                  </a:lnTo>
                  <a:cubicBezTo>
                    <a:pt x="4390713" y="2103718"/>
                    <a:pt x="4380208" y="2940604"/>
                    <a:pt x="4384192" y="3783287"/>
                  </a:cubicBezTo>
                  <a:lnTo>
                    <a:pt x="2193365" y="5032188"/>
                  </a:lnTo>
                  <a:lnTo>
                    <a:pt x="0" y="3783106"/>
                  </a:lnTo>
                  <a:lnTo>
                    <a:pt x="0" y="1267012"/>
                  </a:lnTo>
                  <a:lnTo>
                    <a:pt x="2187388" y="0"/>
                  </a:lnTo>
                  <a:close/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9619B847-88FE-63C2-96AC-161C08F5934F}"/>
                </a:ext>
              </a:extLst>
            </p:cNvPr>
            <p:cNvSpPr/>
            <p:nvPr/>
          </p:nvSpPr>
          <p:spPr>
            <a:xfrm>
              <a:off x="5985740" y="345168"/>
              <a:ext cx="1331054" cy="1502495"/>
            </a:xfrm>
            <a:custGeom>
              <a:avLst/>
              <a:gdLst>
                <a:gd name="connsiteX0" fmla="*/ 2187388 w 4398682"/>
                <a:gd name="connsiteY0" fmla="*/ 0 h 5032188"/>
                <a:gd name="connsiteX1" fmla="*/ 4386729 w 4398682"/>
                <a:gd name="connsiteY1" fmla="*/ 1261035 h 5032188"/>
                <a:gd name="connsiteX2" fmla="*/ 4398682 w 4398682"/>
                <a:gd name="connsiteY2" fmla="*/ 3789083 h 5032188"/>
                <a:gd name="connsiteX3" fmla="*/ 2193365 w 4398682"/>
                <a:gd name="connsiteY3" fmla="*/ 5032188 h 5032188"/>
                <a:gd name="connsiteX4" fmla="*/ 0 w 4398682"/>
                <a:gd name="connsiteY4" fmla="*/ 3783106 h 5032188"/>
                <a:gd name="connsiteX5" fmla="*/ 0 w 4398682"/>
                <a:gd name="connsiteY5" fmla="*/ 1267012 h 5032188"/>
                <a:gd name="connsiteX6" fmla="*/ 2187388 w 4398682"/>
                <a:gd name="connsiteY6" fmla="*/ 0 h 5032188"/>
                <a:gd name="connsiteX0" fmla="*/ 2187388 w 4387647"/>
                <a:gd name="connsiteY0" fmla="*/ 0 h 5032188"/>
                <a:gd name="connsiteX1" fmla="*/ 4386729 w 4387647"/>
                <a:gd name="connsiteY1" fmla="*/ 1261035 h 5032188"/>
                <a:gd name="connsiteX2" fmla="*/ 4384192 w 4387647"/>
                <a:gd name="connsiteY2" fmla="*/ 3783287 h 5032188"/>
                <a:gd name="connsiteX3" fmla="*/ 2193365 w 4387647"/>
                <a:gd name="connsiteY3" fmla="*/ 5032188 h 5032188"/>
                <a:gd name="connsiteX4" fmla="*/ 0 w 4387647"/>
                <a:gd name="connsiteY4" fmla="*/ 3783106 h 5032188"/>
                <a:gd name="connsiteX5" fmla="*/ 0 w 4387647"/>
                <a:gd name="connsiteY5" fmla="*/ 1267012 h 5032188"/>
                <a:gd name="connsiteX6" fmla="*/ 2187388 w 4387647"/>
                <a:gd name="connsiteY6" fmla="*/ 0 h 503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87647" h="5032188">
                  <a:moveTo>
                    <a:pt x="2187388" y="0"/>
                  </a:moveTo>
                  <a:lnTo>
                    <a:pt x="4386729" y="1261035"/>
                  </a:lnTo>
                  <a:cubicBezTo>
                    <a:pt x="4390713" y="2103718"/>
                    <a:pt x="4380208" y="2940604"/>
                    <a:pt x="4384192" y="3783287"/>
                  </a:cubicBezTo>
                  <a:lnTo>
                    <a:pt x="2193365" y="5032188"/>
                  </a:lnTo>
                  <a:lnTo>
                    <a:pt x="0" y="3783106"/>
                  </a:lnTo>
                  <a:lnTo>
                    <a:pt x="0" y="1267012"/>
                  </a:lnTo>
                  <a:lnTo>
                    <a:pt x="21873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28172F9-6711-D31B-2F7B-A4ECDEAB360C}"/>
                </a:ext>
              </a:extLst>
            </p:cNvPr>
            <p:cNvSpPr/>
            <p:nvPr/>
          </p:nvSpPr>
          <p:spPr>
            <a:xfrm>
              <a:off x="5255120" y="0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1732E38F-F657-48F0-5783-63C7EDB52F87}"/>
                </a:ext>
              </a:extLst>
            </p:cNvPr>
            <p:cNvSpPr/>
            <p:nvPr/>
          </p:nvSpPr>
          <p:spPr>
            <a:xfrm>
              <a:off x="6710252" y="0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601F8F38-CEFA-8374-19C9-69BA4F7D10DF}"/>
                </a:ext>
              </a:extLst>
            </p:cNvPr>
            <p:cNvSpPr/>
            <p:nvPr/>
          </p:nvSpPr>
          <p:spPr>
            <a:xfrm>
              <a:off x="1610385" y="351937"/>
              <a:ext cx="1331054" cy="1502495"/>
            </a:xfrm>
            <a:custGeom>
              <a:avLst/>
              <a:gdLst>
                <a:gd name="connsiteX0" fmla="*/ 2187388 w 4398682"/>
                <a:gd name="connsiteY0" fmla="*/ 0 h 5032188"/>
                <a:gd name="connsiteX1" fmla="*/ 4386729 w 4398682"/>
                <a:gd name="connsiteY1" fmla="*/ 1261035 h 5032188"/>
                <a:gd name="connsiteX2" fmla="*/ 4398682 w 4398682"/>
                <a:gd name="connsiteY2" fmla="*/ 3789083 h 5032188"/>
                <a:gd name="connsiteX3" fmla="*/ 2193365 w 4398682"/>
                <a:gd name="connsiteY3" fmla="*/ 5032188 h 5032188"/>
                <a:gd name="connsiteX4" fmla="*/ 0 w 4398682"/>
                <a:gd name="connsiteY4" fmla="*/ 3783106 h 5032188"/>
                <a:gd name="connsiteX5" fmla="*/ 0 w 4398682"/>
                <a:gd name="connsiteY5" fmla="*/ 1267012 h 5032188"/>
                <a:gd name="connsiteX6" fmla="*/ 2187388 w 4398682"/>
                <a:gd name="connsiteY6" fmla="*/ 0 h 5032188"/>
                <a:gd name="connsiteX0" fmla="*/ 2187388 w 4387647"/>
                <a:gd name="connsiteY0" fmla="*/ 0 h 5032188"/>
                <a:gd name="connsiteX1" fmla="*/ 4386729 w 4387647"/>
                <a:gd name="connsiteY1" fmla="*/ 1261035 h 5032188"/>
                <a:gd name="connsiteX2" fmla="*/ 4384192 w 4387647"/>
                <a:gd name="connsiteY2" fmla="*/ 3783287 h 5032188"/>
                <a:gd name="connsiteX3" fmla="*/ 2193365 w 4387647"/>
                <a:gd name="connsiteY3" fmla="*/ 5032188 h 5032188"/>
                <a:gd name="connsiteX4" fmla="*/ 0 w 4387647"/>
                <a:gd name="connsiteY4" fmla="*/ 3783106 h 5032188"/>
                <a:gd name="connsiteX5" fmla="*/ 0 w 4387647"/>
                <a:gd name="connsiteY5" fmla="*/ 1267012 h 5032188"/>
                <a:gd name="connsiteX6" fmla="*/ 2187388 w 4387647"/>
                <a:gd name="connsiteY6" fmla="*/ 0 h 503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87647" h="5032188">
                  <a:moveTo>
                    <a:pt x="2187388" y="0"/>
                  </a:moveTo>
                  <a:lnTo>
                    <a:pt x="4386729" y="1261035"/>
                  </a:lnTo>
                  <a:cubicBezTo>
                    <a:pt x="4390713" y="2103718"/>
                    <a:pt x="4380208" y="2940604"/>
                    <a:pt x="4384192" y="3783287"/>
                  </a:cubicBezTo>
                  <a:lnTo>
                    <a:pt x="2193365" y="5032188"/>
                  </a:lnTo>
                  <a:lnTo>
                    <a:pt x="0" y="3783106"/>
                  </a:lnTo>
                  <a:lnTo>
                    <a:pt x="0" y="1267012"/>
                  </a:lnTo>
                  <a:lnTo>
                    <a:pt x="2187388" y="0"/>
                  </a:lnTo>
                  <a:close/>
                </a:path>
              </a:pathLst>
            </a:cu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0659428E-002A-3B5E-D9E8-A2B206826D40}"/>
                </a:ext>
              </a:extLst>
            </p:cNvPr>
            <p:cNvSpPr/>
            <p:nvPr/>
          </p:nvSpPr>
          <p:spPr>
            <a:xfrm>
              <a:off x="879765" y="0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3F6BB30-EA63-53B6-1493-0B0220BC1FF8}"/>
                </a:ext>
              </a:extLst>
            </p:cNvPr>
            <p:cNvSpPr/>
            <p:nvPr/>
          </p:nvSpPr>
          <p:spPr>
            <a:xfrm>
              <a:off x="2336512" y="-10376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3B6E5B6F-28D6-E7F3-B009-0B5623E38F22}"/>
                </a:ext>
              </a:extLst>
            </p:cNvPr>
            <p:cNvSpPr/>
            <p:nvPr/>
          </p:nvSpPr>
          <p:spPr>
            <a:xfrm>
              <a:off x="8160084" y="-10376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817D92F-B8AA-2300-DC90-9AA1D5E54408}"/>
                </a:ext>
              </a:extLst>
            </p:cNvPr>
            <p:cNvSpPr/>
            <p:nvPr/>
          </p:nvSpPr>
          <p:spPr>
            <a:xfrm>
              <a:off x="9615216" y="0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2">
              <a:extLst>
                <a:ext uri="{FF2B5EF4-FFF2-40B4-BE49-F238E27FC236}">
                  <a16:creationId xmlns:a16="http://schemas.microsoft.com/office/drawing/2014/main" id="{F40AC1C2-6632-AEFE-E7DF-2E1BB06D857A}"/>
                </a:ext>
              </a:extLst>
            </p:cNvPr>
            <p:cNvSpPr/>
            <p:nvPr/>
          </p:nvSpPr>
          <p:spPr>
            <a:xfrm>
              <a:off x="10342958" y="320527"/>
              <a:ext cx="1331054" cy="1502495"/>
            </a:xfrm>
            <a:custGeom>
              <a:avLst/>
              <a:gdLst>
                <a:gd name="connsiteX0" fmla="*/ 2187388 w 4398682"/>
                <a:gd name="connsiteY0" fmla="*/ 0 h 5032188"/>
                <a:gd name="connsiteX1" fmla="*/ 4386729 w 4398682"/>
                <a:gd name="connsiteY1" fmla="*/ 1261035 h 5032188"/>
                <a:gd name="connsiteX2" fmla="*/ 4398682 w 4398682"/>
                <a:gd name="connsiteY2" fmla="*/ 3789083 h 5032188"/>
                <a:gd name="connsiteX3" fmla="*/ 2193365 w 4398682"/>
                <a:gd name="connsiteY3" fmla="*/ 5032188 h 5032188"/>
                <a:gd name="connsiteX4" fmla="*/ 0 w 4398682"/>
                <a:gd name="connsiteY4" fmla="*/ 3783106 h 5032188"/>
                <a:gd name="connsiteX5" fmla="*/ 0 w 4398682"/>
                <a:gd name="connsiteY5" fmla="*/ 1267012 h 5032188"/>
                <a:gd name="connsiteX6" fmla="*/ 2187388 w 4398682"/>
                <a:gd name="connsiteY6" fmla="*/ 0 h 5032188"/>
                <a:gd name="connsiteX0" fmla="*/ 2187388 w 4387647"/>
                <a:gd name="connsiteY0" fmla="*/ 0 h 5032188"/>
                <a:gd name="connsiteX1" fmla="*/ 4386729 w 4387647"/>
                <a:gd name="connsiteY1" fmla="*/ 1261035 h 5032188"/>
                <a:gd name="connsiteX2" fmla="*/ 4384192 w 4387647"/>
                <a:gd name="connsiteY2" fmla="*/ 3783287 h 5032188"/>
                <a:gd name="connsiteX3" fmla="*/ 2193365 w 4387647"/>
                <a:gd name="connsiteY3" fmla="*/ 5032188 h 5032188"/>
                <a:gd name="connsiteX4" fmla="*/ 0 w 4387647"/>
                <a:gd name="connsiteY4" fmla="*/ 3783106 h 5032188"/>
                <a:gd name="connsiteX5" fmla="*/ 0 w 4387647"/>
                <a:gd name="connsiteY5" fmla="*/ 1267012 h 5032188"/>
                <a:gd name="connsiteX6" fmla="*/ 2187388 w 4387647"/>
                <a:gd name="connsiteY6" fmla="*/ 0 h 503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87647" h="5032188">
                  <a:moveTo>
                    <a:pt x="2187388" y="0"/>
                  </a:moveTo>
                  <a:lnTo>
                    <a:pt x="4386729" y="1261035"/>
                  </a:lnTo>
                  <a:cubicBezTo>
                    <a:pt x="4390713" y="2103718"/>
                    <a:pt x="4380208" y="2940604"/>
                    <a:pt x="4384192" y="3783287"/>
                  </a:cubicBezTo>
                  <a:lnTo>
                    <a:pt x="2193365" y="5032188"/>
                  </a:lnTo>
                  <a:lnTo>
                    <a:pt x="0" y="3783106"/>
                  </a:lnTo>
                  <a:lnTo>
                    <a:pt x="0" y="1267012"/>
                  </a:lnTo>
                  <a:lnTo>
                    <a:pt x="2187388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487168"/>
            <a:ext cx="4572000" cy="338328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7920" y="2487168"/>
            <a:ext cx="5029200" cy="33832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8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200400"/>
            <a:ext cx="5029200" cy="2743200"/>
          </a:xfrm>
        </p:spPr>
        <p:txBody>
          <a:bodyPr anchor="t">
            <a:norm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10" name="Picture Placeholder 31">
            <a:extLst>
              <a:ext uri="{FF2B5EF4-FFF2-40B4-BE49-F238E27FC236}">
                <a16:creationId xmlns:a16="http://schemas.microsoft.com/office/drawing/2014/main" id="{373D33A6-83B0-5538-2873-8856E4E6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accent5">
              <a:alpha val="30000"/>
            </a:schemeClr>
          </a:solidFill>
        </p:spPr>
      </p:pic>
      <p:sp>
        <p:nvSpPr>
          <p:cNvPr id="7" name="Content placeholder 47">
            <a:extLst>
              <a:ext uri="{FF2B5EF4-FFF2-40B4-BE49-F238E27FC236}">
                <a16:creationId xmlns:a16="http://schemas.microsoft.com/office/drawing/2014/main" id="{3944D979-8121-82AA-A130-38072F1EA83F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61872" y="2240280"/>
            <a:ext cx="5029200" cy="7602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5" name="Freeform: Shape 25">
            <a:extLst>
              <a:ext uri="{FF2B5EF4-FFF2-40B4-BE49-F238E27FC236}">
                <a16:creationId xmlns:a16="http://schemas.microsoft.com/office/drawing/2014/main" id="{8A1DBD66-3066-DF70-EF94-95DF0D7A6503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11">
            <a:extLst>
              <a:ext uri="{FF2B5EF4-FFF2-40B4-BE49-F238E27FC236}">
                <a16:creationId xmlns:a16="http://schemas.microsoft.com/office/drawing/2014/main" id="{D2CC929C-40BF-4EF5-7910-7F657CAF8CA9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cxnSp>
        <p:nvCxnSpPr>
          <p:cNvPr id="9" name="Straight Connector 2">
            <a:extLst>
              <a:ext uri="{FF2B5EF4-FFF2-40B4-BE49-F238E27FC236}">
                <a16:creationId xmlns:a16="http://schemas.microsoft.com/office/drawing/2014/main" id="{66E94398-47F0-267C-6791-5C30B1CEF496}"/>
              </a:ext>
            </a:extLst>
          </p:cNvPr>
          <p:cNvCxnSpPr/>
          <p:nvPr userDrawn="1"/>
        </p:nvCxnSpPr>
        <p:spPr>
          <a:xfrm>
            <a:off x="1142663" y="2282891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777926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520"/>
            <a:ext cx="4663440" cy="1737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A93C-2947-B6E4-C693-7C485DDC0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60" y="731520"/>
            <a:ext cx="5486400" cy="17373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A3F288-990F-014E-F099-1E3091477CA7}"/>
              </a:ext>
            </a:extLst>
          </p:cNvPr>
          <p:cNvSpPr>
            <a:spLocks noGrp="1"/>
          </p:cNvSpPr>
          <p:nvPr>
            <p:ph idx="30"/>
          </p:nvPr>
        </p:nvSpPr>
        <p:spPr>
          <a:xfrm>
            <a:off x="914400" y="2743200"/>
            <a:ext cx="8348472" cy="33741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520"/>
            <a:ext cx="393192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17990C-ED42-30BE-0501-F9C5B4A4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108960"/>
            <a:ext cx="3931920" cy="26517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AC62875-1B1B-E814-6549-162A8DBF8929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5745002" y="0"/>
            <a:ext cx="6446999" cy="6858000"/>
          </a:xfrm>
          <a:custGeom>
            <a:avLst/>
            <a:gdLst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03802" y="480395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reeform: Shape 19">
            <a:extLst>
              <a:ext uri="{FF2B5EF4-FFF2-40B4-BE49-F238E27FC236}">
                <a16:creationId xmlns:a16="http://schemas.microsoft.com/office/drawing/2014/main" id="{9D307BA6-8A60-85D7-CC8B-894256DC4B90}"/>
              </a:ext>
            </a:extLst>
          </p:cNvPr>
          <p:cNvSpPr/>
          <p:nvPr userDrawn="1"/>
        </p:nvSpPr>
        <p:spPr>
          <a:xfrm>
            <a:off x="8517470" y="2248218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>
            <a:off x="9578882" y="460803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>
            <a:off x="9522496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>
            <a:off x="11034052" y="3709992"/>
            <a:ext cx="117318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60704"/>
            <a:ext cx="7132320" cy="1773936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34C76-4814-6AFA-CEFD-F82B9ED9B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108960"/>
            <a:ext cx="3291840" cy="2651760"/>
          </a:xfrm>
        </p:spPr>
        <p:txBody>
          <a:bodyPr/>
          <a:lstStyle>
            <a:lvl1pPr marL="0" indent="0">
              <a:buNone/>
              <a:defRPr sz="1800"/>
            </a:lvl1pPr>
            <a:lvl2pPr marL="347472">
              <a:defRPr sz="1800"/>
            </a:lvl2pPr>
            <a:lvl3pPr marL="731520">
              <a:defRPr sz="1800"/>
            </a:lvl3pPr>
            <a:lvl4pPr marL="109728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2F254A-B4C7-D072-FEB9-22F9A2B0CA64}"/>
              </a:ext>
            </a:extLst>
          </p:cNvPr>
          <p:cNvSpPr>
            <a:spLocks noGrp="1"/>
          </p:cNvSpPr>
          <p:nvPr>
            <p:ph idx="56"/>
          </p:nvPr>
        </p:nvSpPr>
        <p:spPr>
          <a:xfrm>
            <a:off x="4754880" y="3108960"/>
            <a:ext cx="3291840" cy="2651760"/>
          </a:xfrm>
        </p:spPr>
        <p:txBody>
          <a:bodyPr/>
          <a:lstStyle>
            <a:lvl1pPr marL="0" indent="0">
              <a:buNone/>
              <a:defRPr sz="1800"/>
            </a:lvl1pPr>
            <a:lvl2pPr marL="347472">
              <a:defRPr sz="1800"/>
            </a:lvl2pPr>
            <a:lvl3pPr marL="731520">
              <a:defRPr sz="1800"/>
            </a:lvl3pPr>
            <a:lvl4pPr marL="109728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DBF4DF-D0B4-1DA6-0271-5D4033A9C19C}"/>
              </a:ext>
            </a:extLst>
          </p:cNvPr>
          <p:cNvSpPr>
            <a:spLocks noGrp="1"/>
          </p:cNvSpPr>
          <p:nvPr>
            <p:ph type="ftr" sz="quarter" idx="57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520"/>
            <a:ext cx="4389120" cy="2103120"/>
          </a:xfrm>
        </p:spPr>
        <p:txBody>
          <a:bodyPr anchor="b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03123E-E3E0-5E2A-E1FB-EC28A2C68EE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14400" y="3108960"/>
            <a:ext cx="4389120" cy="192024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0A6B95-C59B-C125-7957-8C41B378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60" y="731520"/>
            <a:ext cx="5367528" cy="52120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8CD2E87-8426-FC12-6665-A6E2F64FEA93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-9525" y="5039331"/>
            <a:ext cx="986377" cy="128016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D35CF771-1335-6C94-6AA8-AF68EADDDF00}"/>
              </a:ext>
            </a:extLst>
          </p:cNvPr>
          <p:cNvSpPr/>
          <p:nvPr userDrawn="1"/>
        </p:nvSpPr>
        <p:spPr>
          <a:xfrm>
            <a:off x="1140014" y="5142797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439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1" r:id="rId2"/>
    <p:sldLayoutId id="2147483674" r:id="rId3"/>
    <p:sldLayoutId id="2147483670" r:id="rId4"/>
    <p:sldLayoutId id="2147483669" r:id="rId5"/>
    <p:sldLayoutId id="2147483655" r:id="rId6"/>
    <p:sldLayoutId id="2147483651" r:id="rId7"/>
    <p:sldLayoutId id="2147483662" r:id="rId8"/>
    <p:sldLayoutId id="2147483672" r:id="rId9"/>
    <p:sldLayoutId id="2147483653" r:id="rId10"/>
    <p:sldLayoutId id="2147483663" r:id="rId11"/>
    <p:sldLayoutId id="214748366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73152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09728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46304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182880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85" y="1663548"/>
            <a:ext cx="9816029" cy="2782940"/>
          </a:xfrm>
        </p:spPr>
        <p:txBody>
          <a:bodyPr lIns="0" anchor="b" anchorCtr="0">
            <a:normAutofit fontScale="90000"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ITECH 1502 Final Project Presentation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Phishing Emails in Action</a:t>
            </a:r>
            <a:b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Shafiullah Anik</a:t>
            </a:r>
            <a:b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ID: 30454295</a:t>
            </a:r>
            <a:b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Platform: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Tryhackme</a:t>
            </a:r>
            <a:br>
              <a:rPr lang="en-US" dirty="0"/>
            </a:br>
            <a:br>
              <a:rPr lang="en-US" dirty="0"/>
            </a:br>
            <a:r>
              <a:rPr lang="en-US" altLang="zh-CN" dirty="0"/>
              <a:t> </a:t>
            </a:r>
            <a:endParaRPr lang="en-US" dirty="0"/>
          </a:p>
        </p:txBody>
      </p:sp>
      <p:pic>
        <p:nvPicPr>
          <p:cNvPr id="20" name="Picture Placeholder 19" descr="Two people looking at a laptop at a table">
            <a:extLst>
              <a:ext uri="{FF2B5EF4-FFF2-40B4-BE49-F238E27FC236}">
                <a16:creationId xmlns:a16="http://schemas.microsoft.com/office/drawing/2014/main" id="{E83BB08F-E403-8715-0B24-AD9E4B72C80E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23" r="23"/>
          <a:stretch/>
        </p:blipFill>
        <p:spPr>
          <a:xfrm>
            <a:off x="1145988" y="3402269"/>
            <a:ext cx="2544663" cy="2926373"/>
          </a:xfr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0" y="731520"/>
            <a:ext cx="5394960" cy="210312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F021C-3CEB-0FBA-DA89-C9C82E74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276" y="2811666"/>
            <a:ext cx="4206240" cy="2377440"/>
          </a:xfrm>
        </p:spPr>
        <p:txBody>
          <a:bodyPr anchor="t" anchorCtr="0"/>
          <a:lstStyle/>
          <a:p>
            <a:r>
              <a:rPr lang="en-US" dirty="0"/>
              <a:t>Project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59569-83D5-A20B-653C-B9D6C8D9816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2</a:t>
            </a:fld>
            <a:endParaRPr lang="en-US" altLang="zh-CN" noProof="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29B6BAD-D9A3-909B-654C-63EB78FDFD61}"/>
              </a:ext>
            </a:extLst>
          </p:cNvPr>
          <p:cNvSpPr>
            <a:spLocks noGrp="1" noChangeArrowheads="1"/>
          </p:cNvSpPr>
          <p:nvPr>
            <p:ph sz="quarter" idx="35"/>
          </p:nvPr>
        </p:nvSpPr>
        <p:spPr bwMode="auto">
          <a:xfrm>
            <a:off x="554276" y="3496364"/>
            <a:ext cx="949753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Goal: To understand and analyze real-world phishing techniques.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Platform Used: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TryHackMe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Phishing Emails in Action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lab.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Tasks Completed: 8 tasks covering PayPal, Netflix, Apple, and DHL phishing emails.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Outcome: Enhanced skills in identifying, analyzing, and mitigating phishing threats.</a:t>
            </a:r>
          </a:p>
        </p:txBody>
      </p:sp>
    </p:spTree>
    <p:extLst>
      <p:ext uri="{BB962C8B-B14F-4D97-AF65-F5344CB8AC3E}">
        <p14:creationId xmlns:p14="http://schemas.microsoft.com/office/powerpoint/2010/main" val="148508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A73C-F597-27B7-8F29-D6406DC4D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249" y="427458"/>
            <a:ext cx="6880254" cy="1337444"/>
          </a:xfrm>
        </p:spPr>
        <p:txBody>
          <a:bodyPr lIns="0" anchor="b" anchorCtr="0"/>
          <a:lstStyle/>
          <a:p>
            <a:r>
              <a:rPr lang="en-US" dirty="0"/>
              <a:t>Methodology and Setup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DBFC3A6-D6EA-5B9D-5DAC-EDD7FA5C87EB}"/>
              </a:ext>
            </a:extLst>
          </p:cNvPr>
          <p:cNvSpPr>
            <a:spLocks noGrp="1" noChangeArrowheads="1"/>
          </p:cNvSpPr>
          <p:nvPr>
            <p:ph type="body" sz="quarter" idx="28"/>
          </p:nvPr>
        </p:nvSpPr>
        <p:spPr bwMode="auto">
          <a:xfrm>
            <a:off x="4417764" y="2302433"/>
            <a:ext cx="837153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Environment: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TryHackMe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AttackBox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(Ubuntu 20.04).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 Used: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 Header Viewer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Browser Developer Tools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URL Expander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Any.Run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sandbox for malware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Process: Step-by-step email investigation and evidence collection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011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1851"/>
            <a:ext cx="4638101" cy="3383280"/>
          </a:xfrm>
          <a:noFill/>
        </p:spPr>
        <p:txBody>
          <a:bodyPr anchor="t" anchorCtr="0">
            <a:noAutofit/>
          </a:bodyPr>
          <a:lstStyle/>
          <a:p>
            <a:r>
              <a:rPr lang="en-US" dirty="0"/>
              <a:t>Hands-On Evidence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4AF3B-CC38-C6F7-1058-2FC5EE48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C1B2FF7-2491-A036-D700-FA6701DA3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43" y="2735598"/>
            <a:ext cx="5029200" cy="2472646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892C96C-DE45-C06D-E6B3-A9CB0FFE6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161" y="108680"/>
            <a:ext cx="5943600" cy="29610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FE0C0D-173D-7F92-EF3E-94C05D43F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161" y="3279333"/>
            <a:ext cx="5943600" cy="262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99339-FABF-04A2-4090-C38B947B2B8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11029" y="2514569"/>
            <a:ext cx="5029200" cy="760288"/>
          </a:xfrm>
        </p:spPr>
        <p:txBody>
          <a:bodyPr anchor="b" anchorCtr="0">
            <a:no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1: PayPal Phishing Email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1F9CF9-E11C-8005-D06E-0FBA37A011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6735" y="5551446"/>
            <a:ext cx="863794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Technique: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Spoofed sender and URL shortening.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Fake Sender: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service@paypal.com (real: @sultanbogor.com).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Phishing Trick: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Urgent ‘Cancel Order’ button with shortened link is.gd/6oCJ4m.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3C9961F-EAAC-31B9-39EC-3BB1A8146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5518429" cy="475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87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07" y="731520"/>
            <a:ext cx="6676222" cy="1737360"/>
          </a:xfrm>
        </p:spPr>
        <p:txBody>
          <a:bodyPr/>
          <a:lstStyle/>
          <a:p>
            <a:r>
              <a:rPr lang="en-US" dirty="0"/>
              <a:t>Case Study 2: DHL Fake Shipping Notice</a:t>
            </a:r>
          </a:p>
        </p:txBody>
      </p:sp>
      <p:sp>
        <p:nvSpPr>
          <p:cNvPr id="6" name="Slide Number Placeholder 13">
            <a:extLst>
              <a:ext uri="{FF2B5EF4-FFF2-40B4-BE49-F238E27FC236}">
                <a16:creationId xmlns:a16="http://schemas.microsoft.com/office/drawing/2014/main" id="{4800F032-5102-94C2-865C-AE9D448B2744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5C5013-A563-C783-9185-9C847D4B4A4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6</a:t>
            </a:fld>
            <a:endParaRPr lang="en-US" altLang="zh-CN" noProof="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2EBB97-02F9-1BDC-284A-4B358A91C1A7}"/>
              </a:ext>
            </a:extLst>
          </p:cNvPr>
          <p:cNvSpPr>
            <a:spLocks noGrp="1" noChangeArrowheads="1"/>
          </p:cNvSpPr>
          <p:nvPr>
            <p:ph idx="30"/>
          </p:nvPr>
        </p:nvSpPr>
        <p:spPr bwMode="auto">
          <a:xfrm>
            <a:off x="396607" y="1928574"/>
            <a:ext cx="683187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Sender: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info@glamcarcompany.de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 (fake DHL address).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Attachment: Excel file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CBJ200620039539.xlsx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Malware Executable: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regasms.exe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Technique: Attachment-based macro malware.</a:t>
            </a:r>
          </a:p>
        </p:txBody>
      </p:sp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26BABE8-943F-72BE-0AFD-0B9D7ADB1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572" y="2322334"/>
            <a:ext cx="5354821" cy="425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4" y="121185"/>
            <a:ext cx="6169446" cy="1259228"/>
          </a:xfrm>
        </p:spPr>
        <p:txBody>
          <a:bodyPr anchor="b" anchorCtr="0"/>
          <a:lstStyle/>
          <a:p>
            <a:r>
              <a:rPr lang="en-US" dirty="0"/>
              <a:t>Case Study 3: Netflix and Apple Email Scams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C3F191-FEF9-A9C5-06D2-B1DEE5149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252" y="1501597"/>
            <a:ext cx="4925019" cy="1814479"/>
          </a:xfrm>
          <a:prstGeom prst="rect">
            <a:avLst/>
          </a:prstGeom>
        </p:spPr>
      </p:pic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6B3DA3-995E-263F-F271-D0DCB60A6118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7</a:t>
            </a:fld>
            <a:endParaRPr lang="en-US" altLang="zh-CN" noProof="0" dirty="0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7BCB42F-1CBA-B633-6387-4AB5C1B38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406" y="1380413"/>
            <a:ext cx="6607694" cy="455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21" y="517792"/>
            <a:ext cx="7132320" cy="664317"/>
          </a:xfrm>
        </p:spPr>
        <p:txBody>
          <a:bodyPr/>
          <a:lstStyle/>
          <a:p>
            <a:r>
              <a:rPr lang="en-US" dirty="0"/>
              <a:t>Key Findings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AFE703-37E0-CE8C-1B59-7B8360DD0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9321" y="1182109"/>
            <a:ext cx="5960928" cy="2964940"/>
          </a:xfrm>
          <a:prstGeom prst="rect">
            <a:avLst/>
          </a:prstGeom>
        </p:spPr>
      </p:pic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930FF33C-2E3C-37EC-75C2-1BE4513D9B62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22DE72-77CB-CB24-A4D1-2FAC47307AC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21" y="731520"/>
            <a:ext cx="6059277" cy="1215160"/>
          </a:xfrm>
          <a:noFill/>
        </p:spPr>
        <p:txBody>
          <a:bodyPr anchor="b" anchorCtr="0">
            <a:noAutofit/>
          </a:bodyPr>
          <a:lstStyle/>
          <a:p>
            <a:r>
              <a:rPr lang="en-US" dirty="0"/>
              <a:t>Reflection and Learning Outcomes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DFE8A8-4537-F7A1-3BF9-834AEFE3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3B6F2DC-A55F-DBF8-0531-DB64BF94F348}"/>
              </a:ext>
            </a:extLst>
          </p:cNvPr>
          <p:cNvSpPr>
            <a:spLocks noGrp="1" noChangeArrowheads="1"/>
          </p:cNvSpPr>
          <p:nvPr>
            <p:ph idx="14"/>
          </p:nvPr>
        </p:nvSpPr>
        <p:spPr bwMode="auto">
          <a:xfrm>
            <a:off x="165253" y="2228238"/>
            <a:ext cx="676980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Strengthened ability to identify phishing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Learned to analyze URLs, domains, and attachments.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Understood how malware executes from macros.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Gained practical cybersecurity analysis experience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6">
      <a:majorFont>
        <a:latin typeface="Posterama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M9027928_win32_EF_v4" id="{FA821E7E-D625-4DCD-A30E-3216B54C8383}" vid="{DE28BE6C-8054-44B2-A92D-A1CAFC256BD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DB3C62-858A-4A01-AFEF-21E0BB8CE26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0009351-EDD4-484E-ACD6-D50CCB1376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897CAE-455D-42C9-A951-0C21BC1225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29</TotalTime>
  <Words>275</Words>
  <Application>Microsoft Office PowerPoint</Application>
  <PresentationFormat>Widescreen</PresentationFormat>
  <Paragraphs>46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等线</vt:lpstr>
      <vt:lpstr>Abadi</vt:lpstr>
      <vt:lpstr>Arial</vt:lpstr>
      <vt:lpstr>Arial Unicode MS</vt:lpstr>
      <vt:lpstr>Calibri</vt:lpstr>
      <vt:lpstr>Posterama</vt:lpstr>
      <vt:lpstr>Posterama Text SemiBold</vt:lpstr>
      <vt:lpstr>Times New Roman</vt:lpstr>
      <vt:lpstr>Custom</vt:lpstr>
      <vt:lpstr>ITECH 1502 Final Project Presentation Title: Phishing Emails in Action Student Name: Shafiullah Anik Student ID: 30454295 Platform: Tryhackme   </vt:lpstr>
      <vt:lpstr>Project Overview</vt:lpstr>
      <vt:lpstr>Methodology and Setup</vt:lpstr>
      <vt:lpstr>Hands-On Evidence </vt:lpstr>
      <vt:lpstr>Technique: Spoofed sender and URL shortening. Fake Sender: service@paypal.com (real: @sultanbogor.com). Phishing Trick: Urgent ‘Cancel Order’ button with shortened link is.gd/6oCJ4m.</vt:lpstr>
      <vt:lpstr>Case Study 2: DHL Fake Shipping Notice</vt:lpstr>
      <vt:lpstr>Case Study 3: Netflix and Apple Email Scams</vt:lpstr>
      <vt:lpstr>Key Findings</vt:lpstr>
      <vt:lpstr>Reflection and Learning Outcomes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shafiullah anik</dc:creator>
  <cp:lastModifiedBy>shafiullah anik</cp:lastModifiedBy>
  <cp:revision>2</cp:revision>
  <dcterms:created xsi:type="dcterms:W3CDTF">2025-10-17T03:57:22Z</dcterms:created>
  <dcterms:modified xsi:type="dcterms:W3CDTF">2025-10-17T04:26:55Z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