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8" r:id="rId6"/>
    <p:sldId id="269" r:id="rId7"/>
    <p:sldId id="262" r:id="rId8"/>
    <p:sldId id="263" r:id="rId9"/>
    <p:sldId id="270" r:id="rId10"/>
    <p:sldId id="261" r:id="rId11"/>
    <p:sldId id="258" r:id="rId12"/>
    <p:sldId id="264" r:id="rId13"/>
    <p:sldId id="265" r:id="rId14"/>
    <p:sldId id="267" r:id="rId15"/>
    <p:sldId id="266" r:id="rId16"/>
    <p:sldId id="271"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FB859-F31E-37E2-1A91-6E5419E76FEB}" v="146" dt="2024-04-14T12:03:38.909"/>
    <p1510:client id="{9F6BCC14-50B2-8DE9-0595-769E4ABEC57C}" v="542" dt="2024-04-14T16:19:19.703"/>
    <p1510:client id="{BC374391-0392-9171-20D4-B1CB2E5F8C3E}" v="122" dt="2024-04-14T14:36:16.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79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2/13/2025</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2/13/2025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2/13/2025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2/13/2025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2/13/2025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2/13/2025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a:solidFill>
                  <a:schemeClr val="bg1"/>
                </a:solidFill>
              </a:rPr>
              <a:t>PEG GAME GUI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Group 1</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BCA6-8909-2477-A489-1133ED8D66CF}"/>
              </a:ext>
            </a:extLst>
          </p:cNvPr>
          <p:cNvSpPr>
            <a:spLocks noGrp="1"/>
          </p:cNvSpPr>
          <p:nvPr>
            <p:ph type="title"/>
          </p:nvPr>
        </p:nvSpPr>
        <p:spPr/>
        <p:txBody>
          <a:bodyPr/>
          <a:lstStyle/>
          <a:p>
            <a:r>
              <a:rPr lang="en-US"/>
              <a:t>QUITTING AND SAVING THE FILE</a:t>
            </a:r>
          </a:p>
        </p:txBody>
      </p:sp>
      <p:pic>
        <p:nvPicPr>
          <p:cNvPr id="5" name="Picture 4" descr="A screenshot of a game&#10;&#10;Description automatically generated">
            <a:extLst>
              <a:ext uri="{FF2B5EF4-FFF2-40B4-BE49-F238E27FC236}">
                <a16:creationId xmlns:a16="http://schemas.microsoft.com/office/drawing/2014/main" id="{DCF146E0-86F9-781B-2ACE-3A75492B075E}"/>
              </a:ext>
            </a:extLst>
          </p:cNvPr>
          <p:cNvPicPr>
            <a:picLocks noChangeAspect="1"/>
          </p:cNvPicPr>
          <p:nvPr/>
        </p:nvPicPr>
        <p:blipFill>
          <a:blip r:embed="rId2"/>
          <a:stretch>
            <a:fillRect/>
          </a:stretch>
        </p:blipFill>
        <p:spPr>
          <a:xfrm>
            <a:off x="393121" y="1961029"/>
            <a:ext cx="5264934" cy="4179794"/>
          </a:xfrm>
          <a:prstGeom prst="rect">
            <a:avLst/>
          </a:prstGeom>
        </p:spPr>
      </p:pic>
      <p:pic>
        <p:nvPicPr>
          <p:cNvPr id="7" name="Content Placeholder 3" descr="A screenshot of a computer&#10;&#10;Description automatically generated">
            <a:extLst>
              <a:ext uri="{FF2B5EF4-FFF2-40B4-BE49-F238E27FC236}">
                <a16:creationId xmlns:a16="http://schemas.microsoft.com/office/drawing/2014/main" id="{2B8A04BE-7F58-12A3-C7BD-3150F6253AFF}"/>
              </a:ext>
            </a:extLst>
          </p:cNvPr>
          <p:cNvPicPr>
            <a:picLocks noChangeAspect="1"/>
          </p:cNvPicPr>
          <p:nvPr/>
        </p:nvPicPr>
        <p:blipFill>
          <a:blip r:embed="rId3"/>
          <a:stretch>
            <a:fillRect/>
          </a:stretch>
        </p:blipFill>
        <p:spPr>
          <a:xfrm>
            <a:off x="5802632" y="1945172"/>
            <a:ext cx="6212089" cy="4204979"/>
          </a:xfrm>
          <a:prstGeom prst="rect">
            <a:avLst/>
          </a:prstGeom>
        </p:spPr>
      </p:pic>
      <p:sp>
        <p:nvSpPr>
          <p:cNvPr id="9" name="Content Placeholder 8">
            <a:extLst>
              <a:ext uri="{FF2B5EF4-FFF2-40B4-BE49-F238E27FC236}">
                <a16:creationId xmlns:a16="http://schemas.microsoft.com/office/drawing/2014/main" id="{E5C2E426-C2E8-6622-49F1-A14B2BC1D1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599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16FC-DD93-7D14-B6E6-0C5EF61D20DD}"/>
              </a:ext>
            </a:extLst>
          </p:cNvPr>
          <p:cNvSpPr>
            <a:spLocks noGrp="1"/>
          </p:cNvSpPr>
          <p:nvPr>
            <p:ph type="title"/>
          </p:nvPr>
        </p:nvSpPr>
        <p:spPr/>
        <p:txBody>
          <a:bodyPr/>
          <a:lstStyle/>
          <a:p>
            <a:r>
              <a:rPr lang="en-US"/>
              <a:t>Saved txt file : g4</a:t>
            </a:r>
          </a:p>
        </p:txBody>
      </p:sp>
      <p:pic>
        <p:nvPicPr>
          <p:cNvPr id="4" name="Content Placeholder 3" descr="A screenshot of a computer&#10;&#10;Description automatically generated">
            <a:extLst>
              <a:ext uri="{FF2B5EF4-FFF2-40B4-BE49-F238E27FC236}">
                <a16:creationId xmlns:a16="http://schemas.microsoft.com/office/drawing/2014/main" id="{DC8B0B1D-607B-7EE5-6890-4D1A8AB8BFFA}"/>
              </a:ext>
            </a:extLst>
          </p:cNvPr>
          <p:cNvPicPr>
            <a:picLocks noGrp="1" noChangeAspect="1"/>
          </p:cNvPicPr>
          <p:nvPr>
            <p:ph idx="1"/>
          </p:nvPr>
        </p:nvPicPr>
        <p:blipFill>
          <a:blip r:embed="rId2"/>
          <a:stretch>
            <a:fillRect/>
          </a:stretch>
        </p:blipFill>
        <p:spPr>
          <a:xfrm>
            <a:off x="204227" y="1899494"/>
            <a:ext cx="11783544" cy="4621305"/>
          </a:xfrm>
        </p:spPr>
      </p:pic>
    </p:spTree>
    <p:extLst>
      <p:ext uri="{BB962C8B-B14F-4D97-AF65-F5344CB8AC3E}">
        <p14:creationId xmlns:p14="http://schemas.microsoft.com/office/powerpoint/2010/main" val="93334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8638-6284-5CA9-6C44-A96F3C727750}"/>
              </a:ext>
            </a:extLst>
          </p:cNvPr>
          <p:cNvSpPr>
            <a:spLocks noGrp="1"/>
          </p:cNvSpPr>
          <p:nvPr>
            <p:ph type="title"/>
          </p:nvPr>
        </p:nvSpPr>
        <p:spPr/>
        <p:txBody>
          <a:bodyPr/>
          <a:lstStyle/>
          <a:p>
            <a:r>
              <a:rPr lang="en-US"/>
              <a:t>END RESULT – STALEMATE OR WIN</a:t>
            </a:r>
          </a:p>
        </p:txBody>
      </p:sp>
      <p:pic>
        <p:nvPicPr>
          <p:cNvPr id="4" name="Content Placeholder 3" descr="A screenshot of a game&#10;&#10;Description automatically generated">
            <a:extLst>
              <a:ext uri="{FF2B5EF4-FFF2-40B4-BE49-F238E27FC236}">
                <a16:creationId xmlns:a16="http://schemas.microsoft.com/office/drawing/2014/main" id="{012C206F-3D23-CBB2-2A84-27A32144DA5B}"/>
              </a:ext>
            </a:extLst>
          </p:cNvPr>
          <p:cNvPicPr>
            <a:picLocks noGrp="1" noChangeAspect="1"/>
          </p:cNvPicPr>
          <p:nvPr>
            <p:ph idx="1"/>
          </p:nvPr>
        </p:nvPicPr>
        <p:blipFill>
          <a:blip r:embed="rId2"/>
          <a:stretch>
            <a:fillRect/>
          </a:stretch>
        </p:blipFill>
        <p:spPr>
          <a:xfrm>
            <a:off x="585675" y="1933967"/>
            <a:ext cx="5944383" cy="4227391"/>
          </a:xfrm>
        </p:spPr>
      </p:pic>
      <p:pic>
        <p:nvPicPr>
          <p:cNvPr id="5" name="Picture 4" descr="A close up of a computer screen&#10;&#10;Description automatically generated">
            <a:extLst>
              <a:ext uri="{FF2B5EF4-FFF2-40B4-BE49-F238E27FC236}">
                <a16:creationId xmlns:a16="http://schemas.microsoft.com/office/drawing/2014/main" id="{D36F2AB9-3673-3BAB-D93C-7D562C826D11}"/>
              </a:ext>
            </a:extLst>
          </p:cNvPr>
          <p:cNvPicPr>
            <a:picLocks noChangeAspect="1"/>
          </p:cNvPicPr>
          <p:nvPr/>
        </p:nvPicPr>
        <p:blipFill>
          <a:blip r:embed="rId3"/>
          <a:stretch>
            <a:fillRect/>
          </a:stretch>
        </p:blipFill>
        <p:spPr>
          <a:xfrm>
            <a:off x="6816538" y="1938057"/>
            <a:ext cx="4229100" cy="1771650"/>
          </a:xfrm>
          <a:prstGeom prst="rect">
            <a:avLst/>
          </a:prstGeom>
        </p:spPr>
      </p:pic>
    </p:spTree>
    <p:extLst>
      <p:ext uri="{BB962C8B-B14F-4D97-AF65-F5344CB8AC3E}">
        <p14:creationId xmlns:p14="http://schemas.microsoft.com/office/powerpoint/2010/main" val="404208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F87-9E5C-D153-439E-7F7CC4B3F909}"/>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C71B4179-EC08-4952-9674-355EAFDBE855}"/>
              </a:ext>
            </a:extLst>
          </p:cNvPr>
          <p:cNvSpPr>
            <a:spLocks noGrp="1"/>
          </p:cNvSpPr>
          <p:nvPr>
            <p:ph idx="1"/>
          </p:nvPr>
        </p:nvSpPr>
        <p:spPr/>
        <p:txBody>
          <a:bodyPr>
            <a:noAutofit/>
          </a:bodyPr>
          <a:lstStyle/>
          <a:p>
            <a:pPr>
              <a:lnSpc>
                <a:spcPts val="2025"/>
              </a:lnSpc>
            </a:pPr>
            <a:r>
              <a:rPr lang="en-GB" sz="300" b="0" dirty="0">
                <a:solidFill>
                  <a:srgbClr val="569CD6"/>
                </a:solidFill>
                <a:effectLst/>
                <a:latin typeface="Consolas" panose="020B0609020204030204" pitchFamily="49" charset="0"/>
              </a:rPr>
              <a:t>package</a:t>
            </a:r>
            <a:r>
              <a:rPr lang="en-GB" sz="300" b="0" dirty="0">
                <a:solidFill>
                  <a:srgbClr val="FFFFFF"/>
                </a:solidFill>
                <a:effectLst/>
                <a:latin typeface="Consolas" panose="020B0609020204030204" pitchFamily="49" charset="0"/>
              </a:rPr>
              <a:t> </a:t>
            </a:r>
            <a:r>
              <a:rPr lang="en-GB" sz="300" b="0" dirty="0" err="1">
                <a:solidFill>
                  <a:srgbClr val="F44747"/>
                </a:solidFill>
                <a:effectLst/>
                <a:latin typeface="Consolas" panose="020B0609020204030204" pitchFamily="49" charset="0"/>
              </a:rPr>
              <a:t>P</a:t>
            </a:r>
            <a:r>
              <a:rPr lang="en-GB" sz="300" b="0" dirty="0" err="1">
                <a:solidFill>
                  <a:srgbClr val="D4D4D4"/>
                </a:solidFill>
                <a:effectLst/>
                <a:latin typeface="Consolas" panose="020B0609020204030204" pitchFamily="49" charset="0"/>
              </a:rPr>
              <a:t>eg</a:t>
            </a:r>
            <a:r>
              <a:rPr lang="en-GB" sz="300" b="0" dirty="0" err="1">
                <a:solidFill>
                  <a:srgbClr val="F44747"/>
                </a:solidFill>
                <a:effectLst/>
                <a:latin typeface="Consolas" panose="020B0609020204030204" pitchFamily="49" charset="0"/>
              </a:rPr>
              <a:t>G</a:t>
            </a:r>
            <a:r>
              <a:rPr lang="en-GB" sz="300" b="0" dirty="0" err="1">
                <a:solidFill>
                  <a:srgbClr val="D4D4D4"/>
                </a:solidFill>
                <a:effectLst/>
                <a:latin typeface="Consolas" panose="020B0609020204030204" pitchFamily="49" charset="0"/>
              </a:rPr>
              <a:t>amee</a:t>
            </a:r>
            <a:r>
              <a:rPr lang="en-GB" sz="300" b="0" dirty="0">
                <a:solidFill>
                  <a:srgbClr val="FFFFFF"/>
                </a:solidFill>
                <a:effectLst/>
                <a:latin typeface="Consolas" panose="020B0609020204030204" pitchFamily="49" charset="0"/>
              </a:rPr>
              <a:t>;</a:t>
            </a:r>
          </a:p>
          <a:p>
            <a:pPr>
              <a:lnSpc>
                <a:spcPts val="2025"/>
              </a:lnSpc>
            </a:pPr>
            <a:br>
              <a:rPr lang="en-GB" sz="300" b="0" dirty="0">
                <a:solidFill>
                  <a:srgbClr val="FFFFFF"/>
                </a:solidFill>
                <a:effectLst/>
                <a:latin typeface="Consolas" panose="020B0609020204030204" pitchFamily="49" charset="0"/>
              </a:rPr>
            </a:br>
            <a:br>
              <a:rPr lang="en-GB" sz="300" b="0" dirty="0">
                <a:solidFill>
                  <a:srgbClr val="FFFFFF"/>
                </a:solidFill>
                <a:effectLst/>
                <a:latin typeface="Consolas" panose="020B0609020204030204" pitchFamily="49" charset="0"/>
              </a:rPr>
            </a:br>
            <a:r>
              <a:rPr lang="en-GB" sz="300" b="0" dirty="0">
                <a:solidFill>
                  <a:srgbClr val="569CD6"/>
                </a:solidFill>
                <a:effectLst/>
                <a:latin typeface="Consolas" panose="020B0609020204030204" pitchFamily="49" charset="0"/>
              </a:rPr>
              <a:t>import</a:t>
            </a:r>
            <a:r>
              <a:rPr lang="en-GB" sz="300" b="0" dirty="0">
                <a:solidFill>
                  <a:srgbClr val="FFFFFF"/>
                </a:solidFill>
                <a:effectLst/>
                <a:latin typeface="Consolas" panose="020B0609020204030204" pitchFamily="49" charset="0"/>
              </a:rPr>
              <a:t> </a:t>
            </a:r>
            <a:r>
              <a:rPr lang="en-GB" sz="300" b="0" dirty="0" err="1">
                <a:solidFill>
                  <a:srgbClr val="D4D4D4"/>
                </a:solidFill>
                <a:effectLst/>
                <a:latin typeface="Consolas" panose="020B0609020204030204" pitchFamily="49" charset="0"/>
              </a:rPr>
              <a:t>java.util.ArrayList</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569CD6"/>
                </a:solidFill>
                <a:effectLst/>
                <a:latin typeface="Consolas" panose="020B0609020204030204" pitchFamily="49" charset="0"/>
              </a:rPr>
              <a:t>import</a:t>
            </a:r>
            <a:r>
              <a:rPr lang="en-GB" sz="300" b="0" dirty="0">
                <a:solidFill>
                  <a:srgbClr val="FFFFFF"/>
                </a:solidFill>
                <a:effectLst/>
                <a:latin typeface="Consolas" panose="020B0609020204030204" pitchFamily="49" charset="0"/>
              </a:rPr>
              <a:t> </a:t>
            </a:r>
            <a:r>
              <a:rPr lang="en-GB" sz="300" b="0" dirty="0" err="1">
                <a:solidFill>
                  <a:srgbClr val="D4D4D4"/>
                </a:solidFill>
                <a:effectLst/>
                <a:latin typeface="Consolas" panose="020B0609020204030204" pitchFamily="49" charset="0"/>
              </a:rPr>
              <a:t>java.util.Arrays</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569CD6"/>
                </a:solidFill>
                <a:effectLst/>
                <a:latin typeface="Consolas" panose="020B0609020204030204" pitchFamily="49" charset="0"/>
              </a:rPr>
              <a:t>import</a:t>
            </a:r>
            <a:r>
              <a:rPr lang="en-GB" sz="300" b="0" dirty="0">
                <a:solidFill>
                  <a:srgbClr val="FFFFFF"/>
                </a:solidFill>
                <a:effectLst/>
                <a:latin typeface="Consolas" panose="020B0609020204030204" pitchFamily="49" charset="0"/>
              </a:rPr>
              <a:t> </a:t>
            </a:r>
            <a:r>
              <a:rPr lang="en-GB" sz="300" b="0" dirty="0" err="1">
                <a:solidFill>
                  <a:srgbClr val="D4D4D4"/>
                </a:solidFill>
                <a:effectLst/>
                <a:latin typeface="Consolas" panose="020B0609020204030204" pitchFamily="49" charset="0"/>
              </a:rPr>
              <a:t>java.util.Collection</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569CD6"/>
                </a:solidFill>
                <a:effectLst/>
                <a:latin typeface="Consolas" panose="020B0609020204030204" pitchFamily="49" charset="0"/>
              </a:rPr>
              <a:t>import</a:t>
            </a:r>
            <a:r>
              <a:rPr lang="en-GB" sz="300" b="0" dirty="0">
                <a:solidFill>
                  <a:srgbClr val="FFFFFF"/>
                </a:solidFill>
                <a:effectLst/>
                <a:latin typeface="Consolas" panose="020B0609020204030204" pitchFamily="49" charset="0"/>
              </a:rPr>
              <a:t> </a:t>
            </a:r>
            <a:r>
              <a:rPr lang="en-GB" sz="300" b="0" dirty="0" err="1">
                <a:solidFill>
                  <a:srgbClr val="D4D4D4"/>
                </a:solidFill>
                <a:effectLst/>
                <a:latin typeface="Consolas" panose="020B0609020204030204" pitchFamily="49" charset="0"/>
              </a:rPr>
              <a:t>java.util.List</a:t>
            </a:r>
            <a:r>
              <a:rPr lang="en-GB" sz="300" b="0" dirty="0">
                <a:solidFill>
                  <a:srgbClr val="FFFFFF"/>
                </a:solidFill>
                <a:effectLst/>
                <a:latin typeface="Consolas" panose="020B0609020204030204" pitchFamily="49" charset="0"/>
              </a:rPr>
              <a:t>;</a:t>
            </a:r>
          </a:p>
          <a:p>
            <a:pPr>
              <a:lnSpc>
                <a:spcPts val="2025"/>
              </a:lnSpc>
            </a:pPr>
            <a:br>
              <a:rPr lang="en-GB" sz="300" b="0" dirty="0">
                <a:solidFill>
                  <a:srgbClr val="FFFFFF"/>
                </a:solidFill>
                <a:effectLst/>
                <a:latin typeface="Consolas" panose="020B0609020204030204" pitchFamily="49" charset="0"/>
              </a:rPr>
            </a:br>
            <a:br>
              <a:rPr lang="en-GB" sz="300" b="0" dirty="0">
                <a:solidFill>
                  <a:srgbClr val="FFFFFF"/>
                </a:solidFill>
                <a:effectLst/>
                <a:latin typeface="Consolas" panose="020B0609020204030204" pitchFamily="49" charset="0"/>
              </a:rPr>
            </a:b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Represents a square board in a Peg Game.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br>
              <a:rPr lang="en-GB" sz="300" b="0" dirty="0">
                <a:solidFill>
                  <a:srgbClr val="FFFFFF"/>
                </a:solidFill>
                <a:effectLst/>
                <a:latin typeface="Consolas" panose="020B0609020204030204" pitchFamily="49" charset="0"/>
              </a:rPr>
            </a:b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class</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SqrBoard</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implements</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PegGame</a:t>
            </a: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private</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gameboard</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True if a peg is present, false if it's empty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private</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Constructs a square board for a Peg Game.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a:solidFill>
                  <a:srgbClr val="9CDCFE"/>
                </a:solidFill>
                <a:effectLst/>
                <a:latin typeface="Consolas" panose="020B0609020204030204" pitchFamily="49" charset="0"/>
              </a:rPr>
              <a:t>board</a:t>
            </a:r>
            <a:r>
              <a:rPr lang="en-GB" sz="300" b="0" dirty="0">
                <a:solidFill>
                  <a:srgbClr val="7CA668"/>
                </a:solidFill>
                <a:effectLst/>
                <a:latin typeface="Consolas" panose="020B0609020204030204" pitchFamily="49" charset="0"/>
              </a:rPr>
              <a:t> The initial configuration of the board where 'true' represents a peg, and 'false' represents an empty space.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SqrBoard</a:t>
            </a:r>
            <a:r>
              <a:rPr lang="en-GB" sz="300" b="0" dirty="0">
                <a:solidFill>
                  <a:srgbClr val="FFFFFF"/>
                </a:solidFill>
                <a:effectLst/>
                <a:latin typeface="Consolas" panose="020B0609020204030204" pitchFamily="49" charset="0"/>
              </a:rPr>
              <a:t>(</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board</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569CD6"/>
                </a:solidFill>
                <a:effectLst/>
                <a:latin typeface="Consolas" panose="020B0609020204030204" pitchFamily="49" charset="0"/>
              </a:rPr>
              <a:t>this</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gameboard</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board;</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569CD6"/>
                </a:solidFill>
                <a:effectLst/>
                <a:latin typeface="Consolas" panose="020B0609020204030204" pitchFamily="49" charset="0"/>
              </a:rPr>
              <a:t>this</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NOT_STARTED</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Gets the current game state based on the number of pegs and possible moves.</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@return</a:t>
            </a:r>
            <a:r>
              <a:rPr lang="en-GB" sz="300" b="0" dirty="0">
                <a:solidFill>
                  <a:srgbClr val="7CA668"/>
                </a:solidFill>
                <a:effectLst/>
                <a:latin typeface="Consolas" panose="020B0609020204030204" pitchFamily="49" charset="0"/>
              </a:rPr>
              <a:t> The current game state.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getGameState</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NumofPegs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row</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gameboard)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peg</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row)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(peg)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NumofPegs</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Collection</a:t>
            </a:r>
            <a:r>
              <a:rPr lang="en-GB" sz="300" b="0" dirty="0">
                <a:solidFill>
                  <a:srgbClr val="FFFFFF"/>
                </a:solidFill>
                <a:effectLst/>
                <a:latin typeface="Consolas" panose="020B0609020204030204" pitchFamily="49" charset="0"/>
              </a:rPr>
              <a:t>&lt;</a:t>
            </a:r>
            <a:r>
              <a:rPr lang="en-GB" sz="300" b="0" dirty="0">
                <a:solidFill>
                  <a:srgbClr val="4EC9B0"/>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&gt; </a:t>
            </a:r>
            <a:r>
              <a:rPr lang="en-GB" sz="300" b="0" dirty="0" err="1">
                <a:solidFill>
                  <a:srgbClr val="9CDCFE"/>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getPossibleMoves</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NumofPegs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1</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WON</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 </a:t>
            </a:r>
            <a:r>
              <a:rPr lang="en-GB" sz="300" b="0" dirty="0">
                <a:solidFill>
                  <a:srgbClr val="C586C0"/>
                </a:solidFill>
                <a:effectLst/>
                <a:latin typeface="Consolas" panose="020B0609020204030204" pitchFamily="49" charset="0"/>
              </a:rPr>
              <a:t>else</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possibleMoves</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isEmpty</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STALEMATE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 </a:t>
            </a:r>
            <a:r>
              <a:rPr lang="en-GB" sz="300" b="0" dirty="0">
                <a:solidFill>
                  <a:srgbClr val="C586C0"/>
                </a:solidFill>
                <a:effectLst/>
                <a:latin typeface="Consolas" panose="020B0609020204030204" pitchFamily="49" charset="0"/>
              </a:rPr>
              <a:t>else</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IN_PROGRESS</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Checks if a move from one location to another is a valid move.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a:solidFill>
                  <a:srgbClr val="9CDCFE"/>
                </a:solidFill>
                <a:effectLst/>
                <a:latin typeface="Consolas" panose="020B0609020204030204" pitchFamily="49" charset="0"/>
              </a:rPr>
              <a:t>from</a:t>
            </a:r>
            <a:r>
              <a:rPr lang="en-GB" sz="300" b="0" dirty="0">
                <a:solidFill>
                  <a:srgbClr val="7CA668"/>
                </a:solidFill>
                <a:effectLst/>
                <a:latin typeface="Consolas" panose="020B0609020204030204" pitchFamily="49" charset="0"/>
              </a:rPr>
              <a:t>    The starting location of the move.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a:solidFill>
                  <a:srgbClr val="9CDCFE"/>
                </a:solidFill>
                <a:effectLst/>
                <a:latin typeface="Consolas" panose="020B0609020204030204" pitchFamily="49" charset="0"/>
              </a:rPr>
              <a:t>to</a:t>
            </a:r>
            <a:r>
              <a:rPr lang="en-GB" sz="300" b="0" dirty="0">
                <a:solidFill>
                  <a:srgbClr val="7CA668"/>
                </a:solidFill>
                <a:effectLst/>
                <a:latin typeface="Consolas" panose="020B0609020204030204" pitchFamily="49" charset="0"/>
              </a:rPr>
              <a:t>      The destination location of the move.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midRow</a:t>
            </a:r>
            <a:r>
              <a:rPr lang="en-GB" sz="300" b="0" dirty="0">
                <a:solidFill>
                  <a:srgbClr val="7CA668"/>
                </a:solidFill>
                <a:effectLst/>
                <a:latin typeface="Consolas" panose="020B0609020204030204" pitchFamily="49" charset="0"/>
              </a:rPr>
              <a:t>  The row coordinate of the peg being jumped over.</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midCol</a:t>
            </a:r>
            <a:r>
              <a:rPr lang="en-GB" sz="300" b="0" dirty="0">
                <a:solidFill>
                  <a:srgbClr val="7CA668"/>
                </a:solidFill>
                <a:effectLst/>
                <a:latin typeface="Consolas" panose="020B0609020204030204" pitchFamily="49" charset="0"/>
              </a:rPr>
              <a:t>  The column coordinate of the peg being jumped over.</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@return</a:t>
            </a:r>
            <a:r>
              <a:rPr lang="en-GB" sz="300" b="0" dirty="0">
                <a:solidFill>
                  <a:srgbClr val="7CA668"/>
                </a:solidFill>
                <a:effectLst/>
                <a:latin typeface="Consolas" panose="020B0609020204030204" pitchFamily="49" charset="0"/>
              </a:rPr>
              <a:t> True if the move is valid, false otherwise.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isValidMove</a:t>
            </a:r>
            <a:r>
              <a:rPr lang="en-GB" sz="300" b="0" dirty="0">
                <a:solidFill>
                  <a:srgbClr val="FFFFFF"/>
                </a:solidFill>
                <a:effectLst/>
                <a:latin typeface="Consolas" panose="020B0609020204030204" pitchFamily="49" charset="0"/>
              </a:rPr>
              <a:t>(</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from</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to</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Check bounds</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gameboard</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gameboard[</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a:t>
            </a:r>
            <a:r>
              <a:rPr lang="en-GB" sz="300" b="0" dirty="0">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gameboard</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gameboard[</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a:t>
            </a:r>
            <a:r>
              <a:rPr lang="en-GB" sz="300" b="0" dirty="0">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gameboard</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&gt;=</a:t>
            </a:r>
            <a:r>
              <a:rPr lang="en-GB" sz="300" b="0" dirty="0">
                <a:solidFill>
                  <a:srgbClr val="FFFFFF"/>
                </a:solidFill>
                <a:effectLst/>
                <a:latin typeface="Consolas" panose="020B0609020204030204" pitchFamily="49" charset="0"/>
              </a:rPr>
              <a:t> gameboard[</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a:t>
            </a:r>
            <a:r>
              <a:rPr lang="en-GB" sz="300" b="0" dirty="0">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Distance must be exactly two cells in a straight line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isHorizontalMove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&amp;&amp;</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Math</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abs</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isVerticalMove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&amp;&amp;</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Math</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abs</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Check that 'from' has a peg, 'to' is empty, and 'mid' has a peg</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isFromPeg</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gameboard[</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from</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isToEmpty</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gameboard[</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to</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isMidPeg</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gameboard[</a:t>
            </a:r>
            <a:r>
              <a:rPr lang="en-GB" sz="300" b="0" dirty="0" err="1">
                <a:solidFill>
                  <a:srgbClr val="FFFFFF"/>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a:t>
            </a:r>
            <a:r>
              <a:rPr lang="en-GB" sz="300" b="0" dirty="0" err="1">
                <a:solidFill>
                  <a:srgbClr val="FFFFFF"/>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isHorizontalMove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isVerticalMove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&amp;&amp;</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isFromPeg</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&amp;&amp;</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isToEmpty</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&amp;&amp;</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isMidPeg</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Adds a valid move to the provided list of moves.</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fromRow</a:t>
            </a:r>
            <a:r>
              <a:rPr lang="en-GB" sz="300" b="0" dirty="0">
                <a:solidFill>
                  <a:srgbClr val="7CA668"/>
                </a:solidFill>
                <a:effectLst/>
                <a:latin typeface="Consolas" panose="020B0609020204030204" pitchFamily="49" charset="0"/>
              </a:rPr>
              <a:t>   The row coordinate of the starting location.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fromCol</a:t>
            </a:r>
            <a:r>
              <a:rPr lang="en-GB" sz="300" b="0" dirty="0">
                <a:solidFill>
                  <a:srgbClr val="7CA668"/>
                </a:solidFill>
                <a:effectLst/>
                <a:latin typeface="Consolas" panose="020B0609020204030204" pitchFamily="49" charset="0"/>
              </a:rPr>
              <a:t>   The column coordinate of the starting location.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toRow</a:t>
            </a:r>
            <a:r>
              <a:rPr lang="en-GB" sz="300" b="0" dirty="0">
                <a:solidFill>
                  <a:srgbClr val="7CA668"/>
                </a:solidFill>
                <a:effectLst/>
                <a:latin typeface="Consolas" panose="020B0609020204030204" pitchFamily="49" charset="0"/>
              </a:rPr>
              <a:t>     The row coordinate of the destination location.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toCol</a:t>
            </a:r>
            <a:r>
              <a:rPr lang="en-GB" sz="300" b="0" dirty="0">
                <a:solidFill>
                  <a:srgbClr val="7CA668"/>
                </a:solidFill>
                <a:effectLst/>
                <a:latin typeface="Consolas" panose="020B0609020204030204" pitchFamily="49" charset="0"/>
              </a:rPr>
              <a:t>     The column coordinate of the destination location.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movesList</a:t>
            </a:r>
            <a:r>
              <a:rPr lang="en-GB" sz="300" b="0" dirty="0">
                <a:solidFill>
                  <a:srgbClr val="7CA668"/>
                </a:solidFill>
                <a:effectLst/>
                <a:latin typeface="Consolas" panose="020B0609020204030204" pitchFamily="49" charset="0"/>
              </a:rPr>
              <a:t> The list to which the valid move is added.</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void</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fromRow</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fromCol</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toRow</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toCol</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List</a:t>
            </a:r>
            <a:r>
              <a:rPr lang="en-GB" sz="300" b="0" dirty="0">
                <a:solidFill>
                  <a:srgbClr val="FFFFFF"/>
                </a:solidFill>
                <a:effectLst/>
                <a:latin typeface="Consolas" panose="020B0609020204030204" pitchFamily="49" charset="0"/>
              </a:rPr>
              <a:t>&lt;</a:t>
            </a:r>
            <a:r>
              <a:rPr lang="en-GB" sz="300" b="0" dirty="0">
                <a:solidFill>
                  <a:srgbClr val="4EC9B0"/>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&gt; </a:t>
            </a:r>
            <a:r>
              <a:rPr lang="en-GB" sz="300" b="0" dirty="0" err="1">
                <a:solidFill>
                  <a:srgbClr val="9CDCFE"/>
                </a:solidFill>
                <a:effectLst/>
                <a:latin typeface="Consolas" panose="020B0609020204030204" pitchFamily="49" charset="0"/>
              </a:rPr>
              <a:t>movesList</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from</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new</a:t>
            </a:r>
            <a:r>
              <a:rPr lang="en-GB" sz="300" b="0" dirty="0">
                <a:solidFill>
                  <a:srgbClr val="FFFFFF"/>
                </a:solidFill>
                <a:effectLst/>
                <a:latin typeface="Consolas" panose="020B0609020204030204" pitchFamily="49" charset="0"/>
              </a:rPr>
              <a:t> </a:t>
            </a:r>
            <a:r>
              <a:rPr lang="en-GB" sz="300" b="0" dirty="0">
                <a:solidFill>
                  <a:srgbClr val="DCDCAA"/>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a:t>
            </a:r>
            <a:r>
              <a:rPr lang="en-GB" sz="300" b="0" dirty="0" err="1">
                <a:solidFill>
                  <a:srgbClr val="FFFFFF"/>
                </a:solidFill>
                <a:effectLst/>
                <a:latin typeface="Consolas" panose="020B0609020204030204" pitchFamily="49" charset="0"/>
              </a:rPr>
              <a:t>fromRow</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fromCol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to</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new</a:t>
            </a:r>
            <a:r>
              <a:rPr lang="en-GB" sz="300" b="0" dirty="0">
                <a:solidFill>
                  <a:srgbClr val="FFFFFF"/>
                </a:solidFill>
                <a:effectLst/>
                <a:latin typeface="Consolas" panose="020B0609020204030204" pitchFamily="49" charset="0"/>
              </a:rPr>
              <a:t> </a:t>
            </a:r>
            <a:r>
              <a:rPr lang="en-GB" sz="300" b="0" dirty="0">
                <a:solidFill>
                  <a:srgbClr val="DCDCAA"/>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a:t>
            </a:r>
            <a:r>
              <a:rPr lang="en-GB" sz="300" b="0" dirty="0" err="1">
                <a:solidFill>
                  <a:srgbClr val="FFFFFF"/>
                </a:solidFill>
                <a:effectLst/>
                <a:latin typeface="Consolas" panose="020B0609020204030204" pitchFamily="49" charset="0"/>
              </a:rPr>
              <a:t>toRow</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toCol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isValidMove</a:t>
            </a:r>
            <a:r>
              <a:rPr lang="en-GB" sz="300" b="0" dirty="0">
                <a:solidFill>
                  <a:srgbClr val="FFFFFF"/>
                </a:solidFill>
                <a:effectLst/>
                <a:latin typeface="Consolas" panose="020B0609020204030204" pitchFamily="49" charset="0"/>
              </a:rPr>
              <a:t>(from, to))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movesList</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add</a:t>
            </a:r>
            <a:r>
              <a:rPr lang="en-GB" sz="300" b="0" dirty="0">
                <a:solidFill>
                  <a:srgbClr val="FFFFFF"/>
                </a:solidFill>
                <a:effectLst/>
                <a:latin typeface="Consolas" panose="020B0609020204030204" pitchFamily="49" charset="0"/>
              </a:rPr>
              <a:t>(</a:t>
            </a:r>
            <a:r>
              <a:rPr lang="en-GB" sz="300" b="0" dirty="0">
                <a:solidFill>
                  <a:srgbClr val="C586C0"/>
                </a:solidFill>
                <a:effectLst/>
                <a:latin typeface="Consolas" panose="020B0609020204030204" pitchFamily="49" charset="0"/>
              </a:rPr>
              <a:t>new</a:t>
            </a:r>
            <a:r>
              <a:rPr lang="en-GB" sz="300" b="0" dirty="0">
                <a:solidFill>
                  <a:srgbClr val="FFFFFF"/>
                </a:solidFill>
                <a:effectLst/>
                <a:latin typeface="Consolas" panose="020B0609020204030204" pitchFamily="49" charset="0"/>
              </a:rPr>
              <a:t> </a:t>
            </a:r>
            <a:r>
              <a:rPr lang="en-GB" sz="300" b="0" dirty="0">
                <a:solidFill>
                  <a:srgbClr val="DCDCAA"/>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(from, to));</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Gets a collection of possible moves on the current board.</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@return</a:t>
            </a:r>
            <a:r>
              <a:rPr lang="en-GB" sz="300" b="0" dirty="0">
                <a:solidFill>
                  <a:srgbClr val="7CA668"/>
                </a:solidFill>
                <a:effectLst/>
                <a:latin typeface="Consolas" panose="020B0609020204030204" pitchFamily="49" charset="0"/>
              </a:rPr>
              <a:t> A collection of possible moves.</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Collection</a:t>
            </a:r>
            <a:r>
              <a:rPr lang="en-GB" sz="300" b="0" dirty="0">
                <a:solidFill>
                  <a:srgbClr val="FFFFFF"/>
                </a:solidFill>
                <a:effectLst/>
                <a:latin typeface="Consolas" panose="020B0609020204030204" pitchFamily="49" charset="0"/>
              </a:rPr>
              <a:t>&lt;</a:t>
            </a:r>
            <a:r>
              <a:rPr lang="en-GB" sz="300" b="0" dirty="0">
                <a:solidFill>
                  <a:srgbClr val="4EC9B0"/>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&gt; </a:t>
            </a:r>
            <a:r>
              <a:rPr lang="en-GB" sz="300" b="0" dirty="0" err="1">
                <a:solidFill>
                  <a:srgbClr val="DCDCAA"/>
                </a:solidFill>
                <a:effectLst/>
                <a:latin typeface="Consolas" panose="020B0609020204030204" pitchFamily="49" charset="0"/>
              </a:rPr>
              <a:t>getPossibleMoves</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List</a:t>
            </a:r>
            <a:r>
              <a:rPr lang="en-GB" sz="300" b="0" dirty="0">
                <a:solidFill>
                  <a:srgbClr val="FFFFFF"/>
                </a:solidFill>
                <a:effectLst/>
                <a:latin typeface="Consolas" panose="020B0609020204030204" pitchFamily="49" charset="0"/>
              </a:rPr>
              <a:t>&lt;</a:t>
            </a:r>
            <a:r>
              <a:rPr lang="en-GB" sz="300" b="0" dirty="0">
                <a:solidFill>
                  <a:srgbClr val="4EC9B0"/>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&gt; </a:t>
            </a:r>
            <a:r>
              <a:rPr lang="en-GB" sz="300" b="0" dirty="0" err="1">
                <a:solidFill>
                  <a:srgbClr val="9CDCFE"/>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new</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ArrayList</a:t>
            </a:r>
            <a:r>
              <a:rPr lang="en-GB" sz="300" b="0" dirty="0">
                <a:solidFill>
                  <a:srgbClr val="FFFFFF"/>
                </a:solidFill>
                <a:effectLst/>
                <a:latin typeface="Consolas" panose="020B0609020204030204" pitchFamily="49" charset="0"/>
              </a:rPr>
              <a:t>&lt;&gt;();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row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gameboard</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row</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col </a:t>
            </a:r>
            <a:r>
              <a:rPr lang="en-GB" sz="300" b="0" dirty="0">
                <a:solidFill>
                  <a:srgbClr val="D4D4D4"/>
                </a:solidFill>
                <a:effectLst/>
                <a:latin typeface="Consolas" panose="020B0609020204030204" pitchFamily="49" charset="0"/>
              </a:rPr>
              <a:t>&lt;</a:t>
            </a:r>
            <a:r>
              <a:rPr lang="en-GB" sz="300" b="0" dirty="0">
                <a:solidFill>
                  <a:srgbClr val="FFFFFF"/>
                </a:solidFill>
                <a:effectLst/>
                <a:latin typeface="Consolas" panose="020B0609020204030204" pitchFamily="49" charset="0"/>
              </a:rPr>
              <a:t> gameboard[row].</a:t>
            </a:r>
            <a:r>
              <a:rPr lang="en-GB" sz="300" b="0" dirty="0">
                <a:solidFill>
                  <a:srgbClr val="9CDCFE"/>
                </a:solidFill>
                <a:effectLst/>
                <a:latin typeface="Consolas" panose="020B0609020204030204" pitchFamily="49" charset="0"/>
              </a:rPr>
              <a:t>length</a:t>
            </a:r>
            <a:r>
              <a:rPr lang="en-GB" sz="300" b="0" dirty="0">
                <a:solidFill>
                  <a:srgbClr val="FFFFFF"/>
                </a:solidFill>
                <a:effectLst/>
                <a:latin typeface="Consolas" panose="020B0609020204030204" pitchFamily="49" charset="0"/>
              </a:rPr>
              <a:t>; col</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(gameboard[row][col]) { </a:t>
            </a:r>
            <a:r>
              <a:rPr lang="en-GB" sz="300" b="0" dirty="0">
                <a:solidFill>
                  <a:srgbClr val="7CA668"/>
                </a:solidFill>
                <a:effectLst/>
                <a:latin typeface="Consolas" panose="020B0609020204030204" pitchFamily="49" charset="0"/>
              </a:rPr>
              <a:t>// If there's a peg at this position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Check and add valid moves in all directions directly here</a:t>
            </a:r>
            <a:endParaRPr lang="en-GB" sz="300" b="0" dirty="0">
              <a:solidFill>
                <a:srgbClr val="FFFFFF"/>
              </a:solidFill>
              <a:effectLst/>
              <a:latin typeface="Consolas" panose="020B0609020204030204" pitchFamily="49" charset="0"/>
            </a:endParaRP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Right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Left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Down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Up</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Diagonal Moves</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Diagonal Up-Left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Diagonal Up-Right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Diagonal Down-Left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AddValidMove</a:t>
            </a:r>
            <a:r>
              <a:rPr lang="en-GB" sz="300" b="0" dirty="0">
                <a:solidFill>
                  <a:srgbClr val="FFFFFF"/>
                </a:solidFill>
                <a:effectLst/>
                <a:latin typeface="Consolas" panose="020B0609020204030204" pitchFamily="49" charset="0"/>
              </a:rPr>
              <a:t>(row, col, row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col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Diagonal Down-Right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possibleMoves</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Makes a move on the board based on the provided move object.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@param</a:t>
            </a:r>
            <a:r>
              <a:rPr lang="en-GB" sz="300" b="0" dirty="0">
                <a:solidFill>
                  <a:srgbClr val="7CA668"/>
                </a:solidFill>
                <a:effectLst/>
                <a:latin typeface="Consolas" panose="020B0609020204030204" pitchFamily="49" charset="0"/>
              </a:rPr>
              <a:t> </a:t>
            </a:r>
            <a:r>
              <a:rPr lang="en-GB" sz="300" b="0" dirty="0">
                <a:solidFill>
                  <a:srgbClr val="9CDCFE"/>
                </a:solidFill>
                <a:effectLst/>
                <a:latin typeface="Consolas" panose="020B0609020204030204" pitchFamily="49" charset="0"/>
              </a:rPr>
              <a:t>move</a:t>
            </a:r>
            <a:r>
              <a:rPr lang="en-GB" sz="300" b="0" dirty="0">
                <a:solidFill>
                  <a:srgbClr val="7CA668"/>
                </a:solidFill>
                <a:effectLst/>
                <a:latin typeface="Consolas" panose="020B0609020204030204" pitchFamily="49" charset="0"/>
              </a:rPr>
              <a:t> The move to be made.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@throws</a:t>
            </a:r>
            <a:r>
              <a:rPr lang="en-GB" sz="300" b="0" dirty="0">
                <a:solidFill>
                  <a:srgbClr val="7CA668"/>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PegGameException</a:t>
            </a:r>
            <a:r>
              <a:rPr lang="en-GB" sz="300" b="0" dirty="0">
                <a:solidFill>
                  <a:srgbClr val="7CA668"/>
                </a:solidFill>
                <a:effectLst/>
                <a:latin typeface="Consolas" panose="020B0609020204030204" pitchFamily="49" charset="0"/>
              </a:rPr>
              <a:t> If the move is invalid.</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void</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makeMove</a:t>
            </a:r>
            <a:r>
              <a:rPr lang="en-GB" sz="300" b="0" dirty="0">
                <a:solidFill>
                  <a:srgbClr val="FFFFFF"/>
                </a:solidFill>
                <a:effectLst/>
                <a:latin typeface="Consolas" panose="020B0609020204030204" pitchFamily="49" charset="0"/>
              </a:rPr>
              <a:t>(</a:t>
            </a:r>
            <a:r>
              <a:rPr lang="en-GB" sz="300" b="0" dirty="0">
                <a:solidFill>
                  <a:srgbClr val="4EC9B0"/>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move</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throws</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PegGameException</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fromLocation</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move</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getFrom</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Location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toLocation</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move</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getTo</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fromLocation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toLocation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2</a:t>
            </a:r>
            <a:r>
              <a:rPr lang="en-GB" sz="300" b="0" dirty="0">
                <a:solidFill>
                  <a:srgbClr val="FFFFFF"/>
                </a:solidFill>
                <a:effectLst/>
                <a:latin typeface="Consolas" panose="020B0609020204030204" pitchFamily="49" charset="0"/>
              </a:rPr>
              <a:t>;</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isValidMove</a:t>
            </a:r>
            <a:r>
              <a:rPr lang="en-GB" sz="300" b="0" dirty="0">
                <a:solidFill>
                  <a:srgbClr val="FFFFFF"/>
                </a:solidFill>
                <a:effectLst/>
                <a:latin typeface="Consolas" panose="020B0609020204030204" pitchFamily="49" charset="0"/>
              </a:rPr>
              <a:t>(</a:t>
            </a:r>
            <a:r>
              <a:rPr lang="en-GB" sz="300" b="0" dirty="0" err="1">
                <a:solidFill>
                  <a:srgbClr val="FFFFFF"/>
                </a:solidFill>
                <a:effectLst/>
                <a:latin typeface="Consolas" panose="020B0609020204030204" pitchFamily="49" charset="0"/>
              </a:rPr>
              <a:t>fromLocation</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toLocation</a:t>
            </a:r>
            <a:r>
              <a:rPr lang="en-GB" sz="300" b="0" dirty="0">
                <a:solidFill>
                  <a:srgbClr val="FFFFFF"/>
                </a:solidFill>
                <a:effectLst/>
                <a:latin typeface="Consolas" panose="020B0609020204030204" pitchFamily="49" charset="0"/>
              </a:rPr>
              <a:t>)) {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throw</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new</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PegGameException</a:t>
            </a:r>
            <a:r>
              <a:rPr lang="en-GB" sz="300" b="0" dirty="0">
                <a:solidFill>
                  <a:srgbClr val="FFFFFF"/>
                </a:solidFill>
                <a:effectLst/>
                <a:latin typeface="Consolas" panose="020B0609020204030204" pitchFamily="49" charset="0"/>
              </a:rPr>
              <a:t>(</a:t>
            </a:r>
            <a:r>
              <a:rPr lang="en-GB" sz="300" b="0" dirty="0">
                <a:solidFill>
                  <a:srgbClr val="CE9178"/>
                </a:solidFill>
                <a:effectLst/>
                <a:latin typeface="Consolas" panose="020B0609020204030204" pitchFamily="49" charset="0"/>
              </a:rPr>
              <a:t>"Invalid move"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gameboard[</a:t>
            </a:r>
            <a:r>
              <a:rPr lang="en-GB" sz="300" b="0" dirty="0" err="1">
                <a:solidFill>
                  <a:srgbClr val="9CDCFE"/>
                </a:solidFill>
                <a:effectLst/>
                <a:latin typeface="Consolas" panose="020B0609020204030204" pitchFamily="49" charset="0"/>
              </a:rPr>
              <a:t>fromLocation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fromLocation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Remove the jumping peg</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gameboard[</a:t>
            </a:r>
            <a:r>
              <a:rPr lang="en-GB" sz="300" b="0" dirty="0" err="1">
                <a:solidFill>
                  <a:srgbClr val="FFFFFF"/>
                </a:solidFill>
                <a:effectLst/>
                <a:latin typeface="Consolas" panose="020B0609020204030204" pitchFamily="49" charset="0"/>
              </a:rPr>
              <a:t>midRow</a:t>
            </a:r>
            <a:r>
              <a:rPr lang="en-GB" sz="300" b="0" dirty="0">
                <a:solidFill>
                  <a:srgbClr val="FFFFFF"/>
                </a:solidFill>
                <a:effectLst/>
                <a:latin typeface="Consolas" panose="020B0609020204030204" pitchFamily="49" charset="0"/>
              </a:rPr>
              <a:t>][</a:t>
            </a:r>
            <a:r>
              <a:rPr lang="en-GB" sz="300" b="0" dirty="0" err="1">
                <a:solidFill>
                  <a:srgbClr val="FFFFFF"/>
                </a:solidFill>
                <a:effectLst/>
                <a:latin typeface="Consolas" panose="020B0609020204030204" pitchFamily="49" charset="0"/>
              </a:rPr>
              <a:t>midCol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Remove the jumped over peg</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gameboard[</a:t>
            </a:r>
            <a:r>
              <a:rPr lang="en-GB" sz="300" b="0" dirty="0" err="1">
                <a:solidFill>
                  <a:srgbClr val="9CDCFE"/>
                </a:solidFill>
                <a:effectLst/>
                <a:latin typeface="Consolas" panose="020B0609020204030204" pitchFamily="49" charset="0"/>
              </a:rPr>
              <a:t>toLocation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getRow</a:t>
            </a:r>
            <a:r>
              <a:rPr lang="en-GB" sz="300" b="0" dirty="0">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toLocation</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getCol</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true</a:t>
            </a: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Place the peg in the new location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7CA668"/>
                </a:solidFill>
                <a:effectLst/>
                <a:latin typeface="Consolas" panose="020B0609020204030204" pitchFamily="49" charset="0"/>
              </a:rPr>
              <a:t>// Update the game state after the move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getGameState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Converts the current board state to a string representation.</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 </a:t>
            </a:r>
            <a:r>
              <a:rPr lang="en-GB" sz="300" b="0" dirty="0">
                <a:solidFill>
                  <a:srgbClr val="569CD6"/>
                </a:solidFill>
                <a:effectLst/>
                <a:latin typeface="Consolas" panose="020B0609020204030204" pitchFamily="49" charset="0"/>
              </a:rPr>
              <a:t>@return</a:t>
            </a:r>
            <a:r>
              <a:rPr lang="en-GB" sz="300" b="0" dirty="0">
                <a:solidFill>
                  <a:srgbClr val="7CA668"/>
                </a:solidFill>
                <a:effectLst/>
                <a:latin typeface="Consolas" panose="020B0609020204030204" pitchFamily="49" charset="0"/>
              </a:rPr>
              <a:t> A string representation of the board.</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7CA668"/>
                </a:solidFill>
                <a:effectLst/>
                <a:latin typeface="Consolas" panose="020B0609020204030204" pitchFamily="49" charset="0"/>
              </a:rPr>
              <a:t>     */</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String</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toString</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String</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printboard</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E9178"/>
                </a:solidFill>
                <a:effectLst/>
                <a:latin typeface="Consolas" panose="020B0609020204030204" pitchFamily="49" charset="0"/>
              </a:rPr>
              <a:t>""</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row</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gameboard)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for</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isPeg</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row)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printboard</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isPeg</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E9178"/>
                </a:solidFill>
                <a:effectLst/>
                <a:latin typeface="Consolas" panose="020B0609020204030204" pitchFamily="49" charset="0"/>
              </a:rPr>
              <a:t>"o "</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E9178"/>
                </a:solidFill>
                <a:effectLst/>
                <a:latin typeface="Consolas" panose="020B0609020204030204" pitchFamily="49" charset="0"/>
              </a:rPr>
              <a:t>". "</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printboard</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CE9178"/>
                </a:solidFill>
                <a:effectLst/>
                <a:latin typeface="Consolas" panose="020B0609020204030204" pitchFamily="49" charset="0"/>
              </a:rPr>
              <a:t>"</a:t>
            </a:r>
            <a:r>
              <a:rPr lang="en-GB" sz="300" b="0" dirty="0">
                <a:solidFill>
                  <a:srgbClr val="569CD6"/>
                </a:solidFill>
                <a:effectLst/>
                <a:latin typeface="Consolas" panose="020B0609020204030204" pitchFamily="49" charset="0"/>
              </a:rPr>
              <a:t>\n</a:t>
            </a:r>
            <a:r>
              <a:rPr lang="en-GB" sz="300" b="0" dirty="0">
                <a:solidFill>
                  <a:srgbClr val="CE9178"/>
                </a:solidFill>
                <a:effectLst/>
                <a:latin typeface="Consolas" panose="020B0609020204030204" pitchFamily="49" charset="0"/>
              </a:rPr>
              <a:t>"</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printboard</a:t>
            </a:r>
            <a:r>
              <a:rPr lang="en-GB" sz="300" b="0" dirty="0">
                <a:solidFill>
                  <a:srgbClr val="FFFFFF"/>
                </a:solidFill>
                <a:effectLst/>
                <a:latin typeface="Consolas" panose="020B0609020204030204" pitchFamily="49" charset="0"/>
              </a:rPr>
              <a:t>;}</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getGameBoard</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gameboard;</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hashCode</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final</a:t>
            </a: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prime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31</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int</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result</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1</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result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prime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result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Arrays</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deepHashCode</a:t>
            </a:r>
            <a:r>
              <a:rPr lang="en-GB" sz="300" b="0" dirty="0">
                <a:solidFill>
                  <a:srgbClr val="FFFFFF"/>
                </a:solidFill>
                <a:effectLst/>
                <a:latin typeface="Consolas" panose="020B0609020204030204" pitchFamily="49" charset="0"/>
              </a:rPr>
              <a:t>(gameboard);</a:t>
            </a:r>
          </a:p>
          <a:p>
            <a:pPr>
              <a:lnSpc>
                <a:spcPts val="2025"/>
              </a:lnSpc>
            </a:pPr>
            <a:r>
              <a:rPr lang="en-GB" sz="300" b="0" dirty="0">
                <a:solidFill>
                  <a:srgbClr val="FFFFFF"/>
                </a:solidFill>
                <a:effectLst/>
                <a:latin typeface="Consolas" panose="020B0609020204030204" pitchFamily="49" charset="0"/>
              </a:rPr>
              <a:t>                result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prime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result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null</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B5CEA8"/>
                </a:solidFill>
                <a:effectLst/>
                <a:latin typeface="Consolas" panose="020B0609020204030204" pitchFamily="49" charset="0"/>
              </a:rPr>
              <a:t>0</a:t>
            </a: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gameState</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hashCode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result;</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Override</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4EC9B0"/>
                </a:solidFill>
                <a:effectLst/>
                <a:latin typeface="Consolas" panose="020B0609020204030204" pitchFamily="49" charset="0"/>
              </a:rPr>
              <a:t>Test</a:t>
            </a:r>
            <a:endParaRPr lang="en-GB" sz="300" b="0" dirty="0">
              <a:solidFill>
                <a:srgbClr val="FFFFFF"/>
              </a:solidFill>
              <a:effectLst/>
              <a:latin typeface="Consolas" panose="020B0609020204030204" pitchFamily="49" charset="0"/>
            </a:endParaRPr>
          </a:p>
          <a:p>
            <a:pPr>
              <a:lnSpc>
                <a:spcPts val="2025"/>
              </a:lnSpc>
            </a:pP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public</a:t>
            </a: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boolean</a:t>
            </a:r>
            <a:r>
              <a:rPr lang="en-GB" sz="300" b="0" dirty="0">
                <a:solidFill>
                  <a:srgbClr val="FFFFFF"/>
                </a:solidFill>
                <a:effectLst/>
                <a:latin typeface="Consolas" panose="020B0609020204030204" pitchFamily="49" charset="0"/>
              </a:rPr>
              <a:t> </a:t>
            </a:r>
            <a:r>
              <a:rPr lang="en-GB" sz="300" b="0" dirty="0">
                <a:solidFill>
                  <a:srgbClr val="DCDCAA"/>
                </a:solidFill>
                <a:effectLst/>
                <a:latin typeface="Consolas" panose="020B0609020204030204" pitchFamily="49" charset="0"/>
              </a:rPr>
              <a:t>equals</a:t>
            </a:r>
            <a:r>
              <a:rPr lang="en-GB" sz="300" b="0" dirty="0">
                <a:solidFill>
                  <a:srgbClr val="FFFFFF"/>
                </a:solidFill>
                <a:effectLst/>
                <a:latin typeface="Consolas" panose="020B0609020204030204" pitchFamily="49" charset="0"/>
              </a:rPr>
              <a:t>(</a:t>
            </a:r>
            <a:r>
              <a:rPr lang="en-GB" sz="300" b="0" dirty="0">
                <a:solidFill>
                  <a:srgbClr val="4EC9B0"/>
                </a:solidFill>
                <a:effectLst/>
                <a:latin typeface="Consolas" panose="020B0609020204030204" pitchFamily="49" charset="0"/>
              </a:rPr>
              <a:t>Object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obj</a:t>
            </a: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this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obj</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true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obj</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null</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DCDCAA"/>
                </a:solidFill>
                <a:effectLst/>
                <a:latin typeface="Consolas" panose="020B0609020204030204" pitchFamily="49" charset="0"/>
              </a:rPr>
              <a:t>getClass</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obj</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getClass</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err="1">
                <a:solidFill>
                  <a:srgbClr val="4EC9B0"/>
                </a:solidFill>
                <a:effectLst/>
                <a:latin typeface="Consolas" panose="020B0609020204030204" pitchFamily="49" charset="0"/>
              </a:rPr>
              <a:t>SqrBoard</a:t>
            </a:r>
            <a:r>
              <a:rPr lang="en-GB" sz="300" b="0" dirty="0">
                <a:solidFill>
                  <a:srgbClr val="FFFFFF"/>
                </a:solidFill>
                <a:effectLst/>
                <a:latin typeface="Consolas" panose="020B0609020204030204" pitchFamily="49" charset="0"/>
              </a:rPr>
              <a:t> </a:t>
            </a:r>
            <a:r>
              <a:rPr lang="en-GB" sz="300" b="0" dirty="0">
                <a:solidFill>
                  <a:srgbClr val="9CDCFE"/>
                </a:solidFill>
                <a:effectLst/>
                <a:latin typeface="Consolas" panose="020B0609020204030204" pitchFamily="49" charset="0"/>
              </a:rPr>
              <a:t>other</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SqrBoard</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obj</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Arrays</a:t>
            </a:r>
            <a:r>
              <a:rPr lang="en-GB" sz="300" b="0" dirty="0" err="1">
                <a:solidFill>
                  <a:srgbClr val="FFFFFF"/>
                </a:solidFill>
                <a:effectLst/>
                <a:latin typeface="Consolas" panose="020B0609020204030204" pitchFamily="49" charset="0"/>
              </a:rPr>
              <a:t>.</a:t>
            </a:r>
            <a:r>
              <a:rPr lang="en-GB" sz="300" b="0" dirty="0" err="1">
                <a:solidFill>
                  <a:srgbClr val="DCDCAA"/>
                </a:solidFill>
                <a:effectLst/>
                <a:latin typeface="Consolas" panose="020B0609020204030204" pitchFamily="49" charset="0"/>
              </a:rPr>
              <a:t>deepEquals</a:t>
            </a:r>
            <a:r>
              <a:rPr lang="en-GB" sz="300" b="0" dirty="0">
                <a:solidFill>
                  <a:srgbClr val="FFFFFF"/>
                </a:solidFill>
                <a:effectLst/>
                <a:latin typeface="Consolas" panose="020B0609020204030204" pitchFamily="49" charset="0"/>
              </a:rPr>
              <a:t>(gameboard, </a:t>
            </a:r>
            <a:r>
              <a:rPr lang="en-GB" sz="300" b="0" dirty="0" err="1">
                <a:solidFill>
                  <a:srgbClr val="9CDCFE"/>
                </a:solidFill>
                <a:effectLst/>
                <a:latin typeface="Consolas" panose="020B0609020204030204" pitchFamily="49" charset="0"/>
              </a:rPr>
              <a:t>other</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gameboard</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if</a:t>
            </a:r>
            <a:r>
              <a:rPr lang="en-GB" sz="300" b="0" dirty="0">
                <a:solidFill>
                  <a:srgbClr val="FFFFFF"/>
                </a:solidFill>
                <a:effectLst/>
                <a:latin typeface="Consolas" panose="020B0609020204030204" pitchFamily="49" charset="0"/>
              </a:rPr>
              <a:t> (</a:t>
            </a:r>
            <a:r>
              <a:rPr lang="en-GB" sz="300" b="0" dirty="0" err="1">
                <a:solidFill>
                  <a:srgbClr val="FFFFFF"/>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 </a:t>
            </a:r>
            <a:r>
              <a:rPr lang="en-GB" sz="300" b="0" dirty="0">
                <a:solidFill>
                  <a:srgbClr val="D4D4D4"/>
                </a:solidFill>
                <a:effectLst/>
                <a:latin typeface="Consolas" panose="020B0609020204030204" pitchFamily="49" charset="0"/>
              </a:rPr>
              <a:t>!=</a:t>
            </a:r>
            <a:r>
              <a:rPr lang="en-GB" sz="300" b="0" dirty="0">
                <a:solidFill>
                  <a:srgbClr val="FFFFFF"/>
                </a:solidFill>
                <a:effectLst/>
                <a:latin typeface="Consolas" panose="020B0609020204030204" pitchFamily="49" charset="0"/>
              </a:rPr>
              <a:t> </a:t>
            </a:r>
            <a:r>
              <a:rPr lang="en-GB" sz="300" b="0" dirty="0" err="1">
                <a:solidFill>
                  <a:srgbClr val="9CDCFE"/>
                </a:solidFill>
                <a:effectLst/>
                <a:latin typeface="Consolas" panose="020B0609020204030204" pitchFamily="49" charset="0"/>
              </a:rPr>
              <a:t>other</a:t>
            </a:r>
            <a:r>
              <a:rPr lang="en-GB" sz="300" b="0" dirty="0" err="1">
                <a:solidFill>
                  <a:srgbClr val="FFFFFF"/>
                </a:solidFill>
                <a:effectLst/>
                <a:latin typeface="Consolas" panose="020B0609020204030204" pitchFamily="49" charset="0"/>
              </a:rPr>
              <a:t>.</a:t>
            </a:r>
            <a:r>
              <a:rPr lang="en-GB" sz="300" b="0" dirty="0" err="1">
                <a:solidFill>
                  <a:srgbClr val="9CDCFE"/>
                </a:solidFill>
                <a:effectLst/>
                <a:latin typeface="Consolas" panose="020B0609020204030204" pitchFamily="49" charset="0"/>
              </a:rPr>
              <a:t>gameState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false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r>
              <a:rPr lang="en-GB" sz="300" b="0" dirty="0">
                <a:solidFill>
                  <a:srgbClr val="C586C0"/>
                </a:solidFill>
                <a:effectLst/>
                <a:latin typeface="Consolas" panose="020B0609020204030204" pitchFamily="49" charset="0"/>
              </a:rPr>
              <a:t>return</a:t>
            </a:r>
            <a:r>
              <a:rPr lang="en-GB" sz="300" b="0" dirty="0">
                <a:solidFill>
                  <a:srgbClr val="FFFFFF"/>
                </a:solidFill>
                <a:effectLst/>
                <a:latin typeface="Consolas" panose="020B0609020204030204" pitchFamily="49" charset="0"/>
              </a:rPr>
              <a:t> </a:t>
            </a:r>
            <a:r>
              <a:rPr lang="en-GB" sz="300" b="0" dirty="0">
                <a:solidFill>
                  <a:srgbClr val="569CD6"/>
                </a:solidFill>
                <a:effectLst/>
                <a:latin typeface="Consolas" panose="020B0609020204030204" pitchFamily="49" charset="0"/>
              </a:rPr>
              <a:t>true</a:t>
            </a:r>
            <a:r>
              <a:rPr lang="en-GB" sz="300" b="0" dirty="0">
                <a:solidFill>
                  <a:srgbClr val="FFFFFF"/>
                </a:solidFill>
                <a:effectLst/>
                <a:latin typeface="Consolas" panose="020B0609020204030204" pitchFamily="49" charset="0"/>
              </a:rPr>
              <a:t>;</a:t>
            </a:r>
          </a:p>
          <a:p>
            <a:pPr>
              <a:lnSpc>
                <a:spcPts val="2025"/>
              </a:lnSpc>
            </a:pPr>
            <a:r>
              <a:rPr lang="en-GB" sz="300" b="0" dirty="0">
                <a:solidFill>
                  <a:srgbClr val="FFFFFF"/>
                </a:solidFill>
                <a:effectLst/>
                <a:latin typeface="Consolas" panose="020B0609020204030204" pitchFamily="49" charset="0"/>
              </a:rPr>
              <a:t>        }</a:t>
            </a:r>
          </a:p>
          <a:p>
            <a:pPr>
              <a:lnSpc>
                <a:spcPts val="2025"/>
              </a:lnSpc>
            </a:pPr>
            <a:br>
              <a:rPr lang="en-GB" sz="300" b="0" dirty="0">
                <a:solidFill>
                  <a:srgbClr val="FFFFFF"/>
                </a:solidFill>
                <a:effectLst/>
                <a:latin typeface="Consolas" panose="020B0609020204030204" pitchFamily="49" charset="0"/>
              </a:rPr>
            </a:br>
            <a:r>
              <a:rPr lang="en-GB" sz="300" b="0" dirty="0">
                <a:solidFill>
                  <a:srgbClr val="FFFFFF"/>
                </a:solidFill>
                <a:effectLst/>
                <a:latin typeface="Consolas" panose="020B0609020204030204" pitchFamily="49" charset="0"/>
              </a:rPr>
              <a:t>           </a:t>
            </a:r>
          </a:p>
          <a:p>
            <a:pPr>
              <a:lnSpc>
                <a:spcPts val="2025"/>
              </a:lnSpc>
            </a:pPr>
            <a:r>
              <a:rPr lang="en-GB" sz="300" b="0" dirty="0">
                <a:solidFill>
                  <a:srgbClr val="FFFFFF"/>
                </a:solidFill>
                <a:effectLst/>
                <a:latin typeface="Consolas" panose="020B0609020204030204" pitchFamily="49" charset="0"/>
              </a:rPr>
              <a:t>        }    </a:t>
            </a:r>
          </a:p>
          <a:p>
            <a:endParaRPr lang="en-AE" sz="300" dirty="0"/>
          </a:p>
        </p:txBody>
      </p:sp>
    </p:spTree>
    <p:extLst>
      <p:ext uri="{BB962C8B-B14F-4D97-AF65-F5344CB8AC3E}">
        <p14:creationId xmlns:p14="http://schemas.microsoft.com/office/powerpoint/2010/main" val="80687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D327-A8D3-0961-A3C0-B64D927A6986}"/>
              </a:ext>
            </a:extLst>
          </p:cNvPr>
          <p:cNvSpPr>
            <a:spLocks noGrp="1"/>
          </p:cNvSpPr>
          <p:nvPr>
            <p:ph type="title"/>
          </p:nvPr>
        </p:nvSpPr>
        <p:spPr/>
        <p:txBody>
          <a:bodyPr/>
          <a:lstStyle/>
          <a:p>
            <a:r>
              <a:rPr lang="en-US" dirty="0"/>
              <a:t>Overview of the peg game </a:t>
            </a:r>
            <a:r>
              <a:rPr lang="en-US" dirty="0" err="1"/>
              <a:t>gui</a:t>
            </a:r>
          </a:p>
        </p:txBody>
      </p:sp>
      <p:sp>
        <p:nvSpPr>
          <p:cNvPr id="3" name="Content Placeholder 2">
            <a:extLst>
              <a:ext uri="{FF2B5EF4-FFF2-40B4-BE49-F238E27FC236}">
                <a16:creationId xmlns:a16="http://schemas.microsoft.com/office/drawing/2014/main" id="{064C6282-4008-9563-24C4-70BCAD1D1C8F}"/>
              </a:ext>
            </a:extLst>
          </p:cNvPr>
          <p:cNvSpPr>
            <a:spLocks noGrp="1"/>
          </p:cNvSpPr>
          <p:nvPr>
            <p:ph idx="1"/>
          </p:nvPr>
        </p:nvSpPr>
        <p:spPr>
          <a:xfrm>
            <a:off x="393815" y="1980627"/>
            <a:ext cx="11042107" cy="4727614"/>
          </a:xfrm>
        </p:spPr>
        <p:txBody>
          <a:bodyPr>
            <a:normAutofit fontScale="92500" lnSpcReduction="10000"/>
          </a:bodyPr>
          <a:lstStyle/>
          <a:p>
            <a:pPr marL="305435" indent="-305435">
              <a:buNone/>
            </a:pPr>
            <a:r>
              <a:rPr lang="en-US" dirty="0">
                <a:ea typeface="+mn-lt"/>
                <a:cs typeface="+mn-lt"/>
              </a:rPr>
              <a:t>O</a:t>
            </a:r>
            <a:r>
              <a:rPr lang="en-US" sz="1900" dirty="0">
                <a:ea typeface="+mn-lt"/>
                <a:cs typeface="+mn-lt"/>
              </a:rPr>
              <a:t>ur Peg Game GUI has been thoughtfully designed to be both visually appealing and functional. Here's an overview of its design and features:</a:t>
            </a:r>
            <a:endParaRPr lang="en-US" sz="1900" dirty="0"/>
          </a:p>
          <a:p>
            <a:pPr marL="305435" indent="-305435">
              <a:buNone/>
            </a:pPr>
            <a:r>
              <a:rPr lang="en-US" sz="1900" dirty="0">
                <a:ea typeface="+mn-lt"/>
                <a:cs typeface="+mn-lt"/>
              </a:rPr>
              <a:t>1. Color Scheme-  The interface uses bright colors for contrast, which not only makes it visually striking but also reflects our group's favorite colors. This vibrant choice helps in enhancing user engagement by making the interface lively and inviting.</a:t>
            </a:r>
            <a:endParaRPr lang="en-US" sz="1900" dirty="0"/>
          </a:p>
          <a:p>
            <a:pPr marL="305435" indent="-305435">
              <a:buNone/>
            </a:pPr>
            <a:r>
              <a:rPr lang="en-US" sz="1900" dirty="0">
                <a:ea typeface="+mn-lt"/>
                <a:cs typeface="+mn-lt"/>
              </a:rPr>
              <a:t>2. Layout and Structure: The GUI is structured using a </a:t>
            </a:r>
            <a:r>
              <a:rPr lang="en-US" sz="1900" dirty="0" err="1">
                <a:ea typeface="+mn-lt"/>
                <a:cs typeface="+mn-lt"/>
              </a:rPr>
              <a:t>BorderPane</a:t>
            </a:r>
            <a:r>
              <a:rPr lang="en-US" sz="1900" dirty="0">
                <a:ea typeface="+mn-lt"/>
                <a:cs typeface="+mn-lt"/>
              </a:rPr>
              <a:t> for effective layout management:</a:t>
            </a:r>
            <a:endParaRPr lang="en-US" sz="1900" dirty="0"/>
          </a:p>
          <a:p>
            <a:pPr marL="305435" indent="-305435">
              <a:buNone/>
            </a:pPr>
            <a:r>
              <a:rPr lang="en-US" sz="1900" dirty="0">
                <a:ea typeface="+mn-lt"/>
                <a:cs typeface="+mn-lt"/>
              </a:rPr>
              <a:t>   - Top Pane: At the top, we have a </a:t>
            </a:r>
            <a:r>
              <a:rPr lang="en-US" sz="1900" dirty="0" err="1">
                <a:ea typeface="+mn-lt"/>
                <a:cs typeface="+mn-lt"/>
              </a:rPr>
              <a:t>VBox</a:t>
            </a:r>
            <a:r>
              <a:rPr lang="en-US" sz="1900" dirty="0">
                <a:ea typeface="+mn-lt"/>
                <a:cs typeface="+mn-lt"/>
              </a:rPr>
              <a:t> which includes two main components:</a:t>
            </a:r>
            <a:endParaRPr lang="en-US" sz="1900" dirty="0"/>
          </a:p>
          <a:p>
            <a:pPr marL="305435" indent="-305435">
              <a:buNone/>
            </a:pPr>
            <a:r>
              <a:rPr lang="en-US" sz="1900" dirty="0">
                <a:ea typeface="+mn-lt"/>
                <a:cs typeface="+mn-lt"/>
              </a:rPr>
              <a:t>     - Heading Node: This is labeled "Play the Peg Game" and serves as the primary title for the game. It captures immediate attention and sets the context for the game.</a:t>
            </a:r>
            <a:endParaRPr lang="en-US" sz="1900" dirty="0"/>
          </a:p>
          <a:p>
            <a:pPr marL="305435" indent="-305435">
              <a:buNone/>
            </a:pPr>
            <a:r>
              <a:rPr lang="en-US" sz="1900" dirty="0">
                <a:ea typeface="+mn-lt"/>
                <a:cs typeface="+mn-lt"/>
              </a:rPr>
              <a:t>     - Game State Label: This label remains hidden until a game file is loaded. It provides real-time updates on the current game status, such as whether the game is paused or in progress, enhancing the interactive experience by keeping players informed.</a:t>
            </a:r>
            <a:endParaRPr lang="en-US" sz="1900" dirty="0"/>
          </a:p>
          <a:p>
            <a:pPr marL="305435" indent="-305435">
              <a:buNone/>
            </a:pPr>
            <a:r>
              <a:rPr lang="en-US" sz="1900" dirty="0">
                <a:ea typeface="+mn-lt"/>
                <a:cs typeface="+mn-lt"/>
              </a:rPr>
              <a:t>3. Game Board: The center of the </a:t>
            </a:r>
            <a:r>
              <a:rPr lang="en-US" sz="1900" dirty="0" err="1">
                <a:ea typeface="+mn-lt"/>
                <a:cs typeface="+mn-lt"/>
              </a:rPr>
              <a:t>BorderPane</a:t>
            </a:r>
            <a:r>
              <a:rPr lang="en-US" sz="1900" dirty="0">
                <a:ea typeface="+mn-lt"/>
                <a:cs typeface="+mn-lt"/>
              </a:rPr>
              <a:t> is dedicated to the game board, crafted using a </a:t>
            </a:r>
            <a:r>
              <a:rPr lang="en-US" sz="1900" dirty="0" err="1">
                <a:ea typeface="+mn-lt"/>
                <a:cs typeface="+mn-lt"/>
              </a:rPr>
              <a:t>GridPane</a:t>
            </a:r>
            <a:r>
              <a:rPr lang="en-US" sz="1900" dirty="0">
                <a:ea typeface="+mn-lt"/>
                <a:cs typeface="+mn-lt"/>
              </a:rPr>
              <a:t>. This grid consists of buttons that feature graphics of circles, representing the pegs. This setup not only aligns with traditional board game aesthetics but also makes the gameplay intuitive and easy to interact with.</a:t>
            </a:r>
            <a:endParaRPr lang="en-US" sz="1900" dirty="0"/>
          </a:p>
          <a:p>
            <a:pPr marL="305435" indent="-305435">
              <a:buNone/>
            </a:pPr>
            <a:endParaRPr lang="en-US" sz="1900" dirty="0"/>
          </a:p>
        </p:txBody>
      </p:sp>
    </p:spTree>
    <p:extLst>
      <p:ext uri="{BB962C8B-B14F-4D97-AF65-F5344CB8AC3E}">
        <p14:creationId xmlns:p14="http://schemas.microsoft.com/office/powerpoint/2010/main" val="428949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98A0-2913-6DB0-84FA-B3AF934D9B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7EBF09-F96C-CBA2-3661-B94013620273}"/>
              </a:ext>
            </a:extLst>
          </p:cNvPr>
          <p:cNvSpPr>
            <a:spLocks noGrp="1"/>
          </p:cNvSpPr>
          <p:nvPr>
            <p:ph idx="1"/>
          </p:nvPr>
        </p:nvSpPr>
        <p:spPr>
          <a:xfrm>
            <a:off x="581192" y="2342889"/>
            <a:ext cx="11029615" cy="3678303"/>
          </a:xfrm>
        </p:spPr>
        <p:txBody>
          <a:bodyPr vert="horz" lIns="91440" tIns="45720" rIns="91440" bIns="45720" rtlCol="0" anchor="ctr">
            <a:noAutofit/>
          </a:bodyPr>
          <a:lstStyle/>
          <a:p>
            <a:pPr marL="0" indent="0">
              <a:buNone/>
            </a:pPr>
            <a:r>
              <a:rPr lang="en-US" sz="1600" dirty="0"/>
              <a:t>Control Panel: </a:t>
            </a:r>
            <a:endParaRPr lang="en-US" sz="1600">
              <a:solidFill>
                <a:srgbClr val="000000"/>
              </a:solidFill>
            </a:endParaRPr>
          </a:p>
          <a:p>
            <a:pPr marL="305435" indent="-305435"/>
            <a:r>
              <a:rPr lang="en-US" sz="1600" dirty="0"/>
              <a:t>   - **Bottom Pane**: Occupying the bottom section is an </a:t>
            </a:r>
            <a:r>
              <a:rPr lang="en-US" sz="1600" err="1"/>
              <a:t>HBox</a:t>
            </a:r>
            <a:r>
              <a:rPr lang="en-US" sz="1600" dirty="0"/>
              <a:t> that houses four essential game control buttons:</a:t>
            </a:r>
            <a:endParaRPr lang="en-US" sz="1600">
              <a:solidFill>
                <a:srgbClr val="000000"/>
              </a:solidFill>
            </a:endParaRPr>
          </a:p>
          <a:p>
            <a:pPr marL="305435" indent="-305435"/>
            <a:r>
              <a:rPr lang="en-US" sz="1600" dirty="0"/>
              <a:t>     - Load Game Button: Allows players to load a previously saved game from a file, enabling them to pick up right where they left off.</a:t>
            </a:r>
            <a:endParaRPr lang="en-US" sz="1600">
              <a:solidFill>
                <a:srgbClr val="000000"/>
              </a:solidFill>
            </a:endParaRPr>
          </a:p>
          <a:p>
            <a:pPr marL="305435" indent="-305435"/>
            <a:r>
              <a:rPr lang="en-US" sz="1600" dirty="0"/>
              <a:t>     - Save Game Button* Gives players the ability to save the current configuration of the game board at any point, which is particularly useful for long playing sessions or for pausing and resuming later.</a:t>
            </a:r>
            <a:endParaRPr lang="en-US" sz="1600">
              <a:solidFill>
                <a:srgbClr val="000000"/>
              </a:solidFill>
            </a:endParaRPr>
          </a:p>
          <a:p>
            <a:pPr marL="305435" indent="-305435"/>
            <a:r>
              <a:rPr lang="en-US" sz="1600" dirty="0"/>
              <a:t>     - Pause/Resume Button: This toggle button lets players pause and resume the game at their convenience. When paused, it freezes the game board to prevent any unwanted changes, thus providing a controlled gaming experience.</a:t>
            </a:r>
            <a:endParaRPr lang="en-US" sz="1600">
              <a:solidFill>
                <a:srgbClr val="000000"/>
              </a:solidFill>
            </a:endParaRPr>
          </a:p>
          <a:p>
            <a:pPr marL="305435" indent="-305435"/>
            <a:r>
              <a:rPr lang="en-US" sz="1600" dirty="0"/>
              <a:t>     - Quit Button: Facilitates exiting the game at any time, ensuring that players can easily stop playing whenever they need to.</a:t>
            </a:r>
            <a:endParaRPr lang="en-US" sz="1600">
              <a:solidFill>
                <a:srgbClr val="000000"/>
              </a:solidFill>
            </a:endParaRPr>
          </a:p>
          <a:p>
            <a:pPr marL="305435" indent="-305435"/>
            <a:r>
              <a:rPr lang="en-US" sz="1600" dirty="0"/>
              <a:t>These features collectively enhance the functionality of our Peg Game GUI, making it not only a fun and engaging game but also a user-friendly and interactive tool. Each component is designed with the user's experience in mind, from the colorful visual appeal to the practical game controls.</a:t>
            </a:r>
            <a:endParaRPr lang="en-US" sz="1600">
              <a:solidFill>
                <a:srgbClr val="000000"/>
              </a:solidFill>
            </a:endParaRPr>
          </a:p>
          <a:p>
            <a:pPr marL="305435" indent="-305435"/>
            <a:endParaRPr lang="en-US" dirty="0"/>
          </a:p>
        </p:txBody>
      </p:sp>
    </p:spTree>
    <p:extLst>
      <p:ext uri="{BB962C8B-B14F-4D97-AF65-F5344CB8AC3E}">
        <p14:creationId xmlns:p14="http://schemas.microsoft.com/office/powerpoint/2010/main" val="41209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7726-501E-4EAA-7813-7337145DDD37}"/>
              </a:ext>
            </a:extLst>
          </p:cNvPr>
          <p:cNvSpPr>
            <a:spLocks noGrp="1"/>
          </p:cNvSpPr>
          <p:nvPr>
            <p:ph type="title"/>
          </p:nvPr>
        </p:nvSpPr>
        <p:spPr/>
        <p:txBody>
          <a:bodyPr/>
          <a:lstStyle/>
          <a:p>
            <a:r>
              <a:rPr lang="en-US"/>
              <a:t>Loading the game file</a:t>
            </a:r>
          </a:p>
        </p:txBody>
      </p:sp>
      <p:pic>
        <p:nvPicPr>
          <p:cNvPr id="4" name="Content Placeholder 3" descr="A screenshot of a game">
            <a:extLst>
              <a:ext uri="{FF2B5EF4-FFF2-40B4-BE49-F238E27FC236}">
                <a16:creationId xmlns:a16="http://schemas.microsoft.com/office/drawing/2014/main" id="{9779A1D2-B974-6BB4-49AA-5929D1408D97}"/>
              </a:ext>
            </a:extLst>
          </p:cNvPr>
          <p:cNvPicPr>
            <a:picLocks noGrp="1" noChangeAspect="1"/>
          </p:cNvPicPr>
          <p:nvPr>
            <p:ph idx="1"/>
          </p:nvPr>
        </p:nvPicPr>
        <p:blipFill>
          <a:blip r:embed="rId2"/>
          <a:stretch>
            <a:fillRect/>
          </a:stretch>
        </p:blipFill>
        <p:spPr>
          <a:xfrm>
            <a:off x="583030" y="2308720"/>
            <a:ext cx="5307449" cy="3465392"/>
          </a:xfrm>
        </p:spPr>
      </p:pic>
      <p:pic>
        <p:nvPicPr>
          <p:cNvPr id="5" name="Picture 4" descr="A screenshot of a computer&#10;&#10;Description automatically generated">
            <a:extLst>
              <a:ext uri="{FF2B5EF4-FFF2-40B4-BE49-F238E27FC236}">
                <a16:creationId xmlns:a16="http://schemas.microsoft.com/office/drawing/2014/main" id="{AF3ED983-0342-0CE6-3BD1-F84559944E4E}"/>
              </a:ext>
            </a:extLst>
          </p:cNvPr>
          <p:cNvPicPr>
            <a:picLocks noChangeAspect="1"/>
          </p:cNvPicPr>
          <p:nvPr/>
        </p:nvPicPr>
        <p:blipFill>
          <a:blip r:embed="rId3"/>
          <a:stretch>
            <a:fillRect/>
          </a:stretch>
        </p:blipFill>
        <p:spPr>
          <a:xfrm>
            <a:off x="6089887" y="2307208"/>
            <a:ext cx="5564282" cy="3441328"/>
          </a:xfrm>
          <a:prstGeom prst="rect">
            <a:avLst/>
          </a:prstGeom>
        </p:spPr>
      </p:pic>
    </p:spTree>
    <p:extLst>
      <p:ext uri="{BB962C8B-B14F-4D97-AF65-F5344CB8AC3E}">
        <p14:creationId xmlns:p14="http://schemas.microsoft.com/office/powerpoint/2010/main" val="2623624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1094-D97B-BB9C-1E3B-6B371132A541}"/>
              </a:ext>
            </a:extLst>
          </p:cNvPr>
          <p:cNvSpPr>
            <a:spLocks noGrp="1"/>
          </p:cNvSpPr>
          <p:nvPr>
            <p:ph type="title"/>
          </p:nvPr>
        </p:nvSpPr>
        <p:spPr/>
        <p:txBody>
          <a:bodyPr/>
          <a:lstStyle/>
          <a:p>
            <a:r>
              <a:rPr lang="en-US"/>
              <a:t>Error while loading the game file if invalid format chosen</a:t>
            </a:r>
          </a:p>
        </p:txBody>
      </p:sp>
      <p:pic>
        <p:nvPicPr>
          <p:cNvPr id="4" name="Content Placeholder 3" descr="A white background with black text&#10;&#10;Description automatically generated">
            <a:extLst>
              <a:ext uri="{FF2B5EF4-FFF2-40B4-BE49-F238E27FC236}">
                <a16:creationId xmlns:a16="http://schemas.microsoft.com/office/drawing/2014/main" id="{6BA9025C-2872-4FAA-A06B-2C0A33855208}"/>
              </a:ext>
            </a:extLst>
          </p:cNvPr>
          <p:cNvPicPr>
            <a:picLocks noGrp="1" noChangeAspect="1"/>
          </p:cNvPicPr>
          <p:nvPr>
            <p:ph idx="1"/>
          </p:nvPr>
        </p:nvPicPr>
        <p:blipFill>
          <a:blip r:embed="rId2"/>
          <a:stretch>
            <a:fillRect/>
          </a:stretch>
        </p:blipFill>
        <p:spPr>
          <a:xfrm>
            <a:off x="449075" y="2106243"/>
            <a:ext cx="11327466" cy="3457014"/>
          </a:xfrm>
        </p:spPr>
      </p:pic>
    </p:spTree>
    <p:extLst>
      <p:ext uri="{BB962C8B-B14F-4D97-AF65-F5344CB8AC3E}">
        <p14:creationId xmlns:p14="http://schemas.microsoft.com/office/powerpoint/2010/main" val="85133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95E9-8265-1A93-4096-E6D8009955A8}"/>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69F1A3F-387F-D525-32C7-DAC72EE94B6C}"/>
              </a:ext>
            </a:extLst>
          </p:cNvPr>
          <p:cNvSpPr>
            <a:spLocks noGrp="1"/>
          </p:cNvSpPr>
          <p:nvPr>
            <p:ph idx="1"/>
          </p:nvPr>
        </p:nvSpPr>
        <p:spPr>
          <a:xfrm>
            <a:off x="556209" y="2355382"/>
            <a:ext cx="11054598" cy="3678303"/>
          </a:xfrm>
        </p:spPr>
        <p:txBody>
          <a:bodyPr vert="horz" lIns="91440" tIns="45720" rIns="91440" bIns="45720" rtlCol="0" anchor="ctr">
            <a:noAutofit/>
          </a:bodyPr>
          <a:lstStyle/>
          <a:p>
            <a:pPr marL="0" indent="0">
              <a:buNone/>
            </a:pPr>
            <a:endParaRPr lang="en-US" sz="1600" dirty="0"/>
          </a:p>
          <a:p>
            <a:pPr marL="0" indent="0">
              <a:buNone/>
            </a:pPr>
            <a:r>
              <a:rPr lang="en-US" sz="1600" dirty="0">
                <a:ea typeface="+mn-lt"/>
                <a:cs typeface="+mn-lt"/>
              </a:rPr>
              <a:t>1. **Comprehensive Error Functions**: The GUI employs two primary methods for error notification:</a:t>
            </a:r>
            <a:endParaRPr lang="en-US" sz="1600"/>
          </a:p>
          <a:p>
            <a:pPr marL="0" indent="0">
              <a:buNone/>
            </a:pPr>
            <a:r>
              <a:rPr lang="en-US" sz="1600" dirty="0">
                <a:ea typeface="+mn-lt"/>
                <a:cs typeface="+mn-lt"/>
              </a:rPr>
              <a:t>   - **Show Error Function**: This function is specifically tailored to handle file-related issues. If there's an error while loading a game board due to an invalid file format, it promptly displays an error message. Similarly, if a game is saved in an incorrect format, this function will also trigger an error message to notify the user.</a:t>
            </a:r>
            <a:endParaRPr lang="en-US" sz="1600"/>
          </a:p>
          <a:p>
            <a:pPr marL="0" indent="0">
              <a:buNone/>
            </a:pPr>
            <a:r>
              <a:rPr lang="en-US" sz="1600" dirty="0">
                <a:ea typeface="+mn-lt"/>
                <a:cs typeface="+mn-lt"/>
              </a:rPr>
              <a:t>   - **Alert Function**: For broader error handling, the alert function captures and displays errors through pop-up messages. This ensures that users are immediately aware of any issues.</a:t>
            </a:r>
            <a:endParaRPr lang="en-US" sz="1600" dirty="0"/>
          </a:p>
          <a:p>
            <a:pPr marL="0" indent="0">
              <a:buNone/>
            </a:pPr>
            <a:r>
              <a:rPr lang="en-US" sz="1600" dirty="0">
                <a:ea typeface="+mn-lt"/>
                <a:cs typeface="+mn-lt"/>
              </a:rPr>
              <a:t>2. **Gameplay Error Management**: During gameplay, if a player attempts to make an invalid move, the GUI responds intelligently:</a:t>
            </a:r>
            <a:endParaRPr lang="en-US" sz="1600"/>
          </a:p>
          <a:p>
            <a:pPr marL="0" indent="0">
              <a:buNone/>
            </a:pPr>
            <a:r>
              <a:rPr lang="en-US" sz="1600" dirty="0">
                <a:ea typeface="+mn-lt"/>
                <a:cs typeface="+mn-lt"/>
              </a:rPr>
              <a:t>   - The error pop-up clearly states that the attempted move is invalid, preventing any changes to the game board configuration.</a:t>
            </a:r>
            <a:endParaRPr lang="en-US" sz="1600"/>
          </a:p>
          <a:p>
            <a:pPr marL="0" indent="0">
              <a:buNone/>
            </a:pPr>
            <a:r>
              <a:rPr lang="en-US" sz="1600" dirty="0">
                <a:ea typeface="+mn-lt"/>
                <a:cs typeface="+mn-lt"/>
              </a:rPr>
              <a:t>   - It then advises the player to try a different move, thus maintaining the integrity of the game flow and ensuring that the player understands the correct actions to take.</a:t>
            </a:r>
            <a:endParaRPr lang="en-US" sz="1600" dirty="0"/>
          </a:p>
          <a:p>
            <a:pPr marL="0" indent="0">
              <a:buNone/>
            </a:pPr>
            <a:r>
              <a:rPr lang="en-US" sz="1600" dirty="0">
                <a:ea typeface="+mn-lt"/>
                <a:cs typeface="+mn-lt"/>
              </a:rPr>
              <a:t>3. **Immediate Notifications**: By using pop-up functions for error alerts, the GUI ensures that feedback is immediate. This approach minimizes user frustration by allowing quick correction of mistakes and helps in maintaining engagement and interest in the game.</a:t>
            </a:r>
            <a:endParaRPr lang="en-US" sz="1600"/>
          </a:p>
          <a:p>
            <a:pPr marL="0" indent="0">
              <a:buNone/>
            </a:pPr>
            <a:r>
              <a:rPr lang="en-US" sz="1600" dirty="0">
                <a:ea typeface="+mn-lt"/>
                <a:cs typeface="+mn-lt"/>
              </a:rPr>
              <a:t>Through these measures, our Peg Game GUI not only enhances gameplay but also educates players on proper game interaction, fostering an environment where learning and entertainment go hand in hand. This robust error handling system plays a critical role in providing a seamless and enjoyable gaming experience.</a:t>
            </a:r>
            <a:endParaRPr lang="en-US" sz="1600" dirty="0"/>
          </a:p>
        </p:txBody>
      </p:sp>
    </p:spTree>
    <p:extLst>
      <p:ext uri="{BB962C8B-B14F-4D97-AF65-F5344CB8AC3E}">
        <p14:creationId xmlns:p14="http://schemas.microsoft.com/office/powerpoint/2010/main" val="35621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a:solidFill>
                  <a:srgbClr val="FFFEFF"/>
                </a:solidFill>
              </a:rPr>
              <a:t>PLAYING THE PEGGAME</a:t>
            </a:r>
          </a:p>
        </p:txBody>
      </p:sp>
      <p:pic>
        <p:nvPicPr>
          <p:cNvPr id="9" name="Content Placeholder 8" descr="A screenshot of a game&#10;&#10;Description automatically generated">
            <a:extLst>
              <a:ext uri="{FF2B5EF4-FFF2-40B4-BE49-F238E27FC236}">
                <a16:creationId xmlns:a16="http://schemas.microsoft.com/office/drawing/2014/main" id="{29C8254E-1D7E-9833-714A-4FF0B008C0AA}"/>
              </a:ext>
            </a:extLst>
          </p:cNvPr>
          <p:cNvPicPr>
            <a:picLocks noGrp="1" noChangeAspect="1"/>
          </p:cNvPicPr>
          <p:nvPr>
            <p:ph idx="1"/>
          </p:nvPr>
        </p:nvPicPr>
        <p:blipFill>
          <a:blip r:embed="rId3"/>
          <a:stretch>
            <a:fillRect/>
          </a:stretch>
        </p:blipFill>
        <p:spPr>
          <a:xfrm>
            <a:off x="444222" y="757349"/>
            <a:ext cx="5005849" cy="4272214"/>
          </a:xfrm>
        </p:spPr>
      </p:pic>
      <p:pic>
        <p:nvPicPr>
          <p:cNvPr id="11" name="Picture 10" descr="A screenshot of a game&#10;&#10;Description automatically generated">
            <a:extLst>
              <a:ext uri="{FF2B5EF4-FFF2-40B4-BE49-F238E27FC236}">
                <a16:creationId xmlns:a16="http://schemas.microsoft.com/office/drawing/2014/main" id="{B7CB1450-0FCE-0512-3EC6-CBE00D75D4FA}"/>
              </a:ext>
            </a:extLst>
          </p:cNvPr>
          <p:cNvPicPr>
            <a:picLocks noChangeAspect="1"/>
          </p:cNvPicPr>
          <p:nvPr/>
        </p:nvPicPr>
        <p:blipFill>
          <a:blip r:embed="rId4"/>
          <a:stretch>
            <a:fillRect/>
          </a:stretch>
        </p:blipFill>
        <p:spPr>
          <a:xfrm>
            <a:off x="5794709" y="728382"/>
            <a:ext cx="4995289" cy="430306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a:t>Continuation</a:t>
            </a:r>
          </a:p>
        </p:txBody>
      </p:sp>
      <p:pic>
        <p:nvPicPr>
          <p:cNvPr id="3" name="Content Placeholder 2" descr="A screenshot of a game&#10;&#10;Description automatically generated">
            <a:extLst>
              <a:ext uri="{FF2B5EF4-FFF2-40B4-BE49-F238E27FC236}">
                <a16:creationId xmlns:a16="http://schemas.microsoft.com/office/drawing/2014/main" id="{FF54DF00-5545-D864-7365-7DB5AFBA9844}"/>
              </a:ext>
            </a:extLst>
          </p:cNvPr>
          <p:cNvPicPr>
            <a:picLocks noGrp="1" noChangeAspect="1"/>
          </p:cNvPicPr>
          <p:nvPr>
            <p:ph sz="half" idx="1"/>
          </p:nvPr>
        </p:nvPicPr>
        <p:blipFill>
          <a:blip r:embed="rId2"/>
          <a:stretch>
            <a:fillRect/>
          </a:stretch>
        </p:blipFill>
        <p:spPr>
          <a:xfrm>
            <a:off x="579532" y="2015091"/>
            <a:ext cx="5201592" cy="4428664"/>
          </a:xfrm>
        </p:spPr>
      </p:pic>
      <p:pic>
        <p:nvPicPr>
          <p:cNvPr id="4" name="Content Placeholder 3" descr="A screenshot of a game&#10;&#10;Description automatically generated">
            <a:extLst>
              <a:ext uri="{FF2B5EF4-FFF2-40B4-BE49-F238E27FC236}">
                <a16:creationId xmlns:a16="http://schemas.microsoft.com/office/drawing/2014/main" id="{88324402-CC28-DFD8-B524-F5DA1FFE6045}"/>
              </a:ext>
            </a:extLst>
          </p:cNvPr>
          <p:cNvPicPr>
            <a:picLocks noGrp="1" noChangeAspect="1"/>
          </p:cNvPicPr>
          <p:nvPr>
            <p:ph sz="half" idx="2"/>
          </p:nvPr>
        </p:nvPicPr>
        <p:blipFill>
          <a:blip r:embed="rId3"/>
          <a:stretch>
            <a:fillRect/>
          </a:stretch>
        </p:blipFill>
        <p:spPr>
          <a:xfrm>
            <a:off x="6256262" y="2015092"/>
            <a:ext cx="5723732" cy="4439870"/>
          </a:xfrm>
        </p:spPr>
      </p:pic>
    </p:spTree>
    <p:extLst>
      <p:ext uri="{BB962C8B-B14F-4D97-AF65-F5344CB8AC3E}">
        <p14:creationId xmlns:p14="http://schemas.microsoft.com/office/powerpoint/2010/main" val="4976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10DC-17E6-BE17-D004-4222FE052376}"/>
              </a:ext>
            </a:extLst>
          </p:cNvPr>
          <p:cNvSpPr>
            <a:spLocks noGrp="1"/>
          </p:cNvSpPr>
          <p:nvPr>
            <p:ph type="title"/>
          </p:nvPr>
        </p:nvSpPr>
        <p:spPr/>
        <p:txBody>
          <a:bodyPr/>
          <a:lstStyle/>
          <a:p>
            <a:r>
              <a:rPr lang="en-US"/>
              <a:t>SAVING THE GAME AT ANY POINT OF TIME</a:t>
            </a:r>
          </a:p>
        </p:txBody>
      </p:sp>
      <p:pic>
        <p:nvPicPr>
          <p:cNvPr id="4" name="Content Placeholder 3" descr="A screenshot of a computer&#10;&#10;Description automatically generated">
            <a:extLst>
              <a:ext uri="{FF2B5EF4-FFF2-40B4-BE49-F238E27FC236}">
                <a16:creationId xmlns:a16="http://schemas.microsoft.com/office/drawing/2014/main" id="{10BFEA07-7288-771F-CAB9-4DBF501BF711}"/>
              </a:ext>
            </a:extLst>
          </p:cNvPr>
          <p:cNvPicPr>
            <a:picLocks noGrp="1" noChangeAspect="1"/>
          </p:cNvPicPr>
          <p:nvPr>
            <p:ph idx="1"/>
          </p:nvPr>
        </p:nvPicPr>
        <p:blipFill>
          <a:blip r:embed="rId2"/>
          <a:stretch>
            <a:fillRect/>
          </a:stretch>
        </p:blipFill>
        <p:spPr>
          <a:xfrm>
            <a:off x="580691" y="2180496"/>
            <a:ext cx="5158735" cy="3678303"/>
          </a:xfrm>
        </p:spPr>
      </p:pic>
      <p:pic>
        <p:nvPicPr>
          <p:cNvPr id="5" name="Picture 4" descr="A screenshot of a game&#10;&#10;Description automatically generated">
            <a:extLst>
              <a:ext uri="{FF2B5EF4-FFF2-40B4-BE49-F238E27FC236}">
                <a16:creationId xmlns:a16="http://schemas.microsoft.com/office/drawing/2014/main" id="{E04A576E-8054-2B00-84E2-1A507CC0C581}"/>
              </a:ext>
            </a:extLst>
          </p:cNvPr>
          <p:cNvPicPr>
            <a:picLocks noChangeAspect="1"/>
          </p:cNvPicPr>
          <p:nvPr/>
        </p:nvPicPr>
        <p:blipFill>
          <a:blip r:embed="rId3"/>
          <a:stretch>
            <a:fillRect/>
          </a:stretch>
        </p:blipFill>
        <p:spPr>
          <a:xfrm>
            <a:off x="6399191" y="2173940"/>
            <a:ext cx="4783644" cy="3686737"/>
          </a:xfrm>
          <a:prstGeom prst="rect">
            <a:avLst/>
          </a:prstGeom>
        </p:spPr>
      </p:pic>
    </p:spTree>
    <p:extLst>
      <p:ext uri="{BB962C8B-B14F-4D97-AF65-F5344CB8AC3E}">
        <p14:creationId xmlns:p14="http://schemas.microsoft.com/office/powerpoint/2010/main" val="2750344516"/>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c689834-4cfb-4c82-a43c-79d3fb20f1e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DFFC888517DD24690B6B18BE2B40BDC" ma:contentTypeVersion="9" ma:contentTypeDescription="Create a new document." ma:contentTypeScope="" ma:versionID="bf1e0b016326a4e97562b00398018323">
  <xsd:schema xmlns:xsd="http://www.w3.org/2001/XMLSchema" xmlns:xs="http://www.w3.org/2001/XMLSchema" xmlns:p="http://schemas.microsoft.com/office/2006/metadata/properties" xmlns:ns3="cc689834-4cfb-4c82-a43c-79d3fb20f1eb" xmlns:ns4="0f9caa09-2038-4d09-aac7-1ecaf83eb72a" targetNamespace="http://schemas.microsoft.com/office/2006/metadata/properties" ma:root="true" ma:fieldsID="ecf93cac28c25ff2115066e7315183bd" ns3:_="" ns4:_="">
    <xsd:import namespace="cc689834-4cfb-4c82-a43c-79d3fb20f1eb"/>
    <xsd:import namespace="0f9caa09-2038-4d09-aac7-1ecaf83eb72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89834-4cfb-4c82-a43c-79d3fb20f1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9caa09-2038-4d09-aac7-1ecaf83eb72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91575F-4C21-47C4-8D13-EB9BE66B536F}">
  <ds:schemaRefs>
    <ds:schemaRef ds:uri="0f9caa09-2038-4d09-aac7-1ecaf83eb72a"/>
    <ds:schemaRef ds:uri="cc689834-4cfb-4c82-a43c-79d3fb20f1e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89CEF5D-1222-4619-9CC3-CF772DEF8745}">
  <ds:schemaRefs>
    <ds:schemaRef ds:uri="0f9caa09-2038-4d09-aac7-1ecaf83eb72a"/>
    <ds:schemaRef ds:uri="cc689834-4cfb-4c82-a43c-79d3fb20f1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2434</Words>
  <Application>Microsoft Office PowerPoint</Application>
  <PresentationFormat>Widescreen</PresentationFormat>
  <Paragraphs>236</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Consolas</vt:lpstr>
      <vt:lpstr>Gill Sans MT</vt:lpstr>
      <vt:lpstr>Wingdings 2</vt:lpstr>
      <vt:lpstr>Custom</vt:lpstr>
      <vt:lpstr>PEG GAME GUI</vt:lpstr>
      <vt:lpstr>Overview of the peg game gui</vt:lpstr>
      <vt:lpstr>PowerPoint Presentation</vt:lpstr>
      <vt:lpstr>Loading the game file</vt:lpstr>
      <vt:lpstr>Error while loading the game file if invalid format chosen</vt:lpstr>
      <vt:lpstr>ERROR HANDLING</vt:lpstr>
      <vt:lpstr>PLAYING THE PEGGAME</vt:lpstr>
      <vt:lpstr>Continuation</vt:lpstr>
      <vt:lpstr>SAVING THE GAME AT ANY POINT OF TIME</vt:lpstr>
      <vt:lpstr>QUITTING AND SAVING THE FILE</vt:lpstr>
      <vt:lpstr>Saved txt file : g4</vt:lpstr>
      <vt:lpstr>END RESULT – STALEMATE OR WIN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Sanika Pandit</dc:creator>
  <cp:lastModifiedBy>Sanika Pandit</cp:lastModifiedBy>
  <cp:revision>109</cp:revision>
  <dcterms:created xsi:type="dcterms:W3CDTF">2024-04-13T15:26:03Z</dcterms:created>
  <dcterms:modified xsi:type="dcterms:W3CDTF">2025-02-13T10:42:26Z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0x0101001DFFC888517DD24690B6B18BE2B40BDC</vt:lpwstr>
  </property>
</Properties>
</file>