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Oswald-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swa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d10b78afda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d10b78afda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d10b78afda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d10b78afda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d10b78afda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d10b78afda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d10b78afda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d10b78afda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8c1997cbf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8c1997cbf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8c1997cbf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8c1997cbf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d10b78afda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d10b78afda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d10b78afda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d10b78afda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d10b78afda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d10b78afda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d10b78af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d10b78af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b8ed53e2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b8ed53e2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d10b78afd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d10b78afd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d10b78afd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d10b78afd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d10b78afda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d10b78afda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c1997cb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c1997cb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8bed413fd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8bed413fd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93be0b74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93be0b74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d10b78afda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d10b78afda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8c1997cb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8c1997cb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lucid.app/lucidchart/fe328278-3a42-4905-8650-abeaa40a6a94/edit?invitationId=inv_1a39e65d-e6f9-40dd-8728-8c2d062a1ea1&amp;page=0_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5"/>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ISTE 230 PROJECT PRESENTATION</a:t>
            </a:r>
            <a:endParaRPr/>
          </a:p>
        </p:txBody>
      </p:sp>
      <p:sp>
        <p:nvSpPr>
          <p:cNvPr id="474" name="Google Shape;474;p25"/>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Praislin Peter, Sanika Pandit, Aamina </a:t>
            </a:r>
            <a:endParaRPr/>
          </a:p>
        </p:txBody>
      </p:sp>
      <p:sp>
        <p:nvSpPr>
          <p:cNvPr id="475" name="Google Shape;475;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4"/>
          <p:cNvSpPr txBox="1"/>
          <p:nvPr>
            <p:ph type="title"/>
          </p:nvPr>
        </p:nvSpPr>
        <p:spPr>
          <a:xfrm>
            <a:off x="0" y="175650"/>
            <a:ext cx="742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                        </a:t>
            </a:r>
            <a:r>
              <a:rPr lang="en" sz="3800"/>
              <a:t>TRANSPOSITION</a:t>
            </a:r>
            <a:endParaRPr sz="3100"/>
          </a:p>
        </p:txBody>
      </p:sp>
      <p:sp>
        <p:nvSpPr>
          <p:cNvPr id="853" name="Google Shape;853;p34"/>
          <p:cNvSpPr txBox="1"/>
          <p:nvPr>
            <p:ph idx="2" type="title"/>
          </p:nvPr>
        </p:nvSpPr>
        <p:spPr>
          <a:xfrm>
            <a:off x="205700" y="773625"/>
            <a:ext cx="8460900" cy="4149900"/>
          </a:xfrm>
          <a:prstGeom prst="rect">
            <a:avLst/>
          </a:prstGeom>
        </p:spPr>
        <p:txBody>
          <a:bodyPr anchorCtr="0" anchor="t" bIns="91425" lIns="91425" spcFirstLastPara="1" rIns="91425" wrap="square" tIns="91425">
            <a:noAutofit/>
          </a:bodyPr>
          <a:lstStyle/>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DEPARTMENT (</a:t>
            </a:r>
            <a:r>
              <a:rPr lang="en" sz="1400" u="sng">
                <a:solidFill>
                  <a:schemeClr val="dk1"/>
                </a:solidFill>
                <a:latin typeface="Times New Roman"/>
                <a:ea typeface="Times New Roman"/>
                <a:cs typeface="Times New Roman"/>
                <a:sym typeface="Times New Roman"/>
              </a:rPr>
              <a:t>Department_id</a:t>
            </a:r>
            <a:r>
              <a:rPr lang="en" sz="1400">
                <a:solidFill>
                  <a:schemeClr val="dk1"/>
                </a:solidFill>
                <a:latin typeface="Times New Roman"/>
                <a:ea typeface="Times New Roman"/>
                <a:cs typeface="Times New Roman"/>
                <a:sym typeface="Times New Roman"/>
              </a:rPr>
              <a:t>, Department_name, Department_description)​</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DOCTOR (</a:t>
            </a:r>
            <a:r>
              <a:rPr lang="en" sz="1400" u="sng">
                <a:solidFill>
                  <a:schemeClr val="dk1"/>
                </a:solidFill>
                <a:latin typeface="Times New Roman"/>
                <a:ea typeface="Times New Roman"/>
                <a:cs typeface="Times New Roman"/>
                <a:sym typeface="Times New Roman"/>
              </a:rPr>
              <a:t>doctor_id,</a:t>
            </a:r>
            <a:r>
              <a:rPr lang="en" sz="1400">
                <a:solidFill>
                  <a:schemeClr val="dk1"/>
                </a:solidFill>
                <a:latin typeface="Times New Roman"/>
                <a:ea typeface="Times New Roman"/>
                <a:cs typeface="Times New Roman"/>
                <a:sym typeface="Times New Roman"/>
              </a:rPr>
              <a:t> first_name, last_name, start_date, Gender, email_address, phone_number, </a:t>
            </a:r>
            <a:r>
              <a:rPr i="1" lang="en" sz="1400">
                <a:solidFill>
                  <a:schemeClr val="dk1"/>
                </a:solidFill>
                <a:latin typeface="Times New Roman"/>
                <a:ea typeface="Times New Roman"/>
                <a:cs typeface="Times New Roman"/>
                <a:sym typeface="Times New Roman"/>
              </a:rPr>
              <a:t>Department_id)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DOCTOR( Department_id) mei DEPARTMENT( Department_id)​</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PATIENT (</a:t>
            </a:r>
            <a:r>
              <a:rPr lang="en" sz="1400" u="sng">
                <a:solidFill>
                  <a:schemeClr val="dk1"/>
                </a:solidFill>
                <a:latin typeface="Times New Roman"/>
                <a:ea typeface="Times New Roman"/>
                <a:cs typeface="Times New Roman"/>
                <a:sym typeface="Times New Roman"/>
              </a:rPr>
              <a:t>patient_id,</a:t>
            </a:r>
            <a:r>
              <a:rPr lang="en" sz="1400">
                <a:solidFill>
                  <a:schemeClr val="dk1"/>
                </a:solidFill>
                <a:latin typeface="Times New Roman"/>
                <a:ea typeface="Times New Roman"/>
                <a:cs typeface="Times New Roman"/>
                <a:sym typeface="Times New Roman"/>
              </a:rPr>
              <a:t> first_name, last_name, date_of_birth, Gender, email_address, number)​</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AutoNum type="arabicPeriod"/>
            </a:pPr>
            <a:r>
              <a:rPr lang="en" sz="1400">
                <a:solidFill>
                  <a:schemeClr val="dk1"/>
                </a:solidFill>
                <a:latin typeface="Times New Roman"/>
                <a:ea typeface="Times New Roman"/>
                <a:cs typeface="Times New Roman"/>
                <a:sym typeface="Times New Roman"/>
              </a:rPr>
              <a:t>APPOINTMENT (</a:t>
            </a:r>
            <a:r>
              <a:rPr lang="en" sz="1400" u="sng">
                <a:solidFill>
                  <a:schemeClr val="dk1"/>
                </a:solidFill>
                <a:latin typeface="Times New Roman"/>
                <a:ea typeface="Times New Roman"/>
                <a:cs typeface="Times New Roman"/>
                <a:sym typeface="Times New Roman"/>
              </a:rPr>
              <a:t>Appointment_id</a:t>
            </a:r>
            <a:r>
              <a:rPr lang="en" sz="1400">
                <a:solidFill>
                  <a:schemeClr val="dk1"/>
                </a:solidFill>
                <a:latin typeface="Times New Roman"/>
                <a:ea typeface="Times New Roman"/>
                <a:cs typeface="Times New Roman"/>
                <a:sym typeface="Times New Roman"/>
              </a:rPr>
              <a:t>, </a:t>
            </a:r>
            <a:r>
              <a:rPr i="1" lang="en" sz="1400">
                <a:solidFill>
                  <a:schemeClr val="dk1"/>
                </a:solidFill>
                <a:latin typeface="Times New Roman"/>
                <a:ea typeface="Times New Roman"/>
                <a:cs typeface="Times New Roman"/>
                <a:sym typeface="Times New Roman"/>
              </a:rPr>
              <a:t>patient_id</a:t>
            </a:r>
            <a:r>
              <a:rPr lang="en" sz="1400">
                <a:solidFill>
                  <a:schemeClr val="dk1"/>
                </a:solidFill>
                <a:latin typeface="Times New Roman"/>
                <a:ea typeface="Times New Roman"/>
                <a:cs typeface="Times New Roman"/>
                <a:sym typeface="Times New Roman"/>
              </a:rPr>
              <a:t>, </a:t>
            </a:r>
            <a:r>
              <a:rPr i="1" lang="en" sz="1400">
                <a:solidFill>
                  <a:schemeClr val="dk1"/>
                </a:solidFill>
                <a:latin typeface="Times New Roman"/>
                <a:ea typeface="Times New Roman"/>
                <a:cs typeface="Times New Roman"/>
                <a:sym typeface="Times New Roman"/>
              </a:rPr>
              <a:t>doctor_id,</a:t>
            </a:r>
            <a:r>
              <a:rPr lang="en" sz="1400">
                <a:solidFill>
                  <a:schemeClr val="dk1"/>
                </a:solidFill>
                <a:latin typeface="Times New Roman"/>
                <a:ea typeface="Times New Roman"/>
                <a:cs typeface="Times New Roman"/>
                <a:sym typeface="Times New Roman"/>
              </a:rPr>
              <a:t> Appointment_date, Appointment_status)​</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APPOINTMENT (patient_id) mei Patient(patient_id)​</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APPOINTMENT (doctor_id) mei Doctor(doctor_id)​</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AutoNum type="arabicPeriod"/>
            </a:pPr>
            <a:r>
              <a:rPr lang="en" sz="1400">
                <a:solidFill>
                  <a:schemeClr val="dk1"/>
                </a:solidFill>
                <a:latin typeface="Times New Roman"/>
                <a:ea typeface="Times New Roman"/>
                <a:cs typeface="Times New Roman"/>
                <a:sym typeface="Times New Roman"/>
              </a:rPr>
              <a:t>LABTECH (</a:t>
            </a:r>
            <a:r>
              <a:rPr lang="en" sz="1400" u="sng">
                <a:solidFill>
                  <a:schemeClr val="dk1"/>
                </a:solidFill>
                <a:latin typeface="Times New Roman"/>
                <a:ea typeface="Times New Roman"/>
                <a:cs typeface="Times New Roman"/>
                <a:sym typeface="Times New Roman"/>
              </a:rPr>
              <a:t>lab_tech_id</a:t>
            </a:r>
            <a:r>
              <a:rPr lang="en" sz="1400">
                <a:solidFill>
                  <a:schemeClr val="dk1"/>
                </a:solidFill>
                <a:latin typeface="Times New Roman"/>
                <a:ea typeface="Times New Roman"/>
                <a:cs typeface="Times New Roman"/>
                <a:sym typeface="Times New Roman"/>
              </a:rPr>
              <a:t>, first_name, last_name, Gender, email_address, phone_number, </a:t>
            </a:r>
            <a:r>
              <a:rPr i="1" lang="en" sz="1400">
                <a:solidFill>
                  <a:schemeClr val="dk1"/>
                </a:solidFill>
                <a:latin typeface="Times New Roman"/>
                <a:ea typeface="Times New Roman"/>
                <a:cs typeface="Times New Roman"/>
                <a:sym typeface="Times New Roman"/>
              </a:rPr>
              <a:t>Department_id)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269875" lvl="0" marL="7112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LABTECH( Department_id) mei DEPARTMENT( Department_id)​</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AutoNum type="arabicPeriod"/>
            </a:pPr>
            <a:r>
              <a:rPr lang="en" sz="1400">
                <a:solidFill>
                  <a:schemeClr val="dk1"/>
                </a:solidFill>
                <a:latin typeface="Times New Roman"/>
                <a:ea typeface="Times New Roman"/>
                <a:cs typeface="Times New Roman"/>
                <a:sym typeface="Times New Roman"/>
              </a:rPr>
              <a:t>LABREPORT (</a:t>
            </a:r>
            <a:r>
              <a:rPr lang="en" sz="1400" u="sng">
                <a:solidFill>
                  <a:schemeClr val="dk1"/>
                </a:solidFill>
                <a:latin typeface="Times New Roman"/>
                <a:ea typeface="Times New Roman"/>
                <a:cs typeface="Times New Roman"/>
                <a:sym typeface="Times New Roman"/>
              </a:rPr>
              <a:t>lab_report_id</a:t>
            </a:r>
            <a:r>
              <a:rPr lang="en" sz="1400">
                <a:solidFill>
                  <a:schemeClr val="dk1"/>
                </a:solidFill>
                <a:latin typeface="Times New Roman"/>
                <a:ea typeface="Times New Roman"/>
                <a:cs typeface="Times New Roman"/>
                <a:sym typeface="Times New Roman"/>
              </a:rPr>
              <a:t>, </a:t>
            </a:r>
            <a:r>
              <a:rPr i="1" lang="en" sz="1400">
                <a:solidFill>
                  <a:schemeClr val="dk1"/>
                </a:solidFill>
                <a:latin typeface="Times New Roman"/>
                <a:ea typeface="Times New Roman"/>
                <a:cs typeface="Times New Roman"/>
                <a:sym typeface="Times New Roman"/>
              </a:rPr>
              <a:t>doctor_id</a:t>
            </a:r>
            <a:r>
              <a:rPr lang="en" sz="1400">
                <a:solidFill>
                  <a:schemeClr val="dk1"/>
                </a:solidFill>
                <a:latin typeface="Times New Roman"/>
                <a:ea typeface="Times New Roman"/>
                <a:cs typeface="Times New Roman"/>
                <a:sym typeface="Times New Roman"/>
              </a:rPr>
              <a:t>,</a:t>
            </a:r>
            <a:r>
              <a:rPr i="1" lang="en" sz="1400">
                <a:solidFill>
                  <a:schemeClr val="dk1"/>
                </a:solidFill>
                <a:latin typeface="Times New Roman"/>
                <a:ea typeface="Times New Roman"/>
                <a:cs typeface="Times New Roman"/>
                <a:sym typeface="Times New Roman"/>
              </a:rPr>
              <a:t> patient_id</a:t>
            </a:r>
            <a:r>
              <a:rPr lang="en" sz="1400">
                <a:solidFill>
                  <a:schemeClr val="dk1"/>
                </a:solidFill>
                <a:latin typeface="Times New Roman"/>
                <a:ea typeface="Times New Roman"/>
                <a:cs typeface="Times New Roman"/>
                <a:sym typeface="Times New Roman"/>
              </a:rPr>
              <a:t>, </a:t>
            </a:r>
            <a:r>
              <a:rPr i="1" lang="en" sz="1400">
                <a:solidFill>
                  <a:schemeClr val="dk1"/>
                </a:solidFill>
                <a:latin typeface="Times New Roman"/>
                <a:ea typeface="Times New Roman"/>
                <a:cs typeface="Times New Roman"/>
                <a:sym typeface="Times New Roman"/>
              </a:rPr>
              <a:t>lab_tech_id</a:t>
            </a:r>
            <a:r>
              <a:rPr lang="en" sz="1400">
                <a:solidFill>
                  <a:schemeClr val="dk1"/>
                </a:solidFill>
                <a:latin typeface="Times New Roman"/>
                <a:ea typeface="Times New Roman"/>
                <a:cs typeface="Times New Roman"/>
                <a:sym typeface="Times New Roman"/>
              </a:rPr>
              <a:t>, Test_type, test_result, report_date, report_status)​</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LABREPORT (patient_id) mei PATIENT (patient_id)​</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LABREPORT (doctor_id) mei DOCTOR (doctor_id)​</a:t>
            </a:r>
            <a:endParaRPr sz="1400">
              <a:solidFill>
                <a:schemeClr val="dk1"/>
              </a:solidFill>
              <a:latin typeface="Times New Roman"/>
              <a:ea typeface="Times New Roman"/>
              <a:cs typeface="Times New Roman"/>
              <a:sym typeface="Times New Roman"/>
            </a:endParaRPr>
          </a:p>
          <a:p>
            <a:pPr indent="-269875" lvl="0" marL="647700" rtl="0" algn="l">
              <a:lnSpc>
                <a:spcPct val="115000"/>
              </a:lnSpc>
              <a:spcBef>
                <a:spcPts val="0"/>
              </a:spcBef>
              <a:spcAft>
                <a:spcPts val="0"/>
              </a:spcAft>
              <a:buClr>
                <a:schemeClr val="dk1"/>
              </a:buClr>
              <a:buSzPts val="650"/>
              <a:buFont typeface="Arial"/>
              <a:buChar char="●"/>
            </a:pPr>
            <a:r>
              <a:rPr lang="en" sz="1400">
                <a:solidFill>
                  <a:schemeClr val="dk1"/>
                </a:solidFill>
                <a:latin typeface="Times New Roman"/>
                <a:ea typeface="Times New Roman"/>
                <a:cs typeface="Times New Roman"/>
                <a:sym typeface="Times New Roman"/>
              </a:rPr>
              <a:t>LABREPORT (lab_tech_id) mei LABTECH (lab_tech_id)​</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5"/>
          <p:cNvSpPr txBox="1"/>
          <p:nvPr>
            <p:ph idx="2" type="title"/>
          </p:nvPr>
        </p:nvSpPr>
        <p:spPr>
          <a:xfrm>
            <a:off x="166800" y="817950"/>
            <a:ext cx="8556600" cy="3228900"/>
          </a:xfrm>
          <a:prstGeom prst="rect">
            <a:avLst/>
          </a:prstGeom>
        </p:spPr>
        <p:txBody>
          <a:bodyPr anchorCtr="0" anchor="t" bIns="91425" lIns="91425" spcFirstLastPara="1" rIns="91425" wrap="square" tIns="91425">
            <a:noAutofit/>
          </a:bodyPr>
          <a:lstStyle/>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PRESCRIPTION (</a:t>
            </a:r>
            <a:r>
              <a:rPr lang="en" sz="1600" u="sng">
                <a:solidFill>
                  <a:schemeClr val="dk1"/>
                </a:solidFill>
                <a:latin typeface="Times New Roman"/>
                <a:ea typeface="Times New Roman"/>
                <a:cs typeface="Times New Roman"/>
                <a:sym typeface="Times New Roman"/>
              </a:rPr>
              <a:t>Prescription_id</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appointment</a:t>
            </a:r>
            <a:r>
              <a:rPr i="1" lang="en" sz="1600" u="sng">
                <a:solidFill>
                  <a:schemeClr val="dk1"/>
                </a:solidFill>
                <a:latin typeface="Times New Roman"/>
                <a:ea typeface="Times New Roman"/>
                <a:cs typeface="Times New Roman"/>
                <a:sym typeface="Times New Roman"/>
              </a:rPr>
              <a:t>_</a:t>
            </a:r>
            <a:r>
              <a:rPr i="1" lang="en" sz="1600">
                <a:solidFill>
                  <a:schemeClr val="dk1"/>
                </a:solidFill>
                <a:latin typeface="Times New Roman"/>
                <a:ea typeface="Times New Roman"/>
                <a:cs typeface="Times New Roman"/>
                <a:sym typeface="Times New Roman"/>
              </a:rPr>
              <a:t>id</a:t>
            </a:r>
            <a:r>
              <a:rPr lang="en" sz="1600">
                <a:solidFill>
                  <a:schemeClr val="dk1"/>
                </a:solidFill>
                <a:latin typeface="Times New Roman"/>
                <a:ea typeface="Times New Roman"/>
                <a:cs typeface="Times New Roman"/>
                <a:sym typeface="Times New Roman"/>
              </a:rPr>
              <a:t>, medicine_name, Prescription_date, Prescription_instruction)​</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PRESCRIPTION (appointment_id) mei APPOINTMENT (appointment_id)​</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 SERVICE (</a:t>
            </a:r>
            <a:r>
              <a:rPr lang="en" sz="1600" u="sng">
                <a:solidFill>
                  <a:schemeClr val="dk1"/>
                </a:solidFill>
                <a:latin typeface="Times New Roman"/>
                <a:ea typeface="Times New Roman"/>
                <a:cs typeface="Times New Roman"/>
                <a:sym typeface="Times New Roman"/>
              </a:rPr>
              <a:t>service_id</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department_id</a:t>
            </a:r>
            <a:r>
              <a:rPr lang="en" sz="1600">
                <a:solidFill>
                  <a:schemeClr val="dk1"/>
                </a:solidFill>
                <a:latin typeface="Times New Roman"/>
                <a:ea typeface="Times New Roman"/>
                <a:cs typeface="Times New Roman"/>
                <a:sym typeface="Times New Roman"/>
              </a:rPr>
              <a:t>, cost, service_type, service_description)​</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SERVICE (department_id) mei DEPARTMENT (department_id)​</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INVOICE (</a:t>
            </a:r>
            <a:r>
              <a:rPr lang="en" sz="1600" u="sng">
                <a:solidFill>
                  <a:schemeClr val="dk1"/>
                </a:solidFill>
                <a:latin typeface="Times New Roman"/>
                <a:ea typeface="Times New Roman"/>
                <a:cs typeface="Times New Roman"/>
                <a:sym typeface="Times New Roman"/>
              </a:rPr>
              <a:t>invoice_id</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patient_id</a:t>
            </a:r>
            <a:r>
              <a:rPr lang="en" sz="1600" u="sng">
                <a:solidFill>
                  <a:schemeClr val="dk1"/>
                </a:solidFill>
                <a:latin typeface="Times New Roman"/>
                <a:ea typeface="Times New Roman"/>
                <a:cs typeface="Times New Roman"/>
                <a:sym typeface="Times New Roman"/>
              </a:rPr>
              <a:t>,</a:t>
            </a:r>
            <a:r>
              <a:rPr lang="en" sz="1600">
                <a:solidFill>
                  <a:schemeClr val="dk1"/>
                </a:solidFill>
                <a:latin typeface="Times New Roman"/>
                <a:ea typeface="Times New Roman"/>
                <a:cs typeface="Times New Roman"/>
                <a:sym typeface="Times New Roman"/>
              </a:rPr>
              <a:t> invoice_date, subtotal, status)​</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INVOICE (patient_id) mei PATIENT (patient_id)​</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INVOICESERVICE (</a:t>
            </a:r>
            <a:r>
              <a:rPr lang="en" sz="1600" u="sng">
                <a:solidFill>
                  <a:schemeClr val="dk1"/>
                </a:solidFill>
                <a:latin typeface="Times New Roman"/>
                <a:ea typeface="Times New Roman"/>
                <a:cs typeface="Times New Roman"/>
                <a:sym typeface="Times New Roman"/>
              </a:rPr>
              <a:t>invoice_service_id</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invoice_id</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service_id</a:t>
            </a:r>
            <a:r>
              <a:rPr lang="en" sz="1600">
                <a:solidFill>
                  <a:schemeClr val="dk1"/>
                </a:solidFill>
                <a:latin typeface="Times New Roman"/>
                <a:ea typeface="Times New Roman"/>
                <a:cs typeface="Times New Roman"/>
                <a:sym typeface="Times New Roman"/>
              </a:rPr>
              <a:t>, Quantity)​</a:t>
            </a:r>
            <a:endParaRPr sz="1600">
              <a:solidFill>
                <a:schemeClr val="dk1"/>
              </a:solidFill>
              <a:latin typeface="Times New Roman"/>
              <a:ea typeface="Times New Roman"/>
              <a:cs typeface="Times New Roman"/>
              <a:sym typeface="Times New Roman"/>
            </a:endParaRPr>
          </a:p>
          <a:p>
            <a:pPr indent="-282575" lvl="0" marL="6477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INVOICESERVICE (invoice_id) mei INVOICE (invoice_id)​</a:t>
            </a:r>
            <a:endParaRPr sz="1600">
              <a:solidFill>
                <a:schemeClr val="dk1"/>
              </a:solidFill>
              <a:latin typeface="Times New Roman"/>
              <a:ea typeface="Times New Roman"/>
              <a:cs typeface="Times New Roman"/>
              <a:sym typeface="Times New Roman"/>
            </a:endParaRPr>
          </a:p>
          <a:p>
            <a:pPr indent="-282575" lvl="0" marL="876300" rtl="0" algn="l">
              <a:lnSpc>
                <a:spcPct val="115000"/>
              </a:lnSpc>
              <a:spcBef>
                <a:spcPts val="0"/>
              </a:spcBef>
              <a:spcAft>
                <a:spcPts val="0"/>
              </a:spcAft>
              <a:buClr>
                <a:schemeClr val="dk1"/>
              </a:buClr>
              <a:buSzPts val="850"/>
              <a:buFont typeface="Arial"/>
              <a:buChar char="●"/>
            </a:pPr>
            <a:r>
              <a:rPr lang="en" sz="1600">
                <a:solidFill>
                  <a:schemeClr val="dk1"/>
                </a:solidFill>
                <a:latin typeface="Times New Roman"/>
                <a:ea typeface="Times New Roman"/>
                <a:cs typeface="Times New Roman"/>
                <a:sym typeface="Times New Roman"/>
              </a:rPr>
              <a:t>INVOICESERVICE (service_id) mei SERVICE (service_id)​</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62" name="Shape 862"/>
        <p:cNvGrpSpPr/>
        <p:nvPr/>
      </p:nvGrpSpPr>
      <p:grpSpPr>
        <a:xfrm>
          <a:off x="0" y="0"/>
          <a:ext cx="0" cy="0"/>
          <a:chOff x="0" y="0"/>
          <a:chExt cx="0" cy="0"/>
        </a:xfrm>
      </p:grpSpPr>
      <p:sp>
        <p:nvSpPr>
          <p:cNvPr id="863" name="Google Shape;863;p36"/>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We chose the relation LABREPORT</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LABREPORT (</a:t>
            </a:r>
            <a:r>
              <a:rPr lang="en" sz="1200" u="sng">
                <a:solidFill>
                  <a:schemeClr val="lt1"/>
                </a:solidFill>
                <a:latin typeface="Times New Roman"/>
                <a:ea typeface="Times New Roman"/>
                <a:cs typeface="Times New Roman"/>
                <a:sym typeface="Times New Roman"/>
              </a:rPr>
              <a:t>lab_report_id</a:t>
            </a:r>
            <a:r>
              <a:rPr lang="en" sz="1200">
                <a:solidFill>
                  <a:schemeClr val="lt1"/>
                </a:solidFill>
                <a:latin typeface="Times New Roman"/>
                <a:ea typeface="Times New Roman"/>
                <a:cs typeface="Times New Roman"/>
                <a:sym typeface="Times New Roman"/>
              </a:rPr>
              <a:t>, </a:t>
            </a:r>
            <a:r>
              <a:rPr i="1" lang="en" sz="1200">
                <a:solidFill>
                  <a:schemeClr val="lt1"/>
                </a:solidFill>
                <a:latin typeface="Times New Roman"/>
                <a:ea typeface="Times New Roman"/>
                <a:cs typeface="Times New Roman"/>
                <a:sym typeface="Times New Roman"/>
              </a:rPr>
              <a:t>doctor_id</a:t>
            </a:r>
            <a:r>
              <a:rPr lang="en" sz="1200">
                <a:solidFill>
                  <a:schemeClr val="lt1"/>
                </a:solidFill>
                <a:latin typeface="Times New Roman"/>
                <a:ea typeface="Times New Roman"/>
                <a:cs typeface="Times New Roman"/>
                <a:sym typeface="Times New Roman"/>
              </a:rPr>
              <a:t>,</a:t>
            </a:r>
            <a:r>
              <a:rPr i="1" lang="en" sz="1200">
                <a:solidFill>
                  <a:schemeClr val="lt1"/>
                </a:solidFill>
                <a:latin typeface="Times New Roman"/>
                <a:ea typeface="Times New Roman"/>
                <a:cs typeface="Times New Roman"/>
                <a:sym typeface="Times New Roman"/>
              </a:rPr>
              <a:t> patient_id</a:t>
            </a:r>
            <a:r>
              <a:rPr lang="en" sz="1200">
                <a:solidFill>
                  <a:schemeClr val="lt1"/>
                </a:solidFill>
                <a:latin typeface="Times New Roman"/>
                <a:ea typeface="Times New Roman"/>
                <a:cs typeface="Times New Roman"/>
                <a:sym typeface="Times New Roman"/>
              </a:rPr>
              <a:t>, </a:t>
            </a:r>
            <a:r>
              <a:rPr i="1" lang="en" sz="1200">
                <a:solidFill>
                  <a:schemeClr val="lt1"/>
                </a:solidFill>
                <a:latin typeface="Times New Roman"/>
                <a:ea typeface="Times New Roman"/>
                <a:cs typeface="Times New Roman"/>
                <a:sym typeface="Times New Roman"/>
              </a:rPr>
              <a:t>lab_tech_id</a:t>
            </a:r>
            <a:r>
              <a:rPr lang="en" sz="1200">
                <a:solidFill>
                  <a:schemeClr val="lt1"/>
                </a:solidFill>
                <a:latin typeface="Times New Roman"/>
                <a:ea typeface="Times New Roman"/>
                <a:cs typeface="Times New Roman"/>
                <a:sym typeface="Times New Roman"/>
              </a:rPr>
              <a:t>, Test_type, test_result, report_date, report_status)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Functional </a:t>
            </a:r>
            <a:r>
              <a:rPr lang="en" sz="1200">
                <a:solidFill>
                  <a:schemeClr val="lt1"/>
                </a:solidFill>
                <a:latin typeface="Times New Roman"/>
                <a:ea typeface="Times New Roman"/>
                <a:cs typeface="Times New Roman"/>
                <a:sym typeface="Times New Roman"/>
              </a:rPr>
              <a:t>Dependency</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Lab_report_id → doctor_id, patient_id, lab_tech_id, Test_type, test_result, report_date, report_status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80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64" name="Google Shape;864;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Normalization</a:t>
            </a:r>
            <a:endParaRPr/>
          </a:p>
        </p:txBody>
      </p:sp>
      <p:pic>
        <p:nvPicPr>
          <p:cNvPr descr="A screenshot of a computer&#10;&#10;Description automatically generated" id="865" name="Google Shape;865;p36"/>
          <p:cNvPicPr preferRelativeResize="0"/>
          <p:nvPr/>
        </p:nvPicPr>
        <p:blipFill>
          <a:blip r:embed="rId3">
            <a:alphaModFix/>
          </a:blip>
          <a:stretch>
            <a:fillRect/>
          </a:stretch>
        </p:blipFill>
        <p:spPr>
          <a:xfrm>
            <a:off x="1705325" y="2755425"/>
            <a:ext cx="5943600" cy="1035151"/>
          </a:xfrm>
          <a:prstGeom prst="rect">
            <a:avLst/>
          </a:prstGeom>
          <a:noFill/>
          <a:ln>
            <a:noFill/>
          </a:ln>
        </p:spPr>
      </p:pic>
      <p:sp>
        <p:nvSpPr>
          <p:cNvPr id="866" name="Google Shape;866;p36"/>
          <p:cNvSpPr txBox="1"/>
          <p:nvPr/>
        </p:nvSpPr>
        <p:spPr>
          <a:xfrm>
            <a:off x="1857725" y="29078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0" name="Shape 870"/>
        <p:cNvGrpSpPr/>
        <p:nvPr/>
      </p:nvGrpSpPr>
      <p:grpSpPr>
        <a:xfrm>
          <a:off x="0" y="0"/>
          <a:ext cx="0" cy="0"/>
          <a:chOff x="0" y="0"/>
          <a:chExt cx="0" cy="0"/>
        </a:xfrm>
      </p:grpSpPr>
      <p:sp>
        <p:nvSpPr>
          <p:cNvPr id="871" name="Google Shape;871;p37"/>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1NF: </a:t>
            </a:r>
            <a:endParaRPr sz="1200">
              <a:solidFill>
                <a:schemeClr val="lt1"/>
              </a:solidFill>
              <a:latin typeface="Times New Roman"/>
              <a:ea typeface="Times New Roman"/>
              <a:cs typeface="Times New Roman"/>
              <a:sym typeface="Times New Roman"/>
            </a:endParaRPr>
          </a:p>
          <a:p>
            <a:pPr indent="0" lvl="0" marL="914400" marR="0" rtl="0" algn="l">
              <a:lnSpc>
                <a:spcPct val="115000"/>
              </a:lnSpc>
              <a:spcBef>
                <a:spcPts val="800"/>
              </a:spcBef>
              <a:spcAft>
                <a:spcPts val="0"/>
              </a:spcAft>
              <a:buNone/>
            </a:pPr>
            <a:r>
              <a:rPr lang="en" sz="1200">
                <a:solidFill>
                  <a:schemeClr val="lt1"/>
                </a:solidFill>
                <a:latin typeface="Times New Roman"/>
                <a:ea typeface="Times New Roman"/>
                <a:cs typeface="Times New Roman"/>
                <a:sym typeface="Times New Roman"/>
              </a:rPr>
              <a:t>There are no repeating groups, and all the values are atomic, so the relation is in 1NF.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800"/>
              </a:spcBef>
              <a:spcAft>
                <a:spcPts val="0"/>
              </a:spcAft>
              <a:buNone/>
            </a:pPr>
            <a:r>
              <a:rPr lang="en" sz="1200">
                <a:solidFill>
                  <a:schemeClr val="lt1"/>
                </a:solidFill>
                <a:latin typeface="Times New Roman"/>
                <a:ea typeface="Times New Roman"/>
                <a:cs typeface="Times New Roman"/>
                <a:sym typeface="Times New Roman"/>
              </a:rPr>
              <a:t>2NF: </a:t>
            </a:r>
            <a:endParaRPr sz="1200">
              <a:solidFill>
                <a:schemeClr val="lt1"/>
              </a:solidFill>
              <a:latin typeface="Times New Roman"/>
              <a:ea typeface="Times New Roman"/>
              <a:cs typeface="Times New Roman"/>
              <a:sym typeface="Times New Roman"/>
            </a:endParaRPr>
          </a:p>
          <a:p>
            <a:pPr indent="0" lvl="0" marL="901700" marR="0" rtl="0" algn="l">
              <a:lnSpc>
                <a:spcPct val="115000"/>
              </a:lnSpc>
              <a:spcBef>
                <a:spcPts val="800"/>
              </a:spcBef>
              <a:spcAft>
                <a:spcPts val="0"/>
              </a:spcAft>
              <a:buNone/>
            </a:pPr>
            <a:r>
              <a:rPr lang="en" sz="1200">
                <a:solidFill>
                  <a:schemeClr val="lt1"/>
                </a:solidFill>
                <a:latin typeface="Times New Roman"/>
                <a:ea typeface="Times New Roman"/>
                <a:cs typeface="Times New Roman"/>
                <a:sym typeface="Times New Roman"/>
              </a:rPr>
              <a:t>The relation meets the second normal form because it does not have a composite primary key, which means no subset of the primary key determines other attributes. There are no partial dependencies, as shown by the functional dependencies and it follows the first normal form as well, therefore, it is in the second normal form.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800"/>
              </a:spcBef>
              <a:spcAft>
                <a:spcPts val="0"/>
              </a:spcAft>
              <a:buNone/>
            </a:pPr>
            <a:r>
              <a:rPr lang="en" sz="1200">
                <a:solidFill>
                  <a:schemeClr val="lt1"/>
                </a:solidFill>
                <a:latin typeface="Times New Roman"/>
                <a:ea typeface="Times New Roman"/>
                <a:cs typeface="Times New Roman"/>
                <a:sym typeface="Times New Roman"/>
              </a:rPr>
              <a:t>3NF: </a:t>
            </a:r>
            <a:endParaRPr sz="1200">
              <a:solidFill>
                <a:schemeClr val="lt1"/>
              </a:solidFill>
              <a:latin typeface="Times New Roman"/>
              <a:ea typeface="Times New Roman"/>
              <a:cs typeface="Times New Roman"/>
              <a:sym typeface="Times New Roman"/>
            </a:endParaRPr>
          </a:p>
          <a:p>
            <a:pPr indent="0" lvl="0" marL="914400" marR="0" rtl="0" algn="l">
              <a:lnSpc>
                <a:spcPct val="115000"/>
              </a:lnSpc>
              <a:spcBef>
                <a:spcPts val="800"/>
              </a:spcBef>
              <a:spcAft>
                <a:spcPts val="0"/>
              </a:spcAft>
              <a:buNone/>
            </a:pPr>
            <a:r>
              <a:rPr lang="en" sz="1200">
                <a:solidFill>
                  <a:schemeClr val="lt1"/>
                </a:solidFill>
                <a:latin typeface="Times New Roman"/>
                <a:ea typeface="Times New Roman"/>
                <a:cs typeface="Times New Roman"/>
                <a:sym typeface="Times New Roman"/>
              </a:rPr>
              <a:t>There are no transitive dependencies i.e., there are no non-key attributes determining other non-key attributes and the relation is in 2NF, therefore the relation is in 3NF.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80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72" name="Google Shape;872;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Normalization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6" name="Shape 876"/>
        <p:cNvGrpSpPr/>
        <p:nvPr/>
      </p:nvGrpSpPr>
      <p:grpSpPr>
        <a:xfrm>
          <a:off x="0" y="0"/>
          <a:ext cx="0" cy="0"/>
          <a:chOff x="0" y="0"/>
          <a:chExt cx="0" cy="0"/>
        </a:xfrm>
      </p:grpSpPr>
      <p:sp>
        <p:nvSpPr>
          <p:cNvPr id="877" name="Google Shape;877;p38"/>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78" name="Google Shape;878;p38"/>
          <p:cNvSpPr txBox="1"/>
          <p:nvPr>
            <p:ph idx="2" type="title"/>
          </p:nvPr>
        </p:nvSpPr>
        <p:spPr>
          <a:xfrm>
            <a:off x="3216900" y="2744525"/>
            <a:ext cx="2622000" cy="8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PHYSICAL LAYER </a:t>
            </a:r>
            <a:endParaRPr/>
          </a:p>
        </p:txBody>
      </p:sp>
      <p:grpSp>
        <p:nvGrpSpPr>
          <p:cNvPr id="879" name="Google Shape;879;p38"/>
          <p:cNvGrpSpPr/>
          <p:nvPr/>
        </p:nvGrpSpPr>
        <p:grpSpPr>
          <a:xfrm>
            <a:off x="6275293" y="1383097"/>
            <a:ext cx="2377303" cy="2377303"/>
            <a:chOff x="5612559" y="834972"/>
            <a:chExt cx="3473558" cy="3473558"/>
          </a:xfrm>
        </p:grpSpPr>
        <p:sp>
          <p:nvSpPr>
            <p:cNvPr id="880" name="Google Shape;880;p38"/>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8"/>
          <p:cNvGrpSpPr/>
          <p:nvPr/>
        </p:nvGrpSpPr>
        <p:grpSpPr>
          <a:xfrm>
            <a:off x="2598300" y="1013625"/>
            <a:ext cx="95400" cy="3116250"/>
            <a:chOff x="4524300" y="1013625"/>
            <a:chExt cx="95400" cy="3116250"/>
          </a:xfrm>
        </p:grpSpPr>
        <p:sp>
          <p:nvSpPr>
            <p:cNvPr id="913" name="Google Shape;913;p38"/>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22" name="Shape 922"/>
        <p:cNvGrpSpPr/>
        <p:nvPr/>
      </p:nvGrpSpPr>
      <p:grpSpPr>
        <a:xfrm>
          <a:off x="0" y="0"/>
          <a:ext cx="0" cy="0"/>
          <a:chOff x="0" y="0"/>
          <a:chExt cx="0" cy="0"/>
        </a:xfrm>
      </p:grpSpPr>
      <p:sp>
        <p:nvSpPr>
          <p:cNvPr id="923" name="Google Shape;923;p39"/>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During the implementation phase, the physical construction of the database and application designs is carried out. This stage involves the programming aspects of system development. We used DDL such as CREATE to create the structure of the tables and INSERT </a:t>
            </a:r>
            <a:r>
              <a:rPr lang="en" sz="1800">
                <a:solidFill>
                  <a:schemeClr val="lt1"/>
                </a:solidFill>
                <a:latin typeface="Times New Roman"/>
                <a:ea typeface="Times New Roman"/>
                <a:cs typeface="Times New Roman"/>
                <a:sym typeface="Times New Roman"/>
              </a:rPr>
              <a:t>statements</a:t>
            </a:r>
            <a:r>
              <a:rPr lang="en" sz="1800">
                <a:solidFill>
                  <a:schemeClr val="lt1"/>
                </a:solidFill>
                <a:latin typeface="Times New Roman"/>
                <a:ea typeface="Times New Roman"/>
                <a:cs typeface="Times New Roman"/>
                <a:sym typeface="Times New Roman"/>
              </a:rPr>
              <a:t> to populate the table with sample data.</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24" name="Google Shape;924;p3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28" name="Shape 928"/>
        <p:cNvGrpSpPr/>
        <p:nvPr/>
      </p:nvGrpSpPr>
      <p:grpSpPr>
        <a:xfrm>
          <a:off x="0" y="0"/>
          <a:ext cx="0" cy="0"/>
          <a:chOff x="0" y="0"/>
          <a:chExt cx="0" cy="0"/>
        </a:xfrm>
      </p:grpSpPr>
      <p:sp>
        <p:nvSpPr>
          <p:cNvPr id="929" name="Google Shape;929;p40"/>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Finding all doctors who have appointments scheduled today.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 sz="1200">
                <a:solidFill>
                  <a:schemeClr val="lt1"/>
                </a:solidFill>
              </a:rPr>
              <a:t>Select (σ):</a:t>
            </a:r>
            <a:r>
              <a:rPr lang="en" sz="1200">
                <a:solidFill>
                  <a:schemeClr val="lt1"/>
                </a:solidFill>
              </a:rPr>
              <a:t> Filters rows based on a condition.</a:t>
            </a:r>
            <a:endParaRPr sz="1200">
              <a:solidFill>
                <a:schemeClr val="lt1"/>
              </a:solidFill>
            </a:endParaRPr>
          </a:p>
          <a:p>
            <a:pPr indent="0" lvl="0" marL="914400" rtl="0" algn="l">
              <a:lnSpc>
                <a:spcPct val="115000"/>
              </a:lnSpc>
              <a:spcBef>
                <a:spcPts val="0"/>
              </a:spcBef>
              <a:spcAft>
                <a:spcPts val="0"/>
              </a:spcAft>
              <a:buNone/>
            </a:pPr>
            <a:r>
              <a:rPr lang="en" sz="1200">
                <a:solidFill>
                  <a:schemeClr val="lt1"/>
                </a:solidFill>
              </a:rPr>
              <a:t>Example: σ_(appointment_status=”Scheduled”)(Appointment)</a:t>
            </a:r>
            <a:endParaRPr sz="1200">
              <a:solidFill>
                <a:schemeClr val="lt1"/>
              </a:solidFill>
            </a:endParaRPr>
          </a:p>
          <a:p>
            <a:pPr indent="0" lvl="0" marL="457200" marR="0" rtl="0" algn="l">
              <a:lnSpc>
                <a:spcPct val="115000"/>
              </a:lnSpc>
              <a:spcBef>
                <a:spcPts val="0"/>
              </a:spcBef>
              <a:spcAft>
                <a:spcPts val="0"/>
              </a:spcAft>
              <a:buNone/>
            </a:pPr>
            <a:r>
              <a:rPr b="1" lang="en" sz="1200">
                <a:solidFill>
                  <a:schemeClr val="lt1"/>
                </a:solidFill>
              </a:rPr>
              <a:t>Project (π):</a:t>
            </a:r>
            <a:r>
              <a:rPr lang="en" sz="1200">
                <a:solidFill>
                  <a:schemeClr val="lt1"/>
                </a:solidFill>
              </a:rPr>
              <a:t> Selects specific columns from a table.</a:t>
            </a:r>
            <a:endParaRPr sz="1200">
              <a:solidFill>
                <a:schemeClr val="lt1"/>
              </a:solidFill>
            </a:endParaRPr>
          </a:p>
          <a:p>
            <a:pPr indent="0" lvl="0" marL="914400" rtl="0" algn="l">
              <a:lnSpc>
                <a:spcPct val="115000"/>
              </a:lnSpc>
              <a:spcBef>
                <a:spcPts val="0"/>
              </a:spcBef>
              <a:spcAft>
                <a:spcPts val="0"/>
              </a:spcAft>
              <a:buNone/>
            </a:pPr>
            <a:r>
              <a:rPr lang="en" sz="1200">
                <a:solidFill>
                  <a:schemeClr val="lt1"/>
                </a:solidFill>
              </a:rPr>
              <a:t>Example: π_(name)(Students)</a:t>
            </a:r>
            <a:endParaRPr sz="1200">
              <a:solidFill>
                <a:schemeClr val="lt1"/>
              </a:solidFill>
            </a:endParaRPr>
          </a:p>
          <a:p>
            <a:pPr indent="0" lvl="0" marL="457200" marR="0" rtl="0" algn="l">
              <a:lnSpc>
                <a:spcPct val="115000"/>
              </a:lnSpc>
              <a:spcBef>
                <a:spcPts val="0"/>
              </a:spcBef>
              <a:spcAft>
                <a:spcPts val="0"/>
              </a:spcAft>
              <a:buNone/>
            </a:pPr>
            <a:r>
              <a:rPr b="1" lang="en" sz="1200">
                <a:solidFill>
                  <a:schemeClr val="lt1"/>
                </a:solidFill>
              </a:rPr>
              <a:t>Join (⨝):</a:t>
            </a:r>
            <a:r>
              <a:rPr lang="en" sz="1200">
                <a:solidFill>
                  <a:schemeClr val="lt1"/>
                </a:solidFill>
              </a:rPr>
              <a:t> Combines rows from two tables based on a related column.</a:t>
            </a:r>
            <a:endParaRPr sz="1200">
              <a:solidFill>
                <a:schemeClr val="lt1"/>
              </a:solidFill>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0" name="Google Shape;930;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RELATIONAL ALGEBRA</a:t>
            </a:r>
            <a:endParaRPr/>
          </a:p>
        </p:txBody>
      </p:sp>
      <p:pic>
        <p:nvPicPr>
          <p:cNvPr id="931" name="Google Shape;931;p40"/>
          <p:cNvPicPr preferRelativeResize="0"/>
          <p:nvPr/>
        </p:nvPicPr>
        <p:blipFill>
          <a:blip r:embed="rId3">
            <a:alphaModFix/>
          </a:blip>
          <a:stretch>
            <a:fillRect/>
          </a:stretch>
        </p:blipFill>
        <p:spPr>
          <a:xfrm>
            <a:off x="1212425" y="3157363"/>
            <a:ext cx="7124698" cy="125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35" name="Shape 935"/>
        <p:cNvGrpSpPr/>
        <p:nvPr/>
      </p:nvGrpSpPr>
      <p:grpSpPr>
        <a:xfrm>
          <a:off x="0" y="0"/>
          <a:ext cx="0" cy="0"/>
          <a:chOff x="0" y="0"/>
          <a:chExt cx="0" cy="0"/>
        </a:xfrm>
      </p:grpSpPr>
      <p:sp>
        <p:nvSpPr>
          <p:cNvPr id="936" name="Google Shape;936;p41"/>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AutoNum type="arabicPeriod"/>
            </a:pPr>
            <a:r>
              <a:rPr b="1" lang="en" sz="1200">
                <a:solidFill>
                  <a:schemeClr val="lt1"/>
                </a:solidFill>
              </a:rPr>
              <a:t>Select with Subquery and WHERE EXISTS</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Fetches doctors who have at least one 'Scheduled' appointment.</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SQL Syntax</a:t>
            </a:r>
            <a:r>
              <a:rPr lang="en" sz="1200">
                <a:solidFill>
                  <a:schemeClr val="lt1"/>
                </a:solidFill>
              </a:rPr>
              <a:t>: </a:t>
            </a:r>
            <a:r>
              <a:rPr lang="en" sz="1050">
                <a:solidFill>
                  <a:schemeClr val="lt1"/>
                </a:solidFill>
                <a:latin typeface="Courier New"/>
                <a:ea typeface="Courier New"/>
                <a:cs typeface="Courier New"/>
                <a:sym typeface="Courier New"/>
              </a:rPr>
              <a:t>SELECT * FROM Doctor WHERE EXISTS (SELECT * FROM Appointment WHERE Doctor.doctor_id = Appointment.doctor_id AND appointment_status = 'Scheduled');</a:t>
            </a:r>
            <a:endParaRPr sz="1050">
              <a:solidFill>
                <a:schemeClr val="lt1"/>
              </a:solidFill>
              <a:latin typeface="Courier New"/>
              <a:ea typeface="Courier New"/>
              <a:cs typeface="Courier New"/>
              <a:sym typeface="Courier New"/>
            </a:endParaRPr>
          </a:p>
          <a:p>
            <a:pPr indent="-304800" lvl="0" marL="457200" marR="0" rtl="0" algn="l">
              <a:lnSpc>
                <a:spcPct val="115000"/>
              </a:lnSpc>
              <a:spcBef>
                <a:spcPts val="0"/>
              </a:spcBef>
              <a:spcAft>
                <a:spcPts val="0"/>
              </a:spcAft>
              <a:buClr>
                <a:schemeClr val="lt1"/>
              </a:buClr>
              <a:buSzPts val="1200"/>
              <a:buAutoNum type="arabicPeriod"/>
            </a:pPr>
            <a:r>
              <a:rPr b="1" lang="en" sz="1200">
                <a:solidFill>
                  <a:schemeClr val="lt1"/>
                </a:solidFill>
              </a:rPr>
              <a:t>IS NOT NULL and LIKE Clauses</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Retrieves doctors whose email is not empty and last name starts with 'S'.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SQL Syntax</a:t>
            </a:r>
            <a:r>
              <a:rPr lang="en" sz="1200">
                <a:solidFill>
                  <a:schemeClr val="lt1"/>
                </a:solidFill>
              </a:rPr>
              <a:t>: </a:t>
            </a:r>
            <a:r>
              <a:rPr lang="en" sz="1050">
                <a:solidFill>
                  <a:schemeClr val="lt1"/>
                </a:solidFill>
                <a:latin typeface="Courier New"/>
                <a:ea typeface="Courier New"/>
                <a:cs typeface="Courier New"/>
                <a:sym typeface="Courier New"/>
              </a:rPr>
              <a:t>SELECT * FROM Doctor WHERE email_address IS NOT NULL AND last_name LIKE 'S%';</a:t>
            </a:r>
            <a:endParaRPr sz="1050">
              <a:solidFill>
                <a:schemeClr val="lt1"/>
              </a:solidFill>
              <a:latin typeface="Courier New"/>
              <a:ea typeface="Courier New"/>
              <a:cs typeface="Courier New"/>
              <a:sym typeface="Courier New"/>
            </a:endParaRPr>
          </a:p>
          <a:p>
            <a:pPr indent="-304800" lvl="0" marL="457200" marR="0" rtl="0" algn="l">
              <a:lnSpc>
                <a:spcPct val="115000"/>
              </a:lnSpc>
              <a:spcBef>
                <a:spcPts val="0"/>
              </a:spcBef>
              <a:spcAft>
                <a:spcPts val="0"/>
              </a:spcAft>
              <a:buClr>
                <a:schemeClr val="lt1"/>
              </a:buClr>
              <a:buSzPts val="1200"/>
              <a:buAutoNum type="arabicPeriod"/>
            </a:pPr>
            <a:r>
              <a:rPr b="1" lang="en" sz="1200">
                <a:solidFill>
                  <a:schemeClr val="lt1"/>
                </a:solidFill>
              </a:rPr>
              <a:t>Using IN with DELETE Clause</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Deletes appointments that are either 'Cancelled' or 'No-show'.</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SQL Syntax</a:t>
            </a:r>
            <a:r>
              <a:rPr lang="en" sz="1200">
                <a:solidFill>
                  <a:schemeClr val="lt1"/>
                </a:solidFill>
              </a:rPr>
              <a:t>: </a:t>
            </a:r>
            <a:r>
              <a:rPr lang="en" sz="1050">
                <a:solidFill>
                  <a:schemeClr val="lt1"/>
                </a:solidFill>
                <a:latin typeface="Courier New"/>
                <a:ea typeface="Courier New"/>
                <a:cs typeface="Courier New"/>
                <a:sym typeface="Courier New"/>
              </a:rPr>
              <a:t>DELETE FROM Appointment WHERE appointment_status IN ('Cancelled', 'No-show');</a:t>
            </a:r>
            <a:endParaRPr sz="1050">
              <a:solidFill>
                <a:schemeClr val="lt1"/>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7" name="Google Shape;937;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SQL Clauses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1" name="Shape 941"/>
        <p:cNvGrpSpPr/>
        <p:nvPr/>
      </p:nvGrpSpPr>
      <p:grpSpPr>
        <a:xfrm>
          <a:off x="0" y="0"/>
          <a:ext cx="0" cy="0"/>
          <a:chOff x="0" y="0"/>
          <a:chExt cx="0" cy="0"/>
        </a:xfrm>
      </p:grpSpPr>
      <p:sp>
        <p:nvSpPr>
          <p:cNvPr id="942" name="Google Shape;942;p42"/>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AutoNum type="arabicPeriod"/>
            </a:pPr>
            <a:r>
              <a:rPr b="1" lang="en" sz="1200">
                <a:solidFill>
                  <a:schemeClr val="lt1"/>
                </a:solidFill>
              </a:rPr>
              <a:t>UPDATE with Conditional WHERE</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Updates the status of invoices from 'Unpaid' to 'Pending'.</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SQL Syntax</a:t>
            </a:r>
            <a:r>
              <a:rPr lang="en" sz="1200">
                <a:solidFill>
                  <a:schemeClr val="lt1"/>
                </a:solidFill>
              </a:rPr>
              <a:t>: </a:t>
            </a:r>
            <a:r>
              <a:rPr lang="en" sz="1050">
                <a:solidFill>
                  <a:schemeClr val="lt1"/>
                </a:solidFill>
                <a:latin typeface="Courier New"/>
                <a:ea typeface="Courier New"/>
                <a:cs typeface="Courier New"/>
                <a:sym typeface="Courier New"/>
              </a:rPr>
              <a:t>UPDATE Invoice SET status = 'Pending' WHERE status = 'Unpaid';</a:t>
            </a:r>
            <a:endParaRPr sz="1050">
              <a:solidFill>
                <a:schemeClr val="lt1"/>
              </a:solidFill>
              <a:latin typeface="Courier New"/>
              <a:ea typeface="Courier New"/>
              <a:cs typeface="Courier New"/>
              <a:sym typeface="Courier New"/>
            </a:endParaRPr>
          </a:p>
          <a:p>
            <a:pPr indent="-304800" lvl="0" marL="457200" marR="0" rtl="0" algn="l">
              <a:lnSpc>
                <a:spcPct val="115000"/>
              </a:lnSpc>
              <a:spcBef>
                <a:spcPts val="0"/>
              </a:spcBef>
              <a:spcAft>
                <a:spcPts val="0"/>
              </a:spcAft>
              <a:buClr>
                <a:schemeClr val="lt1"/>
              </a:buClr>
              <a:buSzPts val="1200"/>
              <a:buAutoNum type="arabicPeriod"/>
            </a:pPr>
            <a:r>
              <a:rPr b="1" lang="en" sz="1200">
                <a:solidFill>
                  <a:schemeClr val="lt1"/>
                </a:solidFill>
              </a:rPr>
              <a:t>Nested SELECT with IN</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Finds patients who have appointments with specific doctors.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SQL Syntax</a:t>
            </a:r>
            <a:r>
              <a:rPr lang="en" sz="1200">
                <a:solidFill>
                  <a:schemeClr val="lt1"/>
                </a:solidFill>
              </a:rPr>
              <a:t>: </a:t>
            </a:r>
            <a:r>
              <a:rPr lang="en" sz="1050">
                <a:solidFill>
                  <a:schemeClr val="lt1"/>
                </a:solidFill>
                <a:latin typeface="Courier New"/>
                <a:ea typeface="Courier New"/>
                <a:cs typeface="Courier New"/>
                <a:sym typeface="Courier New"/>
              </a:rPr>
              <a:t>SELECT * FROM Patient WHERE patient_id IN (SELECT patient_id FROM Appointment WHERE doctor_id IN (1, 2, 3));</a:t>
            </a:r>
            <a:endParaRPr sz="1050">
              <a:solidFill>
                <a:schemeClr val="lt1"/>
              </a:solidFill>
              <a:latin typeface="Courier New"/>
              <a:ea typeface="Courier New"/>
              <a:cs typeface="Courier New"/>
              <a:sym typeface="Courier New"/>
            </a:endParaRPr>
          </a:p>
          <a:p>
            <a:pPr indent="-304800" lvl="0" marL="457200" marR="0" rtl="0" algn="l">
              <a:lnSpc>
                <a:spcPct val="115000"/>
              </a:lnSpc>
              <a:spcBef>
                <a:spcPts val="0"/>
              </a:spcBef>
              <a:spcAft>
                <a:spcPts val="0"/>
              </a:spcAft>
              <a:buClr>
                <a:schemeClr val="lt1"/>
              </a:buClr>
              <a:buSzPts val="1200"/>
              <a:buAutoNum type="arabicPeriod"/>
            </a:pPr>
            <a:r>
              <a:rPr b="1" lang="en" sz="1200">
                <a:solidFill>
                  <a:schemeClr val="lt1"/>
                </a:solidFill>
              </a:rPr>
              <a:t>Combining Results with UNION</a:t>
            </a:r>
            <a:endParaRPr b="1"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Retrieves patients with either 'Scheduled' appointments or 'Unpaid' invoices.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b="1" lang="en" sz="1200">
                <a:solidFill>
                  <a:schemeClr val="lt1"/>
                </a:solidFill>
              </a:rPr>
              <a:t>SQL Syntax</a:t>
            </a:r>
            <a:r>
              <a:rPr lang="en" sz="1200">
                <a:solidFill>
                  <a:schemeClr val="lt1"/>
                </a:solidFill>
              </a:rPr>
              <a:t>: </a:t>
            </a:r>
            <a:r>
              <a:rPr lang="en" sz="1050">
                <a:solidFill>
                  <a:schemeClr val="lt1"/>
                </a:solidFill>
                <a:latin typeface="Courier New"/>
                <a:ea typeface="Courier New"/>
                <a:cs typeface="Courier New"/>
                <a:sym typeface="Courier New"/>
              </a:rPr>
              <a:t>SELECT patient_id, first_name, last_name FROM Patient WHERE patient_id IN (SELECT patient_id FROM Appointment WHERE appointment_status = 'Scheduled') UNION SELECT patient_id, first_name, last_name FROM Patient WHERE patient_id IN (SELECT patient_id FROM Invoice WHERE status = 'Unpaid');</a:t>
            </a:r>
            <a:endParaRPr sz="1050">
              <a:solidFill>
                <a:schemeClr val="lt1"/>
              </a:solidFill>
              <a:latin typeface="Courier New"/>
              <a:ea typeface="Courier New"/>
              <a:cs typeface="Courier New"/>
              <a:sym typeface="Courier New"/>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b="1" sz="1200">
              <a:solidFill>
                <a:schemeClr val="lt1"/>
              </a:solidFill>
            </a:endParaRPr>
          </a:p>
        </p:txBody>
      </p:sp>
      <p:sp>
        <p:nvSpPr>
          <p:cNvPr id="943" name="Google Shape;943;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SQL Clauses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7" name="Shape 947"/>
        <p:cNvGrpSpPr/>
        <p:nvPr/>
      </p:nvGrpSpPr>
      <p:grpSpPr>
        <a:xfrm>
          <a:off x="0" y="0"/>
          <a:ext cx="0" cy="0"/>
          <a:chOff x="0" y="0"/>
          <a:chExt cx="0" cy="0"/>
        </a:xfrm>
      </p:grpSpPr>
      <p:sp>
        <p:nvSpPr>
          <p:cNvPr id="948" name="Google Shape;948;p43"/>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63500" marR="0" rtl="0" algn="l">
              <a:lnSpc>
                <a:spcPct val="115000"/>
              </a:lnSpc>
              <a:spcBef>
                <a:spcPts val="0"/>
              </a:spcBef>
              <a:spcAft>
                <a:spcPts val="0"/>
              </a:spcAft>
              <a:buClr>
                <a:srgbClr val="0D0D0D"/>
              </a:buClr>
              <a:buSzPts val="1200"/>
              <a:buFont typeface="Roboto"/>
              <a:buNone/>
            </a:pPr>
            <a:r>
              <a:rPr b="1" lang="en" sz="1200">
                <a:solidFill>
                  <a:schemeClr val="lt1"/>
                </a:solidFill>
              </a:rPr>
              <a:t>Case-Insensitive Search</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a:t>
            </a:r>
            <a:r>
              <a:rPr lang="en" sz="1200">
                <a:solidFill>
                  <a:schemeClr val="lt1"/>
                </a:solidFill>
              </a:rPr>
              <a:t>: </a:t>
            </a:r>
            <a:r>
              <a:rPr lang="en" sz="1050">
                <a:solidFill>
                  <a:schemeClr val="lt1"/>
                </a:solidFill>
                <a:latin typeface="Courier New"/>
                <a:ea typeface="Courier New"/>
                <a:cs typeface="Courier New"/>
                <a:sym typeface="Courier New"/>
              </a:rPr>
              <a:t>LOWER()</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Make string comparison case-insensitive.</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 FROM Doctor WHERE LOWER(email_address) LIKE '%gmail%';</a:t>
            </a:r>
            <a:endParaRPr sz="1050">
              <a:solidFill>
                <a:schemeClr val="lt1"/>
              </a:solidFill>
              <a:latin typeface="Courier New"/>
              <a:ea typeface="Courier New"/>
              <a:cs typeface="Courier New"/>
              <a:sym typeface="Courier New"/>
            </a:endParaRPr>
          </a:p>
          <a:p>
            <a:pPr indent="0" lvl="0" marL="63500" marR="0" rtl="0" algn="l">
              <a:lnSpc>
                <a:spcPct val="115000"/>
              </a:lnSpc>
              <a:spcBef>
                <a:spcPts val="0"/>
              </a:spcBef>
              <a:spcAft>
                <a:spcPts val="0"/>
              </a:spcAft>
              <a:buClr>
                <a:srgbClr val="0D0D0D"/>
              </a:buClr>
              <a:buSzPts val="1200"/>
              <a:buFont typeface="Roboto"/>
              <a:buNone/>
            </a:pPr>
            <a:r>
              <a:rPr b="1" lang="en" sz="1200">
                <a:solidFill>
                  <a:schemeClr val="lt1"/>
                </a:solidFill>
              </a:rPr>
              <a:t>Calculate String Length</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a:t>
            </a:r>
            <a:r>
              <a:rPr lang="en" sz="1200">
                <a:solidFill>
                  <a:schemeClr val="lt1"/>
                </a:solidFill>
              </a:rPr>
              <a:t>: </a:t>
            </a:r>
            <a:r>
              <a:rPr lang="en" sz="1050">
                <a:solidFill>
                  <a:schemeClr val="lt1"/>
                </a:solidFill>
                <a:latin typeface="Courier New"/>
                <a:ea typeface="Courier New"/>
                <a:cs typeface="Courier New"/>
                <a:sym typeface="Courier New"/>
              </a:rPr>
              <a:t>LENGTH()</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Determine the length of strings.</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last_name, LENGTH(last_name) FROM Patient;</a:t>
            </a:r>
            <a:endParaRPr sz="1050">
              <a:solidFill>
                <a:schemeClr val="lt1"/>
              </a:solidFill>
              <a:latin typeface="Courier New"/>
              <a:ea typeface="Courier New"/>
              <a:cs typeface="Courier New"/>
              <a:sym typeface="Courier New"/>
            </a:endParaRPr>
          </a:p>
          <a:p>
            <a:pPr indent="0" lvl="0" marL="63500" marR="0" rtl="0" algn="l">
              <a:lnSpc>
                <a:spcPct val="115000"/>
              </a:lnSpc>
              <a:spcBef>
                <a:spcPts val="0"/>
              </a:spcBef>
              <a:spcAft>
                <a:spcPts val="0"/>
              </a:spcAft>
              <a:buClr>
                <a:srgbClr val="0D0D0D"/>
              </a:buClr>
              <a:buSzPts val="1200"/>
              <a:buFont typeface="Roboto"/>
              <a:buNone/>
            </a:pPr>
            <a:r>
              <a:rPr b="1" lang="en" sz="1200">
                <a:solidFill>
                  <a:schemeClr val="lt1"/>
                </a:solidFill>
              </a:rPr>
              <a:t>Concatenate Strings</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a:t>
            </a:r>
            <a:r>
              <a:rPr lang="en" sz="1200">
                <a:solidFill>
                  <a:schemeClr val="lt1"/>
                </a:solidFill>
              </a:rPr>
              <a:t>: </a:t>
            </a:r>
            <a:r>
              <a:rPr lang="en" sz="1050">
                <a:solidFill>
                  <a:schemeClr val="lt1"/>
                </a:solidFill>
                <a:latin typeface="Courier New"/>
                <a:ea typeface="Courier New"/>
                <a:cs typeface="Courier New"/>
                <a:sym typeface="Courier New"/>
              </a:rPr>
              <a:t>CONCAT()</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Combine multiple strings into one.</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CONCAT(first_name, ' ', last_name) AS full_name FROM Doctor;</a:t>
            </a:r>
            <a:endParaRPr sz="1050">
              <a:solidFill>
                <a:schemeClr val="lt1"/>
              </a:solidFill>
              <a:latin typeface="Courier New"/>
              <a:ea typeface="Courier New"/>
              <a:cs typeface="Courier New"/>
              <a:sym typeface="Courier New"/>
            </a:endParaRPr>
          </a:p>
          <a:p>
            <a:pPr indent="0" lvl="0" marL="635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49" name="Google Shape;949;p4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SQL FUNCTIONS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61" name="Shape 661"/>
        <p:cNvGrpSpPr/>
        <p:nvPr/>
      </p:nvGrpSpPr>
      <p:grpSpPr>
        <a:xfrm>
          <a:off x="0" y="0"/>
          <a:ext cx="0" cy="0"/>
          <a:chOff x="0" y="0"/>
          <a:chExt cx="0" cy="0"/>
        </a:xfrm>
      </p:grpSpPr>
      <p:sp>
        <p:nvSpPr>
          <p:cNvPr id="662" name="Google Shape;662;p26"/>
          <p:cNvSpPr txBox="1"/>
          <p:nvPr>
            <p:ph type="title"/>
          </p:nvPr>
        </p:nvSpPr>
        <p:spPr>
          <a:xfrm>
            <a:off x="1616950" y="54750"/>
            <a:ext cx="5711700" cy="43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Manifesto</a:t>
            </a:r>
            <a:endParaRPr/>
          </a:p>
        </p:txBody>
      </p:sp>
      <p:sp>
        <p:nvSpPr>
          <p:cNvPr id="663" name="Google Shape;663;p26"/>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64" name="Google Shape;664;p26"/>
          <p:cNvSpPr txBox="1"/>
          <p:nvPr/>
        </p:nvSpPr>
        <p:spPr>
          <a:xfrm>
            <a:off x="1487400" y="3728825"/>
            <a:ext cx="2317200" cy="3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Oswald"/>
              <a:ea typeface="Oswald"/>
              <a:cs typeface="Oswald"/>
              <a:sym typeface="Oswald"/>
            </a:endParaRPr>
          </a:p>
        </p:txBody>
      </p:sp>
      <p:grpSp>
        <p:nvGrpSpPr>
          <p:cNvPr id="665" name="Google Shape;665;p26"/>
          <p:cNvGrpSpPr/>
          <p:nvPr/>
        </p:nvGrpSpPr>
        <p:grpSpPr>
          <a:xfrm flipH="1">
            <a:off x="8121500" y="4569046"/>
            <a:ext cx="1022509" cy="572747"/>
            <a:chOff x="-77" y="3784091"/>
            <a:chExt cx="2423582" cy="1357541"/>
          </a:xfrm>
        </p:grpSpPr>
        <p:sp>
          <p:nvSpPr>
            <p:cNvPr id="666" name="Google Shape;666;p2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6"/>
          <p:cNvGrpSpPr/>
          <p:nvPr/>
        </p:nvGrpSpPr>
        <p:grpSpPr>
          <a:xfrm flipH="1" rot="10800000">
            <a:off x="0" y="-4"/>
            <a:ext cx="1022509" cy="572747"/>
            <a:chOff x="-77" y="3784091"/>
            <a:chExt cx="2423582" cy="1357541"/>
          </a:xfrm>
        </p:grpSpPr>
        <p:sp>
          <p:nvSpPr>
            <p:cNvPr id="672" name="Google Shape;672;p2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6"/>
          <p:cNvSpPr txBox="1"/>
          <p:nvPr/>
        </p:nvSpPr>
        <p:spPr>
          <a:xfrm>
            <a:off x="912450" y="790825"/>
            <a:ext cx="850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FFFFFF"/>
              </a:solidFill>
              <a:highlight>
                <a:srgbClr val="F5F5F5"/>
              </a:highlight>
              <a:latin typeface="Times New Roman"/>
              <a:ea typeface="Times New Roman"/>
              <a:cs typeface="Times New Roman"/>
              <a:sym typeface="Times New Roman"/>
            </a:endParaRPr>
          </a:p>
        </p:txBody>
      </p:sp>
      <p:sp>
        <p:nvSpPr>
          <p:cNvPr id="678" name="Google Shape;678;p26"/>
          <p:cNvSpPr txBox="1"/>
          <p:nvPr/>
        </p:nvSpPr>
        <p:spPr>
          <a:xfrm>
            <a:off x="87850" y="310800"/>
            <a:ext cx="8769900" cy="4521900"/>
          </a:xfrm>
          <a:prstGeom prst="rect">
            <a:avLst/>
          </a:prstGeom>
          <a:noFill/>
          <a:ln>
            <a:noFill/>
          </a:ln>
        </p:spPr>
        <p:txBody>
          <a:bodyPr anchorCtr="0" anchor="t" bIns="91425" lIns="91425" spcFirstLastPara="1" rIns="91425" wrap="square" tIns="91425">
            <a:noAutofit/>
          </a:bodyPr>
          <a:lstStyle/>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1. Sanika Pandit:​</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Led the conceptual and logical design phase.​</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Defined the business scenario and justified the need for a database.​</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Identified core tasks for database users.​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Identified entities, attributes, primary keys, relationships, and relationship constraints.​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Created the E-R diagram using computer-aided tools.​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Ensured the completeness and accuracy of SQL queries and functions.​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2. Praislin Peter:​</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Led the physical design phase.​</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Normalized relations, ensuring efficient data storage and retrieval.​</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Implemented the database solution using SQL.​</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Demonstrated the database's functionality during the presentation.​</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Composed relational algebra notations for business operations.​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Created SQL queries demonstrating various SQL clauses and functions.​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3. Aamina:​</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Incorporated feedback into the design process to ensure the database solution addressed real-world challenges effectively.​</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Assisted in identifying entities, attributes, and relationships.​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Transposed the E-R diagram into relations.​</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Reviewed and provided input on the E-R diagram and relational design.​</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Equal Contribution:​</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All team members actively participated in brainstorming sessions, discussions, and decision-making processes throughout the project.​</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Each member contributed to the project's success by fulfilling their assigned tasks and responsibilities diligently.​</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This manifesto highlights the individual contributions of each team member and emphasizes the collective effort towards completing the project successfully.​</a:t>
            </a:r>
            <a:endParaRPr sz="1100">
              <a:solidFill>
                <a:schemeClr val="dk1"/>
              </a:solidFill>
              <a:latin typeface="Times New Roman"/>
              <a:ea typeface="Times New Roman"/>
              <a:cs typeface="Times New Roman"/>
              <a:sym typeface="Times New Roman"/>
            </a:endParaRPr>
          </a:p>
          <a:p>
            <a:pPr indent="0" lvl="0" marL="0" rtl="0" algn="l">
              <a:lnSpc>
                <a:spcPct val="60937"/>
              </a:lnSpc>
              <a:spcBef>
                <a:spcPts val="0"/>
              </a:spcBef>
              <a:spcAft>
                <a:spcPts val="0"/>
              </a:spcAft>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a:t>
            </a:r>
            <a:endParaRPr sz="9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53" name="Shape 953"/>
        <p:cNvGrpSpPr/>
        <p:nvPr/>
      </p:nvGrpSpPr>
      <p:grpSpPr>
        <a:xfrm>
          <a:off x="0" y="0"/>
          <a:ext cx="0" cy="0"/>
          <a:chOff x="0" y="0"/>
          <a:chExt cx="0" cy="0"/>
        </a:xfrm>
      </p:grpSpPr>
      <p:sp>
        <p:nvSpPr>
          <p:cNvPr id="954" name="Google Shape;954;p44"/>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63500" marR="0" rtl="0" algn="l">
              <a:lnSpc>
                <a:spcPct val="115000"/>
              </a:lnSpc>
              <a:spcBef>
                <a:spcPts val="0"/>
              </a:spcBef>
              <a:spcAft>
                <a:spcPts val="0"/>
              </a:spcAft>
              <a:buNone/>
            </a:pPr>
            <a:r>
              <a:rPr b="1" lang="en" sz="1200">
                <a:solidFill>
                  <a:schemeClr val="lt1"/>
                </a:solidFill>
              </a:rPr>
              <a:t>F</a:t>
            </a:r>
            <a:r>
              <a:rPr b="1" lang="en" sz="1200">
                <a:solidFill>
                  <a:schemeClr val="lt1"/>
                </a:solidFill>
              </a:rPr>
              <a:t>ind Minimum and Maximum</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Functions</a:t>
            </a:r>
            <a:r>
              <a:rPr lang="en" sz="1200">
                <a:solidFill>
                  <a:schemeClr val="lt1"/>
                </a:solidFill>
              </a:rPr>
              <a:t>: </a:t>
            </a:r>
            <a:r>
              <a:rPr lang="en" sz="1050">
                <a:solidFill>
                  <a:schemeClr val="lt1"/>
                </a:solidFill>
                <a:latin typeface="Courier New"/>
                <a:ea typeface="Courier New"/>
                <a:cs typeface="Courier New"/>
                <a:sym typeface="Courier New"/>
              </a:rPr>
              <a:t>MIN()</a:t>
            </a:r>
            <a:r>
              <a:rPr lang="en" sz="1200">
                <a:solidFill>
                  <a:schemeClr val="lt1"/>
                </a:solidFill>
              </a:rPr>
              <a:t>, </a:t>
            </a:r>
            <a:r>
              <a:rPr lang="en" sz="1050">
                <a:solidFill>
                  <a:schemeClr val="lt1"/>
                </a:solidFill>
                <a:latin typeface="Courier New"/>
                <a:ea typeface="Courier New"/>
                <a:cs typeface="Courier New"/>
                <a:sym typeface="Courier New"/>
              </a:rPr>
              <a:t>MAX()</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Retrieve the smallest and largest values.</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MIN(appointment_date), MAX(appointment_date) FROM Appointment;</a:t>
            </a:r>
            <a:endParaRPr sz="1050">
              <a:solidFill>
                <a:schemeClr val="lt1"/>
              </a:solidFill>
              <a:latin typeface="Courier New"/>
              <a:ea typeface="Courier New"/>
              <a:cs typeface="Courier New"/>
              <a:sym typeface="Courier New"/>
            </a:endParaRPr>
          </a:p>
          <a:p>
            <a:pPr indent="0" lvl="0" marL="63500" marR="0" rtl="0" algn="l">
              <a:lnSpc>
                <a:spcPct val="115000"/>
              </a:lnSpc>
              <a:spcBef>
                <a:spcPts val="0"/>
              </a:spcBef>
              <a:spcAft>
                <a:spcPts val="0"/>
              </a:spcAft>
              <a:buNone/>
            </a:pPr>
            <a:r>
              <a:rPr b="1" lang="en" sz="1200">
                <a:solidFill>
                  <a:schemeClr val="lt1"/>
                </a:solidFill>
              </a:rPr>
              <a:t>Aggregate and Group Data</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a:t>
            </a:r>
            <a:r>
              <a:rPr lang="en" sz="1200">
                <a:solidFill>
                  <a:schemeClr val="lt1"/>
                </a:solidFill>
              </a:rPr>
              <a:t>: </a:t>
            </a:r>
            <a:r>
              <a:rPr lang="en" sz="1050">
                <a:solidFill>
                  <a:schemeClr val="lt1"/>
                </a:solidFill>
                <a:latin typeface="Courier New"/>
                <a:ea typeface="Courier New"/>
                <a:cs typeface="Courier New"/>
                <a:sym typeface="Courier New"/>
              </a:rPr>
              <a:t>SUM()</a:t>
            </a:r>
            <a:r>
              <a:rPr lang="en" sz="1200">
                <a:solidFill>
                  <a:schemeClr val="lt1"/>
                </a:solidFill>
              </a:rPr>
              <a:t>, </a:t>
            </a:r>
            <a:r>
              <a:rPr lang="en" sz="1050">
                <a:solidFill>
                  <a:schemeClr val="lt1"/>
                </a:solidFill>
                <a:latin typeface="Courier New"/>
                <a:ea typeface="Courier New"/>
                <a:cs typeface="Courier New"/>
                <a:sym typeface="Courier New"/>
              </a:rPr>
              <a:t>GROUP BY</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Calculate total values and group data by specific columns.</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invoice_id, SUM(cost * quantity) FROM InvoiceService JOIN Service ON service_id GROUP BY invoice_id;</a:t>
            </a:r>
            <a:endParaRPr sz="1050">
              <a:solidFill>
                <a:schemeClr val="lt1"/>
              </a:solidFill>
              <a:latin typeface="Courier New"/>
              <a:ea typeface="Courier New"/>
              <a:cs typeface="Courier New"/>
              <a:sym typeface="Courier New"/>
            </a:endParaRPr>
          </a:p>
          <a:p>
            <a:pPr indent="0" lvl="0" marL="63500" marR="0" rtl="0" algn="l">
              <a:lnSpc>
                <a:spcPct val="115000"/>
              </a:lnSpc>
              <a:spcBef>
                <a:spcPts val="0"/>
              </a:spcBef>
              <a:spcAft>
                <a:spcPts val="0"/>
              </a:spcAft>
              <a:buNone/>
            </a:pPr>
            <a:r>
              <a:rPr b="1" lang="en" sz="1200">
                <a:solidFill>
                  <a:schemeClr val="lt1"/>
                </a:solidFill>
              </a:rPr>
              <a:t>Count and Sort Data</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Functions</a:t>
            </a:r>
            <a:r>
              <a:rPr lang="en" sz="1200">
                <a:solidFill>
                  <a:schemeClr val="lt1"/>
                </a:solidFill>
              </a:rPr>
              <a:t>: </a:t>
            </a:r>
            <a:r>
              <a:rPr lang="en" sz="1050">
                <a:solidFill>
                  <a:schemeClr val="lt1"/>
                </a:solidFill>
                <a:latin typeface="Courier New"/>
                <a:ea typeface="Courier New"/>
                <a:cs typeface="Courier New"/>
                <a:sym typeface="Courier New"/>
              </a:rPr>
              <a:t>COUNT()</a:t>
            </a:r>
            <a:r>
              <a:rPr lang="en" sz="1200">
                <a:solidFill>
                  <a:schemeClr val="lt1"/>
                </a:solidFill>
              </a:rPr>
              <a:t>, </a:t>
            </a:r>
            <a:r>
              <a:rPr lang="en" sz="1050">
                <a:solidFill>
                  <a:schemeClr val="lt1"/>
                </a:solidFill>
                <a:latin typeface="Courier New"/>
                <a:ea typeface="Courier New"/>
                <a:cs typeface="Courier New"/>
                <a:sym typeface="Courier New"/>
              </a:rPr>
              <a:t>ORDER BY</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Count occurrences and sort results.</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doctor_id, COUNT(*) FROM Appointment GROUP BY doctor_id ORDER BY COUNT(*) DESC;</a:t>
            </a:r>
            <a:endParaRPr sz="1050">
              <a:solidFill>
                <a:schemeClr val="lt1"/>
              </a:solidFill>
              <a:latin typeface="Courier New"/>
              <a:ea typeface="Courier New"/>
              <a:cs typeface="Courier New"/>
              <a:sym typeface="Courier New"/>
            </a:endParaRPr>
          </a:p>
          <a:p>
            <a:pPr indent="0" lvl="0" marL="635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55" name="Google Shape;955;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SQL FUNCTIONS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59" name="Shape 959"/>
        <p:cNvGrpSpPr/>
        <p:nvPr/>
      </p:nvGrpSpPr>
      <p:grpSpPr>
        <a:xfrm>
          <a:off x="0" y="0"/>
          <a:ext cx="0" cy="0"/>
          <a:chOff x="0" y="0"/>
          <a:chExt cx="0" cy="0"/>
        </a:xfrm>
      </p:grpSpPr>
      <p:sp>
        <p:nvSpPr>
          <p:cNvPr id="960" name="Google Shape;960;p45"/>
          <p:cNvSpPr txBox="1"/>
          <p:nvPr>
            <p:ph idx="4" type="subTitle"/>
          </p:nvPr>
        </p:nvSpPr>
        <p:spPr>
          <a:xfrm>
            <a:off x="1245653" y="1233775"/>
            <a:ext cx="7124700" cy="3408600"/>
          </a:xfrm>
          <a:prstGeom prst="rect">
            <a:avLst/>
          </a:prstGeom>
        </p:spPr>
        <p:txBody>
          <a:bodyPr anchorCtr="0" anchor="t" bIns="91425" lIns="91425" spcFirstLastPara="1" rIns="91425" wrap="square" tIns="91425">
            <a:noAutofit/>
          </a:bodyPr>
          <a:lstStyle/>
          <a:p>
            <a:pPr indent="0" lvl="0" marL="63500" marR="0" rtl="0" algn="l">
              <a:lnSpc>
                <a:spcPct val="115000"/>
              </a:lnSpc>
              <a:spcBef>
                <a:spcPts val="0"/>
              </a:spcBef>
              <a:spcAft>
                <a:spcPts val="0"/>
              </a:spcAft>
              <a:buNone/>
            </a:pPr>
            <a:r>
              <a:rPr b="1" lang="en" sz="1200">
                <a:solidFill>
                  <a:schemeClr val="lt1"/>
                </a:solidFill>
              </a:rPr>
              <a:t>Calculate Averages and Filter</a:t>
            </a:r>
            <a:endParaRPr b="1"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Functions</a:t>
            </a:r>
            <a:r>
              <a:rPr lang="en" sz="1200">
                <a:solidFill>
                  <a:schemeClr val="lt1"/>
                </a:solidFill>
              </a:rPr>
              <a:t>: </a:t>
            </a:r>
            <a:r>
              <a:rPr lang="en" sz="1050">
                <a:solidFill>
                  <a:schemeClr val="lt1"/>
                </a:solidFill>
                <a:latin typeface="Courier New"/>
                <a:ea typeface="Courier New"/>
                <a:cs typeface="Courier New"/>
                <a:sym typeface="Courier New"/>
              </a:rPr>
              <a:t>AVG()</a:t>
            </a:r>
            <a:r>
              <a:rPr lang="en" sz="1200">
                <a:solidFill>
                  <a:schemeClr val="lt1"/>
                </a:solidFill>
              </a:rPr>
              <a:t>, </a:t>
            </a:r>
            <a:r>
              <a:rPr lang="en" sz="1050">
                <a:solidFill>
                  <a:schemeClr val="lt1"/>
                </a:solidFill>
                <a:latin typeface="Courier New"/>
                <a:ea typeface="Courier New"/>
                <a:cs typeface="Courier New"/>
                <a:sym typeface="Courier New"/>
              </a:rPr>
              <a:t>GROUP BY</a:t>
            </a:r>
            <a:r>
              <a:rPr lang="en" sz="1200">
                <a:solidFill>
                  <a:schemeClr val="lt1"/>
                </a:solidFill>
              </a:rPr>
              <a:t>, </a:t>
            </a:r>
            <a:r>
              <a:rPr lang="en" sz="1050">
                <a:solidFill>
                  <a:schemeClr val="lt1"/>
                </a:solidFill>
                <a:latin typeface="Courier New"/>
                <a:ea typeface="Courier New"/>
                <a:cs typeface="Courier New"/>
                <a:sym typeface="Courier New"/>
              </a:rPr>
              <a:t>HAVING</a:t>
            </a:r>
            <a:endParaRPr sz="1050">
              <a:solidFill>
                <a:schemeClr val="lt1"/>
              </a:solidFill>
              <a:latin typeface="Courier New"/>
              <a:ea typeface="Courier New"/>
              <a:cs typeface="Courier New"/>
              <a:sym typeface="Courier New"/>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Purpose</a:t>
            </a:r>
            <a:r>
              <a:rPr lang="en" sz="1200">
                <a:solidFill>
                  <a:schemeClr val="lt1"/>
                </a:solidFill>
              </a:rPr>
              <a:t>: Compute average values and filter based on a condition.</a:t>
            </a:r>
            <a:endParaRPr sz="1200">
              <a:solidFill>
                <a:schemeClr val="lt1"/>
              </a:solidFill>
            </a:endParaRPr>
          </a:p>
          <a:p>
            <a:pPr indent="-304800" lvl="0" marL="520700" marR="0" rtl="0" algn="l">
              <a:lnSpc>
                <a:spcPct val="115000"/>
              </a:lnSpc>
              <a:spcBef>
                <a:spcPts val="0"/>
              </a:spcBef>
              <a:spcAft>
                <a:spcPts val="0"/>
              </a:spcAft>
              <a:buClr>
                <a:schemeClr val="lt1"/>
              </a:buClr>
              <a:buSzPts val="1200"/>
              <a:buChar char="●"/>
            </a:pPr>
            <a:r>
              <a:rPr b="1" lang="en" sz="1200">
                <a:solidFill>
                  <a:schemeClr val="lt1"/>
                </a:solidFill>
              </a:rPr>
              <a:t>Example</a:t>
            </a:r>
            <a:r>
              <a:rPr lang="en" sz="1200">
                <a:solidFill>
                  <a:schemeClr val="lt1"/>
                </a:solidFill>
              </a:rPr>
              <a:t>: </a:t>
            </a:r>
            <a:r>
              <a:rPr lang="en" sz="1050">
                <a:solidFill>
                  <a:schemeClr val="lt1"/>
                </a:solidFill>
                <a:latin typeface="Courier New"/>
                <a:ea typeface="Courier New"/>
                <a:cs typeface="Courier New"/>
                <a:sym typeface="Courier New"/>
              </a:rPr>
              <a:t>SELECT department_id, AVG(cost) FROM Service GROUP BY department_id HAVING AVG(cost) &gt; 100;</a:t>
            </a:r>
            <a:endParaRPr sz="1050">
              <a:solidFill>
                <a:schemeClr val="lt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200">
              <a:solidFill>
                <a:schemeClr val="lt1"/>
              </a:solidFill>
            </a:endParaRPr>
          </a:p>
          <a:p>
            <a:pPr indent="0" lvl="0" marL="6350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61" name="Google Shape;961;p4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SQL FUNCTIONS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65" name="Shape 965"/>
        <p:cNvGrpSpPr/>
        <p:nvPr/>
      </p:nvGrpSpPr>
      <p:grpSpPr>
        <a:xfrm>
          <a:off x="0" y="0"/>
          <a:ext cx="0" cy="0"/>
          <a:chOff x="0" y="0"/>
          <a:chExt cx="0" cy="0"/>
        </a:xfrm>
      </p:grpSpPr>
      <p:sp>
        <p:nvSpPr>
          <p:cNvPr id="966" name="Google Shape;966;p4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CONCLUSION</a:t>
            </a:r>
            <a:endParaRPr/>
          </a:p>
        </p:txBody>
      </p:sp>
      <p:sp>
        <p:nvSpPr>
          <p:cNvPr id="967" name="Google Shape;967;p46"/>
          <p:cNvSpPr txBox="1"/>
          <p:nvPr/>
        </p:nvSpPr>
        <p:spPr>
          <a:xfrm>
            <a:off x="799800" y="1206975"/>
            <a:ext cx="7704000" cy="3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Building a better future in healthcare through technology and innovation.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AutoNum type="arabicPeriod"/>
            </a:pPr>
            <a:r>
              <a:rPr b="1" lang="en" sz="1200">
                <a:solidFill>
                  <a:schemeClr val="lt1"/>
                </a:solidFill>
                <a:latin typeface="Roboto"/>
                <a:ea typeface="Roboto"/>
                <a:cs typeface="Roboto"/>
                <a:sym typeface="Roboto"/>
              </a:rPr>
              <a:t>Benefits</a:t>
            </a:r>
            <a:endParaRPr b="1"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Improved patient care and operational efficiency through enhanced data management.</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AutoNum type="arabicPeriod"/>
            </a:pPr>
            <a:r>
              <a:rPr b="1" lang="en" sz="1200">
                <a:solidFill>
                  <a:schemeClr val="lt1"/>
                </a:solidFill>
                <a:latin typeface="Roboto"/>
                <a:ea typeface="Roboto"/>
                <a:cs typeface="Roboto"/>
                <a:sym typeface="Roboto"/>
              </a:rPr>
              <a:t>Challenges</a:t>
            </a:r>
            <a:endParaRPr b="1"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Maintaining data security and integrating new technologies with existing systems.</a:t>
            </a:r>
            <a:endParaRPr sz="1200">
              <a:solidFill>
                <a:schemeClr val="lt1"/>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AutoNum type="arabicPeriod"/>
            </a:pPr>
            <a:r>
              <a:rPr b="1" lang="en" sz="1200">
                <a:solidFill>
                  <a:schemeClr val="lt1"/>
                </a:solidFill>
                <a:latin typeface="Roboto"/>
                <a:ea typeface="Roboto"/>
                <a:cs typeface="Roboto"/>
                <a:sym typeface="Roboto"/>
              </a:rPr>
              <a:t>Future Outlook</a:t>
            </a:r>
            <a:endParaRPr b="1"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Leveraging AI and real-time analytics for better decision</a:t>
            </a:r>
            <a:r>
              <a:rPr lang="en" sz="1200">
                <a:solidFill>
                  <a:schemeClr val="lt1"/>
                </a:solidFill>
                <a:latin typeface="Roboto"/>
                <a:ea typeface="Roboto"/>
                <a:cs typeface="Roboto"/>
                <a:sym typeface="Roboto"/>
              </a:rPr>
              <a:t>-making and patient outcomes.</a:t>
            </a:r>
            <a:endParaRPr sz="1200">
              <a:solidFill>
                <a:schemeClr val="lt1"/>
              </a:solidFill>
              <a:latin typeface="Roboto"/>
              <a:ea typeface="Roboto"/>
              <a:cs typeface="Roboto"/>
              <a:sym typeface="Roboto"/>
            </a:endParaRPr>
          </a:p>
          <a:p>
            <a:pPr indent="0" lvl="0" marL="914400" rtl="0" algn="l">
              <a:lnSpc>
                <a:spcPct val="115000"/>
              </a:lnSpc>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2" name="Shape 682"/>
        <p:cNvGrpSpPr/>
        <p:nvPr/>
      </p:nvGrpSpPr>
      <p:grpSpPr>
        <a:xfrm>
          <a:off x="0" y="0"/>
          <a:ext cx="0" cy="0"/>
          <a:chOff x="0" y="0"/>
          <a:chExt cx="0" cy="0"/>
        </a:xfrm>
      </p:grpSpPr>
      <p:sp>
        <p:nvSpPr>
          <p:cNvPr id="683" name="Google Shape;683;p27"/>
          <p:cNvSpPr txBox="1"/>
          <p:nvPr>
            <p:ph type="title"/>
          </p:nvPr>
        </p:nvSpPr>
        <p:spPr>
          <a:xfrm>
            <a:off x="676375" y="1085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84" name="Google Shape;684;p27"/>
          <p:cNvSpPr txBox="1"/>
          <p:nvPr>
            <p:ph idx="1" type="subTitle"/>
          </p:nvPr>
        </p:nvSpPr>
        <p:spPr>
          <a:xfrm>
            <a:off x="675975" y="2315950"/>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Conceptual Layer</a:t>
            </a:r>
            <a:endParaRPr/>
          </a:p>
        </p:txBody>
      </p:sp>
      <p:sp>
        <p:nvSpPr>
          <p:cNvPr id="685" name="Google Shape;685;p27"/>
          <p:cNvSpPr txBox="1"/>
          <p:nvPr>
            <p:ph idx="2" type="title"/>
          </p:nvPr>
        </p:nvSpPr>
        <p:spPr>
          <a:xfrm>
            <a:off x="1285575" y="1863650"/>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86" name="Google Shape;686;p27"/>
          <p:cNvSpPr txBox="1"/>
          <p:nvPr>
            <p:ph idx="3" type="subTitle"/>
          </p:nvPr>
        </p:nvSpPr>
        <p:spPr>
          <a:xfrm>
            <a:off x="676475" y="2692041"/>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Designing of the ERD, identifying business scenarios and entities.</a:t>
            </a:r>
            <a:endParaRPr/>
          </a:p>
        </p:txBody>
      </p:sp>
      <p:sp>
        <p:nvSpPr>
          <p:cNvPr id="687" name="Google Shape;687;p27"/>
          <p:cNvSpPr txBox="1"/>
          <p:nvPr>
            <p:ph idx="4" type="subTitle"/>
          </p:nvPr>
        </p:nvSpPr>
        <p:spPr>
          <a:xfrm>
            <a:off x="3369875" y="2315950"/>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Logical Layer</a:t>
            </a:r>
            <a:endParaRPr/>
          </a:p>
        </p:txBody>
      </p:sp>
      <p:sp>
        <p:nvSpPr>
          <p:cNvPr id="688" name="Google Shape;688;p27"/>
          <p:cNvSpPr txBox="1"/>
          <p:nvPr>
            <p:ph idx="5" type="title"/>
          </p:nvPr>
        </p:nvSpPr>
        <p:spPr>
          <a:xfrm>
            <a:off x="3979400" y="1863650"/>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89" name="Google Shape;689;p27"/>
          <p:cNvSpPr txBox="1"/>
          <p:nvPr>
            <p:ph idx="6" type="subTitle"/>
          </p:nvPr>
        </p:nvSpPr>
        <p:spPr>
          <a:xfrm>
            <a:off x="3370113" y="2692041"/>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Transposing and normalizing relations</a:t>
            </a:r>
            <a:endParaRPr/>
          </a:p>
        </p:txBody>
      </p:sp>
      <p:sp>
        <p:nvSpPr>
          <p:cNvPr id="690" name="Google Shape;690;p27"/>
          <p:cNvSpPr txBox="1"/>
          <p:nvPr>
            <p:ph idx="7" type="subTitle"/>
          </p:nvPr>
        </p:nvSpPr>
        <p:spPr>
          <a:xfrm>
            <a:off x="6063425" y="2315950"/>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Physical Layer</a:t>
            </a:r>
            <a:endParaRPr/>
          </a:p>
        </p:txBody>
      </p:sp>
      <p:sp>
        <p:nvSpPr>
          <p:cNvPr id="691" name="Google Shape;691;p27"/>
          <p:cNvSpPr txBox="1"/>
          <p:nvPr>
            <p:ph idx="8" type="title"/>
          </p:nvPr>
        </p:nvSpPr>
        <p:spPr>
          <a:xfrm>
            <a:off x="6672925" y="1863650"/>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92" name="Google Shape;692;p27"/>
          <p:cNvSpPr txBox="1"/>
          <p:nvPr>
            <p:ph idx="9" type="subTitle"/>
          </p:nvPr>
        </p:nvSpPr>
        <p:spPr>
          <a:xfrm>
            <a:off x="6063476" y="2692041"/>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Creation of tables in mysql and SQL queries.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6" name="Shape 696"/>
        <p:cNvGrpSpPr/>
        <p:nvPr/>
      </p:nvGrpSpPr>
      <p:grpSpPr>
        <a:xfrm>
          <a:off x="0" y="0"/>
          <a:ext cx="0" cy="0"/>
          <a:chOff x="0" y="0"/>
          <a:chExt cx="0" cy="0"/>
        </a:xfrm>
      </p:grpSpPr>
      <p:sp>
        <p:nvSpPr>
          <p:cNvPr id="697" name="Google Shape;697;p28"/>
          <p:cNvSpPr txBox="1"/>
          <p:nvPr>
            <p:ph type="title"/>
          </p:nvPr>
        </p:nvSpPr>
        <p:spPr>
          <a:xfrm>
            <a:off x="4747900" y="137500"/>
            <a:ext cx="3452700" cy="970500"/>
          </a:xfrm>
          <a:prstGeom prst="rect">
            <a:avLst/>
          </a:prstGeom>
        </p:spPr>
        <p:txBody>
          <a:bodyPr anchorCtr="0" anchor="b" bIns="91425" lIns="91425" spcFirstLastPara="1" rIns="91425" wrap="square" tIns="91425">
            <a:noAutofit/>
          </a:bodyPr>
          <a:lstStyle/>
          <a:p>
            <a:pPr indent="0" lvl="0" marL="0" rtl="0" algn="l">
              <a:lnSpc>
                <a:spcPct val="61184"/>
              </a:lnSpc>
              <a:spcBef>
                <a:spcPts val="0"/>
              </a:spcBef>
              <a:spcAft>
                <a:spcPts val="0"/>
              </a:spcAft>
              <a:buNone/>
            </a:pPr>
            <a:r>
              <a:rPr lang="en" sz="2400">
                <a:solidFill>
                  <a:schemeClr val="accent1"/>
                </a:solidFill>
                <a:latin typeface="Times New Roman"/>
                <a:ea typeface="Times New Roman"/>
                <a:cs typeface="Times New Roman"/>
                <a:sym typeface="Times New Roman"/>
              </a:rPr>
              <a:t>​</a:t>
            </a:r>
            <a:endParaRPr sz="2400">
              <a:solidFill>
                <a:schemeClr val="accent1"/>
              </a:solidFill>
              <a:latin typeface="Times New Roman"/>
              <a:ea typeface="Times New Roman"/>
              <a:cs typeface="Times New Roman"/>
              <a:sym typeface="Times New Roman"/>
            </a:endParaRPr>
          </a:p>
          <a:p>
            <a:pPr indent="0" lvl="0" marL="0" rtl="0" algn="l">
              <a:lnSpc>
                <a:spcPct val="61184"/>
              </a:lnSpc>
              <a:spcBef>
                <a:spcPts val="0"/>
              </a:spcBef>
              <a:spcAft>
                <a:spcPts val="0"/>
              </a:spcAft>
              <a:buNone/>
            </a:pPr>
            <a:r>
              <a:rPr lang="en" sz="2400">
                <a:solidFill>
                  <a:schemeClr val="accent1"/>
                </a:solidFill>
                <a:latin typeface="Times New Roman"/>
                <a:ea typeface="Times New Roman"/>
                <a:cs typeface="Times New Roman"/>
                <a:sym typeface="Times New Roman"/>
              </a:rPr>
              <a:t>The Business Scenario ​</a:t>
            </a:r>
            <a:endParaRPr sz="1400">
              <a:solidFill>
                <a:schemeClr val="accent1"/>
              </a:solidFill>
            </a:endParaRPr>
          </a:p>
        </p:txBody>
      </p:sp>
      <p:sp>
        <p:nvSpPr>
          <p:cNvPr id="698" name="Google Shape;698;p28"/>
          <p:cNvSpPr txBox="1"/>
          <p:nvPr>
            <p:ph idx="1" type="body"/>
          </p:nvPr>
        </p:nvSpPr>
        <p:spPr>
          <a:xfrm>
            <a:off x="4747900" y="1013625"/>
            <a:ext cx="3836100" cy="27714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60000"/>
              </a:lnSpc>
              <a:spcBef>
                <a:spcPts val="0"/>
              </a:spcBef>
              <a:spcAft>
                <a:spcPts val="0"/>
              </a:spcAft>
              <a:buNone/>
            </a:pPr>
            <a:r>
              <a:rPr lang="en" sz="1500">
                <a:latin typeface="Arial"/>
                <a:ea typeface="Arial"/>
                <a:cs typeface="Arial"/>
                <a:sym typeface="Arial"/>
              </a:rPr>
              <a:t>In the hospital management scenario, a relational database is required to efficiently manage various aspects of hospital operations, including patient appointments, medical records, prescriptions, lab orders, and patient-doctor interactions. The hospital management system involves organizing and maintaining vast amounts of data related to patient care, administrative tasks, and medical staff activities. It encompasses patients, doctors, pharmacists, and lab technicians, all of whom interact with the database to carry out their respective tasks effectively.​</a:t>
            </a:r>
            <a:endParaRPr sz="1500">
              <a:latin typeface="Arial"/>
              <a:ea typeface="Arial"/>
              <a:cs typeface="Arial"/>
              <a:sym typeface="Arial"/>
            </a:endParaRPr>
          </a:p>
          <a:p>
            <a:pPr indent="0" lvl="0" marL="0" rtl="0" algn="l">
              <a:spcBef>
                <a:spcPts val="0"/>
              </a:spcBef>
              <a:spcAft>
                <a:spcPts val="0"/>
              </a:spcAft>
              <a:buNone/>
            </a:pPr>
            <a:r>
              <a:rPr lang="en" sz="1500">
                <a:latin typeface="Times New Roman"/>
                <a:ea typeface="Times New Roman"/>
                <a:cs typeface="Times New Roman"/>
                <a:sym typeface="Times New Roman"/>
              </a:rPr>
              <a:t>​</a:t>
            </a:r>
            <a:endParaRPr sz="900"/>
          </a:p>
        </p:txBody>
      </p:sp>
      <p:grpSp>
        <p:nvGrpSpPr>
          <p:cNvPr id="699" name="Google Shape;699;p28"/>
          <p:cNvGrpSpPr/>
          <p:nvPr/>
        </p:nvGrpSpPr>
        <p:grpSpPr>
          <a:xfrm>
            <a:off x="1845914" y="1864668"/>
            <a:ext cx="1600177" cy="1414164"/>
            <a:chOff x="-3137650" y="2787000"/>
            <a:chExt cx="291450" cy="257575"/>
          </a:xfrm>
        </p:grpSpPr>
        <p:sp>
          <p:nvSpPr>
            <p:cNvPr id="700" name="Google Shape;700;p28"/>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28"/>
          <p:cNvGrpSpPr/>
          <p:nvPr/>
        </p:nvGrpSpPr>
        <p:grpSpPr>
          <a:xfrm>
            <a:off x="0" y="4569046"/>
            <a:ext cx="1022509" cy="572747"/>
            <a:chOff x="-77" y="3784091"/>
            <a:chExt cx="2423582" cy="1357541"/>
          </a:xfrm>
        </p:grpSpPr>
        <p:sp>
          <p:nvSpPr>
            <p:cNvPr id="709" name="Google Shape;709;p2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8"/>
          <p:cNvGrpSpPr/>
          <p:nvPr/>
        </p:nvGrpSpPr>
        <p:grpSpPr>
          <a:xfrm rot="10800000">
            <a:off x="8121500" y="-4"/>
            <a:ext cx="1022509" cy="572747"/>
            <a:chOff x="-77" y="3784091"/>
            <a:chExt cx="2423582" cy="1357541"/>
          </a:xfrm>
        </p:grpSpPr>
        <p:sp>
          <p:nvSpPr>
            <p:cNvPr id="715" name="Google Shape;715;p2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28"/>
          <p:cNvGrpSpPr/>
          <p:nvPr/>
        </p:nvGrpSpPr>
        <p:grpSpPr>
          <a:xfrm>
            <a:off x="4524300" y="1013625"/>
            <a:ext cx="95400" cy="3116250"/>
            <a:chOff x="4524300" y="1013625"/>
            <a:chExt cx="95400" cy="3116250"/>
          </a:xfrm>
        </p:grpSpPr>
        <p:sp>
          <p:nvSpPr>
            <p:cNvPr id="721" name="Google Shape;721;p28"/>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0" name="Shape 730"/>
        <p:cNvGrpSpPr/>
        <p:nvPr/>
      </p:nvGrpSpPr>
      <p:grpSpPr>
        <a:xfrm>
          <a:off x="0" y="0"/>
          <a:ext cx="0" cy="0"/>
          <a:chOff x="0" y="0"/>
          <a:chExt cx="0" cy="0"/>
        </a:xfrm>
      </p:grpSpPr>
      <p:sp>
        <p:nvSpPr>
          <p:cNvPr id="731" name="Google Shape;731;p29"/>
          <p:cNvSpPr txBox="1"/>
          <p:nvPr>
            <p:ph type="title"/>
          </p:nvPr>
        </p:nvSpPr>
        <p:spPr>
          <a:xfrm>
            <a:off x="1552575" y="531500"/>
            <a:ext cx="7031700" cy="3647100"/>
          </a:xfrm>
          <a:prstGeom prst="rect">
            <a:avLst/>
          </a:prstGeom>
        </p:spPr>
        <p:txBody>
          <a:bodyPr anchorCtr="0" anchor="t" bIns="91425" lIns="91425" spcFirstLastPara="1" rIns="91425" wrap="square" tIns="91425">
            <a:noAutofit/>
          </a:bodyPr>
          <a:lstStyle/>
          <a:p>
            <a:pPr indent="0" lvl="0" marL="0" rtl="0" algn="l">
              <a:lnSpc>
                <a:spcPct val="62500"/>
              </a:lnSpc>
              <a:spcBef>
                <a:spcPts val="0"/>
              </a:spcBef>
              <a:spcAft>
                <a:spcPts val="0"/>
              </a:spcAft>
              <a:buNone/>
            </a:pPr>
            <a:r>
              <a:rPr b="1" lang="en" sz="2400">
                <a:latin typeface="Arial"/>
                <a:ea typeface="Arial"/>
                <a:cs typeface="Arial"/>
                <a:sym typeface="Arial"/>
              </a:rPr>
              <a:t>Justification:​</a:t>
            </a:r>
            <a:endParaRPr b="1" sz="2400">
              <a:latin typeface="Arial"/>
              <a:ea typeface="Arial"/>
              <a:cs typeface="Arial"/>
              <a:sym typeface="Arial"/>
            </a:endParaRPr>
          </a:p>
          <a:p>
            <a:pPr indent="0" lvl="0" marL="0" rtl="0" algn="l">
              <a:lnSpc>
                <a:spcPct val="62500"/>
              </a:lnSpc>
              <a:spcBef>
                <a:spcPts val="0"/>
              </a:spcBef>
              <a:spcAft>
                <a:spcPts val="0"/>
              </a:spcAft>
              <a:buNone/>
            </a:pPr>
            <a:r>
              <a:rPr lang="e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rtl="0" algn="l">
              <a:lnSpc>
                <a:spcPct val="62500"/>
              </a:lnSpc>
              <a:spcBef>
                <a:spcPts val="0"/>
              </a:spcBef>
              <a:spcAft>
                <a:spcPts val="0"/>
              </a:spcAft>
              <a:buNone/>
            </a:pPr>
            <a:r>
              <a:rPr b="1" lang="en" sz="1800">
                <a:solidFill>
                  <a:schemeClr val="lt2"/>
                </a:solidFill>
                <a:highlight>
                  <a:schemeClr val="accent1"/>
                </a:highlight>
                <a:latin typeface="Arial"/>
                <a:ea typeface="Arial"/>
                <a:cs typeface="Arial"/>
                <a:sym typeface="Arial"/>
              </a:rPr>
              <a:t>A relational database is crucial for managing the diverse data involved in hospital operations. Without a database, handling patient appointments, medical records, prescriptions, lab orders, and vitals monitoring would be chaotic and error-prone. A database ensures data integrity, security, and efficient retrieval, facilitating smooth hospital management.​</a:t>
            </a:r>
            <a:endParaRPr b="1" sz="1800">
              <a:solidFill>
                <a:schemeClr val="lt2"/>
              </a:solidFill>
              <a:highlight>
                <a:schemeClr val="accent1"/>
              </a:highlight>
              <a:latin typeface="Arial"/>
              <a:ea typeface="Arial"/>
              <a:cs typeface="Arial"/>
              <a:sym typeface="Arial"/>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a:t>
            </a:r>
            <a:endParaRPr sz="2800">
              <a:solidFill>
                <a:schemeClr val="dk1"/>
              </a:solidFill>
            </a:endParaRPr>
          </a:p>
        </p:txBody>
      </p:sp>
      <p:grpSp>
        <p:nvGrpSpPr>
          <p:cNvPr id="732" name="Google Shape;732;p29"/>
          <p:cNvGrpSpPr/>
          <p:nvPr/>
        </p:nvGrpSpPr>
        <p:grpSpPr>
          <a:xfrm>
            <a:off x="-77" y="3784091"/>
            <a:ext cx="2423582" cy="1357541"/>
            <a:chOff x="-77" y="3784091"/>
            <a:chExt cx="2423582" cy="1357541"/>
          </a:xfrm>
        </p:grpSpPr>
        <p:sp>
          <p:nvSpPr>
            <p:cNvPr id="733" name="Google Shape;733;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9"/>
          <p:cNvGrpSpPr/>
          <p:nvPr/>
        </p:nvGrpSpPr>
        <p:grpSpPr>
          <a:xfrm rot="10800000">
            <a:off x="6720423" y="-9"/>
            <a:ext cx="2423582" cy="1357541"/>
            <a:chOff x="-77" y="3784091"/>
            <a:chExt cx="2423582" cy="1357541"/>
          </a:xfrm>
        </p:grpSpPr>
        <p:sp>
          <p:nvSpPr>
            <p:cNvPr id="739" name="Google Shape;739;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7" name="Shape 747"/>
        <p:cNvGrpSpPr/>
        <p:nvPr/>
      </p:nvGrpSpPr>
      <p:grpSpPr>
        <a:xfrm>
          <a:off x="0" y="0"/>
          <a:ext cx="0" cy="0"/>
          <a:chOff x="0" y="0"/>
          <a:chExt cx="0" cy="0"/>
        </a:xfrm>
      </p:grpSpPr>
      <p:sp>
        <p:nvSpPr>
          <p:cNvPr id="748" name="Google Shape;748;p30"/>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49" name="Google Shape;749;p30"/>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OVERVIEW</a:t>
            </a:r>
            <a:endParaRPr/>
          </a:p>
        </p:txBody>
      </p:sp>
      <p:grpSp>
        <p:nvGrpSpPr>
          <p:cNvPr id="750" name="Google Shape;750;p30"/>
          <p:cNvGrpSpPr/>
          <p:nvPr/>
        </p:nvGrpSpPr>
        <p:grpSpPr>
          <a:xfrm>
            <a:off x="6275049" y="1382979"/>
            <a:ext cx="2377553" cy="2377553"/>
            <a:chOff x="6198197" y="1098851"/>
            <a:chExt cx="2945797" cy="2945797"/>
          </a:xfrm>
        </p:grpSpPr>
        <p:sp>
          <p:nvSpPr>
            <p:cNvPr id="751" name="Google Shape;751;p30"/>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30"/>
          <p:cNvGrpSpPr/>
          <p:nvPr/>
        </p:nvGrpSpPr>
        <p:grpSpPr>
          <a:xfrm>
            <a:off x="2598300" y="1013625"/>
            <a:ext cx="95400" cy="3116250"/>
            <a:chOff x="4524300" y="1013625"/>
            <a:chExt cx="95400" cy="3116250"/>
          </a:xfrm>
        </p:grpSpPr>
        <p:sp>
          <p:nvSpPr>
            <p:cNvPr id="784" name="Google Shape;784;p30"/>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3" name="Shape 793"/>
        <p:cNvGrpSpPr/>
        <p:nvPr/>
      </p:nvGrpSpPr>
      <p:grpSpPr>
        <a:xfrm>
          <a:off x="0" y="0"/>
          <a:ext cx="0" cy="0"/>
          <a:chOff x="0" y="0"/>
          <a:chExt cx="0" cy="0"/>
        </a:xfrm>
      </p:grpSpPr>
      <p:sp>
        <p:nvSpPr>
          <p:cNvPr id="794" name="Google Shape;794;p31"/>
          <p:cNvSpPr txBox="1"/>
          <p:nvPr>
            <p:ph idx="1" type="subTitle"/>
          </p:nvPr>
        </p:nvSpPr>
        <p:spPr>
          <a:xfrm>
            <a:off x="123300" y="1624675"/>
            <a:ext cx="4448700" cy="3897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View and Manage Appointments:​</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404040"/>
              </a:solidFill>
              <a:highlight>
                <a:srgbClr val="F5F5F5"/>
              </a:highlight>
              <a:latin typeface="Times New Roman"/>
              <a:ea typeface="Times New Roman"/>
              <a:cs typeface="Times New Roman"/>
              <a:sym typeface="Times New Roman"/>
            </a:endParaRPr>
          </a:p>
        </p:txBody>
      </p:sp>
      <p:sp>
        <p:nvSpPr>
          <p:cNvPr id="795" name="Google Shape;795;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Times New Roman"/>
                <a:ea typeface="Times New Roman"/>
                <a:cs typeface="Times New Roman"/>
                <a:sym typeface="Times New Roman"/>
              </a:rPr>
              <a:t>4 core tasks of the database ​</a:t>
            </a:r>
            <a:endParaRPr>
              <a:solidFill>
                <a:schemeClr val="lt1"/>
              </a:solidFill>
            </a:endParaRPr>
          </a:p>
        </p:txBody>
      </p:sp>
      <p:sp>
        <p:nvSpPr>
          <p:cNvPr id="796" name="Google Shape;796;p31"/>
          <p:cNvSpPr txBox="1"/>
          <p:nvPr>
            <p:ph idx="2" type="subTitle"/>
          </p:nvPr>
        </p:nvSpPr>
        <p:spPr>
          <a:xfrm>
            <a:off x="123300" y="1654925"/>
            <a:ext cx="4145400" cy="629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700">
                <a:solidFill>
                  <a:schemeClr val="accent1"/>
                </a:solidFill>
                <a:latin typeface="Times New Roman"/>
                <a:ea typeface="Times New Roman"/>
                <a:cs typeface="Times New Roman"/>
                <a:sym typeface="Times New Roman"/>
              </a:rPr>
              <a:t>Patients can view upcoming appointments and manage them according to doctor schedules.​</a:t>
            </a:r>
            <a:endParaRPr sz="1700">
              <a:solidFill>
                <a:schemeClr val="accent1"/>
              </a:solidFill>
              <a:latin typeface="Times New Roman"/>
              <a:ea typeface="Times New Roman"/>
              <a:cs typeface="Times New Roman"/>
              <a:sym typeface="Times New Roman"/>
            </a:endParaRPr>
          </a:p>
          <a:p>
            <a:pPr indent="0" lvl="0" marL="0" rtl="0" algn="r">
              <a:spcBef>
                <a:spcPts val="0"/>
              </a:spcBef>
              <a:spcAft>
                <a:spcPts val="0"/>
              </a:spcAft>
              <a:buNone/>
            </a:pPr>
            <a:r>
              <a:t/>
            </a:r>
            <a:endParaRPr sz="1100"/>
          </a:p>
        </p:txBody>
      </p:sp>
      <p:sp>
        <p:nvSpPr>
          <p:cNvPr id="797" name="Google Shape;797;p31"/>
          <p:cNvSpPr txBox="1"/>
          <p:nvPr>
            <p:ph idx="3" type="subTitle"/>
          </p:nvPr>
        </p:nvSpPr>
        <p:spPr>
          <a:xfrm>
            <a:off x="188776" y="2945950"/>
            <a:ext cx="4080000" cy="3897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Patient Management:​</a:t>
            </a:r>
            <a:endParaRPr sz="2000">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00">
              <a:solidFill>
                <a:schemeClr val="dk1"/>
              </a:solidFill>
            </a:endParaRPr>
          </a:p>
        </p:txBody>
      </p:sp>
      <p:sp>
        <p:nvSpPr>
          <p:cNvPr id="798" name="Google Shape;798;p31"/>
          <p:cNvSpPr txBox="1"/>
          <p:nvPr>
            <p:ph idx="4" type="subTitle"/>
          </p:nvPr>
        </p:nvSpPr>
        <p:spPr>
          <a:xfrm>
            <a:off x="225825" y="3283425"/>
            <a:ext cx="3502200" cy="629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Doctors can access patient profiles with medical history for diagnosis and treatment.​</a:t>
            </a:r>
            <a:endParaRPr sz="1600">
              <a:solidFill>
                <a:schemeClr val="accent1"/>
              </a:solidFill>
              <a:latin typeface="Times New Roman"/>
              <a:ea typeface="Times New Roman"/>
              <a:cs typeface="Times New Roman"/>
              <a:sym typeface="Times New Roman"/>
            </a:endParaRPr>
          </a:p>
          <a:p>
            <a:pPr indent="0" lvl="0" marL="0" rtl="0" algn="r">
              <a:spcBef>
                <a:spcPts val="0"/>
              </a:spcBef>
              <a:spcAft>
                <a:spcPts val="0"/>
              </a:spcAft>
              <a:buNone/>
            </a:pPr>
            <a:r>
              <a:t/>
            </a:r>
            <a:endParaRPr sz="1000">
              <a:solidFill>
                <a:schemeClr val="accent1"/>
              </a:solidFill>
            </a:endParaRPr>
          </a:p>
        </p:txBody>
      </p:sp>
      <p:sp>
        <p:nvSpPr>
          <p:cNvPr id="799" name="Google Shape;799;p31"/>
          <p:cNvSpPr txBox="1"/>
          <p:nvPr>
            <p:ph idx="5" type="subTitle"/>
          </p:nvPr>
        </p:nvSpPr>
        <p:spPr>
          <a:xfrm>
            <a:off x="4619700" y="1683125"/>
            <a:ext cx="4289100" cy="572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Prescriptions and Medication Management:​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endParaRPr>
          </a:p>
        </p:txBody>
      </p:sp>
      <p:sp>
        <p:nvSpPr>
          <p:cNvPr id="800" name="Google Shape;800;p31"/>
          <p:cNvSpPr txBox="1"/>
          <p:nvPr>
            <p:ph idx="14" type="subTitle"/>
          </p:nvPr>
        </p:nvSpPr>
        <p:spPr>
          <a:xfrm>
            <a:off x="4619700" y="3335650"/>
            <a:ext cx="4080000" cy="629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Test and Lab Order Management:​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
        <p:nvSpPr>
          <p:cNvPr id="801" name="Google Shape;801;p31"/>
          <p:cNvSpPr txBox="1"/>
          <p:nvPr>
            <p:ph idx="15" type="subTitle"/>
          </p:nvPr>
        </p:nvSpPr>
        <p:spPr>
          <a:xfrm>
            <a:off x="4724250" y="3666175"/>
            <a:ext cx="4080000" cy="9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Times New Roman"/>
                <a:ea typeface="Times New Roman"/>
                <a:cs typeface="Times New Roman"/>
                <a:sym typeface="Times New Roman"/>
              </a:rPr>
              <a:t>Lab technicians conduct tests and update reports, while doctors can order and access lab reports </a:t>
            </a:r>
            <a:r>
              <a:rPr lang="en" sz="1300">
                <a:solidFill>
                  <a:schemeClr val="accent1"/>
                </a:solidFill>
                <a:latin typeface="Times New Roman"/>
                <a:ea typeface="Times New Roman"/>
                <a:cs typeface="Times New Roman"/>
                <a:sym typeface="Times New Roman"/>
              </a:rPr>
              <a:t>. ​</a:t>
            </a:r>
            <a:endParaRPr sz="13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accent1"/>
              </a:solidFill>
            </a:endParaRPr>
          </a:p>
        </p:txBody>
      </p:sp>
      <p:grpSp>
        <p:nvGrpSpPr>
          <p:cNvPr id="802" name="Google Shape;802;p31"/>
          <p:cNvGrpSpPr/>
          <p:nvPr/>
        </p:nvGrpSpPr>
        <p:grpSpPr>
          <a:xfrm>
            <a:off x="4524300" y="1394625"/>
            <a:ext cx="95400" cy="3116250"/>
            <a:chOff x="4524300" y="1013625"/>
            <a:chExt cx="95400" cy="3116250"/>
          </a:xfrm>
        </p:grpSpPr>
        <p:sp>
          <p:nvSpPr>
            <p:cNvPr id="803" name="Google Shape;803;p3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9" name="Google Shape;809;p31"/>
          <p:cNvSpPr txBox="1"/>
          <p:nvPr/>
        </p:nvSpPr>
        <p:spPr>
          <a:xfrm flipH="1">
            <a:off x="4753350" y="2066023"/>
            <a:ext cx="40218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accent1"/>
                </a:solidFill>
                <a:latin typeface="Times New Roman"/>
                <a:ea typeface="Times New Roman"/>
                <a:cs typeface="Times New Roman"/>
                <a:sym typeface="Times New Roman"/>
              </a:rPr>
              <a:t>Doctors, and pharmacists can generate prescriptions and manage medication lists and the patients can access it as well ​</a:t>
            </a:r>
            <a:endParaRPr sz="1700">
              <a:solidFill>
                <a:schemeClr val="accen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2"/>
          <p:cNvSpPr txBox="1"/>
          <p:nvPr>
            <p:ph type="title"/>
          </p:nvPr>
        </p:nvSpPr>
        <p:spPr>
          <a:xfrm>
            <a:off x="514375" y="367425"/>
            <a:ext cx="70236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3"/>
                </a:solidFill>
                <a:latin typeface="Times New Roman"/>
                <a:ea typeface="Times New Roman"/>
                <a:cs typeface="Times New Roman"/>
                <a:sym typeface="Times New Roman"/>
              </a:rPr>
              <a:t>ER Diagram ​</a:t>
            </a:r>
            <a:endParaRPr sz="2800">
              <a:solidFill>
                <a:schemeClr val="accent3"/>
              </a:solidFill>
            </a:endParaRPr>
          </a:p>
          <a:p>
            <a:pPr indent="0" lvl="0" marL="0" rtl="0" algn="l">
              <a:spcBef>
                <a:spcPts val="0"/>
              </a:spcBef>
              <a:spcAft>
                <a:spcPts val="0"/>
              </a:spcAft>
              <a:buNone/>
            </a:pPr>
            <a:r>
              <a:t/>
            </a:r>
            <a:endParaRPr sz="3600">
              <a:solidFill>
                <a:schemeClr val="accent3"/>
              </a:solidFill>
              <a:latin typeface="Times New Roman"/>
              <a:ea typeface="Times New Roman"/>
              <a:cs typeface="Times New Roman"/>
              <a:sym typeface="Times New Roman"/>
            </a:endParaRPr>
          </a:p>
        </p:txBody>
      </p:sp>
      <p:sp>
        <p:nvSpPr>
          <p:cNvPr id="815" name="Google Shape;815;p32"/>
          <p:cNvSpPr txBox="1"/>
          <p:nvPr>
            <p:ph idx="2" type="title"/>
          </p:nvPr>
        </p:nvSpPr>
        <p:spPr>
          <a:xfrm>
            <a:off x="514375" y="1389025"/>
            <a:ext cx="7023600" cy="22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accent4"/>
                </a:solidFill>
                <a:latin typeface="Times New Roman"/>
                <a:ea typeface="Times New Roman"/>
                <a:cs typeface="Times New Roman"/>
                <a:sym typeface="Times New Roman"/>
                <a:hlinkClick r:id="rId3">
                  <a:extLst>
                    <a:ext uri="{A12FA001-AC4F-418D-AE19-62706E023703}">
                      <ahyp:hlinkClr val="tx"/>
                    </a:ext>
                  </a:extLst>
                </a:hlinkClick>
              </a:rPr>
              <a:t>https://lucid.app/lucidchart/fe328278-3a42-4905-8650-abeaa40a6a94/edit?invitationId=inv_1a39e65d-e6f9-40dd-8728-8c2d062a1ea1&amp;page=0_0#</a:t>
            </a:r>
            <a:r>
              <a:rPr lang="en" sz="1800">
                <a:solidFill>
                  <a:schemeClr val="accent4"/>
                </a:solidFill>
                <a:latin typeface="Times New Roman"/>
                <a:ea typeface="Times New Roman"/>
                <a:cs typeface="Times New Roman"/>
                <a:sym typeface="Times New Roman"/>
              </a:rPr>
              <a:t>​</a:t>
            </a:r>
            <a:endParaRPr>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9" name="Shape 819"/>
        <p:cNvGrpSpPr/>
        <p:nvPr/>
      </p:nvGrpSpPr>
      <p:grpSpPr>
        <a:xfrm>
          <a:off x="0" y="0"/>
          <a:ext cx="0" cy="0"/>
          <a:chOff x="0" y="0"/>
          <a:chExt cx="0" cy="0"/>
        </a:xfrm>
      </p:grpSpPr>
      <p:sp>
        <p:nvSpPr>
          <p:cNvPr id="820" name="Google Shape;820;p3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21" name="Google Shape;821;p3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Layer</a:t>
            </a:r>
            <a:endParaRPr/>
          </a:p>
        </p:txBody>
      </p:sp>
      <p:grpSp>
        <p:nvGrpSpPr>
          <p:cNvPr id="822" name="Google Shape;822;p33"/>
          <p:cNvGrpSpPr/>
          <p:nvPr/>
        </p:nvGrpSpPr>
        <p:grpSpPr>
          <a:xfrm>
            <a:off x="6351340" y="1383010"/>
            <a:ext cx="2301266" cy="2377467"/>
            <a:chOff x="6945936" y="1456203"/>
            <a:chExt cx="2159597" cy="2231107"/>
          </a:xfrm>
        </p:grpSpPr>
        <p:sp>
          <p:nvSpPr>
            <p:cNvPr id="823" name="Google Shape;823;p33"/>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33"/>
          <p:cNvGrpSpPr/>
          <p:nvPr/>
        </p:nvGrpSpPr>
        <p:grpSpPr>
          <a:xfrm>
            <a:off x="2598300" y="1013625"/>
            <a:ext cx="95400" cy="3116250"/>
            <a:chOff x="4524300" y="1013625"/>
            <a:chExt cx="95400" cy="3116250"/>
          </a:xfrm>
        </p:grpSpPr>
        <p:sp>
          <p:nvSpPr>
            <p:cNvPr id="842" name="Google Shape;842;p3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