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330" r:id="rId5"/>
    <p:sldId id="297" r:id="rId6"/>
    <p:sldId id="331" r:id="rId7"/>
    <p:sldId id="332" r:id="rId8"/>
    <p:sldId id="333" r:id="rId9"/>
    <p:sldId id="334" r:id="rId10"/>
    <p:sldId id="335" r:id="rId11"/>
    <p:sldId id="336" r:id="rId12"/>
    <p:sldId id="337" r:id="rId13"/>
    <p:sldId id="338" r:id="rId14"/>
    <p:sldId id="285" r:id="rId1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32E33-9567-DC8E-3818-9C6E4F112D8C}" name="Stacey Greene" initials="SG" userId="S::agreene@stevens.edu::8691361d-68f7-40e3-a002-b2b2c8069a8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har Patel" initials="NP" lastIdx="2" clrIdx="0">
    <p:extLst>
      <p:ext uri="{19B8F6BF-5375-455C-9EA6-DF929625EA0E}">
        <p15:presenceInfo xmlns:p15="http://schemas.microsoft.com/office/powerpoint/2012/main" userId="410ec48b12189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4"/>
  </p:normalViewPr>
  <p:slideViewPr>
    <p:cSldViewPr snapToGrid="0">
      <p:cViewPr varScale="1">
        <p:scale>
          <a:sx n="114" d="100"/>
          <a:sy n="114"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48F17-CD88-C84D-81CB-EFB18C377763}" type="datetimeFigureOut">
              <a:rPr lang="en-US" smtClean="0"/>
              <a:t>3/30/25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341C-843E-6244-9C40-DD933A1134AC}" type="slidenum">
              <a:rPr lang="en-US" smtClean="0"/>
              <a:t>‹#›</a:t>
            </a:fld>
            <a:endParaRPr lang="en-US"/>
          </a:p>
        </p:txBody>
      </p:sp>
    </p:spTree>
    <p:extLst>
      <p:ext uri="{BB962C8B-B14F-4D97-AF65-F5344CB8AC3E}">
        <p14:creationId xmlns:p14="http://schemas.microsoft.com/office/powerpoint/2010/main" val="11862477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11798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349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8114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0051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50823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9754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92092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0536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2640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292005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68457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218450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69371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9482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91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Saira Condensed Condensed Light" pitchFamily="2" charset="77"/>
              </a:rPr>
              <a:t>THANK </a:t>
            </a:r>
            <a:r>
              <a:rPr lang="en-US" sz="5400" b="1" i="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a:solidFill>
                  <a:schemeClr val="bg1"/>
                </a:solidFill>
                <a:effectLst/>
                <a:latin typeface="IBM Plex Sans" panose="020B0503050203000203" pitchFamily="34" charset="0"/>
                <a:ea typeface="+mn-ea"/>
                <a:cs typeface="+mn-cs"/>
              </a:rPr>
              <a:t>Stevens Institute of Technology</a:t>
            </a:r>
            <a:br>
              <a:rPr lang="en-US" sz="1600" b="1" kern="1200">
                <a:solidFill>
                  <a:schemeClr val="bg1"/>
                </a:solidFill>
                <a:effectLst/>
                <a:latin typeface="IBM Plex Sans" panose="020B0503050203000203" pitchFamily="34" charset="0"/>
                <a:ea typeface="+mn-ea"/>
                <a:cs typeface="+mn-cs"/>
              </a:rPr>
            </a:br>
            <a:r>
              <a:rPr lang="en-US" sz="1600" kern="120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6007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15" name="TextBox 14">
            <a:extLst>
              <a:ext uri="{FF2B5EF4-FFF2-40B4-BE49-F238E27FC236}">
                <a16:creationId xmlns:a16="http://schemas.microsoft.com/office/drawing/2014/main" id="{7EBB0808-AF7F-629E-3160-773C1F8C9FE9}"/>
              </a:ext>
            </a:extLst>
          </p:cNvPr>
          <p:cNvSpPr txBox="1"/>
          <p:nvPr userDrawn="1"/>
        </p:nvSpPr>
        <p:spPr>
          <a:xfrm>
            <a:off x="912816" y="1325690"/>
            <a:ext cx="4215776" cy="5135445"/>
          </a:xfrm>
          <a:prstGeom prst="rect">
            <a:avLst/>
          </a:prstGeom>
          <a:noFill/>
        </p:spPr>
        <p:txBody>
          <a:bodyPr wrap="square" rtlCol="0">
            <a:spAutoFit/>
          </a:bodyPr>
          <a:lstStyle/>
          <a:p>
            <a:r>
              <a:rPr lang="en-US" b="1">
                <a:latin typeface="IBM Plex Sans" panose="020B0503050203000203" pitchFamily="34" charset="0"/>
              </a:rPr>
              <a:t>INSTRUCTIONS TO REPLACE IMAGE:</a:t>
            </a:r>
          </a:p>
          <a:p>
            <a:endParaRPr lang="en-US" b="1">
              <a:latin typeface="IBM Plex Sans" panose="020B0503050203000203" pitchFamily="34" charset="0"/>
            </a:endParaRPr>
          </a:p>
          <a:p>
            <a:pPr marL="342900" indent="-342900">
              <a:lnSpc>
                <a:spcPct val="150000"/>
              </a:lnSpc>
              <a:buFont typeface="+mj-lt"/>
              <a:buAutoNum type="arabicPeriod"/>
            </a:pPr>
            <a:r>
              <a:rPr lang="en-US" sz="1400" b="0">
                <a:latin typeface="IBM Plex Sans" panose="020B0503050203000203" pitchFamily="34" charset="0"/>
              </a:rPr>
              <a:t>Go to View&gt;Slide Master</a:t>
            </a:r>
          </a:p>
          <a:p>
            <a:pPr marL="342900" indent="-342900">
              <a:lnSpc>
                <a:spcPct val="150000"/>
              </a:lnSpc>
              <a:buFont typeface="+mj-lt"/>
              <a:buAutoNum type="arabicPeriod"/>
            </a:pPr>
            <a:r>
              <a:rPr lang="en-US" sz="1400" b="0">
                <a:latin typeface="IBM Plex Sans" panose="020B0503050203000203" pitchFamily="34" charset="0"/>
              </a:rPr>
              <a:t>Locate this layout and duplicate it</a:t>
            </a:r>
          </a:p>
          <a:p>
            <a:pPr marL="342900" indent="-342900">
              <a:lnSpc>
                <a:spcPct val="150000"/>
              </a:lnSpc>
              <a:buFont typeface="+mj-lt"/>
              <a:buAutoNum type="arabicPeriod"/>
            </a:pPr>
            <a:r>
              <a:rPr lang="en-US" sz="1400" b="0">
                <a:latin typeface="IBM Plex Sans" panose="020B0503050203000203" pitchFamily="34" charset="0"/>
              </a:rPr>
              <a:t>Right-click the orange circle on the far-left side of this image</a:t>
            </a:r>
          </a:p>
          <a:p>
            <a:pPr marL="342900" indent="-342900">
              <a:lnSpc>
                <a:spcPct val="150000"/>
              </a:lnSpc>
              <a:buFont typeface="+mj-lt"/>
              <a:buAutoNum type="arabicPeriod"/>
            </a:pPr>
            <a:r>
              <a:rPr lang="en-US" sz="1400" b="0">
                <a:latin typeface="IBM Plex Sans" panose="020B0503050203000203" pitchFamily="34" charset="0"/>
              </a:rPr>
              <a:t>Scroll to “Change Picture”</a:t>
            </a:r>
          </a:p>
          <a:p>
            <a:pPr marL="342900" indent="-342900">
              <a:lnSpc>
                <a:spcPct val="150000"/>
              </a:lnSpc>
              <a:buFont typeface="+mj-lt"/>
              <a:buAutoNum type="arabicPeriod"/>
            </a:pPr>
            <a:r>
              <a:rPr lang="en-US" sz="1400" b="0">
                <a:latin typeface="IBM Plex Sans" panose="020B0503050203000203" pitchFamily="34" charset="0"/>
              </a:rPr>
              <a:t>Select “From File” (note that your version of PowerPoint may use different menu language)</a:t>
            </a:r>
          </a:p>
          <a:p>
            <a:pPr marL="342900" indent="-342900">
              <a:lnSpc>
                <a:spcPct val="150000"/>
              </a:lnSpc>
              <a:buFont typeface="+mj-lt"/>
              <a:buAutoNum type="arabicPeriod"/>
            </a:pPr>
            <a:r>
              <a:rPr lang="en-US" sz="1400" b="0">
                <a:latin typeface="IBM Plex Sans" panose="020B0503050203000203" pitchFamily="34" charset="0"/>
              </a:rPr>
              <a:t>Select desired image</a:t>
            </a:r>
          </a:p>
          <a:p>
            <a:pPr marL="342900" indent="-342900">
              <a:lnSpc>
                <a:spcPct val="150000"/>
              </a:lnSpc>
              <a:buFont typeface="+mj-lt"/>
              <a:buAutoNum type="arabicPeriod"/>
            </a:pPr>
            <a:r>
              <a:rPr lang="en-US" sz="1400" b="0">
                <a:latin typeface="IBM Plex Sans" panose="020B0503050203000203" pitchFamily="34" charset="0"/>
              </a:rPr>
              <a:t>Resize and crop image as necessary</a:t>
            </a:r>
          </a:p>
          <a:p>
            <a:pPr marL="342900" indent="-342900">
              <a:lnSpc>
                <a:spcPct val="150000"/>
              </a:lnSpc>
              <a:buFont typeface="+mj-lt"/>
              <a:buAutoNum type="arabicPeriod"/>
            </a:pPr>
            <a:r>
              <a:rPr lang="en-US" sz="1400" b="0">
                <a:latin typeface="IBM Plex Sans" panose="020B0503050203000203" pitchFamily="34" charset="0"/>
              </a:rPr>
              <a:t>Make sure image is sent to back (right click on image)</a:t>
            </a:r>
          </a:p>
          <a:p>
            <a:pPr marL="342900" indent="-342900">
              <a:lnSpc>
                <a:spcPct val="150000"/>
              </a:lnSpc>
              <a:buFont typeface="+mj-lt"/>
              <a:buAutoNum type="arabicPeriod"/>
            </a:pPr>
            <a:r>
              <a:rPr lang="en-US" sz="1400" b="0">
                <a:latin typeface="IBM Plex Sans" panose="020B0503050203000203" pitchFamily="34" charset="0"/>
              </a:rPr>
              <a:t>Close slide master and insert a new slide using the new, then delete this text box from your presentation slide.</a:t>
            </a:r>
          </a:p>
        </p:txBody>
      </p:sp>
    </p:spTree>
    <p:extLst>
      <p:ext uri="{BB962C8B-B14F-4D97-AF65-F5344CB8AC3E}">
        <p14:creationId xmlns:p14="http://schemas.microsoft.com/office/powerpoint/2010/main" val="171941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343077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07082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37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020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3986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2679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a:p>
        </p:txBody>
      </p:sp>
    </p:spTree>
    <p:extLst>
      <p:ext uri="{BB962C8B-B14F-4D97-AF65-F5344CB8AC3E}">
        <p14:creationId xmlns:p14="http://schemas.microsoft.com/office/powerpoint/2010/main" val="34854453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2" r:id="rId3"/>
    <p:sldLayoutId id="2147483651" r:id="rId4"/>
    <p:sldLayoutId id="2147483650" r:id="rId5"/>
    <p:sldLayoutId id="2147483662" r:id="rId6"/>
    <p:sldLayoutId id="2147483652" r:id="rId7"/>
    <p:sldLayoutId id="2147483670" r:id="rId8"/>
    <p:sldLayoutId id="2147483671" r:id="rId9"/>
    <p:sldLayoutId id="2147483665" r:id="rId10"/>
    <p:sldLayoutId id="2147483666" r:id="rId11"/>
    <p:sldLayoutId id="2147483668" r:id="rId12"/>
    <p:sldLayoutId id="2147483667" r:id="rId13"/>
    <p:sldLayoutId id="2147483664" r:id="rId14"/>
    <p:sldLayoutId id="2147483653" r:id="rId15"/>
    <p:sldLayoutId id="2147483654" r:id="rId16"/>
    <p:sldLayoutId id="2147483655" r:id="rId17"/>
    <p:sldLayoutId id="2147483663" r:id="rId18"/>
    <p:sldLayoutId id="2147483656" r:id="rId19"/>
    <p:sldLayoutId id="2147483657" r:id="rId20"/>
    <p:sldLayoutId id="2147483658" r:id="rId21"/>
    <p:sldLayoutId id="2147483659" r:id="rId22"/>
    <p:sldLayoutId id="2147483669"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E8C14-188C-9B02-FD6D-BF85E85CA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A7B4A-19D9-212D-5A91-372F2F75160D}"/>
              </a:ext>
            </a:extLst>
          </p:cNvPr>
          <p:cNvSpPr>
            <a:spLocks noGrp="1"/>
          </p:cNvSpPr>
          <p:nvPr>
            <p:ph type="ctrTitle"/>
          </p:nvPr>
        </p:nvSpPr>
        <p:spPr>
          <a:xfrm>
            <a:off x="4251158" y="2504921"/>
            <a:ext cx="7279456" cy="2061531"/>
          </a:xfrm>
        </p:spPr>
        <p:txBody>
          <a:bodyPr/>
          <a:lstStyle/>
          <a:p>
            <a:r>
              <a:rPr lang="en-US" dirty="0" err="1">
                <a:latin typeface="Saira Condensed Condensed Light"/>
              </a:rPr>
              <a:t>CareerWise</a:t>
            </a:r>
            <a:endParaRPr lang="en-US" dirty="0"/>
          </a:p>
        </p:txBody>
      </p:sp>
      <p:sp>
        <p:nvSpPr>
          <p:cNvPr id="3" name="Subtitle 2">
            <a:extLst>
              <a:ext uri="{FF2B5EF4-FFF2-40B4-BE49-F238E27FC236}">
                <a16:creationId xmlns:a16="http://schemas.microsoft.com/office/drawing/2014/main" id="{D3666BE7-CD66-28CC-BB64-8E71604D88E8}"/>
              </a:ext>
            </a:extLst>
          </p:cNvPr>
          <p:cNvSpPr>
            <a:spLocks noGrp="1"/>
          </p:cNvSpPr>
          <p:nvPr>
            <p:ph type="subTitle" idx="1"/>
          </p:nvPr>
        </p:nvSpPr>
        <p:spPr/>
        <p:txBody>
          <a:bodyPr>
            <a:normAutofit/>
          </a:bodyPr>
          <a:lstStyle/>
          <a:p>
            <a:r>
              <a:rPr lang="en-US" b="0" i="0" dirty="0">
                <a:solidFill>
                  <a:srgbClr val="F8FAFF"/>
                </a:solidFill>
                <a:effectLst/>
                <a:latin typeface="DeepSeek-CJK-patch"/>
              </a:rPr>
              <a:t>Your Career, Smarter!</a:t>
            </a:r>
            <a:endParaRPr lang="en-US" dirty="0"/>
          </a:p>
          <a:p>
            <a:endParaRPr lang="en-US" dirty="0"/>
          </a:p>
        </p:txBody>
      </p:sp>
      <p:sp>
        <p:nvSpPr>
          <p:cNvPr id="5" name="Text Placeholder 4">
            <a:extLst>
              <a:ext uri="{FF2B5EF4-FFF2-40B4-BE49-F238E27FC236}">
                <a16:creationId xmlns:a16="http://schemas.microsoft.com/office/drawing/2014/main" id="{B98A3E6A-25E5-80E2-2804-32F2E9E59C3A}"/>
              </a:ext>
            </a:extLst>
          </p:cNvPr>
          <p:cNvSpPr>
            <a:spLocks noGrp="1"/>
          </p:cNvSpPr>
          <p:nvPr>
            <p:ph type="body" sz="quarter" idx="11"/>
          </p:nvPr>
        </p:nvSpPr>
        <p:spPr>
          <a:xfrm>
            <a:off x="4675910" y="5143850"/>
            <a:ext cx="6854708" cy="1198184"/>
          </a:xfrm>
        </p:spPr>
        <p:txBody>
          <a:bodyPr vert="horz" lIns="91440" tIns="45720" rIns="91440" bIns="45720" rtlCol="0" anchor="t">
            <a:normAutofit/>
          </a:bodyPr>
          <a:lstStyle/>
          <a:p>
            <a:r>
              <a:rPr lang="en-US" dirty="0"/>
              <a:t>Sanika Mhadgut </a:t>
            </a:r>
          </a:p>
          <a:p>
            <a:r>
              <a:rPr lang="en-US" dirty="0"/>
              <a:t>Abhishek Kumar </a:t>
            </a:r>
          </a:p>
          <a:p>
            <a:r>
              <a:rPr lang="en-US" dirty="0"/>
              <a:t>Ankit Chaurasia</a:t>
            </a:r>
          </a:p>
        </p:txBody>
      </p:sp>
      <p:sp>
        <p:nvSpPr>
          <p:cNvPr id="4" name="Date Placeholder 3">
            <a:extLst>
              <a:ext uri="{FF2B5EF4-FFF2-40B4-BE49-F238E27FC236}">
                <a16:creationId xmlns:a16="http://schemas.microsoft.com/office/drawing/2014/main" id="{EC65BB8E-EBC7-E6E3-E234-D39223B1505C}"/>
              </a:ext>
            </a:extLst>
          </p:cNvPr>
          <p:cNvSpPr>
            <a:spLocks noGrp="1"/>
          </p:cNvSpPr>
          <p:nvPr>
            <p:ph type="dt" sz="half" idx="10"/>
          </p:nvPr>
        </p:nvSpPr>
        <p:spPr>
          <a:xfrm>
            <a:off x="10437229" y="6342033"/>
            <a:ext cx="1114406" cy="246221"/>
          </a:xfrm>
        </p:spPr>
        <p:txBody>
          <a:bodyPr/>
          <a:lstStyle/>
          <a:p>
            <a:r>
              <a:rPr lang="en-US" dirty="0"/>
              <a:t>Date:03/30/25</a:t>
            </a:r>
          </a:p>
        </p:txBody>
      </p:sp>
      <p:pic>
        <p:nvPicPr>
          <p:cNvPr id="7" name="Picture 6" descr="A logo for a company&#10;&#10;AI-generated content may be incorrect.">
            <a:extLst>
              <a:ext uri="{FF2B5EF4-FFF2-40B4-BE49-F238E27FC236}">
                <a16:creationId xmlns:a16="http://schemas.microsoft.com/office/drawing/2014/main" id="{8DCFDBF5-9387-8436-2C99-910261A54E8B}"/>
              </a:ext>
            </a:extLst>
          </p:cNvPr>
          <p:cNvPicPr>
            <a:picLocks noChangeAspect="1"/>
          </p:cNvPicPr>
          <p:nvPr/>
        </p:nvPicPr>
        <p:blipFill>
          <a:blip r:embed="rId2"/>
          <a:stretch>
            <a:fillRect/>
          </a:stretch>
        </p:blipFill>
        <p:spPr>
          <a:xfrm>
            <a:off x="6396754" y="547260"/>
            <a:ext cx="1380264" cy="1380264"/>
          </a:xfrm>
          <a:prstGeom prst="rect">
            <a:avLst/>
          </a:prstGeom>
        </p:spPr>
      </p:pic>
      <p:pic>
        <p:nvPicPr>
          <p:cNvPr id="1028" name="Picture 4" descr="ADP logo">
            <a:extLst>
              <a:ext uri="{FF2B5EF4-FFF2-40B4-BE49-F238E27FC236}">
                <a16:creationId xmlns:a16="http://schemas.microsoft.com/office/drawing/2014/main" id="{9B522678-1493-1F70-A4CC-2ED0EA7FA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904" y="547260"/>
            <a:ext cx="2033731" cy="139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0D0A-1669-BB03-DD49-838593193E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8DF11-D637-6456-202A-4D85C2F1FCC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71F1B39-82E3-2ACB-19F3-D86ED6ACB3C4}"/>
              </a:ext>
            </a:extLst>
          </p:cNvPr>
          <p:cNvSpPr>
            <a:spLocks noGrp="1"/>
          </p:cNvSpPr>
          <p:nvPr>
            <p:ph type="sldNum" sz="quarter" idx="12"/>
          </p:nvPr>
        </p:nvSpPr>
        <p:spPr/>
        <p:txBody>
          <a:bodyPr/>
          <a:lstStyle/>
          <a:p>
            <a:fld id="{4267CD5E-26CF-4249-8540-BB1D07FD4227}" type="slidenum">
              <a:rPr lang="en-US" smtClean="0"/>
              <a:t>10</a:t>
            </a:fld>
            <a:endParaRPr lang="en-US"/>
          </a:p>
        </p:txBody>
      </p:sp>
    </p:spTree>
    <p:extLst>
      <p:ext uri="{BB962C8B-B14F-4D97-AF65-F5344CB8AC3E}">
        <p14:creationId xmlns:p14="http://schemas.microsoft.com/office/powerpoint/2010/main" val="282411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5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B182-0B27-5702-924F-76721CAFD30E}"/>
              </a:ext>
            </a:extLst>
          </p:cNvPr>
          <p:cNvSpPr>
            <a:spLocks noGrp="1"/>
          </p:cNvSpPr>
          <p:nvPr>
            <p:ph type="title"/>
          </p:nvPr>
        </p:nvSpPr>
        <p:spPr>
          <a:xfrm>
            <a:off x="6793830" y="740084"/>
            <a:ext cx="4913243" cy="931499"/>
          </a:xfrm>
        </p:spPr>
        <p:txBody>
          <a:bodyPr/>
          <a:lstStyle/>
          <a:p>
            <a:pPr algn="l"/>
            <a:r>
              <a:rPr lang="en-US" dirty="0">
                <a:latin typeface="Saira Condensed Condensed SemiBold"/>
              </a:rPr>
              <a:t>Agenda</a:t>
            </a:r>
          </a:p>
        </p:txBody>
      </p:sp>
      <p:sp>
        <p:nvSpPr>
          <p:cNvPr id="3" name="Text Placeholder 2">
            <a:extLst>
              <a:ext uri="{FF2B5EF4-FFF2-40B4-BE49-F238E27FC236}">
                <a16:creationId xmlns:a16="http://schemas.microsoft.com/office/drawing/2014/main" id="{38C46542-FEFC-B0CE-E924-F824DA1F10B7}"/>
              </a:ext>
            </a:extLst>
          </p:cNvPr>
          <p:cNvSpPr>
            <a:spLocks noGrp="1"/>
          </p:cNvSpPr>
          <p:nvPr>
            <p:ph type="body" idx="1"/>
          </p:nvPr>
        </p:nvSpPr>
        <p:spPr>
          <a:xfrm>
            <a:off x="7519386" y="1832004"/>
            <a:ext cx="4492488" cy="4745259"/>
          </a:xfrm>
        </p:spPr>
        <p:txBody>
          <a:bodyPr>
            <a:normAutofit/>
          </a:bodyPr>
          <a:lstStyle/>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Introduction</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Datasets</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Data Cleaning &amp; Preprocessing</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Exploratory Data Analysis</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Feature Engineering &amp; Selection</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Modeling Building</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Final Model</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Evaluation</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Results</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Challenges</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Conclusions</a:t>
            </a:r>
            <a:endParaRPr lang="en-US" sz="1800" dirty="0">
              <a:effectLst/>
              <a:latin typeface="Times New Roman" panose="02020603050405020304" pitchFamily="18" charset="0"/>
              <a:ea typeface="Times New Roman" panose="02020603050405020304" pitchFamily="18" charset="0"/>
            </a:endParaRPr>
          </a:p>
          <a:p>
            <a:pPr marL="342900" marR="0" lvl="0" indent="-342900" algn="l">
              <a:buFont typeface="+mj-lt"/>
              <a:buAutoNum type="arabicPeriod"/>
            </a:pPr>
            <a:r>
              <a:rPr lang="en-US" sz="1800" dirty="0">
                <a:solidFill>
                  <a:srgbClr val="222222"/>
                </a:solidFill>
                <a:effectLst/>
                <a:latin typeface="Arial" panose="020B0604020202020204" pitchFamily="34" charset="0"/>
                <a:ea typeface="Aptos" panose="020B0004020202020204" pitchFamily="34" charset="0"/>
              </a:rPr>
              <a:t>References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838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C424-13DD-B915-902F-2BFE0BC95D93}"/>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E3C7CF38-224C-871A-E6DC-B5B04C907633}"/>
              </a:ext>
            </a:extLst>
          </p:cNvPr>
          <p:cNvSpPr>
            <a:spLocks noGrp="1"/>
          </p:cNvSpPr>
          <p:nvPr>
            <p:ph idx="1"/>
          </p:nvPr>
        </p:nvSpPr>
        <p:spPr/>
        <p:txBody>
          <a:bodyPr/>
          <a:lstStyle/>
          <a:p>
            <a:pPr>
              <a:buFont typeface="Arial" panose="020B0604020202020204" pitchFamily="34" charset="0"/>
              <a:buChar char="•"/>
            </a:pPr>
            <a:r>
              <a:rPr lang="en-US" b="1" dirty="0">
                <a:solidFill>
                  <a:schemeClr val="bg2">
                    <a:lumMod val="10000"/>
                  </a:schemeClr>
                </a:solidFill>
              </a:rPr>
              <a:t>Welcome to the AI-Powered Career Assistant</a:t>
            </a:r>
            <a:endParaRPr lang="en-US" dirty="0">
              <a:solidFill>
                <a:schemeClr val="bg2">
                  <a:lumMod val="10000"/>
                </a:schemeClr>
              </a:solidFill>
            </a:endParaRPr>
          </a:p>
          <a:p>
            <a:pPr>
              <a:buFont typeface="Arial" panose="020B0604020202020204" pitchFamily="34" charset="0"/>
              <a:buChar char="•"/>
            </a:pPr>
            <a:r>
              <a:rPr lang="en-US" dirty="0">
                <a:solidFill>
                  <a:schemeClr val="bg2">
                    <a:lumMod val="10000"/>
                  </a:schemeClr>
                </a:solidFill>
              </a:rPr>
              <a:t>Empower employees with actionable career insights using AI-driven conversations.</a:t>
            </a:r>
          </a:p>
          <a:p>
            <a:r>
              <a:rPr lang="en-US" b="0" i="0" dirty="0">
                <a:solidFill>
                  <a:schemeClr val="bg2">
                    <a:lumMod val="10000"/>
                  </a:schemeClr>
                </a:solidFill>
                <a:effectLst/>
                <a:latin typeface="DeepSeek-CJK-patch"/>
              </a:rPr>
              <a:t>HR teams face inefficiencies in handling repetitive queries and data management.</a:t>
            </a:r>
          </a:p>
          <a:p>
            <a:pPr algn="l">
              <a:spcBef>
                <a:spcPts val="300"/>
              </a:spcBef>
              <a:spcAft>
                <a:spcPts val="300"/>
              </a:spcAft>
              <a:buFont typeface="Arial" panose="020B0604020202020204" pitchFamily="34" charset="0"/>
              <a:buChar char="•"/>
            </a:pPr>
            <a:r>
              <a:rPr lang="en-US" b="1" i="0" dirty="0">
                <a:solidFill>
                  <a:schemeClr val="bg2">
                    <a:lumMod val="10000"/>
                  </a:schemeClr>
                </a:solidFill>
                <a:effectLst/>
                <a:latin typeface="DeepSeek-CJK-patch"/>
              </a:rPr>
              <a:t>Key Questions</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How do we simplify career decisions using data?</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How can employees access personalized insights in natural language?</a:t>
            </a:r>
          </a:p>
          <a:p>
            <a:pPr algn="l">
              <a:spcAft>
                <a:spcPts val="300"/>
              </a:spcAft>
              <a:buFont typeface="Arial" panose="020B0604020202020204" pitchFamily="34" charset="0"/>
              <a:buChar char="•"/>
            </a:pPr>
            <a:r>
              <a:rPr lang="en-US" b="1" i="0" dirty="0">
                <a:solidFill>
                  <a:schemeClr val="bg2">
                    <a:lumMod val="10000"/>
                  </a:schemeClr>
                </a:solidFill>
                <a:effectLst/>
                <a:latin typeface="DeepSeek-CJK-patch"/>
              </a:rPr>
              <a:t>AI-Driven Career Assistant</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Combines </a:t>
            </a:r>
            <a:r>
              <a:rPr lang="en-US" b="1" i="0" dirty="0">
                <a:solidFill>
                  <a:schemeClr val="bg2">
                    <a:lumMod val="10000"/>
                  </a:schemeClr>
                </a:solidFill>
                <a:effectLst/>
                <a:latin typeface="DeepSeek-CJK-patch"/>
              </a:rPr>
              <a:t>Microsoft Copilot Studio</a:t>
            </a:r>
            <a:r>
              <a:rPr lang="en-US" b="0" i="0" dirty="0">
                <a:solidFill>
                  <a:schemeClr val="bg2">
                    <a:lumMod val="10000"/>
                  </a:schemeClr>
                </a:solidFill>
                <a:effectLst/>
                <a:latin typeface="DeepSeek-CJK-patch"/>
              </a:rPr>
              <a:t> and </a:t>
            </a:r>
            <a:r>
              <a:rPr lang="en-US" b="1" i="0" dirty="0">
                <a:solidFill>
                  <a:schemeClr val="bg2">
                    <a:lumMod val="10000"/>
                  </a:schemeClr>
                </a:solidFill>
                <a:effectLst/>
                <a:latin typeface="DeepSeek-CJK-patch"/>
              </a:rPr>
              <a:t>HCM bot</a:t>
            </a:r>
            <a:r>
              <a:rPr lang="en-US" b="0" i="0" dirty="0">
                <a:solidFill>
                  <a:schemeClr val="bg2">
                    <a:lumMod val="10000"/>
                  </a:schemeClr>
                </a:solidFill>
                <a:effectLst/>
                <a:latin typeface="DeepSeek-CJK-patch"/>
              </a:rPr>
              <a:t> for HR.</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Integrates </a:t>
            </a:r>
            <a:r>
              <a:rPr lang="en-US" b="1" i="0" dirty="0">
                <a:solidFill>
                  <a:schemeClr val="bg2">
                    <a:lumMod val="10000"/>
                  </a:schemeClr>
                </a:solidFill>
                <a:effectLst/>
                <a:latin typeface="DeepSeek-CJK-patch"/>
              </a:rPr>
              <a:t>Glassdoor, ADP, Reddit</a:t>
            </a:r>
            <a:r>
              <a:rPr lang="en-US" b="0" i="0" dirty="0">
                <a:solidFill>
                  <a:schemeClr val="bg2">
                    <a:lumMod val="10000"/>
                  </a:schemeClr>
                </a:solidFill>
                <a:effectLst/>
                <a:latin typeface="DeepSeek-CJK-patch"/>
              </a:rPr>
              <a:t>, and internal data (CSV/Excel).</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Delivers insights via </a:t>
            </a:r>
            <a:r>
              <a:rPr lang="en-US" b="1" i="0" dirty="0">
                <a:solidFill>
                  <a:schemeClr val="bg2">
                    <a:lumMod val="10000"/>
                  </a:schemeClr>
                </a:solidFill>
                <a:effectLst/>
                <a:latin typeface="DeepSeek-CJK-patch"/>
              </a:rPr>
              <a:t>natural conversations</a:t>
            </a:r>
            <a:r>
              <a:rPr lang="en-US" b="0" i="0" dirty="0">
                <a:solidFill>
                  <a:schemeClr val="bg2">
                    <a:lumMod val="10000"/>
                  </a:schemeClr>
                </a:solidFill>
                <a:effectLst/>
                <a:latin typeface="DeepSeek-CJK-patch"/>
              </a:rPr>
              <a:t> and </a:t>
            </a:r>
            <a:r>
              <a:rPr lang="en-US" b="1" i="0" dirty="0">
                <a:solidFill>
                  <a:schemeClr val="bg2">
                    <a:lumMod val="10000"/>
                  </a:schemeClr>
                </a:solidFill>
                <a:effectLst/>
                <a:latin typeface="DeepSeek-CJK-patch"/>
              </a:rPr>
              <a:t>personalized roadmaps</a:t>
            </a:r>
            <a:r>
              <a:rPr lang="en-US" b="0" i="0" dirty="0">
                <a:solidFill>
                  <a:schemeClr val="bg2">
                    <a:lumMod val="10000"/>
                  </a:schemeClr>
                </a:solidFill>
                <a:effectLst/>
                <a:latin typeface="DeepSeek-CJK-patch"/>
              </a:rPr>
              <a:t>.</a:t>
            </a:r>
          </a:p>
          <a:p>
            <a:pPr algn="l">
              <a:spcBef>
                <a:spcPts val="300"/>
              </a:spcBef>
              <a:spcAft>
                <a:spcPts val="300"/>
              </a:spcAft>
              <a:buFont typeface="Arial" panose="020B0604020202020204" pitchFamily="34" charset="0"/>
              <a:buChar char="•"/>
            </a:pPr>
            <a:r>
              <a:rPr lang="en-US" b="1" i="0" dirty="0">
                <a:solidFill>
                  <a:schemeClr val="bg2">
                    <a:lumMod val="10000"/>
                  </a:schemeClr>
                </a:solidFill>
                <a:effectLst/>
                <a:latin typeface="DeepSeek-CJK-patch"/>
              </a:rPr>
              <a:t>Core Value Proposition</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1" dirty="0">
                <a:solidFill>
                  <a:schemeClr val="bg2">
                    <a:lumMod val="10000"/>
                  </a:schemeClr>
                </a:solidFill>
                <a:effectLst/>
                <a:latin typeface="DeepSeek-CJK-patch"/>
              </a:rPr>
              <a:t>"Ask. Analyze. Advance."</a:t>
            </a:r>
            <a:endParaRPr lang="en-US" b="0" i="0" dirty="0">
              <a:solidFill>
                <a:schemeClr val="bg2">
                  <a:lumMod val="10000"/>
                </a:schemeClr>
              </a:solidFill>
              <a:effectLst/>
              <a:latin typeface="DeepSeek-CJK-patch"/>
            </a:endParaRPr>
          </a:p>
          <a:p>
            <a:endParaRPr lang="en-US" dirty="0">
              <a:solidFill>
                <a:schemeClr val="bg2">
                  <a:lumMod val="10000"/>
                </a:schemeClr>
              </a:solidFill>
            </a:endParaRPr>
          </a:p>
        </p:txBody>
      </p:sp>
      <p:sp>
        <p:nvSpPr>
          <p:cNvPr id="4" name="Slide Number Placeholder 3">
            <a:extLst>
              <a:ext uri="{FF2B5EF4-FFF2-40B4-BE49-F238E27FC236}">
                <a16:creationId xmlns:a16="http://schemas.microsoft.com/office/drawing/2014/main" id="{9D091323-7335-09EC-3B9C-57B42AA0FFA3}"/>
              </a:ext>
            </a:extLst>
          </p:cNvPr>
          <p:cNvSpPr>
            <a:spLocks noGrp="1"/>
          </p:cNvSpPr>
          <p:nvPr>
            <p:ph type="sldNum" sz="quarter" idx="12"/>
          </p:nvPr>
        </p:nvSpPr>
        <p:spPr/>
        <p:txBody>
          <a:bodyPr/>
          <a:lstStyle/>
          <a:p>
            <a:fld id="{4267CD5E-26CF-4249-8540-BB1D07FD4227}" type="slidenum">
              <a:rPr lang="en-US" smtClean="0"/>
              <a:t>3</a:t>
            </a:fld>
            <a:endParaRPr lang="en-US"/>
          </a:p>
        </p:txBody>
      </p:sp>
    </p:spTree>
    <p:extLst>
      <p:ext uri="{BB962C8B-B14F-4D97-AF65-F5344CB8AC3E}">
        <p14:creationId xmlns:p14="http://schemas.microsoft.com/office/powerpoint/2010/main" val="155879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3860-BCF1-D854-3BA6-4A8AEE4B1A99}"/>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4F364E01-58BB-1E1B-1D67-3A9D308A38EF}"/>
              </a:ext>
            </a:extLst>
          </p:cNvPr>
          <p:cNvSpPr>
            <a:spLocks noGrp="1"/>
          </p:cNvSpPr>
          <p:nvPr>
            <p:ph idx="1"/>
          </p:nvPr>
        </p:nvSpPr>
        <p:spPr/>
        <p:txBody>
          <a:bodyPr>
            <a:normAutofit/>
          </a:bodyPr>
          <a:lstStyle/>
          <a:p>
            <a:pPr>
              <a:spcAft>
                <a:spcPts val="300"/>
              </a:spcAft>
            </a:pPr>
            <a:r>
              <a:rPr lang="en-US" sz="2000" b="1" i="0" dirty="0">
                <a:solidFill>
                  <a:schemeClr val="bg2">
                    <a:lumMod val="10000"/>
                  </a:schemeClr>
                </a:solidFill>
                <a:effectLst/>
                <a:latin typeface="DeepSeek-CJK-patch"/>
              </a:rPr>
              <a:t>Conversational AI</a:t>
            </a:r>
            <a:r>
              <a:rPr lang="en-US" sz="2000" b="0" i="0" dirty="0">
                <a:solidFill>
                  <a:schemeClr val="bg2">
                    <a:lumMod val="10000"/>
                  </a:schemeClr>
                </a:solidFill>
                <a:effectLst/>
                <a:latin typeface="DeepSeek-CJK-patch"/>
              </a:rPr>
              <a:t>:</a:t>
            </a:r>
          </a:p>
          <a:p>
            <a:pPr marL="742950" lvl="1" indent="-285750">
              <a:spcBef>
                <a:spcPts val="300"/>
              </a:spcBef>
            </a:pPr>
            <a:r>
              <a:rPr lang="en-US" sz="2000" b="0" i="0" dirty="0">
                <a:solidFill>
                  <a:schemeClr val="bg2">
                    <a:lumMod val="10000"/>
                  </a:schemeClr>
                </a:solidFill>
                <a:effectLst/>
                <a:latin typeface="DeepSeek-CJK-patch"/>
              </a:rPr>
              <a:t>Natural language queries (e.g., “Show my bonus details” or “Compare department salaries”).</a:t>
            </a:r>
          </a:p>
          <a:p>
            <a:pPr>
              <a:spcBef>
                <a:spcPts val="300"/>
              </a:spcBef>
              <a:spcAft>
                <a:spcPts val="300"/>
              </a:spcAft>
            </a:pPr>
            <a:r>
              <a:rPr lang="en-US" sz="2000" b="1" i="0" dirty="0">
                <a:solidFill>
                  <a:schemeClr val="bg2">
                    <a:lumMod val="10000"/>
                  </a:schemeClr>
                </a:solidFill>
                <a:effectLst/>
                <a:latin typeface="DeepSeek-CJK-patch"/>
              </a:rPr>
              <a:t>Data Integration</a:t>
            </a:r>
            <a:r>
              <a:rPr lang="en-US" sz="2000" b="0" i="0" dirty="0">
                <a:solidFill>
                  <a:schemeClr val="bg2">
                    <a:lumMod val="10000"/>
                  </a:schemeClr>
                </a:solidFill>
                <a:effectLst/>
                <a:latin typeface="DeepSeek-CJK-patch"/>
              </a:rPr>
              <a:t>:</a:t>
            </a:r>
          </a:p>
          <a:p>
            <a:pPr marL="742950" lvl="1" indent="-285750">
              <a:spcBef>
                <a:spcPts val="300"/>
              </a:spcBef>
            </a:pPr>
            <a:r>
              <a:rPr lang="en-US" sz="2000" b="0" i="0" dirty="0">
                <a:solidFill>
                  <a:schemeClr val="bg2">
                    <a:lumMod val="10000"/>
                  </a:schemeClr>
                </a:solidFill>
                <a:effectLst/>
                <a:latin typeface="DeepSeek-CJK-patch"/>
              </a:rPr>
              <a:t>External APIs (Glassdoor, ADP) + Internal documents (Excel/CSV).</a:t>
            </a:r>
          </a:p>
          <a:p>
            <a:pPr>
              <a:spcBef>
                <a:spcPts val="300"/>
              </a:spcBef>
              <a:spcAft>
                <a:spcPts val="300"/>
              </a:spcAft>
            </a:pPr>
            <a:r>
              <a:rPr lang="en-US" sz="2000" b="1" i="0" dirty="0">
                <a:solidFill>
                  <a:schemeClr val="bg2">
                    <a:lumMod val="10000"/>
                  </a:schemeClr>
                </a:solidFill>
                <a:effectLst/>
                <a:latin typeface="DeepSeek-CJK-patch"/>
              </a:rPr>
              <a:t>Personalization</a:t>
            </a:r>
            <a:r>
              <a:rPr lang="en-US" sz="2000" b="0" i="0" dirty="0">
                <a:solidFill>
                  <a:schemeClr val="bg2">
                    <a:lumMod val="10000"/>
                  </a:schemeClr>
                </a:solidFill>
                <a:effectLst/>
                <a:latin typeface="DeepSeek-CJK-patch"/>
              </a:rPr>
              <a:t>:</a:t>
            </a:r>
          </a:p>
          <a:p>
            <a:pPr marL="742950" lvl="1" indent="-285750">
              <a:spcBef>
                <a:spcPts val="300"/>
              </a:spcBef>
            </a:pPr>
            <a:r>
              <a:rPr lang="en-US" sz="2000" b="0" i="0" dirty="0">
                <a:solidFill>
                  <a:schemeClr val="bg2">
                    <a:lumMod val="10000"/>
                  </a:schemeClr>
                </a:solidFill>
                <a:effectLst/>
                <a:latin typeface="DeepSeek-CJK-patch"/>
              </a:rPr>
              <a:t>Career roadmaps, mentor matching, multilingual support.</a:t>
            </a:r>
          </a:p>
          <a:p>
            <a:pPr>
              <a:spcBef>
                <a:spcPts val="300"/>
              </a:spcBef>
              <a:spcAft>
                <a:spcPts val="300"/>
              </a:spcAft>
            </a:pPr>
            <a:r>
              <a:rPr lang="en-US" sz="2000" b="1" i="0" dirty="0">
                <a:solidFill>
                  <a:schemeClr val="bg2">
                    <a:lumMod val="10000"/>
                  </a:schemeClr>
                </a:solidFill>
                <a:effectLst/>
                <a:latin typeface="DeepSeek-CJK-patch"/>
              </a:rPr>
              <a:t>Automation</a:t>
            </a:r>
            <a:r>
              <a:rPr lang="en-US" sz="2000" b="0" i="0" dirty="0">
                <a:solidFill>
                  <a:schemeClr val="bg2">
                    <a:lumMod val="10000"/>
                  </a:schemeClr>
                </a:solidFill>
                <a:effectLst/>
                <a:latin typeface="DeepSeek-CJK-patch"/>
              </a:rPr>
              <a:t>:</a:t>
            </a:r>
          </a:p>
          <a:p>
            <a:pPr marL="742950" lvl="1" indent="-285750">
              <a:spcBef>
                <a:spcPts val="300"/>
              </a:spcBef>
            </a:pPr>
            <a:r>
              <a:rPr lang="en-US" sz="2000" b="0" i="0" dirty="0">
                <a:solidFill>
                  <a:schemeClr val="bg2">
                    <a:lumMod val="10000"/>
                  </a:schemeClr>
                </a:solidFill>
                <a:effectLst/>
                <a:latin typeface="DeepSeek-CJK-patch"/>
              </a:rPr>
              <a:t>Adaptive Cards for data updates, Power Automate workflows, Teams integration.</a:t>
            </a:r>
          </a:p>
          <a:p>
            <a:endParaRPr lang="en-US" sz="2000" dirty="0">
              <a:solidFill>
                <a:schemeClr val="bg2">
                  <a:lumMod val="10000"/>
                </a:schemeClr>
              </a:solidFill>
            </a:endParaRPr>
          </a:p>
        </p:txBody>
      </p:sp>
      <p:sp>
        <p:nvSpPr>
          <p:cNvPr id="4" name="Slide Number Placeholder 3">
            <a:extLst>
              <a:ext uri="{FF2B5EF4-FFF2-40B4-BE49-F238E27FC236}">
                <a16:creationId xmlns:a16="http://schemas.microsoft.com/office/drawing/2014/main" id="{A007E3D4-07E6-79B4-5175-81BE826601AE}"/>
              </a:ext>
            </a:extLst>
          </p:cNvPr>
          <p:cNvSpPr>
            <a:spLocks noGrp="1"/>
          </p:cNvSpPr>
          <p:nvPr>
            <p:ph type="sldNum" sz="quarter" idx="12"/>
          </p:nvPr>
        </p:nvSpPr>
        <p:spPr/>
        <p:txBody>
          <a:bodyPr/>
          <a:lstStyle/>
          <a:p>
            <a:fld id="{4267CD5E-26CF-4249-8540-BB1D07FD4227}" type="slidenum">
              <a:rPr lang="en-US" smtClean="0"/>
              <a:t>4</a:t>
            </a:fld>
            <a:endParaRPr lang="en-US"/>
          </a:p>
        </p:txBody>
      </p:sp>
    </p:spTree>
    <p:extLst>
      <p:ext uri="{BB962C8B-B14F-4D97-AF65-F5344CB8AC3E}">
        <p14:creationId xmlns:p14="http://schemas.microsoft.com/office/powerpoint/2010/main" val="264999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53F4-B74C-37AA-ECD6-41680D4F4275}"/>
              </a:ext>
            </a:extLst>
          </p:cNvPr>
          <p:cNvSpPr>
            <a:spLocks noGrp="1"/>
          </p:cNvSpPr>
          <p:nvPr>
            <p:ph type="title"/>
          </p:nvPr>
        </p:nvSpPr>
        <p:spPr/>
        <p:txBody>
          <a:bodyPr/>
          <a:lstStyle/>
          <a:p>
            <a:r>
              <a:rPr lang="en-US" b="1" i="0" dirty="0">
                <a:solidFill>
                  <a:schemeClr val="bg2">
                    <a:lumMod val="10000"/>
                  </a:schemeClr>
                </a:solidFill>
                <a:effectLst/>
                <a:latin typeface="DeepSeek-CJK-patch"/>
              </a:rPr>
              <a:t>Technical Architecture</a:t>
            </a:r>
            <a:br>
              <a:rPr lang="en-US" b="1" i="0" dirty="0">
                <a:solidFill>
                  <a:schemeClr val="bg2">
                    <a:lumMod val="10000"/>
                  </a:schemeClr>
                </a:solidFill>
                <a:effectLst/>
                <a:latin typeface="DeepSeek-CJK-patch"/>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8AAC194C-D92C-04E9-7008-0102E171BEF8}"/>
              </a:ext>
            </a:extLst>
          </p:cNvPr>
          <p:cNvSpPr>
            <a:spLocks noGrp="1"/>
          </p:cNvSpPr>
          <p:nvPr>
            <p:ph idx="1"/>
          </p:nvPr>
        </p:nvSpPr>
        <p:spPr/>
        <p:txBody>
          <a:bodyPr>
            <a:normAutofit/>
          </a:bodyPr>
          <a:lstStyle/>
          <a:p>
            <a:pPr algn="l">
              <a:buFont typeface="Arial" panose="020B0604020202020204" pitchFamily="34" charset="0"/>
              <a:buChar char="•"/>
            </a:pPr>
            <a:r>
              <a:rPr lang="en-US" sz="2000" b="1" i="0" dirty="0">
                <a:solidFill>
                  <a:schemeClr val="bg2">
                    <a:lumMod val="10000"/>
                  </a:schemeClr>
                </a:solidFill>
                <a:effectLst/>
                <a:latin typeface="DeepSeek-CJK-patch"/>
              </a:rPr>
              <a:t>Platforms</a:t>
            </a:r>
            <a:r>
              <a:rPr lang="en-US" sz="2000" b="0" i="0" dirty="0">
                <a:solidFill>
                  <a:schemeClr val="bg2">
                    <a:lumMod val="10000"/>
                  </a:schemeClr>
                </a:solidFill>
                <a:effectLst/>
                <a:latin typeface="DeepSeek-CJK-patch"/>
              </a:rPr>
              <a:t>: Microsoft Copilot Studio, Teams, Azure.</a:t>
            </a:r>
          </a:p>
          <a:p>
            <a:pPr algn="l">
              <a:spcBef>
                <a:spcPts val="300"/>
              </a:spcBef>
              <a:spcAft>
                <a:spcPts val="300"/>
              </a:spcAft>
              <a:buFont typeface="Arial" panose="020B0604020202020204" pitchFamily="34" charset="0"/>
              <a:buChar char="•"/>
            </a:pPr>
            <a:r>
              <a:rPr lang="en-US" sz="2000" b="1" i="0" dirty="0">
                <a:solidFill>
                  <a:schemeClr val="bg2">
                    <a:lumMod val="10000"/>
                  </a:schemeClr>
                </a:solidFill>
                <a:effectLst/>
                <a:latin typeface="DeepSeek-CJK-patch"/>
              </a:rPr>
              <a:t>Data Flow</a:t>
            </a:r>
            <a:r>
              <a:rPr lang="en-US" sz="2000"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sz="2000" b="1" i="0" dirty="0">
                <a:solidFill>
                  <a:schemeClr val="bg2">
                    <a:lumMod val="10000"/>
                  </a:schemeClr>
                </a:solidFill>
                <a:effectLst/>
                <a:latin typeface="DeepSeek-CJK-patch"/>
              </a:rPr>
              <a:t>APIs</a:t>
            </a:r>
            <a:r>
              <a:rPr lang="en-US" sz="2000" b="0" i="0" dirty="0">
                <a:solidFill>
                  <a:schemeClr val="bg2">
                    <a:lumMod val="10000"/>
                  </a:schemeClr>
                </a:solidFill>
                <a:effectLst/>
                <a:latin typeface="DeepSeek-CJK-patch"/>
              </a:rPr>
              <a:t>: ADP (payroll), Glassdoor (market data), Reddit (career trends).</a:t>
            </a:r>
          </a:p>
          <a:p>
            <a:pPr marL="742950" lvl="1" indent="-285750" algn="l">
              <a:spcBef>
                <a:spcPts val="300"/>
              </a:spcBef>
              <a:buFont typeface="Arial" panose="020B0604020202020204" pitchFamily="34" charset="0"/>
              <a:buChar char="•"/>
            </a:pPr>
            <a:r>
              <a:rPr lang="en-US" sz="2000" b="1" i="0" dirty="0">
                <a:solidFill>
                  <a:schemeClr val="bg2">
                    <a:lumMod val="10000"/>
                  </a:schemeClr>
                </a:solidFill>
                <a:effectLst/>
                <a:latin typeface="DeepSeek-CJK-patch"/>
              </a:rPr>
              <a:t>Internal Data</a:t>
            </a:r>
            <a:r>
              <a:rPr lang="en-US" sz="2000" b="0" i="0" dirty="0">
                <a:solidFill>
                  <a:schemeClr val="bg2">
                    <a:lumMod val="10000"/>
                  </a:schemeClr>
                </a:solidFill>
                <a:effectLst/>
                <a:latin typeface="DeepSeek-CJK-patch"/>
              </a:rPr>
              <a:t>: HR CSV, Employee FAQs.</a:t>
            </a:r>
          </a:p>
          <a:p>
            <a:pPr algn="l">
              <a:spcBef>
                <a:spcPts val="300"/>
              </a:spcBef>
              <a:buFont typeface="Arial" panose="020B0604020202020204" pitchFamily="34" charset="0"/>
              <a:buChar char="•"/>
            </a:pPr>
            <a:r>
              <a:rPr lang="en-US" sz="2000" b="1" i="0" dirty="0">
                <a:solidFill>
                  <a:schemeClr val="bg2">
                    <a:lumMod val="10000"/>
                  </a:schemeClr>
                </a:solidFill>
                <a:effectLst/>
                <a:latin typeface="DeepSeek-CJK-patch"/>
              </a:rPr>
              <a:t>Security</a:t>
            </a:r>
            <a:r>
              <a:rPr lang="en-US" sz="2000" b="0" i="0" dirty="0">
                <a:solidFill>
                  <a:schemeClr val="bg2">
                    <a:lumMod val="10000"/>
                  </a:schemeClr>
                </a:solidFill>
                <a:effectLst/>
                <a:latin typeface="DeepSeek-CJK-patch"/>
              </a:rPr>
              <a:t>: Azure AD authentication.</a:t>
            </a:r>
          </a:p>
          <a:p>
            <a:pPr algn="l">
              <a:spcBef>
                <a:spcPts val="300"/>
              </a:spcBef>
              <a:buFont typeface="Arial" panose="020B0604020202020204" pitchFamily="34" charset="0"/>
              <a:buChar char="•"/>
            </a:pPr>
            <a:r>
              <a:rPr lang="en-US" sz="2000" b="1" i="0" dirty="0">
                <a:solidFill>
                  <a:schemeClr val="bg2">
                    <a:lumMod val="10000"/>
                  </a:schemeClr>
                </a:solidFill>
                <a:effectLst/>
                <a:latin typeface="DeepSeek-CJK-patch"/>
              </a:rPr>
              <a:t>Analytics</a:t>
            </a:r>
            <a:r>
              <a:rPr lang="en-US" sz="2000" b="0" i="0" dirty="0">
                <a:solidFill>
                  <a:schemeClr val="bg2">
                    <a:lumMod val="10000"/>
                  </a:schemeClr>
                </a:solidFill>
                <a:effectLst/>
                <a:latin typeface="DeepSeek-CJK-patch"/>
              </a:rPr>
              <a:t>: Azure App Insights for monitoring.</a:t>
            </a:r>
          </a:p>
          <a:p>
            <a:pPr algn="l">
              <a:spcBef>
                <a:spcPts val="300"/>
              </a:spcBef>
              <a:buFont typeface="Arial" panose="020B0604020202020204" pitchFamily="34" charset="0"/>
              <a:buChar char="•"/>
            </a:pPr>
            <a:r>
              <a:rPr lang="en-US" sz="2000" b="1" i="0" dirty="0">
                <a:solidFill>
                  <a:schemeClr val="bg2">
                    <a:lumMod val="10000"/>
                  </a:schemeClr>
                </a:solidFill>
                <a:effectLst/>
                <a:latin typeface="DeepSeek-CJK-patch"/>
              </a:rPr>
              <a:t>Visual</a:t>
            </a:r>
            <a:r>
              <a:rPr lang="en-US" sz="2000" b="0" i="0" dirty="0">
                <a:solidFill>
                  <a:schemeClr val="bg2">
                    <a:lumMod val="10000"/>
                  </a:schemeClr>
                </a:solidFill>
                <a:effectLst/>
                <a:latin typeface="DeepSeek-CJK-patch"/>
              </a:rPr>
              <a:t>: Architecture diagram with data sources → Copilot → Teams/Website.</a:t>
            </a:r>
          </a:p>
          <a:p>
            <a:endParaRPr lang="en-US" sz="2000" dirty="0">
              <a:solidFill>
                <a:schemeClr val="bg2">
                  <a:lumMod val="10000"/>
                </a:schemeClr>
              </a:solidFill>
            </a:endParaRPr>
          </a:p>
        </p:txBody>
      </p:sp>
      <p:sp>
        <p:nvSpPr>
          <p:cNvPr id="4" name="Slide Number Placeholder 3">
            <a:extLst>
              <a:ext uri="{FF2B5EF4-FFF2-40B4-BE49-F238E27FC236}">
                <a16:creationId xmlns:a16="http://schemas.microsoft.com/office/drawing/2014/main" id="{DFC1A41B-7A8D-1226-10C2-888955C6D974}"/>
              </a:ext>
            </a:extLst>
          </p:cNvPr>
          <p:cNvSpPr>
            <a:spLocks noGrp="1"/>
          </p:cNvSpPr>
          <p:nvPr>
            <p:ph type="sldNum" sz="quarter" idx="12"/>
          </p:nvPr>
        </p:nvSpPr>
        <p:spPr/>
        <p:txBody>
          <a:bodyPr/>
          <a:lstStyle/>
          <a:p>
            <a:fld id="{4267CD5E-26CF-4249-8540-BB1D07FD4227}" type="slidenum">
              <a:rPr lang="en-US" smtClean="0"/>
              <a:t>5</a:t>
            </a:fld>
            <a:endParaRPr lang="en-US"/>
          </a:p>
        </p:txBody>
      </p:sp>
    </p:spTree>
    <p:extLst>
      <p:ext uri="{BB962C8B-B14F-4D97-AF65-F5344CB8AC3E}">
        <p14:creationId xmlns:p14="http://schemas.microsoft.com/office/powerpoint/2010/main" val="291131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722E-CDA1-0A7C-C063-E8D54C283C14}"/>
              </a:ext>
            </a:extLst>
          </p:cNvPr>
          <p:cNvSpPr>
            <a:spLocks noGrp="1"/>
          </p:cNvSpPr>
          <p:nvPr>
            <p:ph type="title"/>
          </p:nvPr>
        </p:nvSpPr>
        <p:spPr/>
        <p:txBody>
          <a:bodyPr/>
          <a:lstStyle/>
          <a:p>
            <a:r>
              <a:rPr lang="en-US" b="1" i="0" dirty="0">
                <a:solidFill>
                  <a:schemeClr val="bg2">
                    <a:lumMod val="10000"/>
                  </a:schemeClr>
                </a:solidFill>
                <a:effectLst/>
                <a:latin typeface="DeepSeek-CJK-patch"/>
              </a:rPr>
              <a:t>Data Integration &amp; Workflows</a:t>
            </a:r>
            <a:br>
              <a:rPr lang="en-US" b="1" i="0" dirty="0">
                <a:solidFill>
                  <a:schemeClr val="bg2">
                    <a:lumMod val="10000"/>
                  </a:schemeClr>
                </a:solidFill>
                <a:effectLst/>
                <a:latin typeface="DeepSeek-CJK-patch"/>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AB34BF8F-E81A-7F17-22C7-87356DB7B216}"/>
              </a:ext>
            </a:extLst>
          </p:cNvPr>
          <p:cNvSpPr>
            <a:spLocks noGrp="1"/>
          </p:cNvSpPr>
          <p:nvPr>
            <p:ph idx="1"/>
          </p:nvPr>
        </p:nvSpPr>
        <p:spPr/>
        <p:txBody>
          <a:bodyPr>
            <a:normAutofit/>
          </a:bodyPr>
          <a:lstStyle/>
          <a:p>
            <a:pPr algn="l">
              <a:spcAft>
                <a:spcPts val="300"/>
              </a:spcAft>
              <a:buFont typeface="Arial" panose="020B0604020202020204" pitchFamily="34" charset="0"/>
              <a:buChar char="•"/>
            </a:pPr>
            <a:r>
              <a:rPr lang="en-US" sz="2000" b="1" i="0" dirty="0">
                <a:solidFill>
                  <a:schemeClr val="bg2">
                    <a:lumMod val="10000"/>
                  </a:schemeClr>
                </a:solidFill>
                <a:effectLst/>
                <a:latin typeface="DeepSeek-CJK-patch"/>
              </a:rPr>
              <a:t>External Data</a:t>
            </a:r>
            <a:r>
              <a:rPr lang="en-US" sz="2000"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sz="2000" b="0" i="0" dirty="0">
                <a:solidFill>
                  <a:schemeClr val="bg2">
                    <a:lumMod val="10000"/>
                  </a:schemeClr>
                </a:solidFill>
                <a:effectLst/>
                <a:latin typeface="DeepSeek-CJK-patch"/>
              </a:rPr>
              <a:t>Real-time salary benchmarks (Glassdoor), payroll updates (ADP), crowdsourced advice (Reddit).</a:t>
            </a:r>
          </a:p>
          <a:p>
            <a:pPr algn="l">
              <a:spcBef>
                <a:spcPts val="300"/>
              </a:spcBef>
              <a:spcAft>
                <a:spcPts val="300"/>
              </a:spcAft>
              <a:buFont typeface="Arial" panose="020B0604020202020204" pitchFamily="34" charset="0"/>
              <a:buChar char="•"/>
            </a:pPr>
            <a:r>
              <a:rPr lang="en-US" sz="2000" b="1" i="0" dirty="0">
                <a:solidFill>
                  <a:schemeClr val="bg2">
                    <a:lumMod val="10000"/>
                  </a:schemeClr>
                </a:solidFill>
                <a:effectLst/>
                <a:latin typeface="DeepSeek-CJK-patch"/>
              </a:rPr>
              <a:t>Internal Data</a:t>
            </a:r>
            <a:r>
              <a:rPr lang="en-US" sz="2000"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sz="2000" b="0" i="0" dirty="0">
                <a:solidFill>
                  <a:schemeClr val="bg2">
                    <a:lumMod val="10000"/>
                  </a:schemeClr>
                </a:solidFill>
                <a:effectLst/>
                <a:latin typeface="DeepSeek-CJK-patch"/>
              </a:rPr>
              <a:t>Employee records, compensation history, FAQs.</a:t>
            </a:r>
          </a:p>
          <a:p>
            <a:pPr algn="l">
              <a:spcBef>
                <a:spcPts val="300"/>
              </a:spcBef>
              <a:spcAft>
                <a:spcPts val="300"/>
              </a:spcAft>
              <a:buFont typeface="Arial" panose="020B0604020202020204" pitchFamily="34" charset="0"/>
              <a:buChar char="•"/>
            </a:pPr>
            <a:r>
              <a:rPr lang="en-US" sz="2000" b="1" i="0" dirty="0">
                <a:solidFill>
                  <a:schemeClr val="bg2">
                    <a:lumMod val="10000"/>
                  </a:schemeClr>
                </a:solidFill>
                <a:effectLst/>
                <a:latin typeface="DeepSeek-CJK-patch"/>
              </a:rPr>
              <a:t>Automation</a:t>
            </a:r>
            <a:r>
              <a:rPr lang="en-US" sz="2000"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sz="2000" b="0" i="0" dirty="0">
                <a:solidFill>
                  <a:schemeClr val="bg2">
                    <a:lumMod val="10000"/>
                  </a:schemeClr>
                </a:solidFill>
                <a:effectLst/>
                <a:latin typeface="DeepSeek-CJK-patch"/>
              </a:rPr>
              <a:t>Power Automate triggers for data updates, Teams notifications, and export workflows (PDF/PPT).</a:t>
            </a:r>
          </a:p>
          <a:p>
            <a:endParaRPr lang="en-US" sz="2000" dirty="0">
              <a:solidFill>
                <a:schemeClr val="bg2">
                  <a:lumMod val="10000"/>
                </a:schemeClr>
              </a:solidFill>
            </a:endParaRPr>
          </a:p>
        </p:txBody>
      </p:sp>
      <p:sp>
        <p:nvSpPr>
          <p:cNvPr id="4" name="Slide Number Placeholder 3">
            <a:extLst>
              <a:ext uri="{FF2B5EF4-FFF2-40B4-BE49-F238E27FC236}">
                <a16:creationId xmlns:a16="http://schemas.microsoft.com/office/drawing/2014/main" id="{C54BA8FA-6223-1435-DB01-412FE05801AA}"/>
              </a:ext>
            </a:extLst>
          </p:cNvPr>
          <p:cNvSpPr>
            <a:spLocks noGrp="1"/>
          </p:cNvSpPr>
          <p:nvPr>
            <p:ph type="sldNum" sz="quarter" idx="12"/>
          </p:nvPr>
        </p:nvSpPr>
        <p:spPr/>
        <p:txBody>
          <a:bodyPr/>
          <a:lstStyle/>
          <a:p>
            <a:fld id="{4267CD5E-26CF-4249-8540-BB1D07FD4227}" type="slidenum">
              <a:rPr lang="en-US" smtClean="0"/>
              <a:t>6</a:t>
            </a:fld>
            <a:endParaRPr lang="en-US"/>
          </a:p>
        </p:txBody>
      </p:sp>
    </p:spTree>
    <p:extLst>
      <p:ext uri="{BB962C8B-B14F-4D97-AF65-F5344CB8AC3E}">
        <p14:creationId xmlns:p14="http://schemas.microsoft.com/office/powerpoint/2010/main" val="372538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0251-43A0-686C-8004-FA73E41F96F7}"/>
              </a:ext>
            </a:extLst>
          </p:cNvPr>
          <p:cNvSpPr>
            <a:spLocks noGrp="1"/>
          </p:cNvSpPr>
          <p:nvPr>
            <p:ph type="title"/>
          </p:nvPr>
        </p:nvSpPr>
        <p:spPr/>
        <p:txBody>
          <a:bodyPr/>
          <a:lstStyle/>
          <a:p>
            <a:r>
              <a:rPr lang="en-US" b="1" i="0" dirty="0">
                <a:solidFill>
                  <a:schemeClr val="bg2">
                    <a:lumMod val="10000"/>
                  </a:schemeClr>
                </a:solidFill>
                <a:effectLst/>
                <a:latin typeface="DeepSeek-CJK-patch"/>
              </a:rPr>
              <a:t>Use Cases &amp; Scenarios</a:t>
            </a:r>
            <a:br>
              <a:rPr lang="en-US" b="1" i="0" dirty="0">
                <a:solidFill>
                  <a:schemeClr val="bg2">
                    <a:lumMod val="10000"/>
                  </a:schemeClr>
                </a:solidFill>
                <a:effectLst/>
                <a:latin typeface="DeepSeek-CJK-patch"/>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43D8DA25-1081-1A56-1FB2-771B09472809}"/>
              </a:ext>
            </a:extLst>
          </p:cNvPr>
          <p:cNvSpPr>
            <a:spLocks noGrp="1"/>
          </p:cNvSpPr>
          <p:nvPr>
            <p:ph idx="1"/>
          </p:nvPr>
        </p:nvSpPr>
        <p:spPr/>
        <p:txBody>
          <a:bodyPr>
            <a:normAutofit/>
          </a:bodyPr>
          <a:lstStyle/>
          <a:p>
            <a:pPr algn="l">
              <a:spcAft>
                <a:spcPts val="300"/>
              </a:spcAft>
              <a:buFont typeface="+mj-lt"/>
              <a:buAutoNum type="arabicPeriod"/>
            </a:pPr>
            <a:r>
              <a:rPr lang="en-US" sz="2000" b="1" i="0" dirty="0">
                <a:solidFill>
                  <a:schemeClr val="bg2">
                    <a:lumMod val="10000"/>
                  </a:schemeClr>
                </a:solidFill>
                <a:effectLst/>
                <a:latin typeface="DeepSeek-CJK-patch"/>
              </a:rPr>
              <a:t>Employee Analytics</a:t>
            </a:r>
            <a:r>
              <a:rPr lang="en-US" sz="2000" b="0" i="0" dirty="0">
                <a:solidFill>
                  <a:schemeClr val="bg2">
                    <a:lumMod val="10000"/>
                  </a:schemeClr>
                </a:solidFill>
                <a:effectLst/>
                <a:latin typeface="DeepSeek-CJK-patch"/>
              </a:rPr>
              <a:t>:</a:t>
            </a:r>
          </a:p>
          <a:p>
            <a:pPr marL="742950" lvl="1" indent="-285750" algn="l">
              <a:spcBef>
                <a:spcPts val="300"/>
              </a:spcBef>
              <a:buFont typeface="+mj-lt"/>
              <a:buAutoNum type="arabicPeriod"/>
            </a:pPr>
            <a:r>
              <a:rPr lang="en-US" sz="2000" b="0" i="1" dirty="0">
                <a:solidFill>
                  <a:schemeClr val="bg2">
                    <a:lumMod val="10000"/>
                  </a:schemeClr>
                </a:solidFill>
                <a:effectLst/>
                <a:latin typeface="DeepSeek-CJK-patch"/>
              </a:rPr>
              <a:t>“I’m Kevin Potter—how can I grow in my department?”</a:t>
            </a:r>
            <a:r>
              <a:rPr lang="en-US" sz="2000" b="0" i="0" dirty="0">
                <a:solidFill>
                  <a:schemeClr val="bg2">
                    <a:lumMod val="10000"/>
                  </a:schemeClr>
                </a:solidFill>
                <a:effectLst/>
                <a:latin typeface="DeepSeek-CJK-patch"/>
              </a:rPr>
              <a:t> → Career roadmap.</a:t>
            </a:r>
          </a:p>
          <a:p>
            <a:pPr algn="l">
              <a:spcBef>
                <a:spcPts val="300"/>
              </a:spcBef>
              <a:spcAft>
                <a:spcPts val="300"/>
              </a:spcAft>
              <a:buFont typeface="+mj-lt"/>
              <a:buAutoNum type="arabicPeriod"/>
            </a:pPr>
            <a:r>
              <a:rPr lang="en-US" sz="2000" b="1" i="0" dirty="0">
                <a:solidFill>
                  <a:schemeClr val="bg2">
                    <a:lumMod val="10000"/>
                  </a:schemeClr>
                </a:solidFill>
                <a:effectLst/>
                <a:latin typeface="DeepSeek-CJK-patch"/>
              </a:rPr>
              <a:t>HR Analytics</a:t>
            </a:r>
            <a:r>
              <a:rPr lang="en-US" sz="2000" b="0" i="0" dirty="0">
                <a:solidFill>
                  <a:schemeClr val="bg2">
                    <a:lumMod val="10000"/>
                  </a:schemeClr>
                </a:solidFill>
                <a:effectLst/>
                <a:latin typeface="DeepSeek-CJK-patch"/>
              </a:rPr>
              <a:t>:</a:t>
            </a:r>
          </a:p>
          <a:p>
            <a:pPr marL="742950" lvl="1" indent="-285750" algn="l">
              <a:spcBef>
                <a:spcPts val="300"/>
              </a:spcBef>
              <a:buFont typeface="+mj-lt"/>
              <a:buAutoNum type="arabicPeriod"/>
            </a:pPr>
            <a:r>
              <a:rPr lang="en-US" sz="2000" b="0" i="1" dirty="0">
                <a:solidFill>
                  <a:schemeClr val="bg2">
                    <a:lumMod val="10000"/>
                  </a:schemeClr>
                </a:solidFill>
                <a:effectLst/>
                <a:latin typeface="DeepSeek-CJK-patch"/>
              </a:rPr>
              <a:t>“Compare net pay across departments”</a:t>
            </a:r>
            <a:r>
              <a:rPr lang="en-US" sz="2000" b="0" i="0" dirty="0">
                <a:solidFill>
                  <a:schemeClr val="bg2">
                    <a:lumMod val="10000"/>
                  </a:schemeClr>
                </a:solidFill>
                <a:effectLst/>
                <a:latin typeface="DeepSeek-CJK-patch"/>
              </a:rPr>
              <a:t> → Visualization.</a:t>
            </a:r>
          </a:p>
          <a:p>
            <a:pPr algn="l">
              <a:spcBef>
                <a:spcPts val="300"/>
              </a:spcBef>
              <a:spcAft>
                <a:spcPts val="300"/>
              </a:spcAft>
              <a:buFont typeface="+mj-lt"/>
              <a:buAutoNum type="arabicPeriod"/>
            </a:pPr>
            <a:r>
              <a:rPr lang="en-US" sz="2000" b="1" i="0" dirty="0">
                <a:solidFill>
                  <a:schemeClr val="bg2">
                    <a:lumMod val="10000"/>
                  </a:schemeClr>
                </a:solidFill>
                <a:effectLst/>
                <a:latin typeface="DeepSeek-CJK-patch"/>
              </a:rPr>
              <a:t>Self-Service</a:t>
            </a:r>
            <a:r>
              <a:rPr lang="en-US" sz="2000" b="0" i="0" dirty="0">
                <a:solidFill>
                  <a:schemeClr val="bg2">
                    <a:lumMod val="10000"/>
                  </a:schemeClr>
                </a:solidFill>
                <a:effectLst/>
                <a:latin typeface="DeepSeek-CJK-patch"/>
              </a:rPr>
              <a:t>:</a:t>
            </a:r>
          </a:p>
          <a:p>
            <a:pPr marL="742950" lvl="1" indent="-285750" algn="l">
              <a:spcBef>
                <a:spcPts val="300"/>
              </a:spcBef>
              <a:buFont typeface="+mj-lt"/>
              <a:buAutoNum type="arabicPeriod"/>
            </a:pPr>
            <a:r>
              <a:rPr lang="en-US" sz="2000" b="0" i="1" dirty="0">
                <a:solidFill>
                  <a:schemeClr val="bg2">
                    <a:lumMod val="10000"/>
                  </a:schemeClr>
                </a:solidFill>
                <a:effectLst/>
                <a:latin typeface="DeepSeek-CJK-patch"/>
              </a:rPr>
              <a:t>“Update tax withholdings”</a:t>
            </a:r>
            <a:r>
              <a:rPr lang="en-US" sz="2000" b="0" i="0" dirty="0">
                <a:solidFill>
                  <a:schemeClr val="bg2">
                    <a:lumMod val="10000"/>
                  </a:schemeClr>
                </a:solidFill>
                <a:effectLst/>
                <a:latin typeface="DeepSeek-CJK-patch"/>
              </a:rPr>
              <a:t> → Adaptive Card form.</a:t>
            </a:r>
          </a:p>
          <a:p>
            <a:endParaRPr lang="en-US" sz="2000" dirty="0">
              <a:solidFill>
                <a:schemeClr val="bg2">
                  <a:lumMod val="10000"/>
                </a:schemeClr>
              </a:solidFill>
            </a:endParaRPr>
          </a:p>
        </p:txBody>
      </p:sp>
      <p:sp>
        <p:nvSpPr>
          <p:cNvPr id="4" name="Slide Number Placeholder 3">
            <a:extLst>
              <a:ext uri="{FF2B5EF4-FFF2-40B4-BE49-F238E27FC236}">
                <a16:creationId xmlns:a16="http://schemas.microsoft.com/office/drawing/2014/main" id="{EE1DCBCF-2DD7-C655-FC2A-0A845B41B596}"/>
              </a:ext>
            </a:extLst>
          </p:cNvPr>
          <p:cNvSpPr>
            <a:spLocks noGrp="1"/>
          </p:cNvSpPr>
          <p:nvPr>
            <p:ph type="sldNum" sz="quarter" idx="12"/>
          </p:nvPr>
        </p:nvSpPr>
        <p:spPr/>
        <p:txBody>
          <a:bodyPr/>
          <a:lstStyle/>
          <a:p>
            <a:fld id="{4267CD5E-26CF-4249-8540-BB1D07FD4227}" type="slidenum">
              <a:rPr lang="en-US" smtClean="0"/>
              <a:t>7</a:t>
            </a:fld>
            <a:endParaRPr lang="en-US"/>
          </a:p>
        </p:txBody>
      </p:sp>
    </p:spTree>
    <p:extLst>
      <p:ext uri="{BB962C8B-B14F-4D97-AF65-F5344CB8AC3E}">
        <p14:creationId xmlns:p14="http://schemas.microsoft.com/office/powerpoint/2010/main" val="121961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7AE7-E9BC-845E-FBE2-DFD74A6F961D}"/>
              </a:ext>
            </a:extLst>
          </p:cNvPr>
          <p:cNvSpPr>
            <a:spLocks noGrp="1"/>
          </p:cNvSpPr>
          <p:nvPr>
            <p:ph type="title"/>
          </p:nvPr>
        </p:nvSpPr>
        <p:spPr/>
        <p:txBody>
          <a:bodyPr/>
          <a:lstStyle/>
          <a:p>
            <a:r>
              <a:rPr lang="en-US" b="1" i="0" dirty="0">
                <a:solidFill>
                  <a:schemeClr val="bg2">
                    <a:lumMod val="10000"/>
                  </a:schemeClr>
                </a:solidFill>
                <a:effectLst/>
                <a:latin typeface="DeepSeek-CJK-patch"/>
              </a:rPr>
              <a:t>Implementation Roadmap</a:t>
            </a:r>
            <a:br>
              <a:rPr lang="en-US" b="1" i="0" dirty="0">
                <a:solidFill>
                  <a:schemeClr val="bg2">
                    <a:lumMod val="10000"/>
                  </a:schemeClr>
                </a:solidFill>
                <a:effectLst/>
                <a:latin typeface="DeepSeek-CJK-patch"/>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943D48AE-7BD4-5FD6-B188-77991A9F1628}"/>
              </a:ext>
            </a:extLst>
          </p:cNvPr>
          <p:cNvSpPr>
            <a:spLocks noGrp="1"/>
          </p:cNvSpPr>
          <p:nvPr>
            <p:ph idx="1"/>
          </p:nvPr>
        </p:nvSpPr>
        <p:spPr/>
        <p:txBody>
          <a:bodyPr>
            <a:normAutofit/>
          </a:bodyPr>
          <a:lstStyle/>
          <a:p>
            <a:r>
              <a:rPr lang="en-US" sz="2000" b="1" i="0" dirty="0">
                <a:solidFill>
                  <a:schemeClr val="bg2">
                    <a:lumMod val="10000"/>
                  </a:schemeClr>
                </a:solidFill>
                <a:effectLst/>
                <a:latin typeface="DeepSeek-CJK-patch"/>
              </a:rPr>
              <a:t>Phase 1</a:t>
            </a:r>
            <a:r>
              <a:rPr lang="en-US" sz="2000" b="0" i="0" dirty="0">
                <a:solidFill>
                  <a:schemeClr val="bg2">
                    <a:lumMod val="10000"/>
                  </a:schemeClr>
                </a:solidFill>
                <a:effectLst/>
                <a:latin typeface="DeepSeek-CJK-patch"/>
              </a:rPr>
              <a:t>: Build Copilot bot + integrate APIs (6 weeks).</a:t>
            </a:r>
          </a:p>
          <a:p>
            <a:pPr>
              <a:spcBef>
                <a:spcPts val="300"/>
              </a:spcBef>
            </a:pPr>
            <a:r>
              <a:rPr lang="en-US" sz="2000" b="1" i="0" dirty="0">
                <a:solidFill>
                  <a:schemeClr val="bg2">
                    <a:lumMod val="10000"/>
                  </a:schemeClr>
                </a:solidFill>
                <a:effectLst/>
                <a:latin typeface="DeepSeek-CJK-patch"/>
              </a:rPr>
              <a:t>Phase 2</a:t>
            </a:r>
            <a:r>
              <a:rPr lang="en-US" sz="2000" b="0" i="0" dirty="0">
                <a:solidFill>
                  <a:schemeClr val="bg2">
                    <a:lumMod val="10000"/>
                  </a:schemeClr>
                </a:solidFill>
                <a:effectLst/>
                <a:latin typeface="DeepSeek-CJK-patch"/>
              </a:rPr>
              <a:t>: Power Automate workflows + Adaptive Cards (4 weeks).</a:t>
            </a:r>
          </a:p>
          <a:p>
            <a:pPr>
              <a:spcBef>
                <a:spcPts val="300"/>
              </a:spcBef>
            </a:pPr>
            <a:r>
              <a:rPr lang="en-US" sz="2000" b="1" i="0" dirty="0">
                <a:solidFill>
                  <a:schemeClr val="bg2">
                    <a:lumMod val="10000"/>
                  </a:schemeClr>
                </a:solidFill>
                <a:effectLst/>
                <a:latin typeface="DeepSeek-CJK-patch"/>
              </a:rPr>
              <a:t>Phase 3</a:t>
            </a:r>
            <a:r>
              <a:rPr lang="en-US" sz="2000" b="0" i="0" dirty="0">
                <a:solidFill>
                  <a:schemeClr val="bg2">
                    <a:lumMod val="10000"/>
                  </a:schemeClr>
                </a:solidFill>
                <a:effectLst/>
                <a:latin typeface="DeepSeek-CJK-patch"/>
              </a:rPr>
              <a:t>: Multilingual support + Azure AD setup (2 weeks).</a:t>
            </a:r>
          </a:p>
          <a:p>
            <a:pPr>
              <a:spcBef>
                <a:spcPts val="300"/>
              </a:spcBef>
            </a:pPr>
            <a:r>
              <a:rPr lang="en-US" sz="2000" b="1" i="0" dirty="0">
                <a:solidFill>
                  <a:schemeClr val="bg2">
                    <a:lumMod val="10000"/>
                  </a:schemeClr>
                </a:solidFill>
                <a:effectLst/>
                <a:latin typeface="DeepSeek-CJK-patch"/>
              </a:rPr>
              <a:t>Phase 4</a:t>
            </a:r>
            <a:r>
              <a:rPr lang="en-US" sz="2000" b="0" i="0" dirty="0">
                <a:solidFill>
                  <a:schemeClr val="bg2">
                    <a:lumMod val="10000"/>
                  </a:schemeClr>
                </a:solidFill>
                <a:effectLst/>
                <a:latin typeface="DeepSeek-CJK-patch"/>
              </a:rPr>
              <a:t>: Pilot testing → Full deployment (4 weeks).</a:t>
            </a:r>
          </a:p>
          <a:p>
            <a:endParaRPr lang="en-US" sz="2000" dirty="0">
              <a:solidFill>
                <a:schemeClr val="bg2">
                  <a:lumMod val="10000"/>
                </a:schemeClr>
              </a:solidFill>
            </a:endParaRPr>
          </a:p>
        </p:txBody>
      </p:sp>
      <p:sp>
        <p:nvSpPr>
          <p:cNvPr id="4" name="Slide Number Placeholder 3">
            <a:extLst>
              <a:ext uri="{FF2B5EF4-FFF2-40B4-BE49-F238E27FC236}">
                <a16:creationId xmlns:a16="http://schemas.microsoft.com/office/drawing/2014/main" id="{35C7CEA7-2D69-199F-BBF8-28A78EC9883C}"/>
              </a:ext>
            </a:extLst>
          </p:cNvPr>
          <p:cNvSpPr>
            <a:spLocks noGrp="1"/>
          </p:cNvSpPr>
          <p:nvPr>
            <p:ph type="sldNum" sz="quarter" idx="12"/>
          </p:nvPr>
        </p:nvSpPr>
        <p:spPr/>
        <p:txBody>
          <a:bodyPr/>
          <a:lstStyle/>
          <a:p>
            <a:fld id="{4267CD5E-26CF-4249-8540-BB1D07FD4227}" type="slidenum">
              <a:rPr lang="en-US" smtClean="0"/>
              <a:t>8</a:t>
            </a:fld>
            <a:endParaRPr lang="en-US"/>
          </a:p>
        </p:txBody>
      </p:sp>
    </p:spTree>
    <p:extLst>
      <p:ext uri="{BB962C8B-B14F-4D97-AF65-F5344CB8AC3E}">
        <p14:creationId xmlns:p14="http://schemas.microsoft.com/office/powerpoint/2010/main" val="194560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F415-99C8-B7AD-531B-4D69B4DDEEC9}"/>
              </a:ext>
            </a:extLst>
          </p:cNvPr>
          <p:cNvSpPr>
            <a:spLocks noGrp="1"/>
          </p:cNvSpPr>
          <p:nvPr>
            <p:ph type="title"/>
          </p:nvPr>
        </p:nvSpPr>
        <p:spPr/>
        <p:txBody>
          <a:bodyPr/>
          <a:lstStyle/>
          <a:p>
            <a:r>
              <a:rPr lang="en-US" b="1" i="0" dirty="0">
                <a:solidFill>
                  <a:schemeClr val="bg2">
                    <a:lumMod val="10000"/>
                  </a:schemeClr>
                </a:solidFill>
                <a:effectLst/>
                <a:latin typeface="DeepSeek-CJK-patch"/>
              </a:rPr>
              <a:t>Benefits &amp; Impact</a:t>
            </a:r>
            <a:br>
              <a:rPr lang="en-US" b="1" i="0" dirty="0">
                <a:solidFill>
                  <a:schemeClr val="bg2">
                    <a:lumMod val="10000"/>
                  </a:schemeClr>
                </a:solidFill>
                <a:effectLst/>
                <a:latin typeface="DeepSeek-CJK-patch"/>
              </a:rPr>
            </a:br>
            <a:endParaRPr lang="en-US" dirty="0">
              <a:solidFill>
                <a:schemeClr val="bg2">
                  <a:lumMod val="10000"/>
                </a:schemeClr>
              </a:solidFill>
            </a:endParaRPr>
          </a:p>
        </p:txBody>
      </p:sp>
      <p:sp>
        <p:nvSpPr>
          <p:cNvPr id="3" name="Content Placeholder 2">
            <a:extLst>
              <a:ext uri="{FF2B5EF4-FFF2-40B4-BE49-F238E27FC236}">
                <a16:creationId xmlns:a16="http://schemas.microsoft.com/office/drawing/2014/main" id="{12E5F917-175C-0898-DB87-B1E0AF1529CB}"/>
              </a:ext>
            </a:extLst>
          </p:cNvPr>
          <p:cNvSpPr>
            <a:spLocks noGrp="1"/>
          </p:cNvSpPr>
          <p:nvPr>
            <p:ph idx="1"/>
          </p:nvPr>
        </p:nvSpPr>
        <p:spPr/>
        <p:txBody>
          <a:bodyPr/>
          <a:lstStyle/>
          <a:p>
            <a:pPr algn="l">
              <a:spcAft>
                <a:spcPts val="300"/>
              </a:spcAft>
              <a:buFont typeface="Arial" panose="020B0604020202020204" pitchFamily="34" charset="0"/>
              <a:buChar char="•"/>
            </a:pPr>
            <a:r>
              <a:rPr lang="en-US" b="1" i="0" dirty="0">
                <a:solidFill>
                  <a:schemeClr val="bg2">
                    <a:lumMod val="10000"/>
                  </a:schemeClr>
                </a:solidFill>
                <a:effectLst/>
                <a:latin typeface="DeepSeek-CJK-patch"/>
              </a:rPr>
              <a:t>For Employees</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Clarity on earning potential, career paths, and mentorship.</a:t>
            </a:r>
          </a:p>
          <a:p>
            <a:pPr algn="l">
              <a:spcBef>
                <a:spcPts val="300"/>
              </a:spcBef>
              <a:spcAft>
                <a:spcPts val="300"/>
              </a:spcAft>
              <a:buFont typeface="Arial" panose="020B0604020202020204" pitchFamily="34" charset="0"/>
              <a:buChar char="•"/>
            </a:pPr>
            <a:r>
              <a:rPr lang="en-US" b="1" i="0" dirty="0">
                <a:solidFill>
                  <a:schemeClr val="bg2">
                    <a:lumMod val="10000"/>
                  </a:schemeClr>
                </a:solidFill>
                <a:effectLst/>
                <a:latin typeface="DeepSeek-CJK-patch"/>
              </a:rPr>
              <a:t>For HR</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Reduced query resolution time by 50%, data-driven compensation strategies.</a:t>
            </a:r>
          </a:p>
          <a:p>
            <a:pPr algn="l">
              <a:spcBef>
                <a:spcPts val="300"/>
              </a:spcBef>
              <a:spcAft>
                <a:spcPts val="300"/>
              </a:spcAft>
              <a:buFont typeface="Arial" panose="020B0604020202020204" pitchFamily="34" charset="0"/>
              <a:buChar char="•"/>
            </a:pPr>
            <a:r>
              <a:rPr lang="en-US" b="1" i="0" dirty="0">
                <a:solidFill>
                  <a:schemeClr val="bg2">
                    <a:lumMod val="10000"/>
                  </a:schemeClr>
                </a:solidFill>
                <a:effectLst/>
                <a:latin typeface="DeepSeek-CJK-patch"/>
              </a:rPr>
              <a:t>For the Organization</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Higher retention, optimized payroll budgets, global scalability.</a:t>
            </a:r>
          </a:p>
          <a:p>
            <a:pPr algn="l">
              <a:spcAft>
                <a:spcPts val="300"/>
              </a:spcAft>
              <a:buFont typeface="Arial" panose="020B0604020202020204" pitchFamily="34" charset="0"/>
              <a:buChar char="•"/>
            </a:pPr>
            <a:r>
              <a:rPr lang="en-US" b="1" i="0" dirty="0">
                <a:solidFill>
                  <a:schemeClr val="bg2">
                    <a:lumMod val="10000"/>
                  </a:schemeClr>
                </a:solidFill>
                <a:effectLst/>
                <a:latin typeface="DeepSeek-CJK-patch"/>
              </a:rPr>
              <a:t>Call to Action</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“Let’s transform career development into a data-driven conversation.”</a:t>
            </a:r>
          </a:p>
          <a:p>
            <a:pPr algn="l">
              <a:spcBef>
                <a:spcPts val="300"/>
              </a:spcBef>
              <a:spcAft>
                <a:spcPts val="300"/>
              </a:spcAft>
              <a:buFont typeface="Arial" panose="020B0604020202020204" pitchFamily="34" charset="0"/>
              <a:buChar char="•"/>
            </a:pPr>
            <a:r>
              <a:rPr lang="en-US" b="1" i="0" dirty="0">
                <a:solidFill>
                  <a:schemeClr val="bg2">
                    <a:lumMod val="10000"/>
                  </a:schemeClr>
                </a:solidFill>
                <a:effectLst/>
                <a:latin typeface="DeepSeek-CJK-patch"/>
              </a:rPr>
              <a:t>Next Steps</a:t>
            </a:r>
            <a:r>
              <a:rPr lang="en-US" b="0" i="0" dirty="0">
                <a:solidFill>
                  <a:schemeClr val="bg2">
                    <a:lumMod val="10000"/>
                  </a:schemeClr>
                </a:solidFill>
                <a:effectLst/>
                <a:latin typeface="DeepSeek-CJK-patch"/>
              </a:rPr>
              <a:t>:</a:t>
            </a:r>
          </a:p>
          <a:p>
            <a:pPr marL="742950" lvl="1" indent="-285750" algn="l">
              <a:spcBef>
                <a:spcPts val="300"/>
              </a:spcBef>
              <a:buFont typeface="Arial" panose="020B0604020202020204" pitchFamily="34" charset="0"/>
              <a:buChar char="•"/>
            </a:pPr>
            <a:r>
              <a:rPr lang="en-US" b="0" i="0" dirty="0">
                <a:solidFill>
                  <a:schemeClr val="bg2">
                    <a:lumMod val="10000"/>
                  </a:schemeClr>
                </a:solidFill>
                <a:effectLst/>
                <a:latin typeface="DeepSeek-CJK-patch"/>
              </a:rPr>
              <a:t>Finalize API contracts, onboard pilot users, validate multilingual workflows.</a:t>
            </a:r>
          </a:p>
          <a:p>
            <a:pPr algn="l">
              <a:spcBef>
                <a:spcPts val="300"/>
              </a:spcBef>
              <a:buFont typeface="Arial" panose="020B0604020202020204" pitchFamily="34" charset="0"/>
              <a:buChar char="•"/>
            </a:pPr>
            <a:r>
              <a:rPr lang="en-US" b="1" i="0" dirty="0">
                <a:solidFill>
                  <a:schemeClr val="bg2">
                    <a:lumMod val="10000"/>
                  </a:schemeClr>
                </a:solidFill>
                <a:effectLst/>
                <a:latin typeface="DeepSeek-CJK-patch"/>
              </a:rPr>
              <a:t>Closing Visual</a:t>
            </a:r>
            <a:r>
              <a:rPr lang="en-US" b="0" i="0" dirty="0">
                <a:solidFill>
                  <a:schemeClr val="bg2">
                    <a:lumMod val="10000"/>
                  </a:schemeClr>
                </a:solidFill>
                <a:effectLst/>
                <a:latin typeface="DeepSeek-CJK-patch"/>
              </a:rPr>
              <a:t>: Employees and HR collaborating with AI.</a:t>
            </a:r>
          </a:p>
          <a:p>
            <a:pPr>
              <a:buNone/>
            </a:pPr>
            <a:br>
              <a:rPr lang="en-US" dirty="0">
                <a:solidFill>
                  <a:schemeClr val="bg2">
                    <a:lumMod val="10000"/>
                  </a:schemeClr>
                </a:solidFill>
              </a:rPr>
            </a:br>
            <a:endParaRPr lang="en-US" dirty="0">
              <a:solidFill>
                <a:schemeClr val="bg2">
                  <a:lumMod val="10000"/>
                </a:schemeClr>
              </a:solidFill>
            </a:endParaRPr>
          </a:p>
        </p:txBody>
      </p:sp>
      <p:sp>
        <p:nvSpPr>
          <p:cNvPr id="4" name="Slide Number Placeholder 3">
            <a:extLst>
              <a:ext uri="{FF2B5EF4-FFF2-40B4-BE49-F238E27FC236}">
                <a16:creationId xmlns:a16="http://schemas.microsoft.com/office/drawing/2014/main" id="{EB2897D0-872B-04BC-4198-A5906F4F4E30}"/>
              </a:ext>
            </a:extLst>
          </p:cNvPr>
          <p:cNvSpPr>
            <a:spLocks noGrp="1"/>
          </p:cNvSpPr>
          <p:nvPr>
            <p:ph type="sldNum" sz="quarter" idx="12"/>
          </p:nvPr>
        </p:nvSpPr>
        <p:spPr/>
        <p:txBody>
          <a:bodyPr/>
          <a:lstStyle/>
          <a:p>
            <a:fld id="{4267CD5E-26CF-4249-8540-BB1D07FD4227}" type="slidenum">
              <a:rPr lang="en-US" smtClean="0"/>
              <a:t>9</a:t>
            </a:fld>
            <a:endParaRPr lang="en-US"/>
          </a:p>
        </p:txBody>
      </p:sp>
    </p:spTree>
    <p:extLst>
      <p:ext uri="{BB962C8B-B14F-4D97-AF65-F5344CB8AC3E}">
        <p14:creationId xmlns:p14="http://schemas.microsoft.com/office/powerpoint/2010/main" val="2917025530"/>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E07BB162C18CC47913BB0AEF4809ABB" ma:contentTypeVersion="10" ma:contentTypeDescription="Create a new document." ma:contentTypeScope="" ma:versionID="044990a6824429b5ba9d51cd07c1c1fd">
  <xsd:schema xmlns:xsd="http://www.w3.org/2001/XMLSchema" xmlns:xs="http://www.w3.org/2001/XMLSchema" xmlns:p="http://schemas.microsoft.com/office/2006/metadata/properties" xmlns:ns2="72742ea3-1dfe-4f69-95ff-f7751b477ace" targetNamespace="http://schemas.microsoft.com/office/2006/metadata/properties" ma:root="true" ma:fieldsID="13f2fd71cc57c0e03f5ff1ab0295c914" ns2:_="">
    <xsd:import namespace="72742ea3-1dfe-4f69-95ff-f7751b477a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SearchPropertie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742ea3-1dfe-4f69-95ff-f7751b477a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FD59D9-AFA8-4A40-997D-B4063A444B83}">
  <ds:schemaRefs>
    <ds:schemaRef ds:uri="http://schemas.microsoft.com/sharepoint/v3/contenttype/forms"/>
  </ds:schemaRefs>
</ds:datastoreItem>
</file>

<file path=customXml/itemProps2.xml><?xml version="1.0" encoding="utf-8"?>
<ds:datastoreItem xmlns:ds="http://schemas.openxmlformats.org/officeDocument/2006/customXml" ds:itemID="{88BD16D5-5881-4C51-B209-6D2E0C4F58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823648-0334-49BF-81C5-F5DE09873970}">
  <ds:schemaRefs>
    <ds:schemaRef ds:uri="72742ea3-1dfe-4f69-95ff-f7751b477a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496</TotalTime>
  <Words>530</Words>
  <Application>Microsoft Macintosh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DeepSeek-CJK-patch</vt:lpstr>
      <vt:lpstr>IBM Plex Sans</vt:lpstr>
      <vt:lpstr>IBM Plex Sans Light</vt:lpstr>
      <vt:lpstr>IBM Plex Sans SemiBold</vt:lpstr>
      <vt:lpstr>Saira Condensed Condensed Light</vt:lpstr>
      <vt:lpstr>Saira Condensed Condensed SemiBold</vt:lpstr>
      <vt:lpstr>System Font Regular</vt:lpstr>
      <vt:lpstr>Times New Roman</vt:lpstr>
      <vt:lpstr>Wingdings</vt:lpstr>
      <vt:lpstr>Office Theme</vt:lpstr>
      <vt:lpstr>CareerWise</vt:lpstr>
      <vt:lpstr>Agenda</vt:lpstr>
      <vt:lpstr>Introduction </vt:lpstr>
      <vt:lpstr>Key Features</vt:lpstr>
      <vt:lpstr>Technical Architecture </vt:lpstr>
      <vt:lpstr>Data Integration &amp; Workflows </vt:lpstr>
      <vt:lpstr>Use Cases &amp; Scenarios </vt:lpstr>
      <vt:lpstr>Implementation Roadmap </vt:lpstr>
      <vt:lpstr>Benefits &amp; Impact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LOREM IPSUM DOLOR</dc:title>
  <dc:creator>NIHAR JIGNESHKUMAR PATEL</dc:creator>
  <cp:lastModifiedBy>Sanika Mhadgut</cp:lastModifiedBy>
  <cp:revision>70</cp:revision>
  <dcterms:created xsi:type="dcterms:W3CDTF">2022-06-10T19:28:06Z</dcterms:created>
  <dcterms:modified xsi:type="dcterms:W3CDTF">2025-03-30T14:57:41Z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2023-10-25T18:09:07Z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33d243b3-75fa-4e3a-a0e7-459e2224e7ff</vt:lpwstr>
  </property>
  <property fmtid="{D5CDD505-2E9C-101B-9397-08002B2CF9AE}" pid="8" name="MSIP_Label_a73fd474-4f3c-44ed-88fb-5cc4bd2471bf_ContentBits">
    <vt:lpwstr>0</vt:lpwstr>
  </property>
  <property fmtid="{D5CDD505-2E9C-101B-9397-08002B2CF9AE}" pid="9" name="ContentTypeId">
    <vt:lpwstr>0x0101007E07BB162C18CC47913BB0AEF4809ABB</vt:lpwstr>
  </property>
</Properties>
</file>