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B1BDA-FA62-40DD-A5AA-B2C5AF72471E}" v="760" dt="2020-12-03T08:33:17.277"/>
    <p1510:client id="{6B1789DA-C5F9-46B9-97E2-1D57B0CA4E25}" v="240" dt="2020-12-02T08:51:04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theme" Target="theme/theme1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viewProps" Target="view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microsoft.com/office/2015/10/relationships/revisionInfo" Target="revisionInfo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presProps" Target="pres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ableStyles" Target="tableStyles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237" y="721990"/>
            <a:ext cx="9144000" cy="114773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A project on</a:t>
            </a:r>
            <a:r>
              <a:rPr lang="en-GB" b="1" dirty="0">
                <a:solidFill>
                  <a:srgbClr val="FF0000"/>
                </a:solidFill>
                <a:cs typeface="Calibri Light"/>
              </a:rPr>
              <a:t> </a:t>
            </a:r>
            <a:br>
              <a:rPr lang="en-GB" b="1" dirty="0">
                <a:solidFill>
                  <a:srgbClr val="FF0000"/>
                </a:solidFill>
                <a:cs typeface="Calibri Light"/>
              </a:rPr>
            </a:br>
            <a:r>
              <a:rPr lang="en-GB" b="1" dirty="0">
                <a:solidFill>
                  <a:srgbClr val="FF0000"/>
                </a:solidFill>
                <a:cs typeface="Calibri Light"/>
              </a:rPr>
              <a:t>PFA for Micro Credit Defaulter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3631"/>
            <a:ext cx="9144000" cy="98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                                                                          </a:t>
            </a:r>
            <a:r>
              <a:rPr lang="en-GB" dirty="0">
                <a:solidFill>
                  <a:srgbClr val="000000"/>
                </a:solidFill>
                <a:cs typeface="Calibri"/>
              </a:rPr>
              <a:t>                   </a:t>
            </a:r>
            <a:r>
              <a:rPr lang="en-GB" dirty="0">
                <a:solidFill>
                  <a:srgbClr val="FF0000"/>
                </a:solidFill>
                <a:cs typeface="Calibri"/>
              </a:rPr>
              <a:t>By Sanika S. Shet</a:t>
            </a:r>
            <a:endParaRPr lang="en-US" dirty="0">
              <a:cs typeface="Calibri" panose="020F0502020204030204"/>
            </a:endParaRPr>
          </a:p>
          <a:p>
            <a:r>
              <a:rPr lang="en-GB" dirty="0">
                <a:solidFill>
                  <a:srgbClr val="FF0000"/>
                </a:solidFill>
                <a:cs typeface="Calibri"/>
              </a:rPr>
              <a:t>                                                                                             Data Science Intern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A3D2-6CCF-49E6-8508-AA193F32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8) Splitting the Dataset into the Training set and Test set</a:t>
            </a:r>
            <a:endParaRPr lang="en-US" dirty="0"/>
          </a:p>
          <a:p>
            <a:endParaRPr lang="en-GB" dirty="0">
              <a:cs typeface="Calibri Light"/>
            </a:endParaRP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69EF9F1-EC50-4690-9CAA-F7E3CA27C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540" y="1805055"/>
            <a:ext cx="5229225" cy="1447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A59CD-CE56-4653-9F05-F8922A48A2E6}"/>
              </a:ext>
            </a:extLst>
          </p:cNvPr>
          <p:cNvSpPr txBox="1"/>
          <p:nvPr/>
        </p:nvSpPr>
        <p:spPr>
          <a:xfrm>
            <a:off x="1327688" y="3549111"/>
            <a:ext cx="1059567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Training Set: A subset of dataset to train the machine learning model, and we already know the output.</a:t>
            </a:r>
            <a:endParaRPr lang="en-US" dirty="0"/>
          </a:p>
          <a:p>
            <a:r>
              <a:rPr lang="en-GB" dirty="0"/>
              <a:t>Test set: A subset of dataset to test the machine learning model, and by using the test set, model predicts the output.</a:t>
            </a:r>
            <a:endParaRPr lang="en-GB" dirty="0">
              <a:cs typeface="Calibri"/>
            </a:endParaRPr>
          </a:p>
          <a:p>
            <a:r>
              <a:rPr lang="en-GB" dirty="0"/>
              <a:t>For splitting the dataset, we will use the below lines of code:</a:t>
            </a:r>
            <a:endParaRPr lang="en-GB" dirty="0">
              <a:cs typeface="Calibri"/>
            </a:endParaRPr>
          </a:p>
          <a:p>
            <a:r>
              <a:rPr lang="en-GB" dirty="0"/>
              <a:t>from </a:t>
            </a:r>
            <a:r>
              <a:rPr lang="en-GB" dirty="0" err="1"/>
              <a:t>sklearn.model_selection</a:t>
            </a:r>
            <a:r>
              <a:rPr lang="en-GB" dirty="0"/>
              <a:t> import </a:t>
            </a:r>
            <a:r>
              <a:rPr lang="en-GB" dirty="0" err="1"/>
              <a:t>train_test_split</a:t>
            </a:r>
            <a:endParaRPr lang="en-GB" dirty="0" err="1">
              <a:cs typeface="Calibri"/>
            </a:endParaRPr>
          </a:p>
          <a:p>
            <a:r>
              <a:rPr lang="en-GB" dirty="0" err="1"/>
              <a:t>x_train,x_test,y_train,y_test</a:t>
            </a:r>
            <a:r>
              <a:rPr lang="en-GB" dirty="0"/>
              <a:t>=</a:t>
            </a:r>
            <a:r>
              <a:rPr lang="en-GB" dirty="0" err="1"/>
              <a:t>train_test_split</a:t>
            </a:r>
            <a:r>
              <a:rPr lang="en-GB" dirty="0"/>
              <a:t>(</a:t>
            </a:r>
            <a:r>
              <a:rPr lang="en-GB" dirty="0" err="1"/>
              <a:t>x,y,test_size</a:t>
            </a:r>
            <a:r>
              <a:rPr lang="en-GB" dirty="0"/>
              <a:t>=0.2,random_state=0)</a:t>
            </a:r>
            <a:endParaRPr lang="en-GB" dirty="0">
              <a:cs typeface="Calibri"/>
            </a:endParaRPr>
          </a:p>
          <a:p>
            <a:pPr algn="l"/>
            <a:r>
              <a:rPr lang="en-GB" dirty="0"/>
              <a:t>dd text</a:t>
            </a:r>
          </a:p>
        </p:txBody>
      </p:sp>
    </p:spTree>
    <p:extLst>
      <p:ext uri="{BB962C8B-B14F-4D97-AF65-F5344CB8AC3E}">
        <p14:creationId xmlns:p14="http://schemas.microsoft.com/office/powerpoint/2010/main" val="411050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F102-A32B-43ED-8B9F-734D272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9) Feature Scaling</a:t>
            </a:r>
            <a:endParaRPr lang="en-US" dirty="0"/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223F-FC41-4DA7-BAB9-A52CA967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 panose="020F0502020204030204"/>
              </a:rPr>
              <a:t>Feature scaling is the final step of data </a:t>
            </a:r>
            <a:r>
              <a:rPr lang="en-GB" dirty="0" err="1">
                <a:cs typeface="Calibri" panose="020F0502020204030204"/>
              </a:rPr>
              <a:t>preprocessing</a:t>
            </a:r>
            <a:r>
              <a:rPr lang="en-GB" dirty="0">
                <a:cs typeface="Calibri" panose="020F0502020204030204"/>
              </a:rPr>
              <a:t> in machine learning. </a:t>
            </a:r>
            <a:endParaRPr lang="en-GB">
              <a:cs typeface="Calibri" panose="020F0502020204030204"/>
            </a:endParaRPr>
          </a:p>
          <a:p>
            <a:r>
              <a:rPr lang="en-GB" dirty="0">
                <a:cs typeface="Calibri"/>
              </a:rPr>
              <a:t>#feature scaling</a:t>
            </a:r>
          </a:p>
          <a:p>
            <a:r>
              <a:rPr lang="en-GB" dirty="0">
                <a:cs typeface="Calibri"/>
              </a:rPr>
              <a:t>from </a:t>
            </a:r>
            <a:r>
              <a:rPr lang="en-GB" dirty="0" err="1">
                <a:cs typeface="Calibri" panose="020F0502020204030204"/>
              </a:rPr>
              <a:t>sklearn.preprocessing</a:t>
            </a:r>
            <a:r>
              <a:rPr lang="en-GB" dirty="0">
                <a:cs typeface="Calibri" panose="020F0502020204030204"/>
              </a:rPr>
              <a:t> import </a:t>
            </a:r>
            <a:r>
              <a:rPr lang="en-GB" dirty="0" err="1">
                <a:cs typeface="Calibri" panose="020F0502020204030204"/>
              </a:rPr>
              <a:t>StandardScaler</a:t>
            </a:r>
            <a:endParaRPr lang="en-GB" dirty="0" err="1"/>
          </a:p>
          <a:p>
            <a:r>
              <a:rPr lang="en-GB" dirty="0" err="1">
                <a:cs typeface="Calibri" panose="020F0502020204030204"/>
              </a:rPr>
              <a:t>sc</a:t>
            </a:r>
            <a:r>
              <a:rPr lang="en-GB" dirty="0">
                <a:cs typeface="Calibri" panose="020F0502020204030204"/>
              </a:rPr>
              <a:t>=</a:t>
            </a:r>
            <a:r>
              <a:rPr lang="en-GB" dirty="0" err="1">
                <a:cs typeface="Calibri" panose="020F0502020204030204"/>
              </a:rPr>
              <a:t>StandardScaler</a:t>
            </a:r>
            <a:r>
              <a:rPr lang="en-GB" dirty="0">
                <a:cs typeface="Calibri" panose="020F0502020204030204"/>
              </a:rPr>
              <a:t>()</a:t>
            </a:r>
            <a:endParaRPr lang="en-GB" dirty="0"/>
          </a:p>
          <a:p>
            <a:r>
              <a:rPr lang="en-GB" dirty="0">
                <a:cs typeface="Calibri" panose="020F0502020204030204"/>
              </a:rPr>
              <a:t>x =</a:t>
            </a:r>
            <a:r>
              <a:rPr lang="en-GB" dirty="0" err="1">
                <a:cs typeface="Calibri" panose="020F0502020204030204"/>
              </a:rPr>
              <a:t>sc.fit_transform</a:t>
            </a:r>
            <a:r>
              <a:rPr lang="en-GB" dirty="0">
                <a:cs typeface="Calibri" panose="020F0502020204030204"/>
              </a:rPr>
              <a:t>(x)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22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0D71-2F49-4C52-9417-BE59C208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libri"/>
                <a:cs typeface="Calibri"/>
              </a:rPr>
              <a:t>Model/s Development and Evaluation </a:t>
            </a:r>
            <a:endParaRPr lang="en-US"/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E3AA-2455-4E57-9ACE-2370DE90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Classification Algorithms Used are:</a:t>
            </a:r>
          </a:p>
          <a:p>
            <a:r>
              <a:rPr lang="en-GB" dirty="0">
                <a:cs typeface="Calibri"/>
              </a:rPr>
              <a:t>1)Logistic Regression</a:t>
            </a:r>
            <a:endParaRPr lang="en-GB" dirty="0"/>
          </a:p>
          <a:p>
            <a:r>
              <a:rPr lang="en-GB" dirty="0">
                <a:cs typeface="Calibri"/>
              </a:rPr>
              <a:t>2)Ridge Classifier</a:t>
            </a:r>
            <a:endParaRPr lang="en-GB" dirty="0"/>
          </a:p>
          <a:p>
            <a:r>
              <a:rPr lang="en-GB" dirty="0">
                <a:cs typeface="Calibri"/>
              </a:rPr>
              <a:t>3)Random Forest Classifier</a:t>
            </a:r>
            <a:endParaRPr lang="en-GB" dirty="0"/>
          </a:p>
          <a:p>
            <a:r>
              <a:rPr lang="en-GB" dirty="0">
                <a:cs typeface="Calibri"/>
              </a:rPr>
              <a:t>4)</a:t>
            </a:r>
            <a:r>
              <a:rPr lang="en-GB" dirty="0" err="1">
                <a:cs typeface="Calibri"/>
              </a:rPr>
              <a:t>KNeighbors</a:t>
            </a:r>
            <a:r>
              <a:rPr lang="en-GB" dirty="0">
                <a:cs typeface="Calibri"/>
              </a:rPr>
              <a:t> Classifier</a:t>
            </a:r>
            <a:endParaRPr lang="en-GB" dirty="0"/>
          </a:p>
          <a:p>
            <a:r>
              <a:rPr lang="en-GB" dirty="0">
                <a:cs typeface="Calibri"/>
              </a:rPr>
              <a:t>5)</a:t>
            </a:r>
            <a:r>
              <a:rPr lang="en-GB" dirty="0" err="1">
                <a:cs typeface="Calibri"/>
              </a:rPr>
              <a:t>XGBoost</a:t>
            </a:r>
            <a:r>
              <a:rPr lang="en-GB" dirty="0">
                <a:cs typeface="Calibri"/>
              </a:rPr>
              <a:t> Classifier</a:t>
            </a:r>
            <a:endParaRPr lang="en-GB" dirty="0"/>
          </a:p>
          <a:p>
            <a:r>
              <a:rPr lang="en-GB" dirty="0">
                <a:cs typeface="Calibri"/>
              </a:rPr>
              <a:t>6)</a:t>
            </a:r>
            <a:r>
              <a:rPr lang="en-GB" dirty="0" err="1">
                <a:cs typeface="Calibri"/>
              </a:rPr>
              <a:t>GaussianNB</a:t>
            </a:r>
            <a:endParaRPr lang="en-GB" dirty="0" err="1"/>
          </a:p>
          <a:p>
            <a:r>
              <a:rPr lang="en-GB" dirty="0">
                <a:cs typeface="Calibri"/>
              </a:rPr>
              <a:t>7)Decision Tree classifier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71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F4AB-7BF2-4E9C-A81C-CCA457D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Calibri"/>
                <a:cs typeface="Calibri"/>
              </a:rPr>
              <a:t>Run and Evaluate selected models</a:t>
            </a:r>
            <a:endParaRPr lang="en-US" dirty="0"/>
          </a:p>
          <a:p>
            <a:endParaRPr lang="en-GB" dirty="0">
              <a:cs typeface="Calibri Light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381CF9-9B82-4334-9BD3-F8DC8745B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058194"/>
            <a:ext cx="8534400" cy="3886200"/>
          </a:xfrm>
        </p:spPr>
      </p:pic>
    </p:spTree>
    <p:extLst>
      <p:ext uri="{BB962C8B-B14F-4D97-AF65-F5344CB8AC3E}">
        <p14:creationId xmlns:p14="http://schemas.microsoft.com/office/powerpoint/2010/main" val="322042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7158D94-32C9-4D23-A24A-972D5EB27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75" y="521185"/>
            <a:ext cx="8825873" cy="6017405"/>
          </a:xfrm>
        </p:spPr>
      </p:pic>
    </p:spTree>
    <p:extLst>
      <p:ext uri="{BB962C8B-B14F-4D97-AF65-F5344CB8AC3E}">
        <p14:creationId xmlns:p14="http://schemas.microsoft.com/office/powerpoint/2010/main" val="426269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BD6D-A0D6-4EF5-B2AC-4F4937A5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Results: </a:t>
            </a:r>
            <a:r>
              <a:rPr lang="en-GB" sz="2800" dirty="0">
                <a:cs typeface="Calibri Light"/>
              </a:rPr>
              <a:t>I choose </a:t>
            </a:r>
            <a:r>
              <a:rPr lang="en-GB" sz="2800" dirty="0" err="1">
                <a:cs typeface="Calibri Light"/>
              </a:rPr>
              <a:t>XGBClassifier</a:t>
            </a:r>
            <a:r>
              <a:rPr lang="en-GB" sz="2800" dirty="0">
                <a:cs typeface="Calibri Light"/>
              </a:rPr>
              <a:t> as my final model because it performed well on my dataset with 91% Accuracy score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DFC5641-5166-493E-BE48-16AE1682A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143" y="1825625"/>
            <a:ext cx="5175713" cy="4351338"/>
          </a:xfrm>
        </p:spPr>
      </p:pic>
    </p:spTree>
    <p:extLst>
      <p:ext uri="{BB962C8B-B14F-4D97-AF65-F5344CB8AC3E}">
        <p14:creationId xmlns:p14="http://schemas.microsoft.com/office/powerpoint/2010/main" val="394559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C0BD-1E3F-4C4E-B72B-2AB0E7F6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7" y="185388"/>
            <a:ext cx="10967633" cy="64952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100" dirty="0">
                <a:latin typeface="Consolas"/>
              </a:rPr>
              <a:t>********************* XGBClassifier ***********************
</a:t>
            </a:r>
            <a:r>
              <a:rPr lang="en-GB" sz="1100" dirty="0" err="1">
                <a:latin typeface="Consolas"/>
              </a:rPr>
              <a:t>XGBClassifier</a:t>
            </a:r>
            <a:r>
              <a:rPr lang="en-GB" sz="1100" dirty="0">
                <a:latin typeface="Consolas"/>
              </a:rPr>
              <a:t>(</a:t>
            </a:r>
            <a:r>
              <a:rPr lang="en-GB" sz="1100" dirty="0" err="1">
                <a:latin typeface="Consolas"/>
              </a:rPr>
              <a:t>base_score</a:t>
            </a:r>
            <a:r>
              <a:rPr lang="en-GB" sz="1100" dirty="0">
                <a:latin typeface="Consolas"/>
              </a:rPr>
              <a:t>=0.5, booster='</a:t>
            </a:r>
            <a:r>
              <a:rPr lang="en-GB" sz="1100" dirty="0" err="1">
                <a:latin typeface="Consolas"/>
              </a:rPr>
              <a:t>gbtree</a:t>
            </a:r>
            <a:r>
              <a:rPr lang="en-GB" sz="1100" dirty="0">
                <a:latin typeface="Consolas"/>
              </a:rPr>
              <a:t>', </a:t>
            </a:r>
            <a:r>
              <a:rPr lang="en-GB" sz="1100" dirty="0" err="1">
                <a:latin typeface="Consolas"/>
              </a:rPr>
              <a:t>colsample_bylevel</a:t>
            </a:r>
            <a:r>
              <a:rPr lang="en-GB" sz="1100" dirty="0">
                <a:latin typeface="Consolas"/>
              </a:rPr>
              <a:t>=1,
              </a:t>
            </a:r>
            <a:r>
              <a:rPr lang="en-GB" sz="1100" dirty="0" err="1">
                <a:latin typeface="Consolas"/>
              </a:rPr>
              <a:t>colsample_bynode</a:t>
            </a:r>
            <a:r>
              <a:rPr lang="en-GB" sz="1100" dirty="0">
                <a:latin typeface="Consolas"/>
              </a:rPr>
              <a:t>=1, </a:t>
            </a:r>
            <a:r>
              <a:rPr lang="en-GB" sz="1100" dirty="0" err="1">
                <a:latin typeface="Consolas"/>
              </a:rPr>
              <a:t>colsample_bytree</a:t>
            </a:r>
            <a:r>
              <a:rPr lang="en-GB" sz="1100" dirty="0">
                <a:latin typeface="Consolas"/>
              </a:rPr>
              <a:t>=1, gamma=0, </a:t>
            </a:r>
            <a:r>
              <a:rPr lang="en-GB" sz="1100" dirty="0" err="1">
                <a:latin typeface="Consolas"/>
              </a:rPr>
              <a:t>gpu_id</a:t>
            </a:r>
            <a:r>
              <a:rPr lang="en-GB" sz="1100" dirty="0">
                <a:latin typeface="Consolas"/>
              </a:rPr>
              <a:t>=-1,
              </a:t>
            </a:r>
            <a:r>
              <a:rPr lang="en-GB" sz="1100" dirty="0" err="1">
                <a:latin typeface="Consolas"/>
              </a:rPr>
              <a:t>importance_type</a:t>
            </a:r>
            <a:r>
              <a:rPr lang="en-GB" sz="1100" dirty="0">
                <a:latin typeface="Consolas"/>
              </a:rPr>
              <a:t>='gain', </a:t>
            </a:r>
            <a:r>
              <a:rPr lang="en-GB" sz="1100" dirty="0" err="1">
                <a:latin typeface="Consolas"/>
              </a:rPr>
              <a:t>interaction_constraints</a:t>
            </a:r>
            <a:r>
              <a:rPr lang="en-GB" sz="1100" dirty="0">
                <a:latin typeface="Consolas"/>
              </a:rPr>
              <a:t>='',
              </a:t>
            </a:r>
            <a:r>
              <a:rPr lang="en-GB" sz="1100" dirty="0" err="1">
                <a:latin typeface="Consolas"/>
              </a:rPr>
              <a:t>learning_rate</a:t>
            </a:r>
            <a:r>
              <a:rPr lang="en-GB" sz="1100" dirty="0">
                <a:latin typeface="Consolas"/>
              </a:rPr>
              <a:t>=0.300000012, </a:t>
            </a:r>
            <a:r>
              <a:rPr lang="en-GB" sz="1100" dirty="0" err="1">
                <a:latin typeface="Consolas"/>
              </a:rPr>
              <a:t>max_delta_step</a:t>
            </a:r>
            <a:r>
              <a:rPr lang="en-GB" sz="1100" dirty="0">
                <a:latin typeface="Consolas"/>
              </a:rPr>
              <a:t>=0, </a:t>
            </a:r>
            <a:r>
              <a:rPr lang="en-GB" sz="1100" dirty="0" err="1">
                <a:latin typeface="Consolas"/>
              </a:rPr>
              <a:t>max_depth</a:t>
            </a:r>
            <a:r>
              <a:rPr lang="en-GB" sz="1100" dirty="0">
                <a:latin typeface="Consolas"/>
              </a:rPr>
              <a:t>=6,
              </a:t>
            </a:r>
            <a:r>
              <a:rPr lang="en-GB" sz="1100" dirty="0" err="1">
                <a:latin typeface="Consolas"/>
              </a:rPr>
              <a:t>min_child_weight</a:t>
            </a:r>
            <a:r>
              <a:rPr lang="en-GB" sz="1100" dirty="0">
                <a:latin typeface="Consolas"/>
              </a:rPr>
              <a:t>=1, missing=nan, </a:t>
            </a:r>
            <a:r>
              <a:rPr lang="en-GB" sz="1100" dirty="0" err="1">
                <a:latin typeface="Consolas"/>
              </a:rPr>
              <a:t>monotone_constraints</a:t>
            </a:r>
            <a:r>
              <a:rPr lang="en-GB" sz="1100" dirty="0">
                <a:latin typeface="Consolas"/>
              </a:rPr>
              <a:t>='()',
              </a:t>
            </a:r>
            <a:r>
              <a:rPr lang="en-GB" sz="1100" dirty="0" err="1">
                <a:latin typeface="Consolas"/>
              </a:rPr>
              <a:t>n_estimators</a:t>
            </a:r>
            <a:r>
              <a:rPr lang="en-GB" sz="1100" dirty="0">
                <a:latin typeface="Consolas"/>
              </a:rPr>
              <a:t>=100, </a:t>
            </a:r>
            <a:r>
              <a:rPr lang="en-GB" sz="1100" dirty="0" err="1">
                <a:latin typeface="Consolas"/>
              </a:rPr>
              <a:t>n_jobs</a:t>
            </a:r>
            <a:r>
              <a:rPr lang="en-GB" sz="1100" dirty="0">
                <a:latin typeface="Consolas"/>
              </a:rPr>
              <a:t>=0, </a:t>
            </a:r>
            <a:r>
              <a:rPr lang="en-GB" sz="1100" dirty="0" err="1">
                <a:latin typeface="Consolas"/>
              </a:rPr>
              <a:t>num_parallel_tree</a:t>
            </a:r>
            <a:r>
              <a:rPr lang="en-GB" sz="1100" dirty="0">
                <a:latin typeface="Consolas"/>
              </a:rPr>
              <a:t>=1, </a:t>
            </a:r>
            <a:r>
              <a:rPr lang="en-GB" sz="1100" dirty="0" err="1">
                <a:latin typeface="Consolas"/>
              </a:rPr>
              <a:t>random_state</a:t>
            </a:r>
            <a:r>
              <a:rPr lang="en-GB" sz="1100" dirty="0">
                <a:latin typeface="Consolas"/>
              </a:rPr>
              <a:t>=0,
              </a:t>
            </a:r>
            <a:r>
              <a:rPr lang="en-GB" sz="1100" dirty="0" err="1">
                <a:latin typeface="Consolas"/>
              </a:rPr>
              <a:t>reg_alpha</a:t>
            </a:r>
            <a:r>
              <a:rPr lang="en-GB" sz="1100" dirty="0">
                <a:latin typeface="Consolas"/>
              </a:rPr>
              <a:t>=0, </a:t>
            </a:r>
            <a:r>
              <a:rPr lang="en-GB" sz="1100" dirty="0" err="1">
                <a:latin typeface="Consolas"/>
              </a:rPr>
              <a:t>reg_lambda</a:t>
            </a:r>
            <a:r>
              <a:rPr lang="en-GB" sz="1100" dirty="0">
                <a:latin typeface="Consolas"/>
              </a:rPr>
              <a:t>=1, </a:t>
            </a:r>
            <a:r>
              <a:rPr lang="en-GB" sz="1100" dirty="0" err="1">
                <a:latin typeface="Consolas"/>
              </a:rPr>
              <a:t>scale_pos_weight</a:t>
            </a:r>
            <a:r>
              <a:rPr lang="en-GB" sz="1100" dirty="0">
                <a:latin typeface="Consolas"/>
              </a:rPr>
              <a:t>=1, subsample=1,
              </a:t>
            </a:r>
            <a:r>
              <a:rPr lang="en-GB" sz="1100" dirty="0" err="1">
                <a:latin typeface="Consolas"/>
              </a:rPr>
              <a:t>tree_method</a:t>
            </a:r>
            <a:r>
              <a:rPr lang="en-GB" sz="1100" dirty="0">
                <a:latin typeface="Consolas"/>
              </a:rPr>
              <a:t>='exact', </a:t>
            </a:r>
            <a:r>
              <a:rPr lang="en-GB" sz="1100" dirty="0" err="1">
                <a:latin typeface="Consolas"/>
              </a:rPr>
              <a:t>validate_parameters</a:t>
            </a:r>
            <a:r>
              <a:rPr lang="en-GB" sz="1100" dirty="0">
                <a:latin typeface="Consolas"/>
              </a:rPr>
              <a:t>=1, verbosity=None)
</a:t>
            </a:r>
            <a:r>
              <a:rPr lang="en-GB" sz="1100" dirty="0" err="1">
                <a:latin typeface="Consolas"/>
              </a:rPr>
              <a:t>Accuracy_score</a:t>
            </a:r>
            <a:r>
              <a:rPr lang="en-GB" sz="1100" dirty="0">
                <a:latin typeface="Consolas"/>
              </a:rPr>
              <a:t>= 0.9138087429787531
</a:t>
            </a:r>
            <a:r>
              <a:rPr lang="en-GB" sz="1100" dirty="0" err="1">
                <a:latin typeface="Consolas"/>
              </a:rPr>
              <a:t>Cross_Val_Score</a:t>
            </a:r>
            <a:r>
              <a:rPr lang="en-GB" sz="1100" dirty="0">
                <a:latin typeface="Consolas"/>
              </a:rPr>
              <a:t> = 0.9231860240360785
</a:t>
            </a:r>
            <a:r>
              <a:rPr lang="en-GB" sz="1100" dirty="0" err="1">
                <a:latin typeface="Consolas"/>
              </a:rPr>
              <a:t>roc_auc_score</a:t>
            </a:r>
            <a:r>
              <a:rPr lang="en-GB" sz="1100" dirty="0">
                <a:latin typeface="Consolas"/>
              </a:rPr>
              <a:t>- 0.7946477981623601
</a:t>
            </a:r>
            <a:r>
              <a:rPr lang="en-GB" sz="1100" dirty="0" err="1">
                <a:latin typeface="Consolas"/>
              </a:rPr>
              <a:t>classification_report</a:t>
            </a:r>
            <a:r>
              <a:rPr lang="en-GB" sz="1100" dirty="0">
                <a:latin typeface="Consolas"/>
              </a:rPr>
              <a:t>
               precision    recall  f1-score   support
           0       0.67      0.63      0.65      7359
           1       0.95      0.95      0.95     49967
    accuracy                           0.91     57326
   macro </a:t>
            </a:r>
            <a:r>
              <a:rPr lang="en-GB" sz="1100" dirty="0" err="1">
                <a:latin typeface="Consolas"/>
              </a:rPr>
              <a:t>avg</a:t>
            </a:r>
            <a:r>
              <a:rPr lang="en-GB" sz="1100" dirty="0">
                <a:latin typeface="Consolas"/>
              </a:rPr>
              <a:t>       0.81      0.79      0.80     57326
weighted </a:t>
            </a:r>
            <a:r>
              <a:rPr lang="en-GB" sz="1100" dirty="0" err="1">
                <a:latin typeface="Consolas"/>
              </a:rPr>
              <a:t>avg</a:t>
            </a:r>
            <a:r>
              <a:rPr lang="en-GB" sz="1100" dirty="0">
                <a:latin typeface="Consolas"/>
              </a:rPr>
              <a:t>       0.91      0.91      0.91     57326
</a:t>
            </a:r>
          </a:p>
          <a:p>
            <a:r>
              <a:rPr lang="en-GB" sz="1100" dirty="0">
                <a:latin typeface="Consolas"/>
              </a:rPr>
              <a:t>Confusion matrix:
[[ 4668  2691]
 [ 2250 47717]]
</a:t>
            </a:r>
            <a:r>
              <a:rPr lang="en-GB" sz="1100" dirty="0">
                <a:ea typeface="+mn-lt"/>
                <a:cs typeface="+mn-lt"/>
              </a:rPr>
              <a:t> </a:t>
            </a:r>
            <a:endParaRPr lang="en-GB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30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87DB-AA38-4986-843E-3E70F55F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10" y="5182514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                                                            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52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73A8-1C10-4527-9AE0-628E8A3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STEPS INCLUDED IN PROJECT ARE: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0D73A0B-BE90-4B75-953D-082C021A0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549" y="2075953"/>
            <a:ext cx="8816597" cy="3011191"/>
          </a:xfrm>
        </p:spPr>
      </p:pic>
    </p:spTree>
    <p:extLst>
      <p:ext uri="{BB962C8B-B14F-4D97-AF65-F5344CB8AC3E}">
        <p14:creationId xmlns:p14="http://schemas.microsoft.com/office/powerpoint/2010/main" val="17289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F5FE-81F8-44FA-B289-29670122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libri"/>
                <a:cs typeface="Calibri"/>
              </a:rPr>
              <a:t>Data </a:t>
            </a:r>
            <a:r>
              <a:rPr lang="en-IN" sz="3200" dirty="0" err="1">
                <a:latin typeface="Calibri"/>
                <a:cs typeface="Calibri"/>
              </a:rPr>
              <a:t>Preprocessing</a:t>
            </a:r>
            <a:r>
              <a:rPr lang="en-IN" sz="3200" dirty="0">
                <a:latin typeface="Calibri"/>
                <a:cs typeface="Calibri"/>
              </a:rPr>
              <a:t> includes following steps:</a:t>
            </a:r>
            <a:br>
              <a:rPr lang="en-IN" sz="3200" dirty="0">
                <a:latin typeface="Calibri"/>
                <a:cs typeface="Calibri"/>
              </a:rPr>
            </a:br>
            <a:r>
              <a:rPr lang="en-IN" dirty="0">
                <a:latin typeface="Calibri"/>
                <a:cs typeface="Calibri"/>
              </a:rPr>
              <a:t>1) Importing Libraries</a:t>
            </a:r>
            <a:endParaRPr lang="en-US" dirty="0"/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6746-F47C-4F68-B8CB-95948F9D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import pandas as pd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import </a:t>
            </a:r>
            <a:r>
              <a:rPr lang="en-GB" dirty="0" err="1">
                <a:ea typeface="+mn-lt"/>
                <a:cs typeface="+mn-lt"/>
              </a:rPr>
              <a:t>numpy</a:t>
            </a:r>
            <a:r>
              <a:rPr lang="en-GB" dirty="0">
                <a:ea typeface="+mn-lt"/>
                <a:cs typeface="+mn-lt"/>
              </a:rPr>
              <a:t> as np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import </a:t>
            </a:r>
            <a:r>
              <a:rPr lang="en-GB" dirty="0" err="1">
                <a:ea typeface="+mn-lt"/>
                <a:cs typeface="+mn-lt"/>
              </a:rPr>
              <a:t>matplotlib.pyplot</a:t>
            </a:r>
            <a:r>
              <a:rPr lang="en-GB" dirty="0">
                <a:ea typeface="+mn-lt"/>
                <a:cs typeface="+mn-lt"/>
              </a:rPr>
              <a:t> as </a:t>
            </a:r>
            <a:r>
              <a:rPr lang="en-GB" dirty="0" err="1">
                <a:ea typeface="+mn-lt"/>
                <a:cs typeface="+mn-lt"/>
              </a:rPr>
              <a:t>plt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import seaborn as </a:t>
            </a:r>
            <a:r>
              <a:rPr lang="en-GB" dirty="0" err="1">
                <a:ea typeface="+mn-lt"/>
                <a:cs typeface="+mn-lt"/>
              </a:rPr>
              <a:t>sns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import warnings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warnings.filterwarnings</a:t>
            </a:r>
            <a:r>
              <a:rPr lang="en-GB" dirty="0">
                <a:ea typeface="+mn-lt"/>
                <a:cs typeface="+mn-lt"/>
              </a:rPr>
              <a:t>('ignore')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3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69BA-51CA-4894-9B7C-8DD16619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/>
                <a:cs typeface="Calibri"/>
              </a:rPr>
              <a:t>2) Importing the Datasets</a:t>
            </a:r>
            <a:endParaRPr lang="en-US" dirty="0"/>
          </a:p>
          <a:p>
            <a:endParaRPr lang="en-GB" dirty="0"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F75E1B3-E5CA-407E-B0EF-6967006B4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2505869"/>
            <a:ext cx="9658350" cy="29908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62433-BD2E-492C-8B27-D10BB1DFCA11}"/>
              </a:ext>
            </a:extLst>
          </p:cNvPr>
          <p:cNvSpPr txBox="1"/>
          <p:nvPr/>
        </p:nvSpPr>
        <p:spPr>
          <a:xfrm>
            <a:off x="1676400" y="1030636"/>
            <a:ext cx="84259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We can use </a:t>
            </a:r>
            <a:r>
              <a:rPr lang="en-GB" dirty="0" err="1">
                <a:cs typeface="Calibri"/>
              </a:rPr>
              <a:t>read_excel</a:t>
            </a:r>
            <a:r>
              <a:rPr lang="en-GB" dirty="0">
                <a:cs typeface="Calibri"/>
              </a:rPr>
              <a:t> function as below:</a:t>
            </a:r>
            <a:endParaRPr lang="en-US" dirty="0"/>
          </a:p>
          <a:p>
            <a:r>
              <a:rPr lang="en-GB" dirty="0">
                <a:cs typeface="Calibri"/>
              </a:rPr>
              <a:t>df=</a:t>
            </a:r>
            <a:r>
              <a:rPr lang="en-GB" dirty="0" err="1">
                <a:cs typeface="Calibri"/>
              </a:rPr>
              <a:t>pd.read_excel</a:t>
            </a:r>
            <a:r>
              <a:rPr lang="en-GB" dirty="0">
                <a:cs typeface="Calibri"/>
              </a:rPr>
              <a:t>(</a:t>
            </a:r>
            <a:r>
              <a:rPr lang="en-GB" dirty="0" err="1">
                <a:cs typeface="Calibri"/>
              </a:rPr>
              <a:t>r'C</a:t>
            </a:r>
            <a:r>
              <a:rPr lang="en-GB" dirty="0">
                <a:cs typeface="Calibri"/>
              </a:rPr>
              <a:t>:\Users\SANIKA\Documents\Micro_credit_defaulter.xlsx')</a:t>
            </a:r>
            <a:endParaRPr lang="en-GB" dirty="0"/>
          </a:p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3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8C85-07D2-481C-A853-9CA3FB2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/>
                <a:cs typeface="Calibri"/>
              </a:rPr>
              <a:t>3) Handling Missing data:</a:t>
            </a:r>
            <a:endParaRPr lang="en-US" dirty="0"/>
          </a:p>
          <a:p>
            <a:endParaRPr lang="en-GB" dirty="0">
              <a:cs typeface="Calibri Light"/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49D98B7-50D1-4A18-9C16-7A7698D45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557" y="1296100"/>
            <a:ext cx="4404071" cy="5332896"/>
          </a:xfrm>
        </p:spPr>
      </p:pic>
    </p:spTree>
    <p:extLst>
      <p:ext uri="{BB962C8B-B14F-4D97-AF65-F5344CB8AC3E}">
        <p14:creationId xmlns:p14="http://schemas.microsoft.com/office/powerpoint/2010/main" val="9711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BF81-E1D8-4883-8C96-9FFF25E2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Encoding Categorical data:</a:t>
            </a:r>
            <a:endParaRPr lang="en-US" dirty="0"/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9AEE-7DF7-41F1-AFAF-4CFDD081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this dataset '</a:t>
            </a:r>
            <a:r>
              <a:rPr lang="en-GB" dirty="0" err="1">
                <a:ea typeface="+mn-lt"/>
                <a:cs typeface="+mn-lt"/>
              </a:rPr>
              <a:t>pcircle</a:t>
            </a:r>
            <a:r>
              <a:rPr lang="en-GB" dirty="0">
                <a:ea typeface="+mn-lt"/>
                <a:cs typeface="+mn-lt"/>
              </a:rPr>
              <a:t>' and  '</a:t>
            </a:r>
            <a:r>
              <a:rPr lang="en-GB" dirty="0" err="1">
                <a:ea typeface="+mn-lt"/>
                <a:cs typeface="+mn-lt"/>
              </a:rPr>
              <a:t>msisdn</a:t>
            </a:r>
            <a:r>
              <a:rPr lang="en-GB" dirty="0">
                <a:ea typeface="+mn-lt"/>
                <a:cs typeface="+mn-lt"/>
              </a:rPr>
              <a:t>' have datatype as object, hence we have to encode it to fit in the model.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Since, We are going to drop both columns hence , no need to encode the columns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2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7666-67C2-40FE-86B2-C893B58A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6)Feature Selection</a:t>
            </a:r>
            <a:endParaRPr lang="en-US"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pic>
        <p:nvPicPr>
          <p:cNvPr id="4" name="Picture 4" descr="A close up of a scoreboard&#10;&#10;Description automatically generated">
            <a:extLst>
              <a:ext uri="{FF2B5EF4-FFF2-40B4-BE49-F238E27FC236}">
                <a16:creationId xmlns:a16="http://schemas.microsoft.com/office/drawing/2014/main" id="{F4E6DF54-ED12-4B61-8B50-1959EBCAB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631" y="1825625"/>
            <a:ext cx="6087382" cy="46613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56ED5-55EE-40DC-BA32-A2E0825570D8}"/>
              </a:ext>
            </a:extLst>
          </p:cNvPr>
          <p:cNvSpPr txBox="1"/>
          <p:nvPr/>
        </p:nvSpPr>
        <p:spPr>
          <a:xfrm>
            <a:off x="1082299" y="125019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Here, we have done feature selection by correlation heatmap.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7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E620-2C24-4A6D-9530-168A82CE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#Selecting features based on correlation</a:t>
            </a:r>
          </a:p>
          <a:p>
            <a:r>
              <a:rPr lang="en-GB" dirty="0">
                <a:cs typeface="Calibri"/>
              </a:rPr>
              <a:t>columns = </a:t>
            </a:r>
            <a:r>
              <a:rPr lang="en-GB" dirty="0" err="1">
                <a:cs typeface="Calibri"/>
              </a:rPr>
              <a:t>np.full</a:t>
            </a:r>
            <a:r>
              <a:rPr lang="en-GB" dirty="0">
                <a:cs typeface="Calibri"/>
              </a:rPr>
              <a:t>((</a:t>
            </a:r>
            <a:r>
              <a:rPr lang="en-GB" dirty="0" err="1">
                <a:cs typeface="Calibri"/>
              </a:rPr>
              <a:t>df_cor.shape</a:t>
            </a:r>
            <a:r>
              <a:rPr lang="en-GB" dirty="0">
                <a:cs typeface="Calibri"/>
              </a:rPr>
              <a:t>[0],), True, </a:t>
            </a:r>
            <a:r>
              <a:rPr lang="en-GB" dirty="0" err="1">
                <a:cs typeface="Calibri"/>
              </a:rPr>
              <a:t>dtype</a:t>
            </a:r>
            <a:r>
              <a:rPr lang="en-GB" dirty="0">
                <a:cs typeface="Calibri"/>
              </a:rPr>
              <a:t>=bool)</a:t>
            </a:r>
            <a:endParaRPr lang="en-GB" dirty="0"/>
          </a:p>
          <a:p>
            <a:r>
              <a:rPr lang="en-GB" dirty="0">
                <a:cs typeface="Calibri"/>
              </a:rPr>
              <a:t>for </a:t>
            </a:r>
            <a:r>
              <a:rPr lang="en-GB" dirty="0" err="1">
                <a:cs typeface="Calibri"/>
              </a:rPr>
              <a:t>i</a:t>
            </a:r>
            <a:r>
              <a:rPr lang="en-GB" dirty="0">
                <a:cs typeface="Calibri"/>
              </a:rPr>
              <a:t> in range(</a:t>
            </a:r>
            <a:r>
              <a:rPr lang="en-GB" dirty="0" err="1">
                <a:cs typeface="Calibri"/>
              </a:rPr>
              <a:t>df_cor.shape</a:t>
            </a:r>
            <a:r>
              <a:rPr lang="en-GB" dirty="0">
                <a:cs typeface="Calibri"/>
              </a:rPr>
              <a:t>[0]):</a:t>
            </a:r>
            <a:endParaRPr lang="en-GB" dirty="0"/>
          </a:p>
          <a:p>
            <a:r>
              <a:rPr lang="en-GB" dirty="0">
                <a:cs typeface="Calibri"/>
              </a:rPr>
              <a:t>for j in range(i+1, </a:t>
            </a:r>
            <a:r>
              <a:rPr lang="en-GB" dirty="0" err="1">
                <a:cs typeface="Calibri"/>
              </a:rPr>
              <a:t>df_cor.shape</a:t>
            </a:r>
            <a:r>
              <a:rPr lang="en-GB" dirty="0">
                <a:cs typeface="Calibri"/>
              </a:rPr>
              <a:t>[0]):</a:t>
            </a:r>
            <a:endParaRPr lang="en-GB" dirty="0"/>
          </a:p>
          <a:p>
            <a:r>
              <a:rPr lang="en-GB" dirty="0">
                <a:cs typeface="Calibri"/>
              </a:rPr>
              <a:t>if </a:t>
            </a:r>
            <a:r>
              <a:rPr lang="en-GB" dirty="0" err="1">
                <a:cs typeface="Calibri"/>
              </a:rPr>
              <a:t>df_cor.iloc</a:t>
            </a:r>
            <a:r>
              <a:rPr lang="en-GB" dirty="0">
                <a:cs typeface="Calibri"/>
              </a:rPr>
              <a:t>[</a:t>
            </a:r>
            <a:r>
              <a:rPr lang="en-GB" dirty="0" err="1">
                <a:cs typeface="Calibri"/>
              </a:rPr>
              <a:t>i,j</a:t>
            </a:r>
            <a:r>
              <a:rPr lang="en-GB" dirty="0">
                <a:cs typeface="Calibri"/>
              </a:rPr>
              <a:t>] &gt;= 0.9:</a:t>
            </a:r>
            <a:endParaRPr lang="en-GB" dirty="0"/>
          </a:p>
          <a:p>
            <a:r>
              <a:rPr lang="en-GB" dirty="0">
                <a:cs typeface="Calibri"/>
              </a:rPr>
              <a:t>if columns[j]:</a:t>
            </a:r>
            <a:endParaRPr lang="en-GB" dirty="0"/>
          </a:p>
          <a:p>
            <a:r>
              <a:rPr lang="en-GB" dirty="0">
                <a:cs typeface="Calibri"/>
              </a:rPr>
              <a:t>columns[j] = False</a:t>
            </a:r>
            <a:endParaRPr lang="en-GB" dirty="0"/>
          </a:p>
          <a:p>
            <a:r>
              <a:rPr lang="en-GB" dirty="0" err="1">
                <a:cs typeface="Calibri"/>
              </a:rPr>
              <a:t>selected_columns</a:t>
            </a:r>
            <a:r>
              <a:rPr lang="en-GB" dirty="0">
                <a:cs typeface="Calibri"/>
              </a:rPr>
              <a:t> = </a:t>
            </a:r>
            <a:r>
              <a:rPr lang="en-GB" dirty="0" err="1">
                <a:cs typeface="Calibri"/>
              </a:rPr>
              <a:t>df.columns</a:t>
            </a:r>
            <a:r>
              <a:rPr lang="en-GB" dirty="0">
                <a:cs typeface="Calibri"/>
              </a:rPr>
              <a:t>[columns]</a:t>
            </a:r>
            <a:endParaRPr lang="en-GB" dirty="0"/>
          </a:p>
          <a:p>
            <a:r>
              <a:rPr lang="en-GB" dirty="0">
                <a:cs typeface="Calibri"/>
              </a:rPr>
              <a:t>df = df[</a:t>
            </a:r>
            <a:r>
              <a:rPr lang="en-GB" dirty="0" err="1">
                <a:cs typeface="Calibri"/>
              </a:rPr>
              <a:t>selected_columns</a:t>
            </a:r>
            <a:r>
              <a:rPr lang="en-GB" dirty="0">
                <a:cs typeface="Calibri"/>
              </a:rPr>
              <a:t>]</a:t>
            </a:r>
            <a:endParaRPr lang="en-GB" dirty="0"/>
          </a:p>
          <a:p>
            <a:r>
              <a:rPr lang="en-GB" dirty="0">
                <a:cs typeface="Calibri"/>
              </a:rPr>
              <a:t>By this, The dataset will have only those columns with correlation less than 0.9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6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D09B-9E5B-42B8-8460-9AD91769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7)Removing outliers</a:t>
            </a:r>
            <a:endParaRPr lang="en-US" dirty="0"/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72C8-BEB3-4DE5-8B01-1C46B99C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We have removed outliers by </a:t>
            </a:r>
            <a:r>
              <a:rPr lang="en-GB" dirty="0" err="1">
                <a:cs typeface="Calibri"/>
              </a:rPr>
              <a:t>Zscore</a:t>
            </a:r>
            <a:r>
              <a:rPr lang="en-GB" dirty="0">
                <a:cs typeface="Calibri"/>
              </a:rPr>
              <a:t> method.</a:t>
            </a:r>
          </a:p>
          <a:p>
            <a:r>
              <a:rPr lang="en-GB" dirty="0">
                <a:cs typeface="Calibri"/>
              </a:rPr>
              <a:t>from </a:t>
            </a:r>
            <a:r>
              <a:rPr lang="en-GB" dirty="0" err="1">
                <a:cs typeface="Calibri"/>
              </a:rPr>
              <a:t>scipy.stats</a:t>
            </a:r>
            <a:r>
              <a:rPr lang="en-GB" dirty="0">
                <a:cs typeface="Calibri"/>
              </a:rPr>
              <a:t> import </a:t>
            </a:r>
            <a:r>
              <a:rPr lang="en-GB" dirty="0" err="1">
                <a:cs typeface="Calibri"/>
              </a:rPr>
              <a:t>zscore</a:t>
            </a:r>
            <a:endParaRPr lang="en-GB" dirty="0" err="1"/>
          </a:p>
          <a:p>
            <a:r>
              <a:rPr lang="en-GB" dirty="0">
                <a:cs typeface="Calibri"/>
              </a:rPr>
              <a:t>z=</a:t>
            </a:r>
            <a:r>
              <a:rPr lang="en-GB" dirty="0" err="1">
                <a:cs typeface="Calibri"/>
              </a:rPr>
              <a:t>np.abs</a:t>
            </a:r>
            <a:r>
              <a:rPr lang="en-GB" dirty="0">
                <a:cs typeface="Calibri"/>
              </a:rPr>
              <a:t>(</a:t>
            </a:r>
            <a:r>
              <a:rPr lang="en-GB" dirty="0" err="1">
                <a:cs typeface="Calibri"/>
              </a:rPr>
              <a:t>zscore</a:t>
            </a:r>
            <a:r>
              <a:rPr lang="en-GB" dirty="0">
                <a:cs typeface="Calibri"/>
              </a:rPr>
              <a:t>(df))</a:t>
            </a:r>
            <a:endParaRPr lang="en-GB" dirty="0"/>
          </a:p>
          <a:p>
            <a:r>
              <a:rPr lang="en-GB" dirty="0">
                <a:cs typeface="Calibri"/>
              </a:rPr>
              <a:t>threshold=5</a:t>
            </a:r>
            <a:endParaRPr lang="en-GB" dirty="0"/>
          </a:p>
          <a:p>
            <a:r>
              <a:rPr lang="en-GB" dirty="0">
                <a:cs typeface="Calibri"/>
              </a:rPr>
              <a:t>print(</a:t>
            </a:r>
            <a:r>
              <a:rPr lang="en-GB" dirty="0" err="1">
                <a:cs typeface="Calibri"/>
              </a:rPr>
              <a:t>np.where</a:t>
            </a:r>
            <a:r>
              <a:rPr lang="en-GB" dirty="0">
                <a:cs typeface="Calibri"/>
              </a:rPr>
              <a:t>(z&gt;5))</a:t>
            </a:r>
            <a:endParaRPr lang="en-GB" dirty="0"/>
          </a:p>
          <a:p>
            <a:r>
              <a:rPr lang="en-GB" dirty="0" err="1">
                <a:cs typeface="Calibri"/>
              </a:rPr>
              <a:t>df_new</a:t>
            </a:r>
            <a:r>
              <a:rPr lang="en-GB" dirty="0">
                <a:cs typeface="Calibri"/>
              </a:rPr>
              <a:t>=df[(z&lt;5).all(axis=1)]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37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 project on  PFA for Micro Credit Defaulter</vt:lpstr>
      <vt:lpstr>STEPS INCLUDED IN PROJECT ARE:</vt:lpstr>
      <vt:lpstr>Data Preprocessing includes following steps: 1) Importing Libraries </vt:lpstr>
      <vt:lpstr>2) Importing the Datasets </vt:lpstr>
      <vt:lpstr>3) Handling Missing data: </vt:lpstr>
      <vt:lpstr>5) Encoding Categorical data: </vt:lpstr>
      <vt:lpstr>6)Feature Selection </vt:lpstr>
      <vt:lpstr>PowerPoint Presentation</vt:lpstr>
      <vt:lpstr>7)Removing outliers </vt:lpstr>
      <vt:lpstr>8) Splitting the Dataset into the Training set and Test set </vt:lpstr>
      <vt:lpstr>9) Feature Scaling </vt:lpstr>
      <vt:lpstr>Model/s Development and Evaluation  </vt:lpstr>
      <vt:lpstr>Run and Evaluate selected models </vt:lpstr>
      <vt:lpstr>PowerPoint Presentation</vt:lpstr>
      <vt:lpstr>Results: I choose XGBClassifier as my final model because it performed well on my dataset with 91% Accuracy score</vt:lpstr>
      <vt:lpstr>PowerPoint Presentation</vt:lpstr>
      <vt:lpstr>                                                          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238</cp:revision>
  <dcterms:created xsi:type="dcterms:W3CDTF">2020-12-02T08:34:20Z</dcterms:created>
  <dcterms:modified xsi:type="dcterms:W3CDTF">2020-12-03T08:33:20Z</dcterms:modified>
</cp:coreProperties>
</file>