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0" d="100"/>
          <a:sy n="60" d="100"/>
        </p:scale>
        <p:origin x="9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10/31/2023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7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10/31/2023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26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10/31/2023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6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10/31/2023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15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10/31/2023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42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10/31/2023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41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10/31/2023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90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10/31/2023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97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10/31/2023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6019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10/31/2023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23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10/31/2023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15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fld id="{A5B0A250-5CC0-1746-B209-08E8B0DAE6AF}" type="datetimeFigureOut">
              <a:rPr lang="en-US" smtClean="0"/>
              <a:pPr/>
              <a:t>10/31/2023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lIns="109728" tIns="109728" rIns="109728" bIns="9144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62017674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4000" b="1" i="0" kern="1200" spc="11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900"/>
        </a:spcBef>
        <a:buFont typeface="Arial" panose="020B0604020202020204" pitchFamily="34" charset="0"/>
        <a:buChar char="•"/>
        <a:defRPr sz="2400" b="0" i="0" kern="1200" spc="70">
          <a:solidFill>
            <a:schemeClr val="tx1"/>
          </a:solidFill>
          <a:latin typeface="+mn-lt"/>
          <a:ea typeface="+mn-ea"/>
          <a:cs typeface="+mn-cs"/>
        </a:defRPr>
      </a:lvl1pPr>
      <a:lvl2pPr marL="685800" indent="-228600" algn="l" defTabSz="914400" rtl="0" eaLnBrk="1" latinLnBrk="0" hangingPunct="1">
        <a:lnSpc>
          <a:spcPct val="114000"/>
        </a:lnSpc>
        <a:spcBef>
          <a:spcPts val="900"/>
        </a:spcBef>
        <a:buFont typeface="Arial" panose="020B0604020202020204" pitchFamily="34" charset="0"/>
        <a:buChar char="•"/>
        <a:defRPr sz="2000" b="0" i="0" kern="1200" spc="70">
          <a:solidFill>
            <a:schemeClr val="tx1"/>
          </a:solidFill>
          <a:latin typeface="+mn-lt"/>
          <a:ea typeface="+mn-ea"/>
          <a:cs typeface="+mn-cs"/>
        </a:defRPr>
      </a:lvl2pPr>
      <a:lvl3pPr marL="1143000" indent="-228600" algn="l" defTabSz="914400" rtl="0" eaLnBrk="1" latinLnBrk="0" hangingPunct="1">
        <a:lnSpc>
          <a:spcPct val="114000"/>
        </a:lnSpc>
        <a:spcBef>
          <a:spcPts val="900"/>
        </a:spcBef>
        <a:buFont typeface="Arial" panose="020B0604020202020204" pitchFamily="34" charset="0"/>
        <a:buChar char="•"/>
        <a:defRPr sz="1800" b="0" i="0" kern="1200" spc="70">
          <a:solidFill>
            <a:schemeClr val="tx1"/>
          </a:solidFill>
          <a:latin typeface="+mn-lt"/>
          <a:ea typeface="+mn-ea"/>
          <a:cs typeface="+mn-cs"/>
        </a:defRPr>
      </a:lvl3pPr>
      <a:lvl4pPr marL="1600200" indent="-228600" algn="l" defTabSz="914400" rtl="0" eaLnBrk="1" latinLnBrk="0" hangingPunct="1">
        <a:lnSpc>
          <a:spcPct val="114000"/>
        </a:lnSpc>
        <a:spcBef>
          <a:spcPts val="900"/>
        </a:spcBef>
        <a:buFont typeface="Arial" panose="020B0604020202020204" pitchFamily="34" charset="0"/>
        <a:buChar char="•"/>
        <a:defRPr sz="1600" b="0" i="0" kern="1200" spc="70">
          <a:solidFill>
            <a:schemeClr val="tx1"/>
          </a:solidFill>
          <a:latin typeface="+mn-lt"/>
          <a:ea typeface="+mn-ea"/>
          <a:cs typeface="+mn-cs"/>
        </a:defRPr>
      </a:lvl4pPr>
      <a:lvl5pPr marL="2057400" indent="-228600" algn="l" defTabSz="914400" rtl="0" eaLnBrk="1" latinLnBrk="0" hangingPunct="1">
        <a:lnSpc>
          <a:spcPct val="114000"/>
        </a:lnSpc>
        <a:spcBef>
          <a:spcPts val="900"/>
        </a:spcBef>
        <a:buFont typeface="Arial" panose="020B0604020202020204" pitchFamily="34" charset="0"/>
        <a:buChar char="•"/>
        <a:defRPr sz="1400" b="0" i="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hyperlink" Target="https://www.amazon.i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docs/Glossary/HTML"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0BAE201-4BF6-7415-D5DB-382C8DDD2140}"/>
              </a:ext>
            </a:extLst>
          </p:cNvPr>
          <p:cNvSpPr>
            <a:spLocks noGrp="1"/>
          </p:cNvSpPr>
          <p:nvPr>
            <p:ph type="ctrTitle"/>
          </p:nvPr>
        </p:nvSpPr>
        <p:spPr>
          <a:xfrm>
            <a:off x="4739751" y="1146432"/>
            <a:ext cx="6201151" cy="1806427"/>
          </a:xfrm>
        </p:spPr>
        <p:txBody>
          <a:bodyPr>
            <a:normAutofit/>
          </a:bodyPr>
          <a:lstStyle/>
          <a:p>
            <a:r>
              <a:rPr lang="en-US" sz="4800" dirty="0"/>
              <a:t>Web Programming Fundamentals</a:t>
            </a:r>
            <a:endParaRPr lang="en-IN" sz="4800" dirty="0"/>
          </a:p>
        </p:txBody>
      </p:sp>
      <p:sp>
        <p:nvSpPr>
          <p:cNvPr id="3" name="Subtitle 2">
            <a:extLst>
              <a:ext uri="{FF2B5EF4-FFF2-40B4-BE49-F238E27FC236}">
                <a16:creationId xmlns:a16="http://schemas.microsoft.com/office/drawing/2014/main" id="{F6B7FA09-80E4-28CE-5BE4-77F44C114602}"/>
              </a:ext>
            </a:extLst>
          </p:cNvPr>
          <p:cNvSpPr>
            <a:spLocks noGrp="1"/>
          </p:cNvSpPr>
          <p:nvPr>
            <p:ph type="subTitle" idx="1"/>
          </p:nvPr>
        </p:nvSpPr>
        <p:spPr>
          <a:xfrm>
            <a:off x="4739751" y="3908434"/>
            <a:ext cx="6479629" cy="1475177"/>
          </a:xfrm>
        </p:spPr>
        <p:txBody>
          <a:bodyPr>
            <a:normAutofit/>
          </a:bodyPr>
          <a:lstStyle/>
          <a:p>
            <a:r>
              <a:rPr lang="en-US" b="1" dirty="0"/>
              <a:t>By Aniket </a:t>
            </a:r>
            <a:r>
              <a:rPr lang="en-US" b="1" dirty="0" err="1"/>
              <a:t>Metkari</a:t>
            </a:r>
            <a:r>
              <a:rPr lang="en-US" b="1" dirty="0"/>
              <a:t> – 22101A2001</a:t>
            </a:r>
            <a:endParaRPr lang="en-IN" b="1" dirty="0"/>
          </a:p>
        </p:txBody>
      </p:sp>
      <p:pic>
        <p:nvPicPr>
          <p:cNvPr id="4" name="Picture 3" descr="Jigsaw puzzles in plastic figures">
            <a:extLst>
              <a:ext uri="{FF2B5EF4-FFF2-40B4-BE49-F238E27FC236}">
                <a16:creationId xmlns:a16="http://schemas.microsoft.com/office/drawing/2014/main" id="{98474921-CCD9-B936-5F73-8B10DF584A32}"/>
              </a:ext>
            </a:extLst>
          </p:cNvPr>
          <p:cNvPicPr>
            <a:picLocks noChangeAspect="1"/>
          </p:cNvPicPr>
          <p:nvPr/>
        </p:nvPicPr>
        <p:blipFill rotWithShape="1">
          <a:blip r:embed="rId2"/>
          <a:srcRect l="31013" r="26845"/>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16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5" name="Oval 5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5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Oval 6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0" name="Straight Connector 7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2" name="Rectangle 8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85" name="Oval 84">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39CD334-56A8-C0A6-CC68-9041E1D1DD6D}"/>
              </a:ext>
            </a:extLst>
          </p:cNvPr>
          <p:cNvSpPr>
            <a:spLocks noGrp="1"/>
          </p:cNvSpPr>
          <p:nvPr>
            <p:ph type="title"/>
          </p:nvPr>
        </p:nvSpPr>
        <p:spPr>
          <a:xfrm>
            <a:off x="4739751" y="768335"/>
            <a:ext cx="7285672" cy="1201554"/>
          </a:xfrm>
        </p:spPr>
        <p:txBody>
          <a:bodyPr vert="horz" lIns="91440" tIns="45720" rIns="91440" bIns="45720" rtlCol="0" anchor="t">
            <a:normAutofit fontScale="90000"/>
          </a:bodyPr>
          <a:lstStyle/>
          <a:p>
            <a:pPr>
              <a:lnSpc>
                <a:spcPct val="100000"/>
              </a:lnSpc>
            </a:pPr>
            <a:r>
              <a:rPr lang="en-US" dirty="0"/>
              <a:t>URL</a:t>
            </a:r>
            <a:br>
              <a:rPr lang="en-US" dirty="0"/>
            </a:br>
            <a:r>
              <a:rPr lang="en-US" dirty="0"/>
              <a:t>(Uniform Resource Locator)</a:t>
            </a:r>
          </a:p>
        </p:txBody>
      </p:sp>
      <p:pic>
        <p:nvPicPr>
          <p:cNvPr id="4" name="Picture 3" descr="A rainbow colored splatter&#10;&#10;Description automatically generated">
            <a:extLst>
              <a:ext uri="{FF2B5EF4-FFF2-40B4-BE49-F238E27FC236}">
                <a16:creationId xmlns:a16="http://schemas.microsoft.com/office/drawing/2014/main" id="{DE00F7D6-1B47-0D13-0656-498F196C7D5E}"/>
              </a:ext>
            </a:extLst>
          </p:cNvPr>
          <p:cNvPicPr>
            <a:picLocks noChangeAspect="1"/>
          </p:cNvPicPr>
          <p:nvPr/>
        </p:nvPicPr>
        <p:blipFill rotWithShape="1">
          <a:blip r:embed="rId2"/>
          <a:srcRect l="38817" r="26345" b="1"/>
          <a:stretch/>
        </p:blipFill>
        <p:spPr>
          <a:xfrm>
            <a:off x="20" y="1"/>
            <a:ext cx="4173349" cy="6857999"/>
          </a:xfrm>
          <a:prstGeom prst="rect">
            <a:avLst/>
          </a:prstGeom>
        </p:spPr>
      </p:pic>
      <p:cxnSp>
        <p:nvCxnSpPr>
          <p:cNvPr id="93" name="Straight Connector 92">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D177EAA-C56A-4AE3-DA29-59957421511F}"/>
              </a:ext>
            </a:extLst>
          </p:cNvPr>
          <p:cNvSpPr txBox="1"/>
          <p:nvPr/>
        </p:nvSpPr>
        <p:spPr>
          <a:xfrm>
            <a:off x="4625163" y="2445488"/>
            <a:ext cx="7285672" cy="2862322"/>
          </a:xfrm>
          <a:prstGeom prst="rect">
            <a:avLst/>
          </a:prstGeom>
          <a:noFill/>
        </p:spPr>
        <p:txBody>
          <a:bodyPr wrap="square" rtlCol="0">
            <a:spAutoFit/>
          </a:bodyPr>
          <a:lstStyle/>
          <a:p>
            <a:r>
              <a:rPr lang="en-US" b="1" i="0" dirty="0">
                <a:solidFill>
                  <a:srgbClr val="1B1B1B"/>
                </a:solidFill>
                <a:effectLst/>
                <a:latin typeface="Inter"/>
              </a:rPr>
              <a:t>URL</a:t>
            </a:r>
            <a:r>
              <a:rPr lang="en-US" b="0" i="0" dirty="0">
                <a:solidFill>
                  <a:srgbClr val="1B1B1B"/>
                </a:solidFill>
                <a:effectLst/>
                <a:latin typeface="Inter"/>
              </a:rPr>
              <a:t> stands for </a:t>
            </a:r>
            <a:r>
              <a:rPr lang="en-US" b="0" i="1" dirty="0">
                <a:solidFill>
                  <a:srgbClr val="1B1B1B"/>
                </a:solidFill>
                <a:effectLst/>
                <a:latin typeface="Inter"/>
              </a:rPr>
              <a:t>Uniform Resource Locator</a:t>
            </a:r>
            <a:r>
              <a:rPr lang="en-US" b="0" i="0" dirty="0">
                <a:solidFill>
                  <a:srgbClr val="1B1B1B"/>
                </a:solidFill>
                <a:effectLst/>
                <a:latin typeface="Inter"/>
              </a:rPr>
              <a:t>. A URL is nothing more than the address of a given unique resource on the Web. In theory, each valid URL points to a unique resource. Such resources can be an HTML page, a CSS document, an image, etc. In practice, there are some exceptions, the most common being a URL pointing to a resource that no longer exists or that has moved.</a:t>
            </a:r>
          </a:p>
          <a:p>
            <a:endParaRPr lang="en-US" dirty="0">
              <a:solidFill>
                <a:srgbClr val="1B1B1B"/>
              </a:solidFill>
              <a:latin typeface="Inter"/>
            </a:endParaRPr>
          </a:p>
          <a:p>
            <a:r>
              <a:rPr lang="en-US" dirty="0">
                <a:solidFill>
                  <a:srgbClr val="1B1B1B"/>
                </a:solidFill>
                <a:latin typeface="Inter"/>
              </a:rPr>
              <a:t> Here Are some Examples:</a:t>
            </a:r>
          </a:p>
          <a:p>
            <a:pPr marL="342900" indent="-342900">
              <a:buAutoNum type="arabicPeriod"/>
            </a:pPr>
            <a:r>
              <a:rPr lang="en-IN" dirty="0">
                <a:hlinkClick r:id="rId3"/>
              </a:rPr>
              <a:t>https://www.google.com/</a:t>
            </a:r>
            <a:endParaRPr lang="en-IN" dirty="0"/>
          </a:p>
          <a:p>
            <a:pPr marL="342900" indent="-342900">
              <a:buAutoNum type="arabicPeriod"/>
            </a:pPr>
            <a:r>
              <a:rPr lang="en-IN" dirty="0">
                <a:hlinkClick r:id="rId4"/>
              </a:rPr>
              <a:t>https://www.amazon.in/</a:t>
            </a:r>
            <a:endParaRPr lang="en-IN" dirty="0"/>
          </a:p>
        </p:txBody>
      </p:sp>
    </p:spTree>
    <p:extLst>
      <p:ext uri="{BB962C8B-B14F-4D97-AF65-F5344CB8AC3E}">
        <p14:creationId xmlns:p14="http://schemas.microsoft.com/office/powerpoint/2010/main" val="37997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 name="Oval 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Oval 4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Oval 5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cubes on a white background&#10;&#10;Description automatically generated">
            <a:extLst>
              <a:ext uri="{FF2B5EF4-FFF2-40B4-BE49-F238E27FC236}">
                <a16:creationId xmlns:a16="http://schemas.microsoft.com/office/drawing/2014/main" id="{D22D7787-12CC-A8C1-F52D-C5EEDBAD94BB}"/>
              </a:ext>
            </a:extLst>
          </p:cNvPr>
          <p:cNvPicPr>
            <a:picLocks noChangeAspect="1"/>
          </p:cNvPicPr>
          <p:nvPr/>
        </p:nvPicPr>
        <p:blipFill rotWithShape="1">
          <a:blip r:embed="rId2"/>
          <a:srcRect r="25"/>
          <a:stretch/>
        </p:blipFill>
        <p:spPr>
          <a:xfrm>
            <a:off x="3048" y="-1"/>
            <a:ext cx="12188952" cy="6858000"/>
          </a:xfrm>
          <a:prstGeom prst="rect">
            <a:avLst/>
          </a:prstGeom>
        </p:spPr>
      </p:pic>
      <p:sp>
        <p:nvSpPr>
          <p:cNvPr id="38" name="Rectangle">
            <a:extLst>
              <a:ext uri="{FF2B5EF4-FFF2-40B4-BE49-F238E27FC236}">
                <a16:creationId xmlns:a16="http://schemas.microsoft.com/office/drawing/2014/main" id="{2B31B496-E92B-C84B-83E3-6272409ED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7"/>
            <a:ext cx="12192001" cy="2365291"/>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82C9AD80-2CEF-EFB6-6E7B-4893FF9BC1B4}"/>
              </a:ext>
            </a:extLst>
          </p:cNvPr>
          <p:cNvSpPr>
            <a:spLocks noGrp="1"/>
          </p:cNvSpPr>
          <p:nvPr>
            <p:ph type="title"/>
          </p:nvPr>
        </p:nvSpPr>
        <p:spPr>
          <a:xfrm>
            <a:off x="566924" y="768209"/>
            <a:ext cx="6402597" cy="1063244"/>
          </a:xfrm>
        </p:spPr>
        <p:txBody>
          <a:bodyPr vert="horz" lIns="91440" tIns="45720" rIns="91440" bIns="45720" rtlCol="0" anchor="t">
            <a:normAutofit/>
          </a:bodyPr>
          <a:lstStyle/>
          <a:p>
            <a:pPr>
              <a:lnSpc>
                <a:spcPct val="100000"/>
              </a:lnSpc>
            </a:pPr>
            <a:r>
              <a:rPr lang="en-US" sz="4800"/>
              <a:t>Thank You!!</a:t>
            </a:r>
          </a:p>
        </p:txBody>
      </p:sp>
      <p:grpSp>
        <p:nvGrpSpPr>
          <p:cNvPr id="40" name="Group 39">
            <a:extLst>
              <a:ext uri="{FF2B5EF4-FFF2-40B4-BE49-F238E27FC236}">
                <a16:creationId xmlns:a16="http://schemas.microsoft.com/office/drawing/2014/main" id="{558D799D-6817-AF48-958F-CAC89BB717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65" name="Freeform 105">
              <a:extLst>
                <a:ext uri="{FF2B5EF4-FFF2-40B4-BE49-F238E27FC236}">
                  <a16:creationId xmlns:a16="http://schemas.microsoft.com/office/drawing/2014/main" id="{6DF0BB04-41B9-2740-9969-3C65CE65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492419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106">
              <a:extLst>
                <a:ext uri="{FF2B5EF4-FFF2-40B4-BE49-F238E27FC236}">
                  <a16:creationId xmlns:a16="http://schemas.microsoft.com/office/drawing/2014/main" id="{67DF20F7-680A-4548-A356-D0B3F4277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107">
              <a:extLst>
                <a:ext uri="{FF2B5EF4-FFF2-40B4-BE49-F238E27FC236}">
                  <a16:creationId xmlns:a16="http://schemas.microsoft.com/office/drawing/2014/main" id="{43CCEEBF-2FC8-D346-BCA8-D48EFF692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108">
              <a:extLst>
                <a:ext uri="{FF2B5EF4-FFF2-40B4-BE49-F238E27FC236}">
                  <a16:creationId xmlns:a16="http://schemas.microsoft.com/office/drawing/2014/main" id="{16B5A5B6-3DE9-A94C-B219-519305E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109">
              <a:extLst>
                <a:ext uri="{FF2B5EF4-FFF2-40B4-BE49-F238E27FC236}">
                  <a16:creationId xmlns:a16="http://schemas.microsoft.com/office/drawing/2014/main" id="{40B5DF0C-97A3-EB44-B608-6A71EFBF78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110">
              <a:extLst>
                <a:ext uri="{FF2B5EF4-FFF2-40B4-BE49-F238E27FC236}">
                  <a16:creationId xmlns:a16="http://schemas.microsoft.com/office/drawing/2014/main" id="{FA869BB4-4F0B-F141-BC49-AF399B47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111">
              <a:extLst>
                <a:ext uri="{FF2B5EF4-FFF2-40B4-BE49-F238E27FC236}">
                  <a16:creationId xmlns:a16="http://schemas.microsoft.com/office/drawing/2014/main" id="{4AF46C70-EE90-EC45-978A-0A8FEB661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45013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5" name="Oval 5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5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Oval 6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0" name="Straight Connector 7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2" name="Rectangle 8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85" name="Oval 84">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A5E28D6-965C-700C-BC35-C5759D310D15}"/>
              </a:ext>
            </a:extLst>
          </p:cNvPr>
          <p:cNvSpPr>
            <a:spLocks noGrp="1"/>
          </p:cNvSpPr>
          <p:nvPr>
            <p:ph type="title"/>
          </p:nvPr>
        </p:nvSpPr>
        <p:spPr>
          <a:xfrm>
            <a:off x="6388476" y="766358"/>
            <a:ext cx="4237815" cy="1008334"/>
          </a:xfrm>
        </p:spPr>
        <p:txBody>
          <a:bodyPr vert="horz" lIns="91440" tIns="45720" rIns="91440" bIns="45720" rtlCol="0" anchor="t">
            <a:normAutofit fontScale="90000"/>
          </a:bodyPr>
          <a:lstStyle/>
          <a:p>
            <a:pPr>
              <a:lnSpc>
                <a:spcPct val="100000"/>
              </a:lnSpc>
            </a:pPr>
            <a:r>
              <a:rPr lang="en-US" sz="5400" dirty="0"/>
              <a:t>Web Browser</a:t>
            </a:r>
          </a:p>
        </p:txBody>
      </p:sp>
      <p:pic>
        <p:nvPicPr>
          <p:cNvPr id="4" name="Picture 3" descr="Computer script on a screen">
            <a:extLst>
              <a:ext uri="{FF2B5EF4-FFF2-40B4-BE49-F238E27FC236}">
                <a16:creationId xmlns:a16="http://schemas.microsoft.com/office/drawing/2014/main" id="{85C6F950-716D-4748-7879-8EDF50F36541}"/>
              </a:ext>
            </a:extLst>
          </p:cNvPr>
          <p:cNvPicPr>
            <a:picLocks noChangeAspect="1"/>
          </p:cNvPicPr>
          <p:nvPr/>
        </p:nvPicPr>
        <p:blipFill rotWithShape="1">
          <a:blip r:embed="rId2"/>
          <a:srcRect r="32703" b="-2"/>
          <a:stretch/>
        </p:blipFill>
        <p:spPr>
          <a:xfrm>
            <a:off x="1" y="1"/>
            <a:ext cx="6031941" cy="6857999"/>
          </a:xfrm>
          <a:prstGeom prst="rect">
            <a:avLst/>
          </a:prstGeom>
        </p:spPr>
      </p:pic>
      <p:cxnSp>
        <p:nvCxnSpPr>
          <p:cNvPr id="93" name="Straight Connector 92">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A588C19-4AE5-0BC5-28EF-7270085BB8FF}"/>
              </a:ext>
            </a:extLst>
          </p:cNvPr>
          <p:cNvSpPr txBox="1"/>
          <p:nvPr/>
        </p:nvSpPr>
        <p:spPr>
          <a:xfrm>
            <a:off x="6528937" y="1810167"/>
            <a:ext cx="5361272" cy="3693319"/>
          </a:xfrm>
          <a:prstGeom prst="rect">
            <a:avLst/>
          </a:prstGeom>
          <a:noFill/>
        </p:spPr>
        <p:txBody>
          <a:bodyPr wrap="square" rtlCol="0">
            <a:spAutoFit/>
          </a:bodyPr>
          <a:lstStyle/>
          <a:p>
            <a:r>
              <a:rPr lang="en-US" b="0" i="0" dirty="0">
                <a:solidFill>
                  <a:srgbClr val="374151"/>
                </a:solidFill>
                <a:effectLst/>
                <a:latin typeface="Söhne"/>
              </a:rPr>
              <a:t>A web browser is a software application that allows users to access and interact with information on the World Wide Web. It acts as an interface between the user and the web, enabling users to view web pages, download files, and interact with web-based applications. </a:t>
            </a:r>
          </a:p>
          <a:p>
            <a:r>
              <a:rPr lang="en-US" dirty="0">
                <a:solidFill>
                  <a:srgbClr val="374151"/>
                </a:solidFill>
                <a:latin typeface="Söhne"/>
              </a:rPr>
              <a:t>             </a:t>
            </a:r>
            <a:r>
              <a:rPr lang="en-US" b="0" i="0" dirty="0">
                <a:solidFill>
                  <a:srgbClr val="42425A"/>
                </a:solidFill>
                <a:effectLst/>
                <a:latin typeface="Inter"/>
              </a:rPr>
              <a:t>When the web browser fetches data from an internet connected server, it uses a piece of software called a rendering engine to translate that data into text and images. This data is written in </a:t>
            </a:r>
            <a:r>
              <a:rPr lang="en-US" b="0" i="0" dirty="0">
                <a:effectLst/>
                <a:latin typeface="Inter"/>
                <a:hlinkClick r:id="rId3"/>
              </a:rPr>
              <a:t>Hypertext Markup Language</a:t>
            </a:r>
            <a:r>
              <a:rPr lang="en-US" b="0" i="0" dirty="0">
                <a:solidFill>
                  <a:srgbClr val="42425A"/>
                </a:solidFill>
                <a:effectLst/>
                <a:latin typeface="Inter"/>
              </a:rPr>
              <a:t> (HTML) and web browsers read this code to create what we see, hear and experience on the internet.</a:t>
            </a:r>
            <a:endParaRPr lang="en-IN" dirty="0"/>
          </a:p>
        </p:txBody>
      </p:sp>
    </p:spTree>
    <p:extLst>
      <p:ext uri="{BB962C8B-B14F-4D97-AF65-F5344CB8AC3E}">
        <p14:creationId xmlns:p14="http://schemas.microsoft.com/office/powerpoint/2010/main" val="161053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53" name="Oval 52">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Oval 55">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67" name="Straight Connector 66">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2"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6846414-B805-CD75-0C79-D7DE252DA9F1}"/>
              </a:ext>
            </a:extLst>
          </p:cNvPr>
          <p:cNvSpPr>
            <a:spLocks noGrp="1"/>
          </p:cNvSpPr>
          <p:nvPr>
            <p:ph type="title"/>
          </p:nvPr>
        </p:nvSpPr>
        <p:spPr>
          <a:xfrm>
            <a:off x="6041762" y="583195"/>
            <a:ext cx="4017490" cy="855246"/>
          </a:xfrm>
        </p:spPr>
        <p:txBody>
          <a:bodyPr vert="horz" lIns="91440" tIns="45720" rIns="91440" bIns="45720" rtlCol="0" anchor="t">
            <a:normAutofit/>
          </a:bodyPr>
          <a:lstStyle/>
          <a:p>
            <a:pPr>
              <a:lnSpc>
                <a:spcPct val="100000"/>
              </a:lnSpc>
            </a:pPr>
            <a:r>
              <a:rPr lang="en-US" dirty="0"/>
              <a:t>HTTP Protocol</a:t>
            </a:r>
          </a:p>
        </p:txBody>
      </p:sp>
      <p:sp>
        <p:nvSpPr>
          <p:cNvPr id="3" name="TextBox 2">
            <a:extLst>
              <a:ext uri="{FF2B5EF4-FFF2-40B4-BE49-F238E27FC236}">
                <a16:creationId xmlns:a16="http://schemas.microsoft.com/office/drawing/2014/main" id="{A20D4814-AA9C-0B77-BC43-517DF849E5F2}"/>
              </a:ext>
            </a:extLst>
          </p:cNvPr>
          <p:cNvSpPr txBox="1"/>
          <p:nvPr/>
        </p:nvSpPr>
        <p:spPr>
          <a:xfrm>
            <a:off x="6107192" y="1438440"/>
            <a:ext cx="5820648" cy="5350000"/>
          </a:xfrm>
          <a:prstGeom prst="rect">
            <a:avLst/>
          </a:prstGeom>
        </p:spPr>
        <p:txBody>
          <a:bodyPr vert="horz" lIns="91440" tIns="45720" rIns="91440" bIns="45720" rtlCol="0">
            <a:normAutofit lnSpcReduction="10000"/>
          </a:bodyPr>
          <a:lstStyle/>
          <a:p>
            <a:pPr indent="-228600">
              <a:spcBef>
                <a:spcPts val="900"/>
              </a:spcBef>
              <a:buFont typeface="Arial" panose="020B0604020202020204" pitchFamily="34" charset="0"/>
              <a:buChar char="•"/>
            </a:pPr>
            <a:r>
              <a:rPr lang="en-US" dirty="0">
                <a:effectLst/>
              </a:rPr>
              <a:t>HTTP (Hypertext Transfer Protocol) is a protocol used for transmitting data over the World Wide Web. It defines the rules and conventions for communication between web clients (typically web browsers) and web servers. Here's a description of the HTTP protocol:</a:t>
            </a:r>
          </a:p>
          <a:p>
            <a:pPr indent="-228600">
              <a:spcBef>
                <a:spcPts val="900"/>
              </a:spcBef>
              <a:buFont typeface="Arial" panose="020B0604020202020204" pitchFamily="34" charset="0"/>
              <a:buChar char="•"/>
            </a:pPr>
            <a:endParaRPr lang="en-US" dirty="0">
              <a:effectLst/>
            </a:endParaRPr>
          </a:p>
          <a:p>
            <a:pPr algn="l"/>
            <a:r>
              <a:rPr lang="en-US" b="1" i="0" dirty="0">
                <a:solidFill>
                  <a:srgbClr val="374151"/>
                </a:solidFill>
                <a:effectLst/>
                <a:latin typeface="Söhne"/>
              </a:rPr>
              <a:t>1. Client-Server Model:</a:t>
            </a:r>
            <a:r>
              <a:rPr lang="en-US" b="0" i="0" dirty="0">
                <a:solidFill>
                  <a:srgbClr val="374151"/>
                </a:solidFill>
                <a:effectLst/>
                <a:latin typeface="Söhne"/>
              </a:rPr>
              <a:t> HTTP operates within a client-server model, where a client (usually a web browser) sends requests to a server, and the server responds with the requested data.</a:t>
            </a:r>
          </a:p>
          <a:p>
            <a:pPr algn="l"/>
            <a:endParaRPr lang="en-US" b="0" i="0" dirty="0">
              <a:solidFill>
                <a:srgbClr val="374151"/>
              </a:solidFill>
              <a:effectLst/>
              <a:latin typeface="Söhne"/>
            </a:endParaRPr>
          </a:p>
          <a:p>
            <a:pPr algn="l"/>
            <a:r>
              <a:rPr lang="en-US" b="1" i="0" dirty="0">
                <a:solidFill>
                  <a:srgbClr val="374151"/>
                </a:solidFill>
                <a:effectLst/>
                <a:latin typeface="Söhne"/>
              </a:rPr>
              <a:t>2. Request-Response Cycle:</a:t>
            </a:r>
            <a:r>
              <a:rPr lang="en-US" b="0" i="0" dirty="0">
                <a:solidFill>
                  <a:srgbClr val="374151"/>
                </a:solidFill>
                <a:effectLst/>
                <a:latin typeface="Söhne"/>
              </a:rPr>
              <a:t> When you enter a URL in your web browser and hit Enter, it sends an HTTP request to the web server associated with that URL. The server processes the request and sends back an HTTP response containing the requested data.</a:t>
            </a:r>
          </a:p>
          <a:p>
            <a:pPr algn="l"/>
            <a:endParaRPr lang="en-US" b="0" i="0" dirty="0">
              <a:solidFill>
                <a:srgbClr val="374151"/>
              </a:solidFill>
              <a:effectLst/>
              <a:latin typeface="Söhne"/>
            </a:endParaRPr>
          </a:p>
          <a:p>
            <a:pPr algn="l"/>
            <a:r>
              <a:rPr lang="en-US" b="1" i="0" dirty="0">
                <a:solidFill>
                  <a:srgbClr val="374151"/>
                </a:solidFill>
                <a:effectLst/>
                <a:latin typeface="Söhne"/>
              </a:rPr>
              <a:t>3. Methods:</a:t>
            </a:r>
            <a:r>
              <a:rPr lang="en-US" b="0" i="0" dirty="0">
                <a:solidFill>
                  <a:srgbClr val="374151"/>
                </a:solidFill>
                <a:effectLst/>
                <a:latin typeface="Söhne"/>
              </a:rPr>
              <a:t> HTTP requests use different methods </a:t>
            </a:r>
          </a:p>
          <a:p>
            <a:pPr algn="l"/>
            <a:r>
              <a:rPr lang="en-US" b="0" i="0" dirty="0">
                <a:solidFill>
                  <a:srgbClr val="374151"/>
                </a:solidFill>
                <a:effectLst/>
                <a:latin typeface="Söhne"/>
              </a:rPr>
              <a:t>(also known as verbs) to specify the type of operation to be performed.</a:t>
            </a:r>
          </a:p>
          <a:p>
            <a:pPr indent="-228600">
              <a:spcBef>
                <a:spcPts val="900"/>
              </a:spcBef>
              <a:buFont typeface="Arial" panose="020B0604020202020204" pitchFamily="34" charset="0"/>
              <a:buChar char="•"/>
            </a:pPr>
            <a:endParaRPr lang="en-US" dirty="0"/>
          </a:p>
        </p:txBody>
      </p:sp>
      <p:pic>
        <p:nvPicPr>
          <p:cNvPr id="4" name="Picture 3" descr="Autoradiogram on white paper">
            <a:extLst>
              <a:ext uri="{FF2B5EF4-FFF2-40B4-BE49-F238E27FC236}">
                <a16:creationId xmlns:a16="http://schemas.microsoft.com/office/drawing/2014/main" id="{19967A66-9849-A53A-D2AD-C609CB7194D6}"/>
              </a:ext>
            </a:extLst>
          </p:cNvPr>
          <p:cNvPicPr>
            <a:picLocks noChangeAspect="1"/>
          </p:cNvPicPr>
          <p:nvPr/>
        </p:nvPicPr>
        <p:blipFill rotWithShape="1">
          <a:blip r:embed="rId2"/>
          <a:srcRect l="12122" r="12122"/>
          <a:stretch/>
        </p:blipFill>
        <p:spPr>
          <a:xfrm>
            <a:off x="1" y="-69559"/>
            <a:ext cx="5659120" cy="6857999"/>
          </a:xfrm>
          <a:prstGeom prst="rect">
            <a:avLst/>
          </a:prstGeom>
        </p:spPr>
      </p:pic>
      <p:cxnSp>
        <p:nvCxnSpPr>
          <p:cNvPr id="77" name="Straight Connector 7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31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 name="Group 17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79" name="Oval 17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Oval 18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7" name="Oval 18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3" name="Oval 19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3" name="Straight Connector 202">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04" name="Rectangle 20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 name="Group 204">
            <a:extLst>
              <a:ext uri="{FF2B5EF4-FFF2-40B4-BE49-F238E27FC236}">
                <a16:creationId xmlns:a16="http://schemas.microsoft.com/office/drawing/2014/main" id="{BD3956D6-6E4C-4E44-9836-75A085263E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1191" y="0"/>
            <a:ext cx="1901686" cy="6858000"/>
            <a:chOff x="10290315" y="0"/>
            <a:chExt cx="1901686" cy="6858000"/>
          </a:xfrm>
        </p:grpSpPr>
        <p:sp>
          <p:nvSpPr>
            <p:cNvPr id="166" name="Oval 165">
              <a:extLst>
                <a:ext uri="{FF2B5EF4-FFF2-40B4-BE49-F238E27FC236}">
                  <a16:creationId xmlns:a16="http://schemas.microsoft.com/office/drawing/2014/main" id="{8AB65B34-0BA8-6445-BE4D-E255D663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19">
              <a:extLst>
                <a:ext uri="{FF2B5EF4-FFF2-40B4-BE49-F238E27FC236}">
                  <a16:creationId xmlns:a16="http://schemas.microsoft.com/office/drawing/2014/main" id="{B4594FA9-86BB-9541-8441-05ABDCA9A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 name="Freeform 20">
              <a:extLst>
                <a:ext uri="{FF2B5EF4-FFF2-40B4-BE49-F238E27FC236}">
                  <a16:creationId xmlns:a16="http://schemas.microsoft.com/office/drawing/2014/main" id="{FED9FADB-330A-C348-B3C6-C38EA587D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 name="Freeform 21">
              <a:extLst>
                <a:ext uri="{FF2B5EF4-FFF2-40B4-BE49-F238E27FC236}">
                  <a16:creationId xmlns:a16="http://schemas.microsoft.com/office/drawing/2014/main" id="{ABA4E9E9-74F6-4E47-AACC-1D1CB58EA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Freeform 22">
              <a:extLst>
                <a:ext uri="{FF2B5EF4-FFF2-40B4-BE49-F238E27FC236}">
                  <a16:creationId xmlns:a16="http://schemas.microsoft.com/office/drawing/2014/main" id="{8314F296-C7C9-B446-8D6A-EE1451890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 name="Freeform 23">
              <a:extLst>
                <a:ext uri="{FF2B5EF4-FFF2-40B4-BE49-F238E27FC236}">
                  <a16:creationId xmlns:a16="http://schemas.microsoft.com/office/drawing/2014/main" id="{BB3BB72F-9A10-FD4E-865E-BEBCD712F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1" name="Freeform 24">
              <a:extLst>
                <a:ext uri="{FF2B5EF4-FFF2-40B4-BE49-F238E27FC236}">
                  <a16:creationId xmlns:a16="http://schemas.microsoft.com/office/drawing/2014/main" id="{AC5BAAD2-E767-7F41-9F1D-356D94B63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DC2C5B2-228C-FC2B-0CC3-1340540394AD}"/>
              </a:ext>
            </a:extLst>
          </p:cNvPr>
          <p:cNvSpPr>
            <a:spLocks noGrp="1"/>
          </p:cNvSpPr>
          <p:nvPr>
            <p:ph type="title"/>
          </p:nvPr>
        </p:nvSpPr>
        <p:spPr>
          <a:xfrm>
            <a:off x="336561" y="403828"/>
            <a:ext cx="3294580" cy="1005564"/>
          </a:xfrm>
        </p:spPr>
        <p:txBody>
          <a:bodyPr vert="horz" lIns="91440" tIns="45720" rIns="91440" bIns="45720" rtlCol="0" anchor="t">
            <a:normAutofit fontScale="90000"/>
          </a:bodyPr>
          <a:lstStyle/>
          <a:p>
            <a:pPr>
              <a:lnSpc>
                <a:spcPct val="100000"/>
              </a:lnSpc>
            </a:pPr>
            <a:r>
              <a:rPr lang="en-US" sz="6000" dirty="0"/>
              <a:t>HTTPS</a:t>
            </a:r>
          </a:p>
        </p:txBody>
      </p:sp>
      <p:cxnSp>
        <p:nvCxnSpPr>
          <p:cNvPr id="212" name="Straight Connector 211">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5" name="Picture 84" descr="Transparant hangslot">
            <a:extLst>
              <a:ext uri="{FF2B5EF4-FFF2-40B4-BE49-F238E27FC236}">
                <a16:creationId xmlns:a16="http://schemas.microsoft.com/office/drawing/2014/main" id="{FEB9C039-2B28-414E-CD8C-F2525F2E65C5}"/>
              </a:ext>
            </a:extLst>
          </p:cNvPr>
          <p:cNvPicPr>
            <a:picLocks noChangeAspect="1"/>
          </p:cNvPicPr>
          <p:nvPr/>
        </p:nvPicPr>
        <p:blipFill rotWithShape="1">
          <a:blip r:embed="rId2"/>
          <a:srcRect l="12319" r="43200" b="2"/>
          <a:stretch/>
        </p:blipFill>
        <p:spPr>
          <a:xfrm>
            <a:off x="7534655" y="1"/>
            <a:ext cx="4657345" cy="6857999"/>
          </a:xfrm>
          <a:prstGeom prst="rect">
            <a:avLst/>
          </a:prstGeom>
        </p:spPr>
      </p:pic>
      <p:sp>
        <p:nvSpPr>
          <p:cNvPr id="3" name="TextBox 2">
            <a:extLst>
              <a:ext uri="{FF2B5EF4-FFF2-40B4-BE49-F238E27FC236}">
                <a16:creationId xmlns:a16="http://schemas.microsoft.com/office/drawing/2014/main" id="{CDD74ED9-5FBF-F242-04CC-E2CEA92AA7B3}"/>
              </a:ext>
            </a:extLst>
          </p:cNvPr>
          <p:cNvSpPr txBox="1"/>
          <p:nvPr/>
        </p:nvSpPr>
        <p:spPr>
          <a:xfrm>
            <a:off x="366694" y="1219901"/>
            <a:ext cx="6875178" cy="5355312"/>
          </a:xfrm>
          <a:prstGeom prst="rect">
            <a:avLst/>
          </a:prstGeom>
          <a:noFill/>
        </p:spPr>
        <p:txBody>
          <a:bodyPr wrap="square" rtlCol="0">
            <a:spAutoFit/>
          </a:bodyPr>
          <a:lstStyle/>
          <a:p>
            <a:r>
              <a:rPr lang="en-US" b="0" i="0" dirty="0">
                <a:solidFill>
                  <a:srgbClr val="374151"/>
                </a:solidFill>
                <a:effectLst/>
                <a:latin typeface="Söhne"/>
              </a:rPr>
              <a:t>HTTPS, or Hypertext Transfer Protocol Secure, is a secure and encrypted version of the standard HTTP (Hypertext Transfer Protocol) used for transmitting data over the World Wide Web. It adds a layer of security to the communication between a web client (such as a web browser) and a web server.</a:t>
            </a:r>
          </a:p>
          <a:p>
            <a:pPr algn="l"/>
            <a:r>
              <a:rPr lang="en-IN" dirty="0">
                <a:solidFill>
                  <a:srgbClr val="374151"/>
                </a:solidFill>
                <a:latin typeface="Söhne"/>
              </a:rPr>
              <a:t>Features of HTTPS:</a:t>
            </a:r>
          </a:p>
          <a:p>
            <a:pPr algn="l"/>
            <a:br>
              <a:rPr lang="en-IN" dirty="0">
                <a:solidFill>
                  <a:srgbClr val="374151"/>
                </a:solidFill>
                <a:latin typeface="Söhne"/>
              </a:rPr>
            </a:br>
            <a:r>
              <a:rPr lang="en-IN" b="1" dirty="0">
                <a:solidFill>
                  <a:srgbClr val="374151"/>
                </a:solidFill>
                <a:latin typeface="Söhne"/>
              </a:rPr>
              <a:t>1. </a:t>
            </a:r>
            <a:r>
              <a:rPr lang="en-US" b="1" i="0" dirty="0">
                <a:solidFill>
                  <a:srgbClr val="374151"/>
                </a:solidFill>
                <a:effectLst/>
                <a:latin typeface="Söhne"/>
              </a:rPr>
              <a:t>Privacy:</a:t>
            </a:r>
            <a:r>
              <a:rPr lang="en-US" b="0" i="0" dirty="0">
                <a:solidFill>
                  <a:srgbClr val="374151"/>
                </a:solidFill>
                <a:effectLst/>
                <a:latin typeface="Söhne"/>
              </a:rPr>
              <a:t> HTTPS guarantees the privacy and confidentiality of user data during transmission, preventing unauthorized access to sensitive information.</a:t>
            </a:r>
          </a:p>
          <a:p>
            <a:pPr algn="l">
              <a:buFont typeface="+mj-lt"/>
              <a:buAutoNum type="arabicPeriod"/>
            </a:pPr>
            <a:endParaRPr lang="en-US" b="0" i="0" dirty="0">
              <a:solidFill>
                <a:srgbClr val="374151"/>
              </a:solidFill>
              <a:effectLst/>
              <a:latin typeface="Söhne"/>
            </a:endParaRPr>
          </a:p>
          <a:p>
            <a:pPr algn="l"/>
            <a:r>
              <a:rPr lang="en-US" b="1" i="0" dirty="0">
                <a:solidFill>
                  <a:srgbClr val="374151"/>
                </a:solidFill>
                <a:effectLst/>
                <a:latin typeface="Söhne"/>
              </a:rPr>
              <a:t>2. Securing Cookies:</a:t>
            </a:r>
            <a:r>
              <a:rPr lang="en-US" b="0" i="0" dirty="0">
                <a:solidFill>
                  <a:srgbClr val="374151"/>
                </a:solidFill>
                <a:effectLst/>
                <a:latin typeface="Söhne"/>
              </a:rPr>
              <a:t> Cookies sent by HTTPS websites are also secure, making it difficult for attackers to steal session cookies and hijack user sessions.</a:t>
            </a:r>
          </a:p>
          <a:p>
            <a:pPr algn="l">
              <a:buFont typeface="+mj-lt"/>
              <a:buAutoNum type="arabicPeriod"/>
            </a:pPr>
            <a:endParaRPr lang="en-US" b="0" i="0" dirty="0">
              <a:solidFill>
                <a:srgbClr val="374151"/>
              </a:solidFill>
              <a:effectLst/>
              <a:latin typeface="Söhne"/>
            </a:endParaRPr>
          </a:p>
          <a:p>
            <a:pPr algn="l"/>
            <a:r>
              <a:rPr lang="en-US" b="1" i="0" dirty="0">
                <a:solidFill>
                  <a:srgbClr val="374151"/>
                </a:solidFill>
                <a:effectLst/>
                <a:latin typeface="Söhne"/>
              </a:rPr>
              <a:t>3. Protection Against Phishing:</a:t>
            </a:r>
            <a:r>
              <a:rPr lang="en-US" b="0" i="0" dirty="0">
                <a:solidFill>
                  <a:srgbClr val="374151"/>
                </a:solidFill>
                <a:effectLst/>
                <a:latin typeface="Söhne"/>
              </a:rPr>
              <a:t> HTTPS helps protect against phishing attacks by ensuring users are connecting to legitimate websites with valid certificates.</a:t>
            </a:r>
          </a:p>
          <a:p>
            <a:pPr algn="l">
              <a:buFont typeface="+mj-lt"/>
              <a:buAutoNum type="arabicPeriod"/>
            </a:pPr>
            <a:endParaRPr lang="en-US" dirty="0">
              <a:solidFill>
                <a:srgbClr val="374151"/>
              </a:solidFill>
              <a:latin typeface="Söhne"/>
            </a:endParaRPr>
          </a:p>
        </p:txBody>
      </p:sp>
    </p:spTree>
    <p:extLst>
      <p:ext uri="{BB962C8B-B14F-4D97-AF65-F5344CB8AC3E}">
        <p14:creationId xmlns:p14="http://schemas.microsoft.com/office/powerpoint/2010/main" val="154358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 name="Group 17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79" name="Oval 17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Oval 18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7" name="Oval 18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3" name="Oval 19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3" name="Straight Connector 202">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04" name="Rectangle 20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 name="Group 204">
            <a:extLst>
              <a:ext uri="{FF2B5EF4-FFF2-40B4-BE49-F238E27FC236}">
                <a16:creationId xmlns:a16="http://schemas.microsoft.com/office/drawing/2014/main" id="{BD3956D6-6E4C-4E44-9836-75A085263E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1191" y="0"/>
            <a:ext cx="1901686" cy="6858000"/>
            <a:chOff x="10290315" y="0"/>
            <a:chExt cx="1901686" cy="6858000"/>
          </a:xfrm>
        </p:grpSpPr>
        <p:sp>
          <p:nvSpPr>
            <p:cNvPr id="166" name="Oval 165">
              <a:extLst>
                <a:ext uri="{FF2B5EF4-FFF2-40B4-BE49-F238E27FC236}">
                  <a16:creationId xmlns:a16="http://schemas.microsoft.com/office/drawing/2014/main" id="{8AB65B34-0BA8-6445-BE4D-E255D663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19">
              <a:extLst>
                <a:ext uri="{FF2B5EF4-FFF2-40B4-BE49-F238E27FC236}">
                  <a16:creationId xmlns:a16="http://schemas.microsoft.com/office/drawing/2014/main" id="{B4594FA9-86BB-9541-8441-05ABDCA9A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 name="Freeform 20">
              <a:extLst>
                <a:ext uri="{FF2B5EF4-FFF2-40B4-BE49-F238E27FC236}">
                  <a16:creationId xmlns:a16="http://schemas.microsoft.com/office/drawing/2014/main" id="{FED9FADB-330A-C348-B3C6-C38EA587D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 name="Freeform 21">
              <a:extLst>
                <a:ext uri="{FF2B5EF4-FFF2-40B4-BE49-F238E27FC236}">
                  <a16:creationId xmlns:a16="http://schemas.microsoft.com/office/drawing/2014/main" id="{ABA4E9E9-74F6-4E47-AACC-1D1CB58EA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Freeform 22">
              <a:extLst>
                <a:ext uri="{FF2B5EF4-FFF2-40B4-BE49-F238E27FC236}">
                  <a16:creationId xmlns:a16="http://schemas.microsoft.com/office/drawing/2014/main" id="{8314F296-C7C9-B446-8D6A-EE1451890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 name="Freeform 23">
              <a:extLst>
                <a:ext uri="{FF2B5EF4-FFF2-40B4-BE49-F238E27FC236}">
                  <a16:creationId xmlns:a16="http://schemas.microsoft.com/office/drawing/2014/main" id="{BB3BB72F-9A10-FD4E-865E-BEBCD712F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1" name="Freeform 24">
              <a:extLst>
                <a:ext uri="{FF2B5EF4-FFF2-40B4-BE49-F238E27FC236}">
                  <a16:creationId xmlns:a16="http://schemas.microsoft.com/office/drawing/2014/main" id="{AC5BAAD2-E767-7F41-9F1D-356D94B63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DC2C5B2-228C-FC2B-0CC3-1340540394AD}"/>
              </a:ext>
            </a:extLst>
          </p:cNvPr>
          <p:cNvSpPr>
            <a:spLocks noGrp="1"/>
          </p:cNvSpPr>
          <p:nvPr>
            <p:ph type="title"/>
          </p:nvPr>
        </p:nvSpPr>
        <p:spPr>
          <a:xfrm>
            <a:off x="336561" y="403828"/>
            <a:ext cx="3294580" cy="1005564"/>
          </a:xfrm>
        </p:spPr>
        <p:txBody>
          <a:bodyPr vert="horz" lIns="91440" tIns="45720" rIns="91440" bIns="45720" rtlCol="0" anchor="t">
            <a:normAutofit fontScale="90000"/>
          </a:bodyPr>
          <a:lstStyle/>
          <a:p>
            <a:pPr>
              <a:lnSpc>
                <a:spcPct val="100000"/>
              </a:lnSpc>
            </a:pPr>
            <a:r>
              <a:rPr lang="en-US" sz="6000" dirty="0"/>
              <a:t>HTTPS</a:t>
            </a:r>
          </a:p>
        </p:txBody>
      </p:sp>
      <p:cxnSp>
        <p:nvCxnSpPr>
          <p:cNvPr id="212" name="Straight Connector 211">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5" name="Picture 84" descr="Transparant hangslot">
            <a:extLst>
              <a:ext uri="{FF2B5EF4-FFF2-40B4-BE49-F238E27FC236}">
                <a16:creationId xmlns:a16="http://schemas.microsoft.com/office/drawing/2014/main" id="{FEB9C039-2B28-414E-CD8C-F2525F2E65C5}"/>
              </a:ext>
            </a:extLst>
          </p:cNvPr>
          <p:cNvPicPr>
            <a:picLocks noChangeAspect="1"/>
          </p:cNvPicPr>
          <p:nvPr/>
        </p:nvPicPr>
        <p:blipFill rotWithShape="1">
          <a:blip r:embed="rId2"/>
          <a:srcRect l="12319" r="43200" b="2"/>
          <a:stretch/>
        </p:blipFill>
        <p:spPr>
          <a:xfrm>
            <a:off x="7534655" y="1"/>
            <a:ext cx="4657345" cy="6857999"/>
          </a:xfrm>
          <a:prstGeom prst="rect">
            <a:avLst/>
          </a:prstGeom>
        </p:spPr>
      </p:pic>
      <p:sp>
        <p:nvSpPr>
          <p:cNvPr id="3" name="TextBox 2">
            <a:extLst>
              <a:ext uri="{FF2B5EF4-FFF2-40B4-BE49-F238E27FC236}">
                <a16:creationId xmlns:a16="http://schemas.microsoft.com/office/drawing/2014/main" id="{CDD74ED9-5FBF-F242-04CC-E2CEA92AA7B3}"/>
              </a:ext>
            </a:extLst>
          </p:cNvPr>
          <p:cNvSpPr txBox="1"/>
          <p:nvPr/>
        </p:nvSpPr>
        <p:spPr>
          <a:xfrm>
            <a:off x="336561" y="1383088"/>
            <a:ext cx="6875178" cy="2862322"/>
          </a:xfrm>
          <a:prstGeom prst="rect">
            <a:avLst/>
          </a:prstGeom>
          <a:noFill/>
        </p:spPr>
        <p:txBody>
          <a:bodyPr wrap="square" rtlCol="0">
            <a:spAutoFit/>
          </a:bodyPr>
          <a:lstStyle/>
          <a:p>
            <a:pPr algn="l"/>
            <a:r>
              <a:rPr lang="en-US" b="1" i="0" dirty="0">
                <a:effectLst/>
                <a:latin typeface="Söhne"/>
              </a:rPr>
              <a:t>4. Data Encryption:</a:t>
            </a:r>
            <a:r>
              <a:rPr lang="en-US" b="0" i="0" dirty="0">
                <a:solidFill>
                  <a:srgbClr val="374151"/>
                </a:solidFill>
                <a:effectLst/>
                <a:latin typeface="Söhne"/>
              </a:rPr>
              <a:t> The primary advantage of HTTPS is data encryption. It ensures that data transmitted between the web client and server is securely encoded, making it unreadable to unauthorized parties.</a:t>
            </a:r>
          </a:p>
          <a:p>
            <a:pPr algn="l"/>
            <a:endParaRPr lang="en-US" dirty="0">
              <a:solidFill>
                <a:srgbClr val="374151"/>
              </a:solidFill>
              <a:latin typeface="Söhne"/>
            </a:endParaRPr>
          </a:p>
          <a:p>
            <a:pPr algn="l"/>
            <a:r>
              <a:rPr lang="en-US" b="1" i="0" dirty="0">
                <a:effectLst/>
                <a:latin typeface="Söhne"/>
              </a:rPr>
              <a:t>5. Secure Transactions:</a:t>
            </a:r>
            <a:r>
              <a:rPr lang="en-US" b="0" i="0" dirty="0">
                <a:solidFill>
                  <a:srgbClr val="374151"/>
                </a:solidFill>
                <a:effectLst/>
                <a:latin typeface="Söhne"/>
              </a:rPr>
              <a:t> HTTPS is essential for e-commerce websites, online banking, and any site that handles financial transactions. It ensures that sensitive financial and payment information is kept secure.</a:t>
            </a:r>
          </a:p>
          <a:p>
            <a:pPr algn="l"/>
            <a:endParaRPr lang="en-US" dirty="0">
              <a:solidFill>
                <a:srgbClr val="374151"/>
              </a:solidFill>
              <a:latin typeface="Söhne"/>
            </a:endParaRPr>
          </a:p>
          <a:p>
            <a:pPr algn="l"/>
            <a:r>
              <a:rPr lang="en-US" b="1" i="0" dirty="0">
                <a:effectLst/>
                <a:latin typeface="Söhne"/>
              </a:rPr>
              <a:t>6. Authentication:</a:t>
            </a:r>
            <a:r>
              <a:rPr lang="en-US" b="0" i="0" dirty="0">
                <a:solidFill>
                  <a:srgbClr val="374151"/>
                </a:solidFill>
                <a:effectLst/>
                <a:latin typeface="Söhne"/>
              </a:rPr>
              <a:t> HTTPS provides authentication, allowing the client to verify the identity of the server it's communicating with. </a:t>
            </a:r>
            <a:endParaRPr lang="en-US" dirty="0">
              <a:solidFill>
                <a:srgbClr val="374151"/>
              </a:solidFill>
              <a:latin typeface="Söhne"/>
            </a:endParaRPr>
          </a:p>
        </p:txBody>
      </p:sp>
    </p:spTree>
    <p:extLst>
      <p:ext uri="{BB962C8B-B14F-4D97-AF65-F5344CB8AC3E}">
        <p14:creationId xmlns:p14="http://schemas.microsoft.com/office/powerpoint/2010/main" val="359028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Group 8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0" name="Oval 8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Oval 9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Oval 9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Oval 10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5" name="Straight Connector 11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7" name="Rectangle 11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0" name="Oval 119">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6FDE300-F5D3-DB2A-B403-FAB2C7D7C5AF}"/>
              </a:ext>
            </a:extLst>
          </p:cNvPr>
          <p:cNvSpPr>
            <a:spLocks noGrp="1"/>
          </p:cNvSpPr>
          <p:nvPr>
            <p:ph type="title"/>
          </p:nvPr>
        </p:nvSpPr>
        <p:spPr>
          <a:xfrm>
            <a:off x="6096000" y="503298"/>
            <a:ext cx="4512312" cy="1374058"/>
          </a:xfrm>
        </p:spPr>
        <p:txBody>
          <a:bodyPr vert="horz" lIns="91440" tIns="45720" rIns="91440" bIns="45720" rtlCol="0" anchor="t">
            <a:normAutofit fontScale="90000"/>
          </a:bodyPr>
          <a:lstStyle/>
          <a:p>
            <a:pPr>
              <a:lnSpc>
                <a:spcPct val="100000"/>
              </a:lnSpc>
            </a:pPr>
            <a:r>
              <a:rPr lang="en-US" sz="4600" dirty="0"/>
              <a:t>XML Introduction</a:t>
            </a:r>
          </a:p>
        </p:txBody>
      </p:sp>
      <p:pic>
        <p:nvPicPr>
          <p:cNvPr id="76" name="Picture 75" descr="A close-up of a network&#10;&#10;Description automatically generated">
            <a:extLst>
              <a:ext uri="{FF2B5EF4-FFF2-40B4-BE49-F238E27FC236}">
                <a16:creationId xmlns:a16="http://schemas.microsoft.com/office/drawing/2014/main" id="{121BBE0A-BA7C-05A2-C4DF-C93882BC97C6}"/>
              </a:ext>
            </a:extLst>
          </p:cNvPr>
          <p:cNvPicPr>
            <a:picLocks noChangeAspect="1"/>
          </p:cNvPicPr>
          <p:nvPr/>
        </p:nvPicPr>
        <p:blipFill rotWithShape="1">
          <a:blip r:embed="rId2"/>
          <a:srcRect l="37241" r="-1" b="-1"/>
          <a:stretch/>
        </p:blipFill>
        <p:spPr>
          <a:xfrm>
            <a:off x="1" y="-91439"/>
            <a:ext cx="5630573" cy="6949439"/>
          </a:xfrm>
          <a:prstGeom prst="rect">
            <a:avLst/>
          </a:prstGeom>
        </p:spPr>
      </p:pic>
      <p:cxnSp>
        <p:nvCxnSpPr>
          <p:cNvPr id="128" name="Straight Connector 12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F9D5DD-A091-8F3C-F679-37EE515FE38B}"/>
              </a:ext>
            </a:extLst>
          </p:cNvPr>
          <p:cNvSpPr txBox="1"/>
          <p:nvPr/>
        </p:nvSpPr>
        <p:spPr>
          <a:xfrm>
            <a:off x="6096000" y="2072640"/>
            <a:ext cx="5974080" cy="4247317"/>
          </a:xfrm>
          <a:prstGeom prst="rect">
            <a:avLst/>
          </a:prstGeom>
          <a:noFill/>
        </p:spPr>
        <p:txBody>
          <a:bodyPr wrap="square" rtlCol="0">
            <a:spAutoFit/>
          </a:bodyPr>
          <a:lstStyle/>
          <a:p>
            <a:r>
              <a:rPr lang="en-US" b="0" i="0" dirty="0">
                <a:solidFill>
                  <a:srgbClr val="374151"/>
                </a:solidFill>
                <a:effectLst/>
                <a:latin typeface="Söhne"/>
              </a:rPr>
              <a:t>XML, or </a:t>
            </a:r>
            <a:r>
              <a:rPr lang="en-US" b="0" i="0" dirty="0" err="1">
                <a:solidFill>
                  <a:srgbClr val="374151"/>
                </a:solidFill>
                <a:effectLst/>
                <a:latin typeface="Söhne"/>
              </a:rPr>
              <a:t>eXtensible</a:t>
            </a:r>
            <a:r>
              <a:rPr lang="en-US" b="0" i="0" dirty="0">
                <a:solidFill>
                  <a:srgbClr val="374151"/>
                </a:solidFill>
                <a:effectLst/>
                <a:latin typeface="Söhne"/>
              </a:rPr>
              <a:t> Markup Language, is a versatile and widely-used markup language designed to store and transport structured data. XML is often used to describe and encode information in a format that is both human-readable and machine-readable. It is a plain text format, making it platform-independent and easily </a:t>
            </a:r>
            <a:r>
              <a:rPr lang="en-US" b="0" i="0" dirty="0" err="1">
                <a:solidFill>
                  <a:srgbClr val="374151"/>
                </a:solidFill>
                <a:effectLst/>
                <a:latin typeface="Söhne"/>
              </a:rPr>
              <a:t>parseable</a:t>
            </a:r>
            <a:r>
              <a:rPr lang="en-US" b="0" i="0" dirty="0">
                <a:solidFill>
                  <a:srgbClr val="374151"/>
                </a:solidFill>
                <a:effectLst/>
                <a:latin typeface="Söhne"/>
              </a:rPr>
              <a:t> by software.</a:t>
            </a:r>
          </a:p>
          <a:p>
            <a:r>
              <a:rPr lang="en-US" b="0" i="0" dirty="0">
                <a:solidFill>
                  <a:srgbClr val="374151"/>
                </a:solidFill>
                <a:effectLst/>
                <a:latin typeface="Söhne"/>
              </a:rPr>
              <a:t>Key characteristics of XML include:</a:t>
            </a:r>
          </a:p>
          <a:p>
            <a:endParaRPr lang="en-US" b="0" i="0" dirty="0">
              <a:solidFill>
                <a:srgbClr val="374151"/>
              </a:solidFill>
              <a:effectLst/>
              <a:latin typeface="Söhne"/>
            </a:endParaRPr>
          </a:p>
          <a:p>
            <a:r>
              <a:rPr lang="en-US" b="1" i="0" dirty="0">
                <a:effectLst/>
                <a:latin typeface="Söhne"/>
              </a:rPr>
              <a:t>1. Extensibility:</a:t>
            </a:r>
            <a:r>
              <a:rPr lang="en-US" b="0" i="0" dirty="0">
                <a:solidFill>
                  <a:srgbClr val="374151"/>
                </a:solidFill>
                <a:effectLst/>
                <a:latin typeface="Söhne"/>
              </a:rPr>
              <a:t> XML is "extensible" because it allows users to define their own customized tags and document structures.</a:t>
            </a:r>
          </a:p>
          <a:p>
            <a:endParaRPr lang="en-US" dirty="0">
              <a:solidFill>
                <a:srgbClr val="374151"/>
              </a:solidFill>
              <a:latin typeface="Söhne"/>
            </a:endParaRPr>
          </a:p>
          <a:p>
            <a:r>
              <a:rPr lang="en-US" b="1" i="0" dirty="0">
                <a:effectLst/>
                <a:latin typeface="Söhne"/>
              </a:rPr>
              <a:t>2. Tags and Elements:</a:t>
            </a:r>
            <a:r>
              <a:rPr lang="en-US" b="0" i="0" dirty="0">
                <a:solidFill>
                  <a:srgbClr val="374151"/>
                </a:solidFill>
                <a:effectLst/>
                <a:latin typeface="Söhne"/>
              </a:rPr>
              <a:t> XML uses opening and closing tags enclosed in angle brackets ("&lt;" and "&gt;") to define elements. Elements can contain data or other elements.</a:t>
            </a:r>
            <a:endParaRPr lang="en-US" dirty="0">
              <a:solidFill>
                <a:srgbClr val="374151"/>
              </a:solidFill>
              <a:latin typeface="Söhne"/>
            </a:endParaRPr>
          </a:p>
          <a:p>
            <a:endParaRPr lang="en-IN" dirty="0"/>
          </a:p>
        </p:txBody>
      </p:sp>
    </p:spTree>
    <p:extLst>
      <p:ext uri="{BB962C8B-B14F-4D97-AF65-F5344CB8AC3E}">
        <p14:creationId xmlns:p14="http://schemas.microsoft.com/office/powerpoint/2010/main" val="85819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Group 8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0" name="Oval 8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Oval 9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Oval 9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Oval 10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5" name="Straight Connector 11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7" name="Rectangle 11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0" name="Oval 119">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6FDE300-F5D3-DB2A-B403-FAB2C7D7C5AF}"/>
              </a:ext>
            </a:extLst>
          </p:cNvPr>
          <p:cNvSpPr>
            <a:spLocks noGrp="1"/>
          </p:cNvSpPr>
          <p:nvPr>
            <p:ph type="title"/>
          </p:nvPr>
        </p:nvSpPr>
        <p:spPr>
          <a:xfrm>
            <a:off x="6096000" y="503298"/>
            <a:ext cx="4077903" cy="868218"/>
          </a:xfrm>
        </p:spPr>
        <p:txBody>
          <a:bodyPr vert="horz" lIns="91440" tIns="45720" rIns="91440" bIns="45720" rtlCol="0" anchor="t">
            <a:normAutofit/>
          </a:bodyPr>
          <a:lstStyle/>
          <a:p>
            <a:pPr>
              <a:lnSpc>
                <a:spcPct val="100000"/>
              </a:lnSpc>
            </a:pPr>
            <a:r>
              <a:rPr lang="en-US" sz="4600" dirty="0"/>
              <a:t>XML</a:t>
            </a:r>
          </a:p>
        </p:txBody>
      </p:sp>
      <p:pic>
        <p:nvPicPr>
          <p:cNvPr id="76" name="Picture 75" descr="A close-up of a network&#10;&#10;Description automatically generated">
            <a:extLst>
              <a:ext uri="{FF2B5EF4-FFF2-40B4-BE49-F238E27FC236}">
                <a16:creationId xmlns:a16="http://schemas.microsoft.com/office/drawing/2014/main" id="{121BBE0A-BA7C-05A2-C4DF-C93882BC97C6}"/>
              </a:ext>
            </a:extLst>
          </p:cNvPr>
          <p:cNvPicPr>
            <a:picLocks noChangeAspect="1"/>
          </p:cNvPicPr>
          <p:nvPr/>
        </p:nvPicPr>
        <p:blipFill rotWithShape="1">
          <a:blip r:embed="rId2"/>
          <a:srcRect l="37241" r="-1" b="-1"/>
          <a:stretch/>
        </p:blipFill>
        <p:spPr>
          <a:xfrm>
            <a:off x="1" y="-91439"/>
            <a:ext cx="5630573" cy="6949439"/>
          </a:xfrm>
          <a:prstGeom prst="rect">
            <a:avLst/>
          </a:prstGeom>
        </p:spPr>
      </p:pic>
      <p:cxnSp>
        <p:nvCxnSpPr>
          <p:cNvPr id="128" name="Straight Connector 12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841A30E-6FBF-B06C-C5FF-337252A376C9}"/>
              </a:ext>
            </a:extLst>
          </p:cNvPr>
          <p:cNvSpPr txBox="1"/>
          <p:nvPr/>
        </p:nvSpPr>
        <p:spPr>
          <a:xfrm>
            <a:off x="6063783" y="1485557"/>
            <a:ext cx="5630573" cy="3970318"/>
          </a:xfrm>
          <a:prstGeom prst="rect">
            <a:avLst/>
          </a:prstGeom>
          <a:noFill/>
        </p:spPr>
        <p:txBody>
          <a:bodyPr wrap="square" rtlCol="0">
            <a:spAutoFit/>
          </a:bodyPr>
          <a:lstStyle/>
          <a:p>
            <a:r>
              <a:rPr lang="en-US" b="1" i="0" dirty="0">
                <a:effectLst/>
                <a:latin typeface="Söhne"/>
              </a:rPr>
              <a:t>3. Platform-Independent:</a:t>
            </a:r>
            <a:r>
              <a:rPr lang="en-US" b="0" i="0" dirty="0">
                <a:solidFill>
                  <a:srgbClr val="374151"/>
                </a:solidFill>
                <a:effectLst/>
                <a:latin typeface="Söhne"/>
              </a:rPr>
              <a:t> XML is platform-independent, meaning it can be used on various operating systems and transported across different networks. </a:t>
            </a:r>
          </a:p>
          <a:p>
            <a:endParaRPr lang="en-US" dirty="0">
              <a:solidFill>
                <a:srgbClr val="374151"/>
              </a:solidFill>
              <a:latin typeface="Söhne"/>
            </a:endParaRPr>
          </a:p>
          <a:p>
            <a:r>
              <a:rPr lang="en-US" b="1" i="0" dirty="0">
                <a:effectLst/>
                <a:latin typeface="Söhne"/>
              </a:rPr>
              <a:t>4. Human-Readable:</a:t>
            </a:r>
            <a:r>
              <a:rPr lang="en-US" b="0" i="0" dirty="0">
                <a:solidFill>
                  <a:srgbClr val="374151"/>
                </a:solidFill>
                <a:effectLst/>
                <a:latin typeface="Söhne"/>
              </a:rPr>
              <a:t> XML documents are designed to be easily readable by humans, which is valuable for configuration files and data exchange where manual inspection may be required.</a:t>
            </a:r>
          </a:p>
          <a:p>
            <a:endParaRPr lang="en-US" dirty="0">
              <a:solidFill>
                <a:srgbClr val="374151"/>
              </a:solidFill>
              <a:latin typeface="Söhne"/>
            </a:endParaRPr>
          </a:p>
          <a:p>
            <a:r>
              <a:rPr lang="en-US" b="1" i="0" dirty="0">
                <a:effectLst/>
                <a:latin typeface="Söhne"/>
              </a:rPr>
              <a:t>5. Data Interchange:</a:t>
            </a:r>
            <a:r>
              <a:rPr lang="en-US" b="0" i="0" dirty="0">
                <a:solidFill>
                  <a:srgbClr val="374151"/>
                </a:solidFill>
                <a:effectLst/>
                <a:latin typeface="Söhne"/>
              </a:rPr>
              <a:t> XML is commonly used for data interchange between different systems and platforms. It can be used for sharing structured data across the internet</a:t>
            </a:r>
          </a:p>
          <a:p>
            <a:endParaRPr lang="en-US" dirty="0">
              <a:solidFill>
                <a:srgbClr val="374151"/>
              </a:solidFill>
              <a:latin typeface="Söhne"/>
            </a:endParaRPr>
          </a:p>
          <a:p>
            <a:endParaRPr lang="en-IN" dirty="0"/>
          </a:p>
        </p:txBody>
      </p:sp>
    </p:spTree>
    <p:extLst>
      <p:ext uri="{BB962C8B-B14F-4D97-AF65-F5344CB8AC3E}">
        <p14:creationId xmlns:p14="http://schemas.microsoft.com/office/powerpoint/2010/main" val="190479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5" name="Oval 5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5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Oval 6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0" name="Straight Connector 7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2" name="Rectangle 8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325B0-801F-5051-9E7C-BC31A87AB781}"/>
              </a:ext>
            </a:extLst>
          </p:cNvPr>
          <p:cNvSpPr>
            <a:spLocks noGrp="1"/>
          </p:cNvSpPr>
          <p:nvPr>
            <p:ph type="title"/>
          </p:nvPr>
        </p:nvSpPr>
        <p:spPr>
          <a:xfrm>
            <a:off x="529360" y="281172"/>
            <a:ext cx="4535170" cy="1409546"/>
          </a:xfrm>
        </p:spPr>
        <p:txBody>
          <a:bodyPr vert="horz" lIns="91440" tIns="45720" rIns="91440" bIns="45720" rtlCol="0" anchor="t">
            <a:normAutofit fontScale="90000"/>
          </a:bodyPr>
          <a:lstStyle/>
          <a:p>
            <a:pPr>
              <a:lnSpc>
                <a:spcPct val="100000"/>
              </a:lnSpc>
            </a:pPr>
            <a:r>
              <a:rPr lang="en-US" sz="5000" dirty="0"/>
              <a:t>Json Introduction</a:t>
            </a:r>
          </a:p>
        </p:txBody>
      </p:sp>
      <p:cxnSp>
        <p:nvCxnSpPr>
          <p:cNvPr id="84" name="Straight Connector 83">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red and white background with dots&#10;&#10;Description automatically generated">
            <a:extLst>
              <a:ext uri="{FF2B5EF4-FFF2-40B4-BE49-F238E27FC236}">
                <a16:creationId xmlns:a16="http://schemas.microsoft.com/office/drawing/2014/main" id="{A265A725-7589-A29E-A961-5A78B43E3DDA}"/>
              </a:ext>
            </a:extLst>
          </p:cNvPr>
          <p:cNvPicPr>
            <a:picLocks noChangeAspect="1"/>
          </p:cNvPicPr>
          <p:nvPr/>
        </p:nvPicPr>
        <p:blipFill rotWithShape="1">
          <a:blip r:embed="rId2"/>
          <a:srcRect l="3737" r="20506"/>
          <a:stretch/>
        </p:blipFill>
        <p:spPr>
          <a:xfrm>
            <a:off x="7564253" y="-91439"/>
            <a:ext cx="4627747" cy="6857999"/>
          </a:xfrm>
          <a:prstGeom prst="rect">
            <a:avLst/>
          </a:prstGeom>
        </p:spPr>
      </p:pic>
      <p:grpSp>
        <p:nvGrpSpPr>
          <p:cNvPr id="86" name="Group 85">
            <a:extLst>
              <a:ext uri="{FF2B5EF4-FFF2-40B4-BE49-F238E27FC236}">
                <a16:creationId xmlns:a16="http://schemas.microsoft.com/office/drawing/2014/main" id="{DE48D4BE-638C-5049-8A9F-D15A86E4E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87" name="Freeform 91">
              <a:extLst>
                <a:ext uri="{FF2B5EF4-FFF2-40B4-BE49-F238E27FC236}">
                  <a16:creationId xmlns:a16="http://schemas.microsoft.com/office/drawing/2014/main" id="{DF8710DD-8623-0045-9C27-3663AF831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92">
              <a:extLst>
                <a:ext uri="{FF2B5EF4-FFF2-40B4-BE49-F238E27FC236}">
                  <a16:creationId xmlns:a16="http://schemas.microsoft.com/office/drawing/2014/main" id="{1A25D1DF-E3C6-9D49-9AF3-336FEE4A7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93">
              <a:extLst>
                <a:ext uri="{FF2B5EF4-FFF2-40B4-BE49-F238E27FC236}">
                  <a16:creationId xmlns:a16="http://schemas.microsoft.com/office/drawing/2014/main" id="{D64871EE-73D8-5F4B-AC94-0AA9ECD34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94">
              <a:extLst>
                <a:ext uri="{FF2B5EF4-FFF2-40B4-BE49-F238E27FC236}">
                  <a16:creationId xmlns:a16="http://schemas.microsoft.com/office/drawing/2014/main" id="{43740FCB-5707-4E48-BDF6-DC6C93B2B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95">
              <a:extLst>
                <a:ext uri="{FF2B5EF4-FFF2-40B4-BE49-F238E27FC236}">
                  <a16:creationId xmlns:a16="http://schemas.microsoft.com/office/drawing/2014/main" id="{8D1C35ED-1091-D644-85E9-229D1535F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96">
              <a:extLst>
                <a:ext uri="{FF2B5EF4-FFF2-40B4-BE49-F238E27FC236}">
                  <a16:creationId xmlns:a16="http://schemas.microsoft.com/office/drawing/2014/main" id="{6B502189-CE99-7843-92E7-4D17D28E6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97">
              <a:extLst>
                <a:ext uri="{FF2B5EF4-FFF2-40B4-BE49-F238E27FC236}">
                  <a16:creationId xmlns:a16="http://schemas.microsoft.com/office/drawing/2014/main" id="{6FD2CD41-6936-0042-9119-463699DB9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BE8214B9-564F-26AC-341B-A9438D0A7B58}"/>
              </a:ext>
            </a:extLst>
          </p:cNvPr>
          <p:cNvSpPr txBox="1"/>
          <p:nvPr/>
        </p:nvSpPr>
        <p:spPr>
          <a:xfrm>
            <a:off x="529360" y="2072640"/>
            <a:ext cx="6799023" cy="3693319"/>
          </a:xfrm>
          <a:prstGeom prst="rect">
            <a:avLst/>
          </a:prstGeom>
          <a:noFill/>
        </p:spPr>
        <p:txBody>
          <a:bodyPr wrap="square" rtlCol="0">
            <a:spAutoFit/>
          </a:bodyPr>
          <a:lstStyle/>
          <a:p>
            <a:r>
              <a:rPr lang="en-US" b="0" i="0" dirty="0">
                <a:solidFill>
                  <a:srgbClr val="374151"/>
                </a:solidFill>
                <a:effectLst/>
                <a:latin typeface="Söhne"/>
              </a:rPr>
              <a:t>JSON, which stands for "JavaScript Object Notation," is a lightweight, text-based data interchange format. It is designed to be easy for humans to read and write and easy for machines to parse and generate. JSON is a common data format used for structuring and exchanging data over the internet and is a popular alternative to XML (</a:t>
            </a:r>
            <a:r>
              <a:rPr lang="en-US" b="0" i="0" dirty="0" err="1">
                <a:solidFill>
                  <a:srgbClr val="374151"/>
                </a:solidFill>
                <a:effectLst/>
                <a:latin typeface="Söhne"/>
              </a:rPr>
              <a:t>eXtensible</a:t>
            </a:r>
            <a:r>
              <a:rPr lang="en-US" b="0" i="0" dirty="0">
                <a:solidFill>
                  <a:srgbClr val="374151"/>
                </a:solidFill>
                <a:effectLst/>
                <a:latin typeface="Söhne"/>
              </a:rPr>
              <a:t> Markup Language) for data serialization.</a:t>
            </a:r>
          </a:p>
          <a:p>
            <a:r>
              <a:rPr lang="en-US" dirty="0">
                <a:solidFill>
                  <a:srgbClr val="374151"/>
                </a:solidFill>
                <a:latin typeface="Söhne"/>
              </a:rPr>
              <a:t>Key Elements of JSON:</a:t>
            </a:r>
          </a:p>
          <a:p>
            <a:endParaRPr lang="en-US" dirty="0">
              <a:solidFill>
                <a:srgbClr val="374151"/>
              </a:solidFill>
              <a:latin typeface="Söhne"/>
            </a:endParaRPr>
          </a:p>
          <a:p>
            <a:pPr marL="342900" indent="-342900">
              <a:buAutoNum type="arabicPeriod"/>
            </a:pPr>
            <a:r>
              <a:rPr lang="en-US" dirty="0">
                <a:solidFill>
                  <a:srgbClr val="374151"/>
                </a:solidFill>
                <a:latin typeface="Söhne"/>
              </a:rPr>
              <a:t>Human-Readable</a:t>
            </a:r>
          </a:p>
          <a:p>
            <a:pPr marL="342900" indent="-342900">
              <a:buAutoNum type="arabicPeriod"/>
            </a:pPr>
            <a:r>
              <a:rPr lang="en-US" dirty="0">
                <a:solidFill>
                  <a:srgbClr val="374151"/>
                </a:solidFill>
                <a:latin typeface="Söhne"/>
              </a:rPr>
              <a:t>Lightweight</a:t>
            </a:r>
          </a:p>
          <a:p>
            <a:pPr marL="342900" indent="-342900">
              <a:buAutoNum type="arabicPeriod"/>
            </a:pPr>
            <a:r>
              <a:rPr lang="en-US" dirty="0">
                <a:solidFill>
                  <a:srgbClr val="374151"/>
                </a:solidFill>
                <a:latin typeface="Söhne"/>
              </a:rPr>
              <a:t>Data Exchange</a:t>
            </a:r>
          </a:p>
          <a:p>
            <a:pPr marL="342900" indent="-342900">
              <a:buAutoNum type="arabicPeriod"/>
            </a:pPr>
            <a:r>
              <a:rPr lang="en-US" dirty="0">
                <a:solidFill>
                  <a:srgbClr val="374151"/>
                </a:solidFill>
                <a:latin typeface="Söhne"/>
              </a:rPr>
              <a:t>Variety of Data Types</a:t>
            </a:r>
          </a:p>
          <a:p>
            <a:endParaRPr lang="en-IN" dirty="0"/>
          </a:p>
        </p:txBody>
      </p:sp>
    </p:spTree>
    <p:extLst>
      <p:ext uri="{BB962C8B-B14F-4D97-AF65-F5344CB8AC3E}">
        <p14:creationId xmlns:p14="http://schemas.microsoft.com/office/powerpoint/2010/main" val="332805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3" name="Oval 5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Oval 5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Oval 6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8" name="Straight Connector 7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0" name="Rectangle 7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1CC29-055A-3A1B-545D-527B9426C685}"/>
              </a:ext>
            </a:extLst>
          </p:cNvPr>
          <p:cNvSpPr>
            <a:spLocks noGrp="1"/>
          </p:cNvSpPr>
          <p:nvPr>
            <p:ph type="title"/>
          </p:nvPr>
        </p:nvSpPr>
        <p:spPr>
          <a:xfrm>
            <a:off x="565150" y="768335"/>
            <a:ext cx="8717073" cy="1409546"/>
          </a:xfrm>
        </p:spPr>
        <p:txBody>
          <a:bodyPr vert="horz" lIns="91440" tIns="45720" rIns="91440" bIns="45720" rtlCol="0" anchor="t">
            <a:normAutofit fontScale="90000"/>
          </a:bodyPr>
          <a:lstStyle/>
          <a:p>
            <a:pPr>
              <a:lnSpc>
                <a:spcPct val="90000"/>
              </a:lnSpc>
            </a:pPr>
            <a:r>
              <a:rPr lang="en-US" sz="5000"/>
              <a:t>DOM </a:t>
            </a:r>
            <a:br>
              <a:rPr lang="en-US" sz="5000"/>
            </a:br>
            <a:r>
              <a:rPr lang="en-US" sz="5000"/>
              <a:t>(Document Object Model)</a:t>
            </a:r>
          </a:p>
        </p:txBody>
      </p:sp>
      <p:grpSp>
        <p:nvGrpSpPr>
          <p:cNvPr id="82" name="Group 81">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3"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8" name="Straight Connector 8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olorful squares and lines&#10;&#10;Description automatically generated">
            <a:extLst>
              <a:ext uri="{FF2B5EF4-FFF2-40B4-BE49-F238E27FC236}">
                <a16:creationId xmlns:a16="http://schemas.microsoft.com/office/drawing/2014/main" id="{E8E651AD-5763-D269-9E1A-F4AD61E9E78E}"/>
              </a:ext>
            </a:extLst>
          </p:cNvPr>
          <p:cNvPicPr>
            <a:picLocks noChangeAspect="1"/>
          </p:cNvPicPr>
          <p:nvPr/>
        </p:nvPicPr>
        <p:blipFill rotWithShape="1">
          <a:blip r:embed="rId2"/>
          <a:srcRect t="20475" r="-1" b="-1"/>
          <a:stretch/>
        </p:blipFill>
        <p:spPr>
          <a:xfrm>
            <a:off x="5919729" y="2504198"/>
            <a:ext cx="6272272" cy="3529036"/>
          </a:xfrm>
          <a:prstGeom prst="rect">
            <a:avLst/>
          </a:prstGeom>
        </p:spPr>
      </p:pic>
      <p:sp>
        <p:nvSpPr>
          <p:cNvPr id="109" name="TextBox 108">
            <a:extLst>
              <a:ext uri="{FF2B5EF4-FFF2-40B4-BE49-F238E27FC236}">
                <a16:creationId xmlns:a16="http://schemas.microsoft.com/office/drawing/2014/main" id="{580D0B4E-B0B0-0640-79C3-9E1A877E47D7}"/>
              </a:ext>
            </a:extLst>
          </p:cNvPr>
          <p:cNvSpPr txBox="1"/>
          <p:nvPr/>
        </p:nvSpPr>
        <p:spPr>
          <a:xfrm>
            <a:off x="361507" y="2569597"/>
            <a:ext cx="5839880" cy="3416320"/>
          </a:xfrm>
          <a:prstGeom prst="rect">
            <a:avLst/>
          </a:prstGeom>
          <a:noFill/>
        </p:spPr>
        <p:txBody>
          <a:bodyPr wrap="square" rtlCol="0">
            <a:spAutoFit/>
          </a:bodyPr>
          <a:lstStyle/>
          <a:p>
            <a:r>
              <a:rPr lang="en-US" b="0" i="0" dirty="0">
                <a:solidFill>
                  <a:srgbClr val="374151"/>
                </a:solidFill>
                <a:effectLst/>
                <a:latin typeface="Söhne"/>
              </a:rPr>
              <a:t>DOM, or Document Object Model, is a programming interface for web documents. It represents the structure and content of a web page as a tree-like data structure, where each node in the tree corresponds to a part of the web page, such as an element (e.g., a paragraph, a heading), an attribute, or a piece of text.</a:t>
            </a:r>
          </a:p>
          <a:p>
            <a:endParaRPr lang="en-US" b="0" i="0" dirty="0">
              <a:solidFill>
                <a:srgbClr val="374151"/>
              </a:solidFill>
              <a:effectLst/>
              <a:latin typeface="Söhne"/>
            </a:endParaRPr>
          </a:p>
          <a:p>
            <a:r>
              <a:rPr lang="en-US" dirty="0">
                <a:solidFill>
                  <a:srgbClr val="374151"/>
                </a:solidFill>
                <a:latin typeface="Söhne"/>
              </a:rPr>
              <a:t>         </a:t>
            </a:r>
            <a:r>
              <a:rPr lang="en-US" b="0" i="0" dirty="0">
                <a:solidFill>
                  <a:srgbClr val="1B1B1B"/>
                </a:solidFill>
                <a:effectLst/>
                <a:latin typeface="Inter"/>
              </a:rPr>
              <a:t>The DOM was designed to be independent of any particular programming language, making the structural representation of the document available from a single, consistent API.</a:t>
            </a: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4033561103"/>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Punchcard">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79</TotalTime>
  <Words>1020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Inter</vt:lpstr>
      <vt:lpstr>Segoe UI</vt:lpstr>
      <vt:lpstr>Söhne</vt:lpstr>
      <vt:lpstr>PunchcardVTI</vt:lpstr>
      <vt:lpstr>Web Programming Fundamentals</vt:lpstr>
      <vt:lpstr>Web Browser</vt:lpstr>
      <vt:lpstr>HTTP Protocol</vt:lpstr>
      <vt:lpstr>HTTPS</vt:lpstr>
      <vt:lpstr>HTTPS</vt:lpstr>
      <vt:lpstr>XML Introduction</vt:lpstr>
      <vt:lpstr>XML</vt:lpstr>
      <vt:lpstr>Json Introduction</vt:lpstr>
      <vt:lpstr>DOM  (Document Object Model)</vt:lpstr>
      <vt:lpstr>URL (Uniform Resource Locator)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Fundamentals</dc:title>
  <dc:creator>Black Blodd Records</dc:creator>
  <cp:lastModifiedBy>Black Blodd Records</cp:lastModifiedBy>
  <cp:revision>1</cp:revision>
  <dcterms:created xsi:type="dcterms:W3CDTF">2023-10-31T14:20:02Z</dcterms:created>
  <dcterms:modified xsi:type="dcterms:W3CDTF">2023-10-31T15:39:08Z</dcterms:modified>
</cp:coreProperties>
</file>