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92D5-D0F6-F3BF-1168-69C71C516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7391"/>
            <a:ext cx="8915399" cy="1649690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78ED4-9182-5BF0-8202-8B28E647A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347275"/>
            <a:ext cx="8915399" cy="3556388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NAME :- </a:t>
            </a:r>
            <a:r>
              <a:rPr lang="en-IN" b="1" i="1" dirty="0">
                <a:solidFill>
                  <a:srgbClr val="002060"/>
                </a:solidFill>
              </a:rPr>
              <a:t>Jadhav Sanika </a:t>
            </a:r>
            <a:r>
              <a:rPr lang="en-IN" b="1" i="1" dirty="0" err="1">
                <a:solidFill>
                  <a:srgbClr val="002060"/>
                </a:solidFill>
              </a:rPr>
              <a:t>Nanaso</a:t>
            </a:r>
            <a:endParaRPr lang="en-IN" b="1" i="1" dirty="0">
              <a:solidFill>
                <a:srgbClr val="002060"/>
              </a:solidFill>
            </a:endParaRPr>
          </a:p>
          <a:p>
            <a:endParaRPr lang="en-IN" b="1" i="1" dirty="0">
              <a:solidFill>
                <a:srgbClr val="002060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CLASS </a:t>
            </a:r>
            <a:r>
              <a:rPr lang="en-IN" sz="2000" b="1" i="1" dirty="0">
                <a:solidFill>
                  <a:schemeClr val="tx1"/>
                </a:solidFill>
              </a:rPr>
              <a:t>:- </a:t>
            </a:r>
            <a:r>
              <a:rPr lang="en-IN" b="1" i="1" dirty="0" err="1">
                <a:solidFill>
                  <a:srgbClr val="002060"/>
                </a:solidFill>
              </a:rPr>
              <a:t>M.Sc</a:t>
            </a:r>
            <a:r>
              <a:rPr lang="en-IN" b="1" i="1" dirty="0">
                <a:solidFill>
                  <a:srgbClr val="002060"/>
                </a:solidFill>
              </a:rPr>
              <a:t>(Computer Science)</a:t>
            </a:r>
          </a:p>
          <a:p>
            <a:endParaRPr lang="en-IN" b="1" i="1" dirty="0">
              <a:solidFill>
                <a:srgbClr val="002060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ROLL NO. :- </a:t>
            </a:r>
            <a:r>
              <a:rPr lang="en-IN" b="1" dirty="0">
                <a:solidFill>
                  <a:srgbClr val="002060"/>
                </a:solidFill>
              </a:rPr>
              <a:t>18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SUBJECT :- </a:t>
            </a:r>
            <a:r>
              <a:rPr lang="en-IN" b="1" i="1" dirty="0">
                <a:solidFill>
                  <a:srgbClr val="002060"/>
                </a:solidFill>
              </a:rPr>
              <a:t>Web Service</a:t>
            </a:r>
          </a:p>
          <a:p>
            <a:endParaRPr lang="en-IN" b="1" i="1" dirty="0">
              <a:solidFill>
                <a:srgbClr val="002060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TOPIC NAME :- </a:t>
            </a:r>
            <a:r>
              <a:rPr lang="en-IN" b="1" i="1" dirty="0">
                <a:solidFill>
                  <a:srgbClr val="002060"/>
                </a:solidFill>
              </a:rPr>
              <a:t>SOAP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49778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E1F9-0AD6-025B-6554-A83FCC3C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What is SOAP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8936-01BD-E589-2731-C33E1C30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rgbClr val="002060"/>
                </a:solidFill>
              </a:rPr>
              <a:t>Lightweight protocol used for exchange of messages in a </a:t>
            </a:r>
            <a:r>
              <a:rPr lang="en-IN" sz="2000" b="1" i="1" dirty="0" err="1">
                <a:solidFill>
                  <a:srgbClr val="002060"/>
                </a:solidFill>
              </a:rPr>
              <a:t>decentralized,distributed</a:t>
            </a:r>
            <a:r>
              <a:rPr lang="en-IN" sz="2000" b="1" i="1" dirty="0">
                <a:solidFill>
                  <a:srgbClr val="002060"/>
                </a:solidFill>
              </a:rPr>
              <a:t> environment.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rgbClr val="002060"/>
                </a:solidFill>
              </a:rPr>
              <a:t>Facilitates interoperability in a platform independent manner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rgbClr val="002060"/>
                </a:solidFill>
              </a:rPr>
              <a:t>Used for Remote Procedure Calls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rgbClr val="002060"/>
                </a:solidFill>
              </a:rPr>
              <a:t>W3C note defines the use of SOAP with XML as </a:t>
            </a:r>
            <a:r>
              <a:rPr lang="en-IN" sz="2000" b="1" i="1" dirty="0" err="1">
                <a:solidFill>
                  <a:srgbClr val="002060"/>
                </a:solidFill>
              </a:rPr>
              <a:t>playload</a:t>
            </a:r>
            <a:r>
              <a:rPr lang="en-IN" sz="2000" b="1" i="1" dirty="0">
                <a:solidFill>
                  <a:srgbClr val="002060"/>
                </a:solidFill>
              </a:rPr>
              <a:t> and HTTP as transport protocols such as SMTP and SIP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6733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02CF-91B6-D15E-C323-C0F04C90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tx1"/>
                </a:solidFill>
              </a:rPr>
              <a:t>Advantages of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F57A-4435-9659-392B-72E824E5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i="1" dirty="0">
                <a:solidFill>
                  <a:srgbClr val="002060"/>
                </a:solidFill>
              </a:rPr>
              <a:t>Uses HTTP which widely used and scalable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Wide remote system interoperability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Flexible for growth because of XML properties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It but can be used RPC.</a:t>
            </a:r>
            <a:r>
              <a:rPr lang="en-IN" b="1" i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89717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5AFA-B86E-F09E-E2D8-0508C58B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Diadvantages</a:t>
            </a:r>
            <a:r>
              <a:rPr lang="en-IN" b="1" dirty="0">
                <a:solidFill>
                  <a:schemeClr val="tx1"/>
                </a:solidFill>
              </a:rPr>
              <a:t> of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3E53-4F9D-994D-266E-3E5B6F37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i="1" dirty="0">
                <a:solidFill>
                  <a:srgbClr val="002060"/>
                </a:solidFill>
              </a:rPr>
              <a:t>No good way to describe the serialization pattern (XML schema is optional at this point)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Parsing of SOAP packet and mapping to objects reduces performance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 err="1">
                <a:solidFill>
                  <a:srgbClr val="002060"/>
                </a:solidFill>
              </a:rPr>
              <a:t>Dosen’t</a:t>
            </a:r>
            <a:r>
              <a:rPr lang="en-IN" sz="2000" b="1" i="1" dirty="0">
                <a:solidFill>
                  <a:srgbClr val="002060"/>
                </a:solidFill>
              </a:rPr>
              <a:t> implement security because it is a wire protocol – relies on HTTP</a:t>
            </a:r>
          </a:p>
        </p:txBody>
      </p:sp>
    </p:spTree>
    <p:extLst>
      <p:ext uri="{BB962C8B-B14F-4D97-AF65-F5344CB8AC3E}">
        <p14:creationId xmlns:p14="http://schemas.microsoft.com/office/powerpoint/2010/main" val="386007080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80F-CA58-FB05-1CDA-E49EE163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SOAP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D9A1-A4C1-E448-C24A-62E489E1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740"/>
            <a:ext cx="8915400" cy="512818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Envelope(mandatory)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sz="1800" b="1" dirty="0"/>
              <a:t>           </a:t>
            </a:r>
            <a:r>
              <a:rPr lang="en-IN" sz="1800" b="1" i="1" dirty="0">
                <a:solidFill>
                  <a:srgbClr val="002060"/>
                </a:solidFill>
              </a:rPr>
              <a:t>Top element of the XML document representing </a:t>
            </a:r>
            <a:r>
              <a:rPr lang="en-IN" sz="1800" b="1" i="1" dirty="0" err="1">
                <a:solidFill>
                  <a:srgbClr val="002060"/>
                </a:solidFill>
              </a:rPr>
              <a:t>th</a:t>
            </a:r>
            <a:r>
              <a:rPr lang="en-IN" sz="1800" b="1" i="1" dirty="0">
                <a:solidFill>
                  <a:srgbClr val="002060"/>
                </a:solidFill>
              </a:rPr>
              <a:t> messages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IN" sz="1800" b="1" dirty="0"/>
          </a:p>
          <a:p>
            <a:r>
              <a:rPr lang="en-IN" sz="2400" b="1" dirty="0">
                <a:solidFill>
                  <a:schemeClr val="tx1"/>
                </a:solidFill>
              </a:rPr>
              <a:t>Header (optional)</a:t>
            </a:r>
          </a:p>
          <a:p>
            <a:pPr marL="685800" lvl="1" algn="ctr">
              <a:buFont typeface="Wingdings" panose="05000000000000000000" pitchFamily="2" charset="2"/>
              <a:buChar char="§"/>
            </a:pPr>
            <a:r>
              <a:rPr lang="en-IN" sz="1800" b="1" i="1" dirty="0">
                <a:solidFill>
                  <a:srgbClr val="002060"/>
                </a:solidFill>
              </a:rPr>
              <a:t>            Determines how a recipient of a SOAP message should process   the message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sz="1800" b="1" i="1" dirty="0">
                <a:solidFill>
                  <a:srgbClr val="002060"/>
                </a:solidFill>
              </a:rPr>
              <a:t>                   Adds features to the SOAP messages such as authentication       transaction management, payment, message routes, etc…</a:t>
            </a:r>
          </a:p>
          <a:p>
            <a:pPr marL="0" indent="0" algn="ctr">
              <a:buNone/>
            </a:pPr>
            <a:r>
              <a:rPr lang="en-IN" sz="2000" b="1" i="1" dirty="0">
                <a:solidFill>
                  <a:srgbClr val="002060"/>
                </a:solidFill>
              </a:rPr>
              <a:t>                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Body(mandatory)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sz="1800" b="1" i="1" dirty="0">
                <a:solidFill>
                  <a:srgbClr val="002060"/>
                </a:solidFill>
              </a:rPr>
              <a:t>            Exchanges information intended for the recipient of the message.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sz="1800" b="1" i="1" dirty="0">
                <a:solidFill>
                  <a:srgbClr val="002060"/>
                </a:solidFill>
              </a:rPr>
              <a:t>            Typical use is for RPC calls and errors reporting.</a:t>
            </a: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2901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F622-A42E-7B22-772E-6C4929E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SOAP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A36E-32F2-BD44-FAAD-98EF5B86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691"/>
            <a:ext cx="8915400" cy="4675695"/>
          </a:xfrm>
        </p:spPr>
        <p:txBody>
          <a:bodyPr>
            <a:normAutofit/>
          </a:bodyPr>
          <a:lstStyle/>
          <a:p>
            <a:r>
              <a:rPr lang="en-IN" sz="2000" b="1" i="1" dirty="0">
                <a:solidFill>
                  <a:srgbClr val="002060"/>
                </a:solidFill>
              </a:rPr>
              <a:t>Based on a simple type system that has common features with programming languages and databases.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Types are either simple (scalar) or compound which is a composite of several parts.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An XML schema which is consistent with this type system can be constructed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Use of schemas is encouraged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319034553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49550-2EB3-5633-CA90-7A8EE24A1C1E}"/>
              </a:ext>
            </a:extLst>
          </p:cNvPr>
          <p:cNvSpPr txBox="1"/>
          <p:nvPr/>
        </p:nvSpPr>
        <p:spPr>
          <a:xfrm>
            <a:off x="2234153" y="2139885"/>
            <a:ext cx="9012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714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290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WEB SERVICE SEMINAR</vt:lpstr>
      <vt:lpstr>What is SOAP ?</vt:lpstr>
      <vt:lpstr>Advantages of SOAP</vt:lpstr>
      <vt:lpstr>Diadvantages of SOAP</vt:lpstr>
      <vt:lpstr>SOAP Element</vt:lpstr>
      <vt:lpstr>SOAP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SEMINAR</dc:title>
  <dc:creator>Sanika Jadhav</dc:creator>
  <cp:lastModifiedBy>Sanika Jadhav</cp:lastModifiedBy>
  <cp:revision>1</cp:revision>
  <dcterms:created xsi:type="dcterms:W3CDTF">2023-01-18T12:01:17Z</dcterms:created>
  <dcterms:modified xsi:type="dcterms:W3CDTF">2023-01-18T12:51:13Z</dcterms:modified>
</cp:coreProperties>
</file>