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8" r:id="rId4"/>
    <p:sldId id="269" r:id="rId5"/>
    <p:sldId id="267" r:id="rId6"/>
    <p:sldId id="257" r:id="rId7"/>
    <p:sldId id="270" r:id="rId8"/>
    <p:sldId id="258" r:id="rId9"/>
    <p:sldId id="259" r:id="rId10"/>
    <p:sldId id="285" r:id="rId11"/>
    <p:sldId id="260" r:id="rId12"/>
    <p:sldId id="284" r:id="rId13"/>
    <p:sldId id="261" r:id="rId14"/>
    <p:sldId id="262" r:id="rId15"/>
    <p:sldId id="264" r:id="rId16"/>
    <p:sldId id="266" r:id="rId17"/>
    <p:sldId id="265" r:id="rId18"/>
    <p:sldId id="271" r:id="rId19"/>
    <p:sldId id="286" r:id="rId20"/>
    <p:sldId id="287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8" r:id="rId31"/>
    <p:sldId id="281" r:id="rId32"/>
    <p:sldId id="294" r:id="rId33"/>
    <p:sldId id="282" r:id="rId34"/>
    <p:sldId id="292" r:id="rId35"/>
    <p:sldId id="295" r:id="rId36"/>
    <p:sldId id="293" r:id="rId37"/>
    <p:sldId id="296" r:id="rId38"/>
    <p:sldId id="297" r:id="rId39"/>
    <p:sldId id="283" r:id="rId40"/>
    <p:sldId id="289" r:id="rId41"/>
    <p:sldId id="290" r:id="rId42"/>
    <p:sldId id="29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87" autoAdjust="0"/>
    <p:restoredTop sz="94660"/>
  </p:normalViewPr>
  <p:slideViewPr>
    <p:cSldViewPr>
      <p:cViewPr>
        <p:scale>
          <a:sx n="100" d="100"/>
          <a:sy n="100" d="100"/>
        </p:scale>
        <p:origin x="-2802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74C9255-727C-4624-AA6B-5D582BCD717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7F6F98-5E4A-4DC7-BD1A-AC955289C82A}" type="datetimeFigureOut">
              <a:rPr lang="en-IN" smtClean="0"/>
              <a:t>12-05-2016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JavaScript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Author:Venkatadri</a:t>
            </a:r>
            <a:r>
              <a:rPr lang="en-US" sz="2800" dirty="0" smtClean="0"/>
              <a:t> C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65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Difference between ‘==‘ and ‘===’ comparison </a:t>
            </a:r>
          </a:p>
          <a:p>
            <a:r>
              <a:rPr lang="en-IN" dirty="0" smtClean="0"/>
              <a:t>Guess Output</a:t>
            </a:r>
          </a:p>
          <a:p>
            <a:r>
              <a:rPr lang="da-DK" dirty="0"/>
              <a:t>0 == '0</a:t>
            </a:r>
            <a:r>
              <a:rPr lang="da-DK" dirty="0" smtClean="0"/>
              <a:t>‘ </a:t>
            </a:r>
          </a:p>
          <a:p>
            <a:r>
              <a:rPr lang="da-DK" dirty="0"/>
              <a:t>0 === </a:t>
            </a:r>
            <a:r>
              <a:rPr lang="da-DK" dirty="0" smtClean="0"/>
              <a:t>0</a:t>
            </a:r>
          </a:p>
          <a:p>
            <a:r>
              <a:rPr lang="da-DK" dirty="0"/>
              <a:t>0 == </a:t>
            </a:r>
            <a:r>
              <a:rPr lang="da-DK" dirty="0" smtClean="0"/>
              <a:t>'‘</a:t>
            </a:r>
          </a:p>
          <a:p>
            <a:r>
              <a:rPr lang="da-DK" dirty="0"/>
              <a:t>0 === </a:t>
            </a:r>
            <a:r>
              <a:rPr lang="da-DK" dirty="0" smtClean="0"/>
              <a:t>'‘</a:t>
            </a:r>
          </a:p>
          <a:p>
            <a:r>
              <a:rPr lang="da-DK" dirty="0"/>
              <a:t>3 + </a:t>
            </a:r>
            <a:r>
              <a:rPr lang="da-DK" dirty="0" smtClean="0"/>
              <a:t>'33‘</a:t>
            </a:r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1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Transitivity : === or ==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da-DK" dirty="0"/>
              <a:t>0 == </a:t>
            </a:r>
            <a:r>
              <a:rPr lang="da-DK" dirty="0" smtClean="0"/>
              <a:t>'0‘ // true</a:t>
            </a:r>
          </a:p>
          <a:p>
            <a:pPr marL="114300" indent="0">
              <a:buNone/>
            </a:pPr>
            <a:r>
              <a:rPr lang="da-DK" dirty="0" smtClean="0"/>
              <a:t>'0' == '‘ // false</a:t>
            </a:r>
          </a:p>
          <a:p>
            <a:pPr marL="114300" indent="0">
              <a:buNone/>
            </a:pPr>
            <a:r>
              <a:rPr lang="da-DK" dirty="0" smtClean="0"/>
              <a:t>0 </a:t>
            </a:r>
            <a:r>
              <a:rPr lang="da-DK" dirty="0"/>
              <a:t>== </a:t>
            </a:r>
            <a:r>
              <a:rPr lang="da-DK" dirty="0" smtClean="0"/>
              <a:t>'‘ // true</a:t>
            </a:r>
          </a:p>
          <a:p>
            <a:pPr marL="114300" indent="0">
              <a:buNone/>
            </a:pPr>
            <a:r>
              <a:rPr lang="da-DK" dirty="0" smtClean="0"/>
              <a:t>0 </a:t>
            </a:r>
            <a:r>
              <a:rPr lang="da-DK" dirty="0"/>
              <a:t>=== </a:t>
            </a:r>
            <a:r>
              <a:rPr lang="da-DK" dirty="0" smtClean="0"/>
              <a:t>'0‘ // false</a:t>
            </a:r>
          </a:p>
          <a:p>
            <a:pPr marL="114300" indent="0">
              <a:buNone/>
            </a:pPr>
            <a:r>
              <a:rPr lang="da-DK" dirty="0" smtClean="0"/>
              <a:t>'0</a:t>
            </a:r>
            <a:r>
              <a:rPr lang="da-DK" dirty="0"/>
              <a:t>' === </a:t>
            </a:r>
            <a:r>
              <a:rPr lang="da-DK" dirty="0" smtClean="0"/>
              <a:t>' ‘ // false</a:t>
            </a:r>
          </a:p>
          <a:p>
            <a:pPr marL="114300" indent="0">
              <a:buNone/>
            </a:pPr>
            <a:r>
              <a:rPr lang="da-DK" dirty="0" smtClean="0"/>
              <a:t>0 </a:t>
            </a:r>
            <a:r>
              <a:rPr lang="da-DK" dirty="0"/>
              <a:t>=== </a:t>
            </a:r>
            <a:r>
              <a:rPr lang="da-DK" dirty="0" smtClean="0"/>
              <a:t>'‘ // false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03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</a:t>
            </a:r>
            <a:r>
              <a:rPr lang="en-US" dirty="0"/>
              <a:t>hoisting</a:t>
            </a:r>
          </a:p>
          <a:p>
            <a:pPr lvl="1"/>
            <a:r>
              <a:rPr lang="en-IN" dirty="0"/>
              <a:t>In JavaScript, a variable can be declared after it has been used.</a:t>
            </a:r>
            <a:endParaRPr lang="en-US" dirty="0"/>
          </a:p>
          <a:p>
            <a:r>
              <a:rPr lang="en-US" dirty="0"/>
              <a:t>Classes Vs. Prototypes</a:t>
            </a:r>
          </a:p>
          <a:p>
            <a:pPr lvl="1"/>
            <a:r>
              <a:rPr lang="en-IN" dirty="0"/>
              <a:t>In a "class-based" language, that copying happens at compile time. </a:t>
            </a:r>
          </a:p>
          <a:p>
            <a:pPr lvl="1"/>
            <a:r>
              <a:rPr lang="en-IN" dirty="0"/>
              <a:t>In a prototype language, the operations are stored in the prototype data structure, which is copied and modified at run time. </a:t>
            </a:r>
            <a:endParaRPr lang="en-US" dirty="0"/>
          </a:p>
          <a:p>
            <a:r>
              <a:rPr lang="en-US" dirty="0"/>
              <a:t>NaN !== NaN ?</a:t>
            </a:r>
          </a:p>
          <a:p>
            <a:r>
              <a:rPr lang="en-IN" dirty="0"/>
              <a:t>NaN compares unequal to any other value including to another NaN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Falsy Values</a:t>
            </a:r>
          </a:p>
          <a:p>
            <a:pPr lvl="1"/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NaN</a:t>
            </a:r>
          </a:p>
          <a:p>
            <a:pPr lvl="1"/>
            <a:r>
              <a:rPr lang="en-US" dirty="0" smtClean="0"/>
              <a:t>“”</a:t>
            </a:r>
          </a:p>
          <a:p>
            <a:pPr lvl="1"/>
            <a:r>
              <a:rPr lang="en-US" dirty="0" smtClean="0"/>
              <a:t>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9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"If it looks like a duck, swims like a duck, and quacks like a duck, then it probably is a duck." </a:t>
            </a:r>
            <a:endParaRPr lang="en-US" dirty="0" smtClean="0"/>
          </a:p>
          <a:p>
            <a:r>
              <a:rPr lang="en-IN" dirty="0" smtClean="0"/>
              <a:t>Duck </a:t>
            </a:r>
            <a:r>
              <a:rPr lang="en-IN" dirty="0"/>
              <a:t>typing lets us use any object, regardless of its type, or even whether it has a specific type at all.</a:t>
            </a:r>
            <a:endParaRPr lang="en-US" dirty="0"/>
          </a:p>
          <a:p>
            <a:r>
              <a:rPr lang="en-IN" dirty="0"/>
              <a:t>In duck typing, one is concerned with just those </a:t>
            </a:r>
            <a:r>
              <a:rPr lang="en-IN" dirty="0" smtClean="0"/>
              <a:t>aspects(properties) </a:t>
            </a:r>
            <a:r>
              <a:rPr lang="en-IN" dirty="0"/>
              <a:t>of an object that are used, rather than with the type of the object itself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Example :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Duck = function() {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this.whatISay</a:t>
            </a:r>
            <a:r>
              <a:rPr lang="en-US" sz="1400" dirty="0"/>
              <a:t> = "</a:t>
            </a:r>
            <a:r>
              <a:rPr lang="en-US" sz="1400" dirty="0" smtClean="0"/>
              <a:t>Quack</a:t>
            </a:r>
            <a:r>
              <a:rPr lang="en-US" sz="1400" dirty="0"/>
              <a:t>";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Wolf = function () {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this.whatISay</a:t>
            </a:r>
            <a:r>
              <a:rPr lang="en-US" sz="1400" dirty="0"/>
              <a:t> = "Howl";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theAnimalSpeaks</a:t>
            </a:r>
            <a:r>
              <a:rPr lang="en-US" sz="1400" dirty="0"/>
              <a:t> = function (animal) {</a:t>
            </a:r>
          </a:p>
          <a:p>
            <a:pPr marL="114300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animal.whatISay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myDuck</a:t>
            </a:r>
            <a:r>
              <a:rPr lang="en-US" sz="1400" dirty="0"/>
              <a:t> = new Duck();</a:t>
            </a:r>
          </a:p>
          <a:p>
            <a:pPr marL="114300" indent="0">
              <a:buNone/>
            </a:pPr>
            <a:r>
              <a:rPr lang="en-US" sz="1400" dirty="0" err="1"/>
              <a:t>theAnimalSpeaks</a:t>
            </a:r>
            <a:r>
              <a:rPr lang="en-US" sz="1400" dirty="0"/>
              <a:t>(</a:t>
            </a:r>
            <a:r>
              <a:rPr lang="en-US" sz="1400" dirty="0" err="1"/>
              <a:t>myDuck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myWolf</a:t>
            </a:r>
            <a:r>
              <a:rPr lang="en-US" sz="1400" dirty="0"/>
              <a:t> = new Wolf();</a:t>
            </a:r>
          </a:p>
          <a:p>
            <a:pPr marL="114300" indent="0">
              <a:buNone/>
            </a:pPr>
            <a:r>
              <a:rPr lang="en-US" sz="1400" dirty="0" err="1"/>
              <a:t>theAnimalSpeaks</a:t>
            </a:r>
            <a:r>
              <a:rPr lang="en-US" sz="1400" dirty="0"/>
              <a:t>(</a:t>
            </a:r>
            <a:r>
              <a:rPr lang="en-US" sz="1400" dirty="0" err="1"/>
              <a:t>myWolf</a:t>
            </a: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85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Example :</a:t>
            </a:r>
          </a:p>
          <a:p>
            <a:endParaRPr lang="en-US" sz="2400" dirty="0" smtClean="0"/>
          </a:p>
          <a:p>
            <a:pPr marL="114300" indent="0">
              <a:buNone/>
            </a:pPr>
            <a:r>
              <a:rPr lang="en-US" sz="1500" dirty="0" smtClean="0"/>
              <a:t>Modifying </a:t>
            </a:r>
            <a:r>
              <a:rPr lang="en-US" sz="1500" dirty="0"/>
              <a:t>an Object at Runtime to take a Duck Typed </a:t>
            </a:r>
            <a:r>
              <a:rPr lang="en-US" sz="1500" dirty="0" smtClean="0"/>
              <a:t>Approach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US" sz="1400" dirty="0"/>
              <a:t>var Duck = function () {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this.whatISay</a:t>
            </a:r>
            <a:r>
              <a:rPr lang="en-US" sz="1400" dirty="0"/>
              <a:t> = "Quack";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Wolf = function () {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this.whatISay</a:t>
            </a:r>
            <a:r>
              <a:rPr lang="en-US" sz="1400" dirty="0"/>
              <a:t> = "Howl";</a:t>
            </a:r>
          </a:p>
          <a:p>
            <a:pPr marL="11430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this.legs</a:t>
            </a:r>
            <a:r>
              <a:rPr lang="en-US" sz="1400" dirty="0"/>
              <a:t> = 4;;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 err="1"/>
              <a:t>theAnimalSpeaks</a:t>
            </a:r>
            <a:r>
              <a:rPr lang="en-US" sz="1400" dirty="0"/>
              <a:t> = function (animal) {</a:t>
            </a:r>
          </a:p>
          <a:p>
            <a:pPr marL="114300" indent="0">
              <a:buNone/>
            </a:pPr>
            <a:r>
              <a:rPr lang="en-US" sz="1400" dirty="0" smtClean="0"/>
              <a:t>    console.log(</a:t>
            </a:r>
            <a:r>
              <a:rPr lang="en-US" sz="1400" dirty="0" err="1" smtClean="0"/>
              <a:t>animal.whatISay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r>
              <a:rPr lang="en-US" sz="1400" dirty="0"/>
              <a:t>    console.log(</a:t>
            </a:r>
            <a:r>
              <a:rPr lang="en-US" sz="1400" dirty="0" err="1"/>
              <a:t>animal.legs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r>
              <a:rPr lang="en-US" sz="1400" dirty="0"/>
              <a:t>};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myDuck</a:t>
            </a:r>
            <a:r>
              <a:rPr lang="en-US" sz="1400" dirty="0"/>
              <a:t> = new Duck();</a:t>
            </a:r>
          </a:p>
          <a:p>
            <a:pPr marL="114300" indent="0">
              <a:buNone/>
            </a:pPr>
            <a:r>
              <a:rPr lang="en-US" sz="1400" dirty="0" err="1"/>
              <a:t>myDuck.legs</a:t>
            </a:r>
            <a:r>
              <a:rPr lang="en-US" sz="1400" dirty="0"/>
              <a:t> = 2; // Modifying an Object at Runtime to take a Duck Typed Approach</a:t>
            </a:r>
          </a:p>
          <a:p>
            <a:pPr marL="114300" indent="0">
              <a:buNone/>
            </a:pPr>
            <a:r>
              <a:rPr lang="en-US" sz="1400" dirty="0" err="1"/>
              <a:t>theAnimalSpeaks</a:t>
            </a:r>
            <a:r>
              <a:rPr lang="en-US" sz="1400" dirty="0"/>
              <a:t>(</a:t>
            </a:r>
            <a:r>
              <a:rPr lang="en-US" sz="1400" dirty="0" err="1"/>
              <a:t>myDuck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var </a:t>
            </a:r>
            <a:r>
              <a:rPr lang="en-US" sz="1400" dirty="0" err="1"/>
              <a:t>myWolf</a:t>
            </a:r>
            <a:r>
              <a:rPr lang="en-US" sz="1400" dirty="0"/>
              <a:t> = new Wolf();</a:t>
            </a:r>
          </a:p>
          <a:p>
            <a:pPr marL="114300" indent="0">
              <a:buNone/>
            </a:pPr>
            <a:r>
              <a:rPr lang="en-US" sz="1400" dirty="0" err="1"/>
              <a:t>theAnimalSpeaks</a:t>
            </a:r>
            <a:r>
              <a:rPr lang="en-US" sz="1400" dirty="0"/>
              <a:t>(</a:t>
            </a:r>
            <a:r>
              <a:rPr lang="en-US" sz="1400" dirty="0" err="1"/>
              <a:t>myWolf</a:t>
            </a:r>
            <a:r>
              <a:rPr lang="en-US" sz="1400" dirty="0"/>
              <a:t>);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265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Duck </a:t>
            </a:r>
            <a:r>
              <a:rPr lang="en-IN" dirty="0" smtClean="0"/>
              <a:t>Typing is used </a:t>
            </a:r>
            <a:r>
              <a:rPr lang="en-IN" dirty="0"/>
              <a:t>to Avoid Conditionals in JavaScript</a:t>
            </a:r>
          </a:p>
          <a:p>
            <a:r>
              <a:rPr lang="en-IN" dirty="0" smtClean="0"/>
              <a:t>One </a:t>
            </a:r>
            <a:r>
              <a:rPr lang="en-IN" dirty="0"/>
              <a:t>of the best ways to simplify your code is to eliminate unnecessary </a:t>
            </a:r>
            <a:r>
              <a:rPr lang="en-IN" b="1" dirty="0"/>
              <a:t>if</a:t>
            </a:r>
            <a:r>
              <a:rPr lang="en-IN" dirty="0"/>
              <a:t> and </a:t>
            </a:r>
            <a:r>
              <a:rPr lang="en-IN" b="1" dirty="0"/>
              <a:t>switch</a:t>
            </a:r>
            <a:r>
              <a:rPr lang="en-IN" dirty="0"/>
              <a:t> statements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object is a container of properties, where a property has a name and a value.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simple types of JavaScript </a:t>
            </a:r>
            <a:endParaRPr lang="en-IN" dirty="0" smtClean="0"/>
          </a:p>
          <a:p>
            <a:pPr lvl="1"/>
            <a:r>
              <a:rPr lang="en-IN" dirty="0"/>
              <a:t>Numbers </a:t>
            </a:r>
          </a:p>
          <a:p>
            <a:pPr lvl="1"/>
            <a:r>
              <a:rPr lang="en-IN" dirty="0"/>
              <a:t>Strings </a:t>
            </a:r>
          </a:p>
          <a:p>
            <a:pPr lvl="1"/>
            <a:r>
              <a:rPr lang="en-IN" dirty="0"/>
              <a:t>Booleans (true and false)</a:t>
            </a:r>
          </a:p>
          <a:p>
            <a:pPr lvl="1"/>
            <a:r>
              <a:rPr lang="en-IN" dirty="0"/>
              <a:t>null and </a:t>
            </a:r>
            <a:r>
              <a:rPr lang="en-IN" dirty="0" smtClean="0"/>
              <a:t>undefined</a:t>
            </a:r>
          </a:p>
          <a:p>
            <a:r>
              <a:rPr lang="en-IN" dirty="0"/>
              <a:t>All other values are </a:t>
            </a:r>
            <a:r>
              <a:rPr lang="en-IN" i="1" dirty="0" smtClean="0"/>
              <a:t>objects</a:t>
            </a:r>
          </a:p>
          <a:p>
            <a:r>
              <a:rPr lang="en-IN" dirty="0"/>
              <a:t>In JavaScript, </a:t>
            </a:r>
            <a:r>
              <a:rPr lang="en-IN" b="1" dirty="0"/>
              <a:t>arrays</a:t>
            </a:r>
            <a:r>
              <a:rPr lang="en-IN" dirty="0"/>
              <a:t> are objects, </a:t>
            </a:r>
            <a:r>
              <a:rPr lang="en-IN" b="1" dirty="0"/>
              <a:t>functions</a:t>
            </a:r>
            <a:r>
              <a:rPr lang="en-IN" dirty="0"/>
              <a:t> are </a:t>
            </a:r>
            <a:r>
              <a:rPr lang="en-IN" dirty="0" smtClean="0"/>
              <a:t>objects, </a:t>
            </a:r>
            <a:r>
              <a:rPr lang="en-IN" b="1" dirty="0" smtClean="0"/>
              <a:t>regular </a:t>
            </a:r>
            <a:r>
              <a:rPr lang="en-IN" b="1" dirty="0"/>
              <a:t>expressions</a:t>
            </a:r>
            <a:r>
              <a:rPr lang="en-IN" dirty="0"/>
              <a:t> are </a:t>
            </a:r>
            <a:r>
              <a:rPr lang="en-IN" dirty="0" smtClean="0"/>
              <a:t>objects </a:t>
            </a:r>
            <a:r>
              <a:rPr lang="en-IN" dirty="0"/>
              <a:t>and, of course, </a:t>
            </a:r>
            <a:r>
              <a:rPr lang="en-IN" b="1" dirty="0"/>
              <a:t>objects</a:t>
            </a:r>
            <a:r>
              <a:rPr lang="en-IN" dirty="0"/>
              <a:t> are </a:t>
            </a:r>
            <a:r>
              <a:rPr lang="en-IN" dirty="0" smtClean="0"/>
              <a:t>objects!</a:t>
            </a:r>
            <a:endParaRPr lang="en-IN" dirty="0"/>
          </a:p>
          <a:p>
            <a:pPr marL="41148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650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IN" dirty="0" smtClean="0"/>
              <a:t>var originalObject</a:t>
            </a:r>
            <a:r>
              <a:rPr lang="en-IN" dirty="0"/>
              <a:t> </a:t>
            </a:r>
            <a:r>
              <a:rPr lang="en-IN" dirty="0" smtClean="0"/>
              <a:t>= {</a:t>
            </a:r>
          </a:p>
          <a:p>
            <a:pPr marL="411480" lvl="1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someValue:’test</a:t>
            </a:r>
            <a:r>
              <a:rPr lang="en-IN" dirty="0" smtClean="0"/>
              <a:t>’</a:t>
            </a:r>
            <a:endParaRPr lang="en-IN" dirty="0"/>
          </a:p>
          <a:p>
            <a:pPr marL="411480" lvl="1" indent="0">
              <a:buNone/>
            </a:pPr>
            <a:r>
              <a:rPr lang="en-IN" dirty="0" smtClean="0"/>
              <a:t>};</a:t>
            </a:r>
          </a:p>
          <a:p>
            <a:pPr marL="411480" lvl="1" indent="0">
              <a:buNone/>
            </a:pPr>
            <a:r>
              <a:rPr lang="en-IN" dirty="0" smtClean="0"/>
              <a:t>var newObject = {</a:t>
            </a:r>
          </a:p>
          <a:p>
            <a:pPr marL="411480" lvl="1" indent="0">
              <a:buNone/>
            </a:pPr>
            <a:r>
              <a:rPr lang="en-IN" dirty="0" smtClean="0"/>
              <a:t>};</a:t>
            </a:r>
          </a:p>
          <a:p>
            <a:pPr marL="411480" lvl="1" indent="0">
              <a:buNone/>
            </a:pPr>
            <a:r>
              <a:rPr lang="en-IN" dirty="0" smtClean="0"/>
              <a:t>newObject = originalObject; ????</a:t>
            </a:r>
          </a:p>
          <a:p>
            <a:pPr marL="411480" lvl="1" indent="0">
              <a:buNone/>
            </a:pPr>
            <a:r>
              <a:rPr lang="en-IN" dirty="0"/>
              <a:t> </a:t>
            </a:r>
            <a:r>
              <a:rPr lang="en-IN" dirty="0" smtClean="0"/>
              <a:t>newObject is copy or </a:t>
            </a:r>
            <a:r>
              <a:rPr lang="en-IN" dirty="0"/>
              <a:t>reference of originalObject </a:t>
            </a:r>
            <a:r>
              <a:rPr lang="en-IN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3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is a high level, dynamic, </a:t>
            </a:r>
            <a:r>
              <a:rPr lang="en-US" dirty="0" err="1"/>
              <a:t>untyped</a:t>
            </a:r>
            <a:r>
              <a:rPr lang="en-US" dirty="0"/>
              <a:t>, and interpreted programming language.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been standardized in the ECMAScript language </a:t>
            </a:r>
            <a:r>
              <a:rPr lang="en-US" dirty="0" smtClean="0"/>
              <a:t>specification.</a:t>
            </a:r>
          </a:p>
          <a:p>
            <a:r>
              <a:rPr lang="en-IN" b="1" dirty="0"/>
              <a:t>Brendan </a:t>
            </a:r>
            <a:r>
              <a:rPr lang="en-IN" b="1" dirty="0" err="1" smtClean="0"/>
              <a:t>Eich</a:t>
            </a:r>
            <a:r>
              <a:rPr lang="en-IN" b="1" dirty="0" smtClean="0"/>
              <a:t> </a:t>
            </a:r>
            <a:r>
              <a:rPr lang="en-IN" dirty="0" smtClean="0"/>
              <a:t>(Co-Founder of Mozilla)</a:t>
            </a:r>
            <a:r>
              <a:rPr lang="en-IN" dirty="0"/>
              <a:t> </a:t>
            </a:r>
            <a:r>
              <a:rPr lang="en-IN" dirty="0" smtClean="0"/>
              <a:t>is the creator </a:t>
            </a:r>
            <a:r>
              <a:rPr lang="en-IN" dirty="0"/>
              <a:t>of the JavaScript programming language. </a:t>
            </a:r>
            <a:endParaRPr lang="en-IN" dirty="0" smtClean="0"/>
          </a:p>
          <a:p>
            <a:r>
              <a:rPr lang="en-IN" dirty="0" smtClean="0"/>
              <a:t>The</a:t>
            </a:r>
            <a:r>
              <a:rPr lang="en-IN" b="1" dirty="0" smtClean="0"/>
              <a:t> </a:t>
            </a:r>
            <a:r>
              <a:rPr lang="en-IN" dirty="0"/>
              <a:t>first version was completed in </a:t>
            </a:r>
            <a:r>
              <a:rPr lang="en-IN" dirty="0" smtClean="0"/>
              <a:t>10 days </a:t>
            </a:r>
            <a:r>
              <a:rPr lang="en-IN" dirty="0"/>
              <a:t>in order to accommodate </a:t>
            </a:r>
            <a:r>
              <a:rPr lang="en-IN" dirty="0" smtClean="0"/>
              <a:t>the Netscape </a:t>
            </a:r>
            <a:r>
              <a:rPr lang="en-IN" dirty="0"/>
              <a:t>Navigator 2.0 Beta release schedule</a:t>
            </a:r>
            <a:r>
              <a:rPr lang="en-IN" dirty="0" smtClean="0"/>
              <a:t>,</a:t>
            </a:r>
            <a:r>
              <a:rPr lang="en-IN" dirty="0"/>
              <a:t> and was called Mocha, which was later renamed </a:t>
            </a:r>
            <a:r>
              <a:rPr lang="en-IN" dirty="0" err="1"/>
              <a:t>LiveScript</a:t>
            </a:r>
            <a:r>
              <a:rPr lang="en-IN" dirty="0"/>
              <a:t> in September 1995 and later JavaScript in the same </a:t>
            </a:r>
            <a:r>
              <a:rPr lang="en-IN" dirty="0" smtClean="0"/>
              <a:t>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2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IN" dirty="0"/>
              <a:t>var originalObject = {  </a:t>
            </a:r>
            <a:endParaRPr lang="en-IN" dirty="0" smtClean="0"/>
          </a:p>
          <a:p>
            <a:pPr marL="411480" lvl="1" indent="0">
              <a:buNone/>
            </a:pPr>
            <a:r>
              <a:rPr lang="en-IN" dirty="0"/>
              <a:t> </a:t>
            </a:r>
            <a:r>
              <a:rPr lang="en-IN" dirty="0" smtClean="0"/>
              <a:t>  someValue</a:t>
            </a:r>
            <a:r>
              <a:rPr lang="en-IN" dirty="0"/>
              <a:t>:"</a:t>
            </a:r>
            <a:r>
              <a:rPr lang="en-IN" dirty="0" smtClean="0"/>
              <a:t>test“</a:t>
            </a:r>
          </a:p>
          <a:p>
            <a:pPr marL="411480" lvl="1" indent="0">
              <a:buNone/>
            </a:pPr>
            <a:r>
              <a:rPr lang="en-IN" dirty="0" smtClean="0"/>
              <a:t>};</a:t>
            </a:r>
          </a:p>
          <a:p>
            <a:pPr marL="411480" lvl="1" indent="0">
              <a:buNone/>
            </a:pPr>
            <a:r>
              <a:rPr lang="en-IN" dirty="0" smtClean="0"/>
              <a:t>var </a:t>
            </a:r>
            <a:r>
              <a:rPr lang="en-IN" dirty="0"/>
              <a:t>newObject = </a:t>
            </a:r>
            <a:r>
              <a:rPr lang="en-IN" dirty="0" smtClean="0"/>
              <a:t>{};</a:t>
            </a:r>
          </a:p>
          <a:p>
            <a:pPr marL="411480" lvl="1" indent="0">
              <a:buNone/>
            </a:pPr>
            <a:r>
              <a:rPr lang="en-IN" dirty="0" smtClean="0"/>
              <a:t>newObject </a:t>
            </a:r>
            <a:r>
              <a:rPr lang="en-IN" dirty="0"/>
              <a:t>= originalObject</a:t>
            </a:r>
            <a:r>
              <a:rPr lang="en-IN" dirty="0" smtClean="0"/>
              <a:t>;</a:t>
            </a:r>
          </a:p>
          <a:p>
            <a:pPr marL="411480" lvl="1" indent="0">
              <a:buNone/>
            </a:pPr>
            <a:r>
              <a:rPr lang="en-IN" dirty="0" smtClean="0"/>
              <a:t> newObject.someValue </a:t>
            </a:r>
            <a:r>
              <a:rPr lang="en-IN" dirty="0"/>
              <a:t>="newTest";</a:t>
            </a:r>
            <a:endParaRPr lang="en-IN" dirty="0" smtClean="0"/>
          </a:p>
          <a:p>
            <a:pPr marL="411480" lvl="1" indent="0">
              <a:buNone/>
            </a:pPr>
            <a:r>
              <a:rPr lang="en-IN" dirty="0" smtClean="0"/>
              <a:t>console.log( 'newObject', newObject);</a:t>
            </a:r>
          </a:p>
          <a:p>
            <a:pPr marL="411480" lvl="1" indent="0">
              <a:buNone/>
            </a:pPr>
            <a:r>
              <a:rPr lang="en-IN" dirty="0" smtClean="0"/>
              <a:t>console.log( 'originalObject', originalObject </a:t>
            </a:r>
            <a:r>
              <a:rPr lang="en-IN" dirty="0"/>
              <a:t>);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3223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v</a:t>
            </a:r>
            <a:r>
              <a:rPr lang="en-US" dirty="0" smtClean="0"/>
              <a:t>ar Employee = {</a:t>
            </a:r>
          </a:p>
          <a:p>
            <a:pPr marL="114300" indent="0">
              <a:buNone/>
            </a:pPr>
            <a:r>
              <a:rPr lang="en-US" dirty="0"/>
              <a:t>n</a:t>
            </a:r>
            <a:r>
              <a:rPr lang="en-US" dirty="0" smtClean="0"/>
              <a:t>ame: ‘</a:t>
            </a:r>
            <a:r>
              <a:rPr lang="en-US" dirty="0" err="1" smtClean="0"/>
              <a:t>aaa</a:t>
            </a:r>
            <a:r>
              <a:rPr lang="en-US" dirty="0" smtClean="0"/>
              <a:t>’,</a:t>
            </a:r>
          </a:p>
          <a:p>
            <a:pPr marL="114300" indent="0">
              <a:buNone/>
            </a:pPr>
            <a:r>
              <a:rPr lang="en-US" dirty="0"/>
              <a:t>a</a:t>
            </a:r>
            <a:r>
              <a:rPr lang="en-US" dirty="0" smtClean="0"/>
              <a:t>ge: 25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var Employee = function() {</a:t>
            </a:r>
          </a:p>
          <a:p>
            <a:pPr marL="114300" indent="0">
              <a:buNone/>
            </a:pPr>
            <a:r>
              <a:rPr lang="en-US" dirty="0"/>
              <a:t>t</a:t>
            </a:r>
            <a:r>
              <a:rPr lang="en-US" dirty="0" smtClean="0"/>
              <a:t>his.name = ‘</a:t>
            </a:r>
            <a:r>
              <a:rPr lang="en-US" dirty="0" err="1" smtClean="0"/>
              <a:t>aaa</a:t>
            </a:r>
            <a:r>
              <a:rPr lang="en-US" dirty="0" smtClean="0"/>
              <a:t>’;</a:t>
            </a:r>
          </a:p>
          <a:p>
            <a:pPr marL="114300" indent="0">
              <a:buNone/>
            </a:pPr>
            <a:r>
              <a:rPr lang="en-US" dirty="0" err="1" smtClean="0"/>
              <a:t>this.age</a:t>
            </a:r>
            <a:r>
              <a:rPr lang="en-US" dirty="0" smtClean="0"/>
              <a:t> = 25;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8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Object literals </a:t>
            </a:r>
            <a:r>
              <a:rPr lang="en-IN" dirty="0"/>
              <a:t>are a convenient notation for specifying new objects.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names of </a:t>
            </a:r>
            <a:r>
              <a:rPr lang="en-IN" dirty="0" smtClean="0"/>
              <a:t>the properties </a:t>
            </a:r>
            <a:r>
              <a:rPr lang="en-IN" dirty="0"/>
              <a:t>can be specified as </a:t>
            </a:r>
            <a:r>
              <a:rPr lang="en-IN" b="1" dirty="0"/>
              <a:t>names</a:t>
            </a:r>
            <a:r>
              <a:rPr lang="en-IN" dirty="0"/>
              <a:t> or as </a:t>
            </a:r>
            <a:r>
              <a:rPr lang="en-IN" b="1" dirty="0"/>
              <a:t>strings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names are treated as </a:t>
            </a:r>
            <a:r>
              <a:rPr lang="en-IN" b="1" dirty="0" smtClean="0"/>
              <a:t>literal names</a:t>
            </a:r>
            <a:r>
              <a:rPr lang="en-IN" dirty="0"/>
              <a:t>, </a:t>
            </a:r>
            <a:r>
              <a:rPr lang="en-IN" b="1" dirty="0"/>
              <a:t>not as variable </a:t>
            </a:r>
            <a:r>
              <a:rPr lang="en-IN" b="1" dirty="0" smtClean="0"/>
              <a:t>names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output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var Employee = {</a:t>
            </a:r>
          </a:p>
          <a:p>
            <a:pPr marL="114300" indent="0">
              <a:buNone/>
            </a:pPr>
            <a:r>
              <a:rPr lang="en-IN" dirty="0"/>
              <a:t>    "</a:t>
            </a:r>
            <a:r>
              <a:rPr lang="en-IN" dirty="0" err="1"/>
              <a:t>empID</a:t>
            </a:r>
            <a:r>
              <a:rPr lang="en-IN" dirty="0"/>
              <a:t>": 1,</a:t>
            </a:r>
          </a:p>
          <a:p>
            <a:pPr marL="114300" indent="0">
              <a:buNone/>
            </a:pPr>
            <a:r>
              <a:rPr lang="en-IN" dirty="0"/>
              <a:t>    </a:t>
            </a:r>
            <a:r>
              <a:rPr lang="en-IN" dirty="0" err="1"/>
              <a:t>empName</a:t>
            </a:r>
            <a:r>
              <a:rPr lang="en-IN" dirty="0"/>
              <a:t>: 'Lucky',</a:t>
            </a:r>
          </a:p>
          <a:p>
            <a:pPr marL="114300" indent="0">
              <a:buNone/>
            </a:pPr>
            <a:r>
              <a:rPr lang="en-IN" dirty="0"/>
              <a:t>    "": 100000</a:t>
            </a:r>
          </a:p>
          <a:p>
            <a:pPr marL="114300" indent="0">
              <a:buNone/>
            </a:pPr>
            <a:r>
              <a:rPr lang="en-IN" dirty="0"/>
              <a:t>}</a:t>
            </a:r>
          </a:p>
          <a:p>
            <a:pPr marL="114300" indent="0">
              <a:buNone/>
            </a:pPr>
            <a:r>
              <a:rPr lang="en-IN" b="1" dirty="0"/>
              <a:t>console.log(</a:t>
            </a:r>
            <a:r>
              <a:rPr lang="en-IN" b="1" dirty="0" err="1"/>
              <a:t>Employee.salary</a:t>
            </a:r>
            <a:r>
              <a:rPr lang="en-IN" b="1" dirty="0"/>
              <a:t> || 200000);  ??????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2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var Employee  = {</a:t>
            </a:r>
          </a:p>
          <a:p>
            <a:pPr marL="114300" indent="0">
              <a:buNone/>
            </a:pPr>
            <a:r>
              <a:rPr lang="en-IN" dirty="0"/>
              <a:t>    "</a:t>
            </a:r>
            <a:r>
              <a:rPr lang="en-IN" dirty="0" err="1"/>
              <a:t>empID</a:t>
            </a:r>
            <a:r>
              <a:rPr lang="en-IN" dirty="0"/>
              <a:t>": 1,</a:t>
            </a:r>
          </a:p>
          <a:p>
            <a:pPr marL="114300" indent="0">
              <a:buNone/>
            </a:pPr>
            <a:r>
              <a:rPr lang="en-IN" dirty="0"/>
              <a:t>    </a:t>
            </a:r>
            <a:r>
              <a:rPr lang="en-IN" dirty="0" err="1"/>
              <a:t>empName</a:t>
            </a:r>
            <a:r>
              <a:rPr lang="en-IN" dirty="0"/>
              <a:t> : 'Lucky',</a:t>
            </a:r>
          </a:p>
          <a:p>
            <a:pPr marL="114300" indent="0">
              <a:buNone/>
            </a:pPr>
            <a:r>
              <a:rPr lang="en-IN" dirty="0"/>
              <a:t>    "" : </a:t>
            </a:r>
            <a:r>
              <a:rPr lang="en-IN" dirty="0" smtClean="0"/>
              <a:t>100000</a:t>
            </a:r>
            <a:endParaRPr lang="en-IN" dirty="0"/>
          </a:p>
          <a:p>
            <a:pPr marL="114300" indent="0">
              <a:buNone/>
            </a:pPr>
            <a:r>
              <a:rPr lang="en-IN" dirty="0"/>
              <a:t>}</a:t>
            </a:r>
          </a:p>
          <a:p>
            <a:pPr marL="114300" indent="0">
              <a:buNone/>
            </a:pPr>
            <a:r>
              <a:rPr lang="en-IN" b="1" dirty="0"/>
              <a:t>console.log(Employee</a:t>
            </a:r>
            <a:r>
              <a:rPr lang="en-IN" b="1" dirty="0" smtClean="0"/>
              <a:t>[""]);  ????</a:t>
            </a:r>
            <a:endParaRPr lang="en-US" b="1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4400" b="1" dirty="0" smtClean="0"/>
              <a:t>Output?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2711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property </a:t>
            </a:r>
            <a:r>
              <a:rPr lang="en-IN" dirty="0"/>
              <a:t>name can be any string, including the </a:t>
            </a:r>
            <a:r>
              <a:rPr lang="en-IN" b="1" dirty="0"/>
              <a:t>empty string</a:t>
            </a:r>
            <a:r>
              <a:rPr lang="en-IN" dirty="0" smtClean="0"/>
              <a:t>.</a:t>
            </a:r>
          </a:p>
          <a:p>
            <a:r>
              <a:rPr lang="en-IN" dirty="0"/>
              <a:t>Objects can contain other </a:t>
            </a:r>
            <a:r>
              <a:rPr lang="en-IN" dirty="0" smtClean="0"/>
              <a:t>objects. </a:t>
            </a:r>
          </a:p>
          <a:p>
            <a:r>
              <a:rPr lang="en-IN" dirty="0" smtClean="0"/>
              <a:t>Retrieving values</a:t>
            </a:r>
          </a:p>
          <a:p>
            <a:pPr lvl="1"/>
            <a:r>
              <a:rPr lang="en-IN" dirty="0" err="1" smtClean="0"/>
              <a:t>Employee.empID</a:t>
            </a:r>
            <a:endParaRPr lang="en-IN" dirty="0" smtClean="0"/>
          </a:p>
          <a:p>
            <a:pPr lvl="1"/>
            <a:r>
              <a:rPr lang="en-IN" dirty="0" smtClean="0"/>
              <a:t>Employee[“</a:t>
            </a:r>
            <a:r>
              <a:rPr lang="en-IN" dirty="0" err="1" smtClean="0"/>
              <a:t>empID</a:t>
            </a:r>
            <a:r>
              <a:rPr lang="en-IN" dirty="0" smtClean="0"/>
              <a:t>”]</a:t>
            </a:r>
          </a:p>
          <a:p>
            <a:pPr marL="411480" lvl="1" indent="0">
              <a:buNone/>
            </a:pPr>
            <a:endParaRPr lang="en-IN" dirty="0" smtClean="0"/>
          </a:p>
          <a:p>
            <a:pPr marL="411480" lvl="1" indent="0">
              <a:buNone/>
            </a:pPr>
            <a:r>
              <a:rPr lang="en-IN" dirty="0" err="1" smtClean="0"/>
              <a:t>Employee.empID</a:t>
            </a:r>
            <a:r>
              <a:rPr lang="en-IN" dirty="0" smtClean="0"/>
              <a:t> is more preferred than Employee[“</a:t>
            </a:r>
            <a:r>
              <a:rPr lang="en-IN" dirty="0" err="1" smtClean="0"/>
              <a:t>empID</a:t>
            </a:r>
            <a:r>
              <a:rPr lang="en-IN" dirty="0" smtClean="0"/>
              <a:t>”] </a:t>
            </a:r>
          </a:p>
          <a:p>
            <a:pPr marL="411480" lvl="1" indent="0">
              <a:buNone/>
            </a:pPr>
            <a:r>
              <a:rPr lang="en-IN" dirty="0" smtClean="0"/>
              <a:t>because </a:t>
            </a:r>
            <a:r>
              <a:rPr lang="en-IN" dirty="0"/>
              <a:t>it is more compact and </a:t>
            </a:r>
            <a:r>
              <a:rPr lang="en-IN" dirty="0" smtClean="0"/>
              <a:t>readable.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2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Objects </a:t>
            </a:r>
            <a:r>
              <a:rPr lang="en-IN" dirty="0"/>
              <a:t>are passed around by reference. They are never </a:t>
            </a:r>
            <a:r>
              <a:rPr lang="en-IN" dirty="0" smtClean="0"/>
              <a:t>copied</a:t>
            </a:r>
          </a:p>
          <a:p>
            <a:r>
              <a:rPr lang="en-US" b="1" dirty="0" smtClean="0"/>
              <a:t>delete</a:t>
            </a:r>
            <a:r>
              <a:rPr lang="en-US" dirty="0" smtClean="0"/>
              <a:t> operator can be used to delete any property from an object</a:t>
            </a:r>
            <a:endParaRPr lang="en-IN" dirty="0" smtClean="0"/>
          </a:p>
          <a:p>
            <a:r>
              <a:rPr lang="en-US" b="1" dirty="0" smtClean="0"/>
              <a:t>Prototype</a:t>
            </a:r>
          </a:p>
          <a:p>
            <a:pPr lvl="1"/>
            <a:r>
              <a:rPr lang="en-IN" dirty="0" smtClean="0"/>
              <a:t>All objects </a:t>
            </a:r>
            <a:r>
              <a:rPr lang="en-IN" dirty="0"/>
              <a:t>created from object literals are linked to </a:t>
            </a:r>
            <a:r>
              <a:rPr lang="en-IN" sz="1800" dirty="0" err="1" smtClean="0"/>
              <a:t>Object.prototype</a:t>
            </a:r>
            <a:endParaRPr lang="en-IN" b="1" dirty="0" smtClean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7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Output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var y; </a:t>
            </a:r>
            <a:endParaRPr lang="en-IN" dirty="0"/>
          </a:p>
          <a:p>
            <a:pPr marL="114300" indent="0">
              <a:buNone/>
            </a:pPr>
            <a:r>
              <a:rPr lang="en-IN" dirty="0"/>
              <a:t>var x = y;</a:t>
            </a:r>
          </a:p>
          <a:p>
            <a:pPr marL="114300" indent="0">
              <a:buNone/>
            </a:pPr>
            <a:r>
              <a:rPr lang="en-IN" dirty="0"/>
              <a:t>x.name = ‘</a:t>
            </a:r>
            <a:r>
              <a:rPr lang="en-IN" dirty="0" err="1"/>
              <a:t>someName</a:t>
            </a:r>
            <a:r>
              <a:rPr lang="en-IN" dirty="0" smtClean="0"/>
              <a:t>';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Console.log(x.name</a:t>
            </a:r>
            <a:r>
              <a:rPr lang="en-IN" b="1" dirty="0"/>
              <a:t>); 	</a:t>
            </a:r>
          </a:p>
          <a:p>
            <a:pPr marL="114300" indent="0">
              <a:buNone/>
            </a:pPr>
            <a:r>
              <a:rPr lang="en-IN" b="1" dirty="0" smtClean="0"/>
              <a:t>Console.log(y.name</a:t>
            </a:r>
            <a:r>
              <a:rPr lang="en-IN" b="1" dirty="0"/>
              <a:t>);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3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Functions in JavaScript are objects. </a:t>
            </a:r>
            <a:endParaRPr lang="en-IN" dirty="0" smtClean="0"/>
          </a:p>
          <a:p>
            <a:r>
              <a:rPr lang="en-IN" dirty="0" smtClean="0"/>
              <a:t>Objects </a:t>
            </a:r>
            <a:r>
              <a:rPr lang="en-IN" dirty="0"/>
              <a:t>produced from object literals </a:t>
            </a:r>
            <a:r>
              <a:rPr lang="en-IN" dirty="0" smtClean="0"/>
              <a:t>are linked </a:t>
            </a:r>
            <a:r>
              <a:rPr lang="en-IN" dirty="0"/>
              <a:t>to </a:t>
            </a:r>
            <a:r>
              <a:rPr lang="en-IN" dirty="0" err="1"/>
              <a:t>Object.prototype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Function </a:t>
            </a:r>
            <a:r>
              <a:rPr lang="en-IN" dirty="0"/>
              <a:t>objects are linked to </a:t>
            </a:r>
            <a:r>
              <a:rPr lang="en-IN" dirty="0" err="1" smtClean="0"/>
              <a:t>Function.prototype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var add = function </a:t>
            </a:r>
            <a:r>
              <a:rPr lang="en-IN" dirty="0" err="1" smtClean="0"/>
              <a:t>MyFunction</a:t>
            </a:r>
            <a:r>
              <a:rPr lang="en-IN" dirty="0" smtClean="0"/>
              <a:t>(a</a:t>
            </a:r>
            <a:r>
              <a:rPr lang="en-IN" dirty="0"/>
              <a:t>, b) {</a:t>
            </a:r>
          </a:p>
          <a:p>
            <a:pPr marL="114300" indent="0">
              <a:buNone/>
            </a:pPr>
            <a:r>
              <a:rPr lang="en-IN" dirty="0"/>
              <a:t>return a + b;</a:t>
            </a:r>
          </a:p>
          <a:p>
            <a:pPr marL="114300" indent="0">
              <a:buNone/>
            </a:pPr>
            <a:r>
              <a:rPr lang="en-IN" dirty="0" smtClean="0"/>
              <a:t>};</a:t>
            </a:r>
          </a:p>
          <a:p>
            <a:pPr marL="114300" indent="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myFunctionInstance</a:t>
            </a:r>
            <a:r>
              <a:rPr lang="en-IN" dirty="0" smtClean="0"/>
              <a:t> = new </a:t>
            </a:r>
            <a:r>
              <a:rPr lang="en-IN" dirty="0" err="1" smtClean="0"/>
              <a:t>MyFunction</a:t>
            </a:r>
            <a:r>
              <a:rPr lang="en-IN" dirty="0" smtClean="0"/>
              <a:t>();</a:t>
            </a:r>
            <a:endParaRPr lang="en-IN" dirty="0" smtClean="0"/>
          </a:p>
          <a:p>
            <a:r>
              <a:rPr lang="en-IN" dirty="0"/>
              <a:t>If a function is not given a </a:t>
            </a:r>
            <a:r>
              <a:rPr lang="en-IN" dirty="0" smtClean="0"/>
              <a:t>name, it </a:t>
            </a:r>
            <a:r>
              <a:rPr lang="en-IN" dirty="0"/>
              <a:t>is said to be </a:t>
            </a:r>
            <a:r>
              <a:rPr lang="en-IN" b="1" i="1" dirty="0" smtClean="0"/>
              <a:t>anonymous</a:t>
            </a:r>
          </a:p>
          <a:p>
            <a:r>
              <a:rPr lang="en-US" dirty="0" smtClean="0"/>
              <a:t>If a function is called with a </a:t>
            </a:r>
            <a:r>
              <a:rPr lang="en-US" b="1" dirty="0" smtClean="0"/>
              <a:t>new </a:t>
            </a:r>
            <a:r>
              <a:rPr lang="en-US" dirty="0" smtClean="0"/>
              <a:t>prefix, it is called </a:t>
            </a:r>
            <a:r>
              <a:rPr lang="en-US" b="1" i="1" dirty="0" smtClean="0"/>
              <a:t>constructor</a:t>
            </a:r>
            <a:endParaRPr lang="en-IN" dirty="0" smtClean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5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 the output of the following 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	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smtClean="0"/>
              <a:t>	(function </a:t>
            </a:r>
            <a:r>
              <a:rPr lang="en-IN" dirty="0"/>
              <a:t>(x) { return x })(10</a:t>
            </a:r>
            <a:r>
              <a:rPr lang="en-IN" dirty="0" smtClean="0"/>
              <a:t>); ????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Immediately Invoked Function Expression (IIFE)</a:t>
            </a:r>
          </a:p>
          <a:p>
            <a:r>
              <a:rPr lang="en-IN" dirty="0"/>
              <a:t>It's just an anonymous function that is executed right after it's created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1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Typing discipline – Dynamic, Duck</a:t>
            </a:r>
          </a:p>
          <a:p>
            <a:r>
              <a:rPr lang="en-IN" dirty="0" smtClean="0"/>
              <a:t>Dynamic typing: Types</a:t>
            </a:r>
            <a:r>
              <a:rPr lang="en-IN" dirty="0"/>
              <a:t> are associated with values, not with variables.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a variable x could be bound to a number, then later rebound to a string. </a:t>
            </a:r>
            <a:endParaRPr lang="en-IN" dirty="0" smtClean="0"/>
          </a:p>
          <a:p>
            <a:r>
              <a:rPr lang="en-IN" dirty="0" smtClean="0"/>
              <a:t>JavaScript </a:t>
            </a:r>
            <a:r>
              <a:rPr lang="en-IN" dirty="0"/>
              <a:t>code can run locally in a user's browser (rather than on a remote server), the browser can respond to user actions quickly, making an application more </a:t>
            </a:r>
            <a:r>
              <a:rPr lang="en-IN" dirty="0" smtClean="0"/>
              <a:t>responsive.</a:t>
            </a:r>
          </a:p>
          <a:p>
            <a:r>
              <a:rPr lang="en-IN" dirty="0"/>
              <a:t>JavaScript uses prototypes where many other object-oriented languages use classes for </a:t>
            </a:r>
            <a:r>
              <a:rPr lang="en-IN" dirty="0" smtClean="0"/>
              <a:t>inheritance. It </a:t>
            </a:r>
            <a:r>
              <a:rPr lang="en-IN" dirty="0"/>
              <a:t>is possible to simulate many class-based features with prototypes in JavaScript</a:t>
            </a:r>
            <a:r>
              <a:rPr lang="en-IN" dirty="0" smtClean="0"/>
              <a:t>.</a:t>
            </a:r>
            <a:endParaRPr lang="en-US" dirty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// Revealing Design Pattern : For Javascript Module</a:t>
            </a:r>
          </a:p>
          <a:p>
            <a:endParaRPr lang="en-US" dirty="0"/>
          </a:p>
          <a:p>
            <a:r>
              <a:rPr lang="en-US" dirty="0" smtClean="0"/>
              <a:t>var  </a:t>
            </a:r>
            <a:r>
              <a:rPr lang="en-US" dirty="0"/>
              <a:t>someGlobalVariable1 = 123,</a:t>
            </a:r>
          </a:p>
          <a:p>
            <a:r>
              <a:rPr lang="en-US" dirty="0"/>
              <a:t>    someGlobalVariable2 = </a:t>
            </a:r>
            <a:r>
              <a:rPr lang="en-US" dirty="0" smtClean="0"/>
              <a:t> ‘abc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 smtClean="0"/>
              <a:t>var  </a:t>
            </a:r>
            <a:r>
              <a:rPr lang="en-US" dirty="0"/>
              <a:t>moduleExportedVariable = (function(mouduleImportedVariable1, mouduleImportedVariable2) {</a:t>
            </a:r>
          </a:p>
          <a:p>
            <a:r>
              <a:rPr lang="en-US" dirty="0"/>
              <a:t>  var someModulePrivateVariable = 345;</a:t>
            </a:r>
          </a:p>
          <a:p>
            <a:r>
              <a:rPr lang="en-US" dirty="0"/>
              <a:t>  var someAnotherVar = 450;</a:t>
            </a:r>
          </a:p>
          <a:p>
            <a:r>
              <a:rPr lang="en-US" dirty="0"/>
              <a:t>  function someModulePrivateFunction() {</a:t>
            </a:r>
          </a:p>
          <a:p>
            <a:r>
              <a:rPr lang="en-US" dirty="0"/>
              <a:t>    console.log('mouduleImportedVariable1  = %d', mouduleImportedVariable1);</a:t>
            </a:r>
          </a:p>
          <a:p>
            <a:r>
              <a:rPr lang="en-US" dirty="0"/>
              <a:t>    console.log('mouduleImportedVariable2  = %s', mouduleImportedVariable2);</a:t>
            </a:r>
          </a:p>
          <a:p>
            <a:r>
              <a:rPr lang="en-US" dirty="0"/>
              <a:t>    console.log('someModulePrivateVariable = %s', someModulePrivateVariable);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{   // Exported Variable</a:t>
            </a:r>
          </a:p>
          <a:p>
            <a:r>
              <a:rPr lang="en-US" dirty="0"/>
              <a:t>    variable:  someModulePrivateVariable,</a:t>
            </a:r>
          </a:p>
          <a:p>
            <a:r>
              <a:rPr lang="en-US" dirty="0"/>
              <a:t>    method: function() {</a:t>
            </a:r>
          </a:p>
          <a:p>
            <a:r>
              <a:rPr lang="en-US" dirty="0"/>
              <a:t>      someModulePrivateFunction();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}(someGlobalVariable1, someGlobalVariable2));</a:t>
            </a:r>
          </a:p>
          <a:p>
            <a:endParaRPr lang="en-US" dirty="0"/>
          </a:p>
          <a:p>
            <a:r>
              <a:rPr lang="en-US" dirty="0"/>
              <a:t>console.log</a:t>
            </a:r>
            <a:r>
              <a:rPr lang="en-US" dirty="0" smtClean="0"/>
              <a:t>(‘ moduleExportedVariable.variable </a:t>
            </a:r>
            <a:r>
              <a:rPr lang="en-US" dirty="0"/>
              <a:t>= %d', moduleExportedVariable.variable);</a:t>
            </a:r>
          </a:p>
          <a:p>
            <a:r>
              <a:rPr lang="en-US" dirty="0"/>
              <a:t>moduleExportedVariable.method();</a:t>
            </a:r>
          </a:p>
          <a:p>
            <a:endParaRPr lang="en-US" dirty="0"/>
          </a:p>
          <a:p>
            <a:r>
              <a:rPr lang="en-US" dirty="0"/>
              <a:t>console.dir(moduleExportedVariable);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6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function always returns a value. </a:t>
            </a:r>
            <a:endParaRPr lang="en-IN" dirty="0" smtClean="0"/>
          </a:p>
          <a:p>
            <a:pPr marL="114300" indent="0">
              <a:buNone/>
            </a:pPr>
            <a:r>
              <a:rPr lang="en-US" dirty="0"/>
              <a:t> </a:t>
            </a:r>
            <a:endParaRPr lang="en-IN" dirty="0" smtClean="0"/>
          </a:p>
          <a:p>
            <a:pPr marL="114300" indent="0">
              <a:buNone/>
            </a:pPr>
            <a:r>
              <a:rPr lang="en-US" dirty="0" smtClean="0"/>
              <a:t>var </a:t>
            </a:r>
            <a:r>
              <a:rPr lang="en-US" dirty="0" err="1" smtClean="0"/>
              <a:t>myFun</a:t>
            </a:r>
            <a:r>
              <a:rPr lang="en-US" dirty="0" smtClean="0"/>
              <a:t> = function(){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Var x = </a:t>
            </a:r>
            <a:r>
              <a:rPr lang="en-US" dirty="0" err="1" smtClean="0"/>
              <a:t>myFun</a:t>
            </a:r>
            <a:r>
              <a:rPr lang="en-US" dirty="0" smtClean="0"/>
              <a:t>();</a:t>
            </a:r>
          </a:p>
          <a:p>
            <a:pPr marL="114300" indent="0">
              <a:buNone/>
            </a:pPr>
            <a:r>
              <a:rPr lang="en-US" dirty="0" smtClean="0"/>
              <a:t>Console.log(x);  </a:t>
            </a:r>
            <a:r>
              <a:rPr lang="en-US" b="1" dirty="0" smtClean="0"/>
              <a:t>????</a:t>
            </a:r>
            <a:endParaRPr lang="en-US" dirty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return value is not specified, then </a:t>
            </a:r>
            <a:r>
              <a:rPr lang="en-IN" b="1" dirty="0" smtClean="0"/>
              <a:t>undefined</a:t>
            </a:r>
            <a:r>
              <a:rPr lang="en-IN" dirty="0" smtClean="0"/>
              <a:t> is </a:t>
            </a:r>
            <a:r>
              <a:rPr lang="en-IN" dirty="0"/>
              <a:t>returned.</a:t>
            </a:r>
          </a:p>
        </p:txBody>
      </p:sp>
    </p:spTree>
    <p:extLst>
      <p:ext uri="{BB962C8B-B14F-4D97-AF65-F5344CB8AC3E}">
        <p14:creationId xmlns:p14="http://schemas.microsoft.com/office/powerpoint/2010/main" val="20048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Scope </a:t>
            </a:r>
            <a:r>
              <a:rPr lang="en-IN" dirty="0" smtClean="0"/>
              <a:t>controls </a:t>
            </a:r>
            <a:r>
              <a:rPr lang="en-IN" dirty="0"/>
              <a:t>the </a:t>
            </a:r>
            <a:r>
              <a:rPr lang="en-IN" b="1" dirty="0"/>
              <a:t>visibility</a:t>
            </a:r>
            <a:r>
              <a:rPr lang="en-IN" dirty="0"/>
              <a:t> and </a:t>
            </a:r>
            <a:r>
              <a:rPr lang="en-IN" b="1" dirty="0"/>
              <a:t>lifetimes</a:t>
            </a:r>
            <a:r>
              <a:rPr lang="en-IN" dirty="0"/>
              <a:t> </a:t>
            </a:r>
            <a:r>
              <a:rPr lang="en-IN" b="1" dirty="0"/>
              <a:t>of </a:t>
            </a:r>
            <a:r>
              <a:rPr lang="en-IN" b="1" dirty="0" smtClean="0"/>
              <a:t>variables.</a:t>
            </a:r>
          </a:p>
          <a:p>
            <a:r>
              <a:rPr lang="en-IN" dirty="0" smtClean="0"/>
              <a:t>JavaScript have </a:t>
            </a:r>
            <a:r>
              <a:rPr lang="en-IN" dirty="0"/>
              <a:t>function scope. </a:t>
            </a:r>
            <a:r>
              <a:rPr lang="en-IN" dirty="0" smtClean="0"/>
              <a:t>That </a:t>
            </a:r>
            <a:r>
              <a:rPr lang="en-IN" dirty="0"/>
              <a:t>means that the parameters and </a:t>
            </a:r>
            <a:r>
              <a:rPr lang="en-IN" dirty="0" smtClean="0"/>
              <a:t>variables defined </a:t>
            </a:r>
            <a:r>
              <a:rPr lang="en-IN" dirty="0"/>
              <a:t>in a function are not visible outside of the function, and that a </a:t>
            </a:r>
            <a:r>
              <a:rPr lang="en-IN" dirty="0" smtClean="0"/>
              <a:t>variable defined </a:t>
            </a:r>
            <a:r>
              <a:rPr lang="en-IN" dirty="0"/>
              <a:t>anywhere within a function is visible everywhere within the function.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91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 golbalVariable = "someGlobalValue</a:t>
            </a:r>
            <a:r>
              <a:rPr lang="en-IN" dirty="0" smtClean="0"/>
              <a:t>";</a:t>
            </a:r>
          </a:p>
          <a:p>
            <a:r>
              <a:rPr lang="en-IN" dirty="0" smtClean="0"/>
              <a:t>var </a:t>
            </a:r>
            <a:r>
              <a:rPr lang="en-IN" dirty="0"/>
              <a:t>someFunction = function(){   </a:t>
            </a:r>
            <a:endParaRPr lang="en-IN" dirty="0" smtClean="0"/>
          </a:p>
          <a:p>
            <a:r>
              <a:rPr lang="en-IN" dirty="0" smtClean="0"/>
              <a:t>var </a:t>
            </a:r>
            <a:r>
              <a:rPr lang="en-IN" dirty="0"/>
              <a:t>golbalVariable = "someLocalValue";   console.log(golbalVariable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};</a:t>
            </a:r>
            <a:br>
              <a:rPr lang="en-IN" dirty="0" smtClean="0"/>
            </a:br>
            <a:r>
              <a:rPr lang="en-IN" dirty="0" smtClean="0"/>
              <a:t>console.log(golbalVariable);</a:t>
            </a:r>
          </a:p>
          <a:p>
            <a:r>
              <a:rPr lang="en-IN" dirty="0" smtClean="0"/>
              <a:t>console.log(someFunction</a:t>
            </a:r>
            <a:r>
              <a:rPr lang="en-I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619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// Blocked scope</a:t>
            </a:r>
          </a:p>
          <a:p>
            <a:r>
              <a:rPr lang="en-IN" i="1" dirty="0" smtClean="0"/>
              <a:t>var </a:t>
            </a:r>
            <a:r>
              <a:rPr lang="en-IN" i="1" dirty="0"/>
              <a:t>globalVariable = 1</a:t>
            </a:r>
            <a:r>
              <a:rPr lang="en-IN" i="1" dirty="0" smtClean="0"/>
              <a:t>;</a:t>
            </a:r>
          </a:p>
          <a:p>
            <a:r>
              <a:rPr lang="en-IN" i="1" dirty="0" smtClean="0"/>
              <a:t>function </a:t>
            </a:r>
            <a:r>
              <a:rPr lang="en-IN" i="1" dirty="0"/>
              <a:t>testFunction() { 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 </a:t>
            </a:r>
            <a:r>
              <a:rPr lang="en-IN" i="1" dirty="0"/>
              <a:t>if (true) {   </a:t>
            </a:r>
            <a:endParaRPr lang="en-IN" i="1" dirty="0" smtClean="0"/>
          </a:p>
          <a:p>
            <a:r>
              <a:rPr lang="en-IN" i="1" dirty="0" smtClean="0"/>
              <a:t> </a:t>
            </a:r>
            <a:r>
              <a:rPr lang="en-IN" i="1" dirty="0"/>
              <a:t>var globalVariable = 4; </a:t>
            </a:r>
            <a:endParaRPr lang="en-IN" i="1" dirty="0" smtClean="0"/>
          </a:p>
          <a:p>
            <a:r>
              <a:rPr lang="en-IN" i="1" dirty="0" smtClean="0"/>
              <a:t> </a:t>
            </a:r>
            <a:r>
              <a:rPr lang="en-IN" i="1" dirty="0"/>
              <a:t>}  </a:t>
            </a:r>
            <a:endParaRPr lang="en-IN" i="1" dirty="0" smtClean="0"/>
          </a:p>
          <a:p>
            <a:r>
              <a:rPr lang="en-IN" i="1" dirty="0" smtClean="0"/>
              <a:t>console.log(globalVariable );</a:t>
            </a:r>
          </a:p>
          <a:p>
            <a:r>
              <a:rPr lang="en-IN" i="1" dirty="0" smtClean="0"/>
              <a:t>};</a:t>
            </a:r>
          </a:p>
          <a:p>
            <a:r>
              <a:rPr lang="en-IN" i="1" dirty="0" smtClean="0"/>
              <a:t>testFunction</a:t>
            </a:r>
            <a:r>
              <a:rPr lang="en-IN" i="1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03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var x = 5</a:t>
            </a:r>
            <a:r>
              <a:rPr lang="en-IN" i="1" dirty="0" smtClean="0"/>
              <a:t>;</a:t>
            </a:r>
            <a:br>
              <a:rPr lang="en-IN" i="1" dirty="0" smtClean="0"/>
            </a:br>
            <a:r>
              <a:rPr lang="en-IN" i="1" dirty="0" smtClean="0"/>
              <a:t>function </a:t>
            </a:r>
            <a:r>
              <a:rPr lang="en-IN" i="1" dirty="0"/>
              <a:t>testFunction () { 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   </a:t>
            </a:r>
            <a:r>
              <a:rPr lang="en-IN" i="1" dirty="0"/>
              <a:t>console.log(x); 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   </a:t>
            </a:r>
            <a:r>
              <a:rPr lang="en-IN" i="1" dirty="0"/>
              <a:t>var x = 10; </a:t>
            </a: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   </a:t>
            </a:r>
            <a:r>
              <a:rPr lang="en-IN" i="1" dirty="0"/>
              <a:t>console.log(x</a:t>
            </a:r>
            <a:r>
              <a:rPr lang="en-IN" i="1" dirty="0" smtClean="0"/>
              <a:t>);</a:t>
            </a:r>
            <a:br>
              <a:rPr lang="en-IN" i="1" dirty="0" smtClean="0"/>
            </a:br>
            <a:r>
              <a:rPr lang="en-IN" i="1" dirty="0" smtClean="0"/>
              <a:t> };</a:t>
            </a:r>
            <a:br>
              <a:rPr lang="en-IN" i="1" dirty="0" smtClean="0"/>
            </a:br>
            <a:r>
              <a:rPr lang="en-IN" i="1" dirty="0" smtClean="0"/>
              <a:t>testFunction </a:t>
            </a:r>
            <a:r>
              <a:rPr lang="en-IN" i="1" dirty="0"/>
              <a:t>();</a:t>
            </a:r>
            <a:r>
              <a:rPr lang="en-IN" dirty="0" smtClean="0"/>
              <a:t>.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91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var x = 5</a:t>
            </a:r>
            <a:r>
              <a:rPr lang="en-US" i="1" dirty="0" smtClean="0"/>
              <a:t>;</a:t>
            </a:r>
            <a:br>
              <a:rPr lang="en-US" i="1" dirty="0" smtClean="0"/>
            </a:br>
            <a:r>
              <a:rPr lang="en-US" i="1" dirty="0" smtClean="0"/>
              <a:t>function </a:t>
            </a:r>
            <a:r>
              <a:rPr lang="en-US" i="1" dirty="0"/>
              <a:t>testFunction () </a:t>
            </a:r>
            <a:r>
              <a:rPr lang="en-US" i="1" dirty="0" smtClean="0"/>
              <a:t>{   </a:t>
            </a:r>
            <a:br>
              <a:rPr lang="en-US" i="1" dirty="0" smtClean="0"/>
            </a:br>
            <a:r>
              <a:rPr lang="en-US" i="1" dirty="0" smtClean="0"/>
              <a:t> </a:t>
            </a:r>
            <a:r>
              <a:rPr lang="en-US" i="1" dirty="0"/>
              <a:t>console.log(x); 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</a:t>
            </a:r>
            <a:r>
              <a:rPr lang="en-US" i="1" dirty="0"/>
              <a:t>x = 10</a:t>
            </a:r>
            <a:r>
              <a:rPr lang="en-US" i="1" dirty="0" smtClean="0"/>
              <a:t>; </a:t>
            </a:r>
            <a:br>
              <a:rPr lang="en-US" i="1" dirty="0" smtClean="0"/>
            </a:br>
            <a:r>
              <a:rPr lang="en-US" i="1" dirty="0" smtClean="0"/>
              <a:t>  console.log(x</a:t>
            </a:r>
            <a:r>
              <a:rPr lang="en-US" i="1" dirty="0"/>
              <a:t>);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};</a:t>
            </a:r>
            <a:br>
              <a:rPr lang="en-US" i="1" dirty="0" smtClean="0"/>
            </a:br>
            <a:r>
              <a:rPr lang="en-US" i="1" dirty="0" smtClean="0"/>
              <a:t>testFunction </a:t>
            </a:r>
            <a:r>
              <a:rPr lang="en-US" i="1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0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Issue Of Closure scope</a:t>
            </a:r>
          </a:p>
          <a:p>
            <a:r>
              <a:rPr lang="en-US" i="1" dirty="0" smtClean="0"/>
              <a:t>var </a:t>
            </a:r>
            <a:r>
              <a:rPr lang="en-US" i="1" dirty="0"/>
              <a:t>myObj = { </a:t>
            </a:r>
          </a:p>
          <a:p>
            <a:r>
              <a:rPr lang="en-US" i="1" dirty="0"/>
              <a:t>   function1: function () { console.log('in function1'); },</a:t>
            </a:r>
          </a:p>
          <a:p>
            <a:r>
              <a:rPr lang="en-US" i="1" dirty="0"/>
              <a:t>   function2: function () { console.log('in function2'); }, </a:t>
            </a:r>
          </a:p>
          <a:p>
            <a:r>
              <a:rPr lang="en-US" i="1" dirty="0"/>
              <a:t>   function3: function (input) { input(); },</a:t>
            </a:r>
          </a:p>
          <a:p>
            <a:r>
              <a:rPr lang="en-US" i="1" dirty="0"/>
              <a:t>   callFunctions: function () {</a:t>
            </a:r>
          </a:p>
          <a:p>
            <a:r>
              <a:rPr lang="en-US" i="1" dirty="0"/>
              <a:t>      var that = this;</a:t>
            </a:r>
          </a:p>
          <a:p>
            <a:r>
              <a:rPr lang="en-US" i="1" dirty="0"/>
              <a:t>        (function(){</a:t>
            </a:r>
          </a:p>
          <a:p>
            <a:r>
              <a:rPr lang="en-US" i="1" dirty="0"/>
              <a:t>           this.function1();</a:t>
            </a:r>
          </a:p>
          <a:p>
            <a:r>
              <a:rPr lang="en-US" i="1" dirty="0"/>
              <a:t>        })();</a:t>
            </a:r>
          </a:p>
          <a:p>
            <a:r>
              <a:rPr lang="en-US" i="1" dirty="0"/>
              <a:t>       }</a:t>
            </a:r>
          </a:p>
          <a:p>
            <a:r>
              <a:rPr lang="en-US" i="1" dirty="0"/>
              <a:t>   }; </a:t>
            </a:r>
          </a:p>
          <a:p>
            <a:r>
              <a:rPr lang="en-US" i="1" dirty="0"/>
              <a:t>myObj.callFunctions();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7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Solution </a:t>
            </a:r>
          </a:p>
          <a:p>
            <a:r>
              <a:rPr lang="en-US" i="1" dirty="0" smtClean="0"/>
              <a:t>var </a:t>
            </a:r>
            <a:r>
              <a:rPr lang="en-US" i="1" dirty="0"/>
              <a:t>myObj = { </a:t>
            </a:r>
          </a:p>
          <a:p>
            <a:r>
              <a:rPr lang="en-US" i="1" dirty="0"/>
              <a:t>   function1: function () { console.log('in function1'); },</a:t>
            </a:r>
          </a:p>
          <a:p>
            <a:r>
              <a:rPr lang="en-US" i="1" dirty="0"/>
              <a:t>   function2: function () { console.log('in function2'); }, </a:t>
            </a:r>
          </a:p>
          <a:p>
            <a:r>
              <a:rPr lang="en-US" i="1" dirty="0"/>
              <a:t>   function3: function (input) { input(); },</a:t>
            </a:r>
          </a:p>
          <a:p>
            <a:r>
              <a:rPr lang="en-US" i="1" dirty="0"/>
              <a:t>   callFunctions: function () {</a:t>
            </a:r>
          </a:p>
          <a:p>
            <a:r>
              <a:rPr lang="en-US" i="1" dirty="0"/>
              <a:t>      var that = this;</a:t>
            </a:r>
          </a:p>
          <a:p>
            <a:r>
              <a:rPr lang="en-US" i="1" dirty="0"/>
              <a:t>        (function(){</a:t>
            </a:r>
          </a:p>
          <a:p>
            <a:r>
              <a:rPr lang="en-US" i="1" dirty="0"/>
              <a:t>           that.function1();</a:t>
            </a:r>
          </a:p>
          <a:p>
            <a:r>
              <a:rPr lang="en-US" i="1" dirty="0"/>
              <a:t>        })();</a:t>
            </a:r>
          </a:p>
          <a:p>
            <a:r>
              <a:rPr lang="en-US" i="1" dirty="0"/>
              <a:t>       }</a:t>
            </a:r>
          </a:p>
          <a:p>
            <a:r>
              <a:rPr lang="en-US" i="1" dirty="0"/>
              <a:t>   }; </a:t>
            </a:r>
          </a:p>
          <a:p>
            <a:r>
              <a:rPr lang="en-US" i="1" dirty="0"/>
              <a:t>myObj.callFunctions();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21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prototype 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IN" dirty="0"/>
              <a:t>var Point = function(x, y) </a:t>
            </a:r>
            <a:r>
              <a:rPr lang="en-IN" dirty="0" smtClean="0"/>
              <a:t>{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this.x = x;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this.y = y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};</a:t>
            </a:r>
          </a:p>
          <a:p>
            <a:pPr marL="114300" indent="0">
              <a:buNone/>
            </a:pPr>
            <a:r>
              <a:rPr lang="en-IN" dirty="0" smtClean="0"/>
              <a:t>var </a:t>
            </a:r>
            <a:r>
              <a:rPr lang="en-IN" dirty="0"/>
              <a:t>p = new Point(10, 20</a:t>
            </a:r>
            <a:r>
              <a:rPr lang="en-IN" dirty="0" smtClean="0"/>
              <a:t>);</a:t>
            </a:r>
          </a:p>
          <a:p>
            <a:pPr marL="114300" indent="0">
              <a:buNone/>
            </a:pPr>
            <a:r>
              <a:rPr lang="en-IN" dirty="0" smtClean="0"/>
              <a:t>var </a:t>
            </a:r>
            <a:r>
              <a:rPr lang="en-IN" dirty="0"/>
              <a:t>Point3D = function(z) { 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this.z </a:t>
            </a:r>
            <a:r>
              <a:rPr lang="en-IN" dirty="0"/>
              <a:t>= z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};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Point3D.prototype </a:t>
            </a:r>
            <a:r>
              <a:rPr lang="en-IN" dirty="0"/>
              <a:t>= p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Point3D.prototype.constructor </a:t>
            </a:r>
            <a:r>
              <a:rPr lang="en-IN" dirty="0"/>
              <a:t>= Point3D 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var </a:t>
            </a:r>
            <a:r>
              <a:rPr lang="en-IN" dirty="0"/>
              <a:t>p3d = new Point3D(30</a:t>
            </a:r>
            <a:r>
              <a:rPr lang="en-IN" dirty="0" smtClean="0"/>
              <a:t>);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p.x </a:t>
            </a:r>
            <a:r>
              <a:rPr lang="en-IN" dirty="0"/>
              <a:t>= 100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console.dir(p3d.x);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console.dir(p3d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01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r>
              <a:rPr lang="en-IN" dirty="0"/>
              <a:t> JavaScript engine (also known as </a:t>
            </a:r>
            <a:r>
              <a:rPr lang="en-IN" i="1" dirty="0"/>
              <a:t>JavaScript </a:t>
            </a:r>
            <a:r>
              <a:rPr lang="en-IN" i="1" dirty="0" smtClean="0"/>
              <a:t>interpreter</a:t>
            </a:r>
            <a:r>
              <a:rPr lang="en-IN" dirty="0" smtClean="0"/>
              <a:t>) </a:t>
            </a:r>
            <a:r>
              <a:rPr lang="en-IN" dirty="0"/>
              <a:t>is an interpreter that </a:t>
            </a:r>
            <a:r>
              <a:rPr lang="en-IN" dirty="0" smtClean="0"/>
              <a:t>interprets </a:t>
            </a:r>
            <a:r>
              <a:rPr lang="en-IN" dirty="0"/>
              <a:t>JavaScript source code and executes the </a:t>
            </a:r>
            <a:r>
              <a:rPr lang="en-IN" dirty="0" smtClean="0"/>
              <a:t>script accordingly. </a:t>
            </a:r>
          </a:p>
          <a:p>
            <a:r>
              <a:rPr lang="en-IN" dirty="0" smtClean="0"/>
              <a:t>The </a:t>
            </a:r>
            <a:r>
              <a:rPr lang="en-IN" dirty="0"/>
              <a:t>first JavaScript engine was created by Brendan </a:t>
            </a:r>
            <a:r>
              <a:rPr lang="en-IN" dirty="0" err="1"/>
              <a:t>Eich</a:t>
            </a:r>
            <a:r>
              <a:rPr lang="en-IN" dirty="0"/>
              <a:t> at Netscape Communications Corporation, for the Netscape Navigator web browser. The engine, code-named SpiderMonkey, is implemented in 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8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prototype 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IN" dirty="0"/>
              <a:t>var Point = function(x, y) </a:t>
            </a:r>
            <a:r>
              <a:rPr lang="en-IN" dirty="0" smtClean="0"/>
              <a:t>{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this.x = x;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this.y = y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};</a:t>
            </a:r>
          </a:p>
          <a:p>
            <a:pPr marL="114300" indent="0">
              <a:buNone/>
            </a:pPr>
            <a:r>
              <a:rPr lang="en-IN" dirty="0" smtClean="0"/>
              <a:t>var </a:t>
            </a:r>
            <a:r>
              <a:rPr lang="en-IN" dirty="0"/>
              <a:t>p = new Point(10, 20</a:t>
            </a:r>
            <a:r>
              <a:rPr lang="en-IN" dirty="0" smtClean="0"/>
              <a:t>);</a:t>
            </a:r>
          </a:p>
          <a:p>
            <a:pPr marL="114300" indent="0">
              <a:buNone/>
            </a:pPr>
            <a:r>
              <a:rPr lang="en-IN" dirty="0" smtClean="0"/>
              <a:t>var </a:t>
            </a:r>
            <a:r>
              <a:rPr lang="en-IN" dirty="0"/>
              <a:t>Point3D = function(z) { 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this.z </a:t>
            </a:r>
            <a:r>
              <a:rPr lang="en-IN" dirty="0"/>
              <a:t>= z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};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Point3D.prototype </a:t>
            </a:r>
            <a:r>
              <a:rPr lang="en-IN" dirty="0"/>
              <a:t>= p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Point3D.prototype.constructor </a:t>
            </a:r>
            <a:r>
              <a:rPr lang="en-IN" dirty="0"/>
              <a:t>= Point3D 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var </a:t>
            </a:r>
            <a:r>
              <a:rPr lang="en-IN" dirty="0"/>
              <a:t>p3d = new Point3D(30</a:t>
            </a:r>
            <a:r>
              <a:rPr lang="en-IN" dirty="0" smtClean="0"/>
              <a:t>);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p.x </a:t>
            </a:r>
            <a:r>
              <a:rPr lang="en-IN" dirty="0"/>
              <a:t>= 100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console.dir(p3d.x);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console.dir(p3d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96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parent is not getting updated.</a:t>
            </a:r>
          </a:p>
          <a:p>
            <a:r>
              <a:rPr lang="en-US" sz="1800" dirty="0"/>
              <a:t>var Point = function(x, y) </a:t>
            </a: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dirty="0"/>
              <a:t>this.x = x  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  this.y </a:t>
            </a:r>
            <a:r>
              <a:rPr lang="en-US" sz="1800" dirty="0"/>
              <a:t>= y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};</a:t>
            </a:r>
            <a:br>
              <a:rPr lang="en-US" sz="1800" dirty="0" smtClean="0"/>
            </a:br>
            <a:r>
              <a:rPr lang="en-US" sz="1800" dirty="0" smtClean="0"/>
              <a:t>var </a:t>
            </a:r>
            <a:r>
              <a:rPr lang="en-US" sz="1800" dirty="0"/>
              <a:t>p = new Point(10, 20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var </a:t>
            </a:r>
            <a:r>
              <a:rPr lang="en-US" sz="1800" dirty="0"/>
              <a:t>Point3D = function(z) {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this.z </a:t>
            </a:r>
            <a:r>
              <a:rPr lang="en-US" sz="1800" dirty="0"/>
              <a:t>= z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};</a:t>
            </a:r>
            <a:br>
              <a:rPr lang="en-US" sz="1800" dirty="0" smtClean="0"/>
            </a:br>
            <a:r>
              <a:rPr lang="en-US" sz="1800" dirty="0" smtClean="0"/>
              <a:t>Point3D.prototype </a:t>
            </a:r>
            <a:r>
              <a:rPr lang="en-US" sz="1800" dirty="0"/>
              <a:t>= p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var </a:t>
            </a:r>
            <a:r>
              <a:rPr lang="en-US" sz="1800" dirty="0"/>
              <a:t>p3d = new Point3D(30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console.log</a:t>
            </a:r>
            <a:r>
              <a:rPr lang="en-US" sz="1800" dirty="0"/>
              <a:t>('p3D object before x property updation',p3d 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p3d.x </a:t>
            </a:r>
            <a:r>
              <a:rPr lang="en-US" sz="1800" dirty="0"/>
              <a:t>= 420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console.log</a:t>
            </a:r>
            <a:r>
              <a:rPr lang="en-US" sz="1800" dirty="0"/>
              <a:t>('p3D object after x property updation',p3d </a:t>
            </a:r>
            <a:r>
              <a:rPr lang="en-US" sz="1800" dirty="0" smtClean="0"/>
              <a:t>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896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is updated when child is updated</a:t>
            </a:r>
          </a:p>
          <a:p>
            <a:r>
              <a:rPr lang="en-US" dirty="0"/>
              <a:t>var Point = function(x, y)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this.x = {innerVal : x};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this.y = 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};</a:t>
            </a:r>
            <a:br>
              <a:rPr lang="en-US" dirty="0" smtClean="0"/>
            </a:br>
            <a:r>
              <a:rPr lang="en-US" dirty="0" smtClean="0"/>
              <a:t>  var </a:t>
            </a:r>
            <a:r>
              <a:rPr lang="en-US" dirty="0"/>
              <a:t>p = new Point(10, 20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var </a:t>
            </a:r>
            <a:r>
              <a:rPr lang="en-US" dirty="0"/>
              <a:t>Point3D = function(z)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this.z = z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};</a:t>
            </a:r>
            <a:br>
              <a:rPr lang="en-US" dirty="0" smtClean="0"/>
            </a:br>
            <a:r>
              <a:rPr lang="en-US" dirty="0" smtClean="0"/>
              <a:t>Point3D.prototype </a:t>
            </a:r>
            <a:r>
              <a:rPr lang="en-US" dirty="0"/>
              <a:t>= 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var </a:t>
            </a:r>
            <a:r>
              <a:rPr lang="en-US" dirty="0"/>
              <a:t>p3d = new </a:t>
            </a:r>
            <a:r>
              <a:rPr lang="en-US" dirty="0" smtClean="0"/>
              <a:t> Point3D(30);</a:t>
            </a:r>
            <a:br>
              <a:rPr lang="en-US" dirty="0" smtClean="0"/>
            </a:br>
            <a:r>
              <a:rPr lang="en-US" dirty="0" smtClean="0"/>
              <a:t> p3d.x.innerVal </a:t>
            </a:r>
            <a:r>
              <a:rPr lang="en-US" dirty="0"/>
              <a:t>= 420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console.log</a:t>
            </a:r>
            <a:r>
              <a:rPr lang="en-US" dirty="0"/>
              <a:t>('Parent Updated',p3d );</a:t>
            </a:r>
          </a:p>
        </p:txBody>
      </p:sp>
    </p:spTree>
    <p:extLst>
      <p:ext uri="{BB962C8B-B14F-4D97-AF65-F5344CB8AC3E}">
        <p14:creationId xmlns:p14="http://schemas.microsoft.com/office/powerpoint/2010/main" val="4498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 is a </a:t>
            </a:r>
            <a:r>
              <a:rPr lang="en-US" dirty="0" smtClean="0"/>
              <a:t>trademarked</a:t>
            </a:r>
            <a:r>
              <a:rPr lang="en-US" dirty="0"/>
              <a:t> scripting language specification standardized by </a:t>
            </a:r>
            <a:r>
              <a:rPr lang="en-US" dirty="0" err="1"/>
              <a:t>Ecma</a:t>
            </a:r>
            <a:r>
              <a:rPr lang="en-US" dirty="0"/>
              <a:t> International in ECMA-262 and ISO/IEC 16262. </a:t>
            </a:r>
            <a:endParaRPr lang="en-US" dirty="0" smtClean="0"/>
          </a:p>
          <a:p>
            <a:r>
              <a:rPr lang="en-US" dirty="0" smtClean="0"/>
              <a:t>Well-known </a:t>
            </a:r>
            <a:r>
              <a:rPr lang="en-US" dirty="0"/>
              <a:t>implementations of the language, such as JavaScript, JScript and ActionScript are widely used for client-side scripting on the Web.</a:t>
            </a:r>
          </a:p>
        </p:txBody>
      </p:sp>
    </p:spTree>
    <p:extLst>
      <p:ext uri="{BB962C8B-B14F-4D97-AF65-F5344CB8AC3E}">
        <p14:creationId xmlns:p14="http://schemas.microsoft.com/office/powerpoint/2010/main" val="34764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It is the language of the web browser</a:t>
            </a:r>
          </a:p>
          <a:p>
            <a:pPr algn="just"/>
            <a:r>
              <a:rPr lang="en-IN" dirty="0" smtClean="0"/>
              <a:t>For Dynamic and interactive web pages</a:t>
            </a:r>
          </a:p>
          <a:p>
            <a:pPr algn="just"/>
            <a:r>
              <a:rPr lang="en-US" dirty="0" smtClean="0"/>
              <a:t>Light Weight </a:t>
            </a:r>
            <a:endParaRPr lang="en-IN" dirty="0" smtClean="0"/>
          </a:p>
          <a:p>
            <a:pPr algn="just"/>
            <a:r>
              <a:rPr lang="en-IN" dirty="0" smtClean="0"/>
              <a:t>Functions – first class objects</a:t>
            </a:r>
          </a:p>
          <a:p>
            <a:pPr algn="just"/>
            <a:r>
              <a:rPr lang="en-IN" dirty="0"/>
              <a:t>L</a:t>
            </a:r>
            <a:r>
              <a:rPr lang="en-IN" dirty="0" smtClean="0"/>
              <a:t>oose typing</a:t>
            </a:r>
          </a:p>
          <a:p>
            <a:pPr algn="just"/>
            <a:r>
              <a:rPr lang="en-IN" dirty="0"/>
              <a:t>D</a:t>
            </a:r>
            <a:r>
              <a:rPr lang="en-IN" dirty="0" smtClean="0"/>
              <a:t>ynamic objects </a:t>
            </a:r>
          </a:p>
          <a:p>
            <a:pPr algn="just"/>
            <a:r>
              <a:rPr lang="en-IN" dirty="0"/>
              <a:t>E</a:t>
            </a:r>
            <a:r>
              <a:rPr lang="en-IN" dirty="0" smtClean="0"/>
              <a:t>xpressive and powerful object literal notation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9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Objects can be created simply by listing their components. This notation was the inspiration for </a:t>
            </a:r>
            <a:r>
              <a:rPr lang="en-IN" b="1" dirty="0" smtClean="0"/>
              <a:t>JSON</a:t>
            </a:r>
            <a:r>
              <a:rPr lang="en-IN" dirty="0" smtClean="0"/>
              <a:t>, the popular data interchange format.</a:t>
            </a:r>
          </a:p>
          <a:p>
            <a:pPr algn="just"/>
            <a:r>
              <a:rPr lang="en-IN" dirty="0" smtClean="0"/>
              <a:t>JavaScript has a </a:t>
            </a:r>
            <a:r>
              <a:rPr lang="en-IN" b="1" dirty="0" smtClean="0"/>
              <a:t>class free object system </a:t>
            </a:r>
            <a:r>
              <a:rPr lang="en-IN" dirty="0" smtClean="0"/>
              <a:t>in which objects inherit properties directly from other objects.</a:t>
            </a:r>
          </a:p>
          <a:p>
            <a:pPr algn="just"/>
            <a:r>
              <a:rPr lang="en-IN" dirty="0"/>
              <a:t>JavaScript also supports </a:t>
            </a:r>
            <a:r>
              <a:rPr lang="en-IN" b="1" dirty="0" smtClean="0"/>
              <a:t>regular</a:t>
            </a:r>
            <a:r>
              <a:rPr lang="en-IN" b="1" dirty="0"/>
              <a:t> </a:t>
            </a:r>
            <a:r>
              <a:rPr lang="en-IN" b="1" dirty="0" smtClean="0"/>
              <a:t>expressions</a:t>
            </a:r>
            <a:r>
              <a:rPr lang="en-IN" dirty="0" smtClean="0"/>
              <a:t>, </a:t>
            </a:r>
            <a:r>
              <a:rPr lang="en-IN" dirty="0"/>
              <a:t>which provide a concise and powerful syntax for text </a:t>
            </a:r>
            <a:r>
              <a:rPr lang="en-IN" dirty="0" smtClean="0"/>
              <a:t>manipulation.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50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</a:t>
            </a:r>
            <a:r>
              <a:rPr lang="en-IN" dirty="0"/>
              <a:t>of the </a:t>
            </a:r>
            <a:r>
              <a:rPr lang="en-IN" b="1" dirty="0"/>
              <a:t>top-level </a:t>
            </a:r>
            <a:r>
              <a:rPr lang="en-IN" b="1" dirty="0" smtClean="0"/>
              <a:t>variables </a:t>
            </a:r>
            <a:r>
              <a:rPr lang="en-IN" dirty="0" smtClean="0"/>
              <a:t>of </a:t>
            </a:r>
            <a:r>
              <a:rPr lang="en-IN" dirty="0"/>
              <a:t>all compilation units are tossed together in a common namespace called </a:t>
            </a:r>
            <a:r>
              <a:rPr lang="en-IN" i="1" dirty="0"/>
              <a:t>the </a:t>
            </a:r>
            <a:r>
              <a:rPr lang="en-IN" b="1" i="1" dirty="0" smtClean="0"/>
              <a:t>global object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a bad thing because global variables are evil, and in JavaScript they </a:t>
            </a:r>
            <a:r>
              <a:rPr lang="en-IN" dirty="0" smtClean="0"/>
              <a:t>are fundamental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5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has a single number type. </a:t>
            </a:r>
            <a:endParaRPr lang="en-IN" dirty="0" smtClean="0"/>
          </a:p>
          <a:p>
            <a:r>
              <a:rPr lang="en-IN" dirty="0" smtClean="0"/>
              <a:t>Internally</a:t>
            </a:r>
            <a:r>
              <a:rPr lang="en-IN" dirty="0"/>
              <a:t>, it is represented as 64-bit </a:t>
            </a:r>
            <a:r>
              <a:rPr lang="en-IN" dirty="0" smtClean="0"/>
              <a:t>floating point.</a:t>
            </a:r>
            <a:endParaRPr lang="en-IN" dirty="0"/>
          </a:p>
          <a:p>
            <a:r>
              <a:rPr lang="en-IN" dirty="0" smtClean="0"/>
              <a:t>No </a:t>
            </a:r>
            <a:r>
              <a:rPr lang="en-IN" dirty="0"/>
              <a:t>separate integer </a:t>
            </a:r>
            <a:r>
              <a:rPr lang="en-IN" dirty="0" smtClean="0"/>
              <a:t>type. </a:t>
            </a:r>
          </a:p>
          <a:p>
            <a:r>
              <a:rPr lang="en-IN" dirty="0" smtClean="0"/>
              <a:t>So </a:t>
            </a:r>
            <a:r>
              <a:rPr lang="en-IN" dirty="0"/>
              <a:t>1 and 1.0 are the same value. </a:t>
            </a:r>
            <a:endParaRPr lang="en-IN" dirty="0" smtClean="0"/>
          </a:p>
          <a:p>
            <a:r>
              <a:rPr lang="en-IN" b="1" dirty="0" smtClean="0"/>
              <a:t>NaN</a:t>
            </a:r>
            <a:r>
              <a:rPr lang="en-IN" dirty="0" smtClean="0"/>
              <a:t> – Not a Number. (</a:t>
            </a:r>
            <a:r>
              <a:rPr lang="en-IN" dirty="0" err="1" smtClean="0"/>
              <a:t>eg</a:t>
            </a:r>
            <a:r>
              <a:rPr lang="en-IN" dirty="0" smtClean="0"/>
              <a:t>. ‘A’ – ‘B’)</a:t>
            </a:r>
          </a:p>
          <a:p>
            <a:r>
              <a:rPr lang="en-IN" dirty="0" smtClean="0"/>
              <a:t>NaN </a:t>
            </a:r>
            <a:r>
              <a:rPr lang="en-IN" dirty="0"/>
              <a:t>is not equal to any value, including itself. </a:t>
            </a:r>
          </a:p>
        </p:txBody>
      </p:sp>
    </p:spTree>
    <p:extLst>
      <p:ext uri="{BB962C8B-B14F-4D97-AF65-F5344CB8AC3E}">
        <p14:creationId xmlns:p14="http://schemas.microsoft.com/office/powerpoint/2010/main" val="263947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952</TotalTime>
  <Words>1567</Words>
  <Application>Microsoft Office PowerPoint</Application>
  <PresentationFormat>On-screen Show (4:3)</PresentationFormat>
  <Paragraphs>349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Adjacency</vt:lpstr>
      <vt:lpstr>JavaScript</vt:lpstr>
      <vt:lpstr>Introduction</vt:lpstr>
      <vt:lpstr>Introduction</vt:lpstr>
      <vt:lpstr>JavaScript Engine</vt:lpstr>
      <vt:lpstr>ECMAScript</vt:lpstr>
      <vt:lpstr>Why JavaScript?</vt:lpstr>
      <vt:lpstr>Why JavaScript?</vt:lpstr>
      <vt:lpstr>Global Variables </vt:lpstr>
      <vt:lpstr>Numbers</vt:lpstr>
      <vt:lpstr>Numbers</vt:lpstr>
      <vt:lpstr>JavaScript</vt:lpstr>
      <vt:lpstr>JavaScript</vt:lpstr>
      <vt:lpstr>JavaScript</vt:lpstr>
      <vt:lpstr>Duck typing</vt:lpstr>
      <vt:lpstr>Duck typing</vt:lpstr>
      <vt:lpstr>Duck typing</vt:lpstr>
      <vt:lpstr>Duck typing</vt:lpstr>
      <vt:lpstr>Objects</vt:lpstr>
      <vt:lpstr>Objects</vt:lpstr>
      <vt:lpstr>Objects</vt:lpstr>
      <vt:lpstr>Objects</vt:lpstr>
      <vt:lpstr>Object Literals</vt:lpstr>
      <vt:lpstr>Guess the output !</vt:lpstr>
      <vt:lpstr>PowerPoint Presentation</vt:lpstr>
      <vt:lpstr>Objects</vt:lpstr>
      <vt:lpstr>Objects</vt:lpstr>
      <vt:lpstr>Guess the Output !</vt:lpstr>
      <vt:lpstr>Functions</vt:lpstr>
      <vt:lpstr>IIFE </vt:lpstr>
      <vt:lpstr>IIFE </vt:lpstr>
      <vt:lpstr>Functions</vt:lpstr>
      <vt:lpstr>Scope</vt:lpstr>
      <vt:lpstr>Scope</vt:lpstr>
      <vt:lpstr>Scope</vt:lpstr>
      <vt:lpstr>Scope</vt:lpstr>
      <vt:lpstr>Scope</vt:lpstr>
      <vt:lpstr>Scope</vt:lpstr>
      <vt:lpstr>Scope</vt:lpstr>
      <vt:lpstr>Inheritance</vt:lpstr>
      <vt:lpstr>Inheritance</vt:lpstr>
      <vt:lpstr>Inheritance </vt:lpstr>
      <vt:lpstr>Inheritance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Venk</dc:creator>
  <cp:lastModifiedBy>Komal Kadam</cp:lastModifiedBy>
  <cp:revision>101</cp:revision>
  <dcterms:created xsi:type="dcterms:W3CDTF">2015-04-21T17:21:46Z</dcterms:created>
  <dcterms:modified xsi:type="dcterms:W3CDTF">2016-05-12T14:38:00Z</dcterms:modified>
</cp:coreProperties>
</file>