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1" r:id="rId4"/>
    <p:sldId id="274" r:id="rId5"/>
    <p:sldId id="272" r:id="rId6"/>
    <p:sldId id="273" r:id="rId7"/>
    <p:sldId id="262" r:id="rId8"/>
    <p:sldId id="259" r:id="rId9"/>
    <p:sldId id="261"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176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8/11/2016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8/11/2016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JavaScript</a:t>
            </a:r>
            <a:endParaRPr lang="en-IN" sz="7200" dirty="0"/>
          </a:p>
        </p:txBody>
      </p:sp>
      <p:sp>
        <p:nvSpPr>
          <p:cNvPr id="3" name="Subtitle 2"/>
          <p:cNvSpPr>
            <a:spLocks noGrp="1"/>
          </p:cNvSpPr>
          <p:nvPr>
            <p:ph type="subTitle" idx="1"/>
          </p:nvPr>
        </p:nvSpPr>
        <p:spPr/>
        <p:txBody>
          <a:bodyPr>
            <a:normAutofit/>
          </a:bodyPr>
          <a:lstStyle/>
          <a:p>
            <a:r>
              <a:rPr lang="en-US" sz="2800" dirty="0" smtClean="0"/>
              <a:t>Venkatadri C</a:t>
            </a:r>
            <a:endParaRPr lang="en-IN" sz="2800" dirty="0"/>
          </a:p>
        </p:txBody>
      </p:sp>
    </p:spTree>
    <p:extLst>
      <p:ext uri="{BB962C8B-B14F-4D97-AF65-F5344CB8AC3E}">
        <p14:creationId xmlns:p14="http://schemas.microsoft.com/office/powerpoint/2010/main" val="106954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chain</a:t>
            </a:r>
            <a:endParaRPr lang="en-IN" dirty="0"/>
          </a:p>
        </p:txBody>
      </p:sp>
      <p:sp>
        <p:nvSpPr>
          <p:cNvPr id="3" name="Content Placeholder 2"/>
          <p:cNvSpPr>
            <a:spLocks noGrp="1"/>
          </p:cNvSpPr>
          <p:nvPr>
            <p:ph idx="1"/>
          </p:nvPr>
        </p:nvSpPr>
        <p:spPr/>
        <p:txBody>
          <a:bodyPr/>
          <a:lstStyle/>
          <a:p>
            <a:r>
              <a:rPr lang="en-IN" dirty="0"/>
              <a:t>Each object has an internal property called </a:t>
            </a:r>
            <a:r>
              <a:rPr lang="en-IN" i="1" dirty="0"/>
              <a:t>prototype</a:t>
            </a:r>
            <a:r>
              <a:rPr lang="en-IN" dirty="0"/>
              <a:t>, which links to another object. </a:t>
            </a:r>
            <a:endParaRPr lang="en-IN" dirty="0" smtClean="0"/>
          </a:p>
          <a:p>
            <a:r>
              <a:rPr lang="en-IN" dirty="0" smtClean="0"/>
              <a:t>The </a:t>
            </a:r>
            <a:r>
              <a:rPr lang="en-IN" dirty="0"/>
              <a:t>prototype object has a prototype object of its own, and so on – this is referred to as the </a:t>
            </a:r>
            <a:r>
              <a:rPr lang="en-IN" i="1" dirty="0"/>
              <a:t>prototype chain</a:t>
            </a:r>
            <a:r>
              <a:rPr lang="en-IN" dirty="0"/>
              <a:t>. </a:t>
            </a:r>
            <a:endParaRPr lang="en-IN" dirty="0" smtClean="0"/>
          </a:p>
          <a:p>
            <a:r>
              <a:rPr lang="en-IN" dirty="0" smtClean="0"/>
              <a:t>If </a:t>
            </a:r>
            <a:r>
              <a:rPr lang="en-IN" dirty="0"/>
              <a:t>you follow an object’s prototype chain, you will eventually reach the core Object prototype whose prototype is null, signalling the end of the chain. If the desired property exists nowhere in the prototype </a:t>
            </a:r>
            <a:r>
              <a:rPr lang="en-IN" dirty="0" smtClean="0"/>
              <a:t>chain, then </a:t>
            </a:r>
            <a:r>
              <a:rPr lang="en-IN" dirty="0"/>
              <a:t>the result is the undefined value. This is called Delegation </a:t>
            </a:r>
          </a:p>
          <a:p>
            <a:endParaRPr lang="en-IN" dirty="0"/>
          </a:p>
        </p:txBody>
      </p:sp>
    </p:spTree>
    <p:extLst>
      <p:ext uri="{BB962C8B-B14F-4D97-AF65-F5344CB8AC3E}">
        <p14:creationId xmlns:p14="http://schemas.microsoft.com/office/powerpoint/2010/main" val="180715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chain</a:t>
            </a:r>
            <a:endParaRPr lang="en-IN" dirty="0"/>
          </a:p>
        </p:txBody>
      </p:sp>
      <p:sp>
        <p:nvSpPr>
          <p:cNvPr id="3" name="Content Placeholder 2"/>
          <p:cNvSpPr>
            <a:spLocks noGrp="1"/>
          </p:cNvSpPr>
          <p:nvPr>
            <p:ph idx="1"/>
          </p:nvPr>
        </p:nvSpPr>
        <p:spPr/>
        <p:txBody>
          <a:bodyPr>
            <a:normAutofit/>
          </a:bodyPr>
          <a:lstStyle/>
          <a:p>
            <a:r>
              <a:rPr lang="en-IN" dirty="0"/>
              <a:t>When you request a property which the object does not contain, JavaScript will look down the prototype chain until it either finds the requested property, or until it reaches the end of the chain.</a:t>
            </a:r>
          </a:p>
          <a:p>
            <a:r>
              <a:rPr lang="en-IN" b="1" dirty="0"/>
              <a:t>prototype</a:t>
            </a:r>
            <a:r>
              <a:rPr lang="en-IN" dirty="0"/>
              <a:t> is a property of a Function object. It is the prototype of objects constructed by that </a:t>
            </a:r>
            <a:r>
              <a:rPr lang="en-IN" dirty="0" smtClean="0"/>
              <a:t>function (when functions used as constructors with </a:t>
            </a:r>
            <a:r>
              <a:rPr lang="en-IN" i="1" dirty="0" smtClean="0"/>
              <a:t>new</a:t>
            </a:r>
            <a:r>
              <a:rPr lang="en-IN" dirty="0" smtClean="0"/>
              <a:t> keyword).</a:t>
            </a:r>
            <a:endParaRPr lang="en-IN" dirty="0"/>
          </a:p>
          <a:p>
            <a:r>
              <a:rPr lang="en-IN" b="1" dirty="0"/>
              <a:t>__proto__</a:t>
            </a:r>
            <a:r>
              <a:rPr lang="en-IN" dirty="0"/>
              <a:t> is internal property of an object, pointing to its prototype. </a:t>
            </a:r>
          </a:p>
        </p:txBody>
      </p:sp>
    </p:spTree>
    <p:extLst>
      <p:ext uri="{BB962C8B-B14F-4D97-AF65-F5344CB8AC3E}">
        <p14:creationId xmlns:p14="http://schemas.microsoft.com/office/powerpoint/2010/main" val="2019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chain</a:t>
            </a:r>
            <a:endParaRPr lang="en-IN" dirty="0"/>
          </a:p>
        </p:txBody>
      </p:sp>
      <p:sp>
        <p:nvSpPr>
          <p:cNvPr id="3" name="Content Placeholder 2"/>
          <p:cNvSpPr>
            <a:spLocks noGrp="1"/>
          </p:cNvSpPr>
          <p:nvPr>
            <p:ph idx="1"/>
          </p:nvPr>
        </p:nvSpPr>
        <p:spPr/>
        <p:txBody>
          <a:bodyPr>
            <a:normAutofit/>
          </a:bodyPr>
          <a:lstStyle/>
          <a:p>
            <a:r>
              <a:rPr lang="en-IN" b="1" dirty="0"/>
              <a:t>__proto__ </a:t>
            </a:r>
            <a:r>
              <a:rPr lang="en-IN" dirty="0"/>
              <a:t>is the actual object that is used in the lookup chain to resolve methods. It is a property that all objects have. </a:t>
            </a:r>
            <a:endParaRPr lang="en-IN" dirty="0" smtClean="0"/>
          </a:p>
          <a:p>
            <a:r>
              <a:rPr lang="en-IN" dirty="0" smtClean="0"/>
              <a:t>This </a:t>
            </a:r>
            <a:r>
              <a:rPr lang="en-IN" dirty="0"/>
              <a:t>is the property which is used by the JavaScript engine for inheritance. </a:t>
            </a:r>
            <a:endParaRPr lang="en-IN" dirty="0" smtClean="0"/>
          </a:p>
          <a:p>
            <a:r>
              <a:rPr lang="en-IN" dirty="0" smtClean="0"/>
              <a:t>According </a:t>
            </a:r>
            <a:r>
              <a:rPr lang="en-IN" dirty="0"/>
              <a:t>to ECMA specifications it is supposed to be an internal property, however most vendors allow it to be accessed and modified</a:t>
            </a:r>
          </a:p>
        </p:txBody>
      </p:sp>
    </p:spTree>
    <p:extLst>
      <p:ext uri="{BB962C8B-B14F-4D97-AF65-F5344CB8AC3E}">
        <p14:creationId xmlns:p14="http://schemas.microsoft.com/office/powerpoint/2010/main" val="203461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IN" dirty="0"/>
          </a:p>
        </p:txBody>
      </p:sp>
      <p:sp>
        <p:nvSpPr>
          <p:cNvPr id="3" name="Content Placeholder 2"/>
          <p:cNvSpPr>
            <a:spLocks noGrp="1"/>
          </p:cNvSpPr>
          <p:nvPr>
            <p:ph idx="1"/>
          </p:nvPr>
        </p:nvSpPr>
        <p:spPr/>
        <p:txBody>
          <a:bodyPr/>
          <a:lstStyle/>
          <a:p>
            <a:r>
              <a:rPr lang="en-IN" dirty="0"/>
              <a:t> </a:t>
            </a:r>
            <a:r>
              <a:rPr lang="en-IN" b="1" dirty="0"/>
              <a:t>"use strict";</a:t>
            </a:r>
            <a:r>
              <a:rPr lang="en-IN" dirty="0"/>
              <a:t>  Defines that JavaScript code should be executed in "strict mode".</a:t>
            </a:r>
          </a:p>
          <a:p>
            <a:r>
              <a:rPr lang="en-IN" dirty="0"/>
              <a:t>Strict Mode is a new feature in </a:t>
            </a:r>
            <a:r>
              <a:rPr lang="en-IN" dirty="0" err="1"/>
              <a:t>ECMAScript</a:t>
            </a:r>
            <a:r>
              <a:rPr lang="en-IN" dirty="0"/>
              <a:t> 5 that allows you to place a program, or a function, in a "strict" operating context. This strict context prevents certain actions from being taken and throws more exceptions.</a:t>
            </a:r>
          </a:p>
          <a:p>
            <a:endParaRPr lang="en-IN" dirty="0"/>
          </a:p>
        </p:txBody>
      </p:sp>
    </p:spTree>
    <p:extLst>
      <p:ext uri="{BB962C8B-B14F-4D97-AF65-F5344CB8AC3E}">
        <p14:creationId xmlns:p14="http://schemas.microsoft.com/office/powerpoint/2010/main" val="211827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IN" dirty="0"/>
          </a:p>
        </p:txBody>
      </p:sp>
      <p:sp>
        <p:nvSpPr>
          <p:cNvPr id="3" name="Content Placeholder 2"/>
          <p:cNvSpPr>
            <a:spLocks noGrp="1"/>
          </p:cNvSpPr>
          <p:nvPr>
            <p:ph idx="1"/>
          </p:nvPr>
        </p:nvSpPr>
        <p:spPr/>
        <p:txBody>
          <a:bodyPr/>
          <a:lstStyle/>
          <a:p>
            <a:r>
              <a:rPr lang="en-IN" dirty="0"/>
              <a:t> Strict mode makes several changes to normal JavaScript semantics. </a:t>
            </a:r>
            <a:endParaRPr lang="en-IN" dirty="0" smtClean="0"/>
          </a:p>
          <a:p>
            <a:r>
              <a:rPr lang="en-IN" dirty="0" smtClean="0"/>
              <a:t>First</a:t>
            </a:r>
            <a:r>
              <a:rPr lang="en-IN" dirty="0"/>
              <a:t>, strict mode eliminates some JavaScript silent errors by changing them to throw errors. </a:t>
            </a:r>
            <a:endParaRPr lang="en-IN" dirty="0" smtClean="0"/>
          </a:p>
          <a:p>
            <a:r>
              <a:rPr lang="en-IN" dirty="0" smtClean="0"/>
              <a:t>Second</a:t>
            </a:r>
            <a:r>
              <a:rPr lang="en-IN" dirty="0"/>
              <a:t>, strict mode fixes mistakes that make it difficult for JavaScript engines to perform </a:t>
            </a:r>
            <a:r>
              <a:rPr lang="en-IN" dirty="0" smtClean="0"/>
              <a:t>optimizations.</a:t>
            </a:r>
          </a:p>
          <a:p>
            <a:r>
              <a:rPr lang="en-IN" dirty="0" smtClean="0"/>
              <a:t>Strict </a:t>
            </a:r>
            <a:r>
              <a:rPr lang="en-IN" dirty="0"/>
              <a:t>mode code can sometimes be made to run faster than identical code that's not strict mode.</a:t>
            </a:r>
          </a:p>
          <a:p>
            <a:endParaRPr lang="en-IN" dirty="0"/>
          </a:p>
        </p:txBody>
      </p:sp>
    </p:spTree>
    <p:extLst>
      <p:ext uri="{BB962C8B-B14F-4D97-AF65-F5344CB8AC3E}">
        <p14:creationId xmlns:p14="http://schemas.microsoft.com/office/powerpoint/2010/main" val="249300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IN" dirty="0"/>
          </a:p>
        </p:txBody>
      </p:sp>
      <p:sp>
        <p:nvSpPr>
          <p:cNvPr id="3" name="Content Placeholder 2"/>
          <p:cNvSpPr>
            <a:spLocks noGrp="1"/>
          </p:cNvSpPr>
          <p:nvPr>
            <p:ph idx="1"/>
          </p:nvPr>
        </p:nvSpPr>
        <p:spPr/>
        <p:txBody>
          <a:bodyPr>
            <a:normAutofit fontScale="92500" lnSpcReduction="20000"/>
          </a:bodyPr>
          <a:lstStyle/>
          <a:p>
            <a:pPr marL="114300" indent="0">
              <a:buNone/>
            </a:pPr>
            <a:r>
              <a:rPr lang="en-IN" dirty="0" smtClean="0"/>
              <a:t>request </a:t>
            </a:r>
            <a:r>
              <a:rPr lang="en-IN" dirty="0"/>
              <a:t>= </a:t>
            </a:r>
            <a:r>
              <a:rPr lang="en-IN" dirty="0" err="1"/>
              <a:t>prepare_the_request</a:t>
            </a:r>
            <a:r>
              <a:rPr lang="en-IN" dirty="0"/>
              <a:t>( );</a:t>
            </a:r>
          </a:p>
          <a:p>
            <a:pPr marL="114300" indent="0">
              <a:buNone/>
            </a:pPr>
            <a:r>
              <a:rPr lang="en-IN" dirty="0"/>
              <a:t>response = </a:t>
            </a:r>
            <a:r>
              <a:rPr lang="en-IN" dirty="0" err="1"/>
              <a:t>send_request_synchronously</a:t>
            </a:r>
            <a:r>
              <a:rPr lang="en-IN" dirty="0"/>
              <a:t>(request);</a:t>
            </a:r>
          </a:p>
          <a:p>
            <a:pPr marL="114300" indent="0">
              <a:buNone/>
            </a:pPr>
            <a:r>
              <a:rPr lang="en-IN" dirty="0"/>
              <a:t>display(response</a:t>
            </a:r>
            <a:r>
              <a:rPr lang="en-IN" dirty="0" smtClean="0"/>
              <a:t>);</a:t>
            </a:r>
          </a:p>
          <a:p>
            <a:pPr marL="114300" indent="0">
              <a:buNone/>
            </a:pPr>
            <a:endParaRPr lang="en-IN" dirty="0"/>
          </a:p>
          <a:p>
            <a:r>
              <a:rPr lang="en-IN" dirty="0"/>
              <a:t>A better </a:t>
            </a:r>
            <a:r>
              <a:rPr lang="en-IN" dirty="0" smtClean="0"/>
              <a:t>approach </a:t>
            </a:r>
            <a:r>
              <a:rPr lang="en-IN" dirty="0"/>
              <a:t>is to make an asynchronous request, providing a </a:t>
            </a:r>
            <a:r>
              <a:rPr lang="en-IN" dirty="0" err="1"/>
              <a:t>callback</a:t>
            </a:r>
            <a:r>
              <a:rPr lang="en-IN" dirty="0"/>
              <a:t> </a:t>
            </a:r>
            <a:r>
              <a:rPr lang="en-IN" dirty="0" smtClean="0"/>
              <a:t>function that </a:t>
            </a:r>
            <a:r>
              <a:rPr lang="en-IN" dirty="0"/>
              <a:t>will be invoked when the server</a:t>
            </a:r>
            <a:r>
              <a:rPr lang="en-US" dirty="0"/>
              <a:t>’</a:t>
            </a:r>
            <a:r>
              <a:rPr lang="en-IN" dirty="0"/>
              <a:t>s response is received. </a:t>
            </a:r>
            <a:endParaRPr lang="en-IN" dirty="0" smtClean="0"/>
          </a:p>
          <a:p>
            <a:r>
              <a:rPr lang="en-IN" dirty="0" smtClean="0"/>
              <a:t>An asynchronous function </a:t>
            </a:r>
            <a:r>
              <a:rPr lang="en-IN" dirty="0"/>
              <a:t>returns immediately, so the client </a:t>
            </a:r>
            <a:r>
              <a:rPr lang="en-IN" dirty="0" err="1"/>
              <a:t>isn</a:t>
            </a:r>
            <a:r>
              <a:rPr lang="en-US" dirty="0"/>
              <a:t>’</a:t>
            </a:r>
            <a:r>
              <a:rPr lang="en-IN" dirty="0"/>
              <a:t>t blocked</a:t>
            </a:r>
            <a:r>
              <a:rPr lang="en-IN" dirty="0" smtClean="0"/>
              <a:t>:</a:t>
            </a:r>
          </a:p>
          <a:p>
            <a:endParaRPr lang="en-IN" dirty="0"/>
          </a:p>
          <a:p>
            <a:pPr marL="114300" indent="0">
              <a:buNone/>
            </a:pPr>
            <a:r>
              <a:rPr lang="en-IN" dirty="0"/>
              <a:t>request = </a:t>
            </a:r>
            <a:r>
              <a:rPr lang="en-IN" dirty="0" err="1"/>
              <a:t>prepare_the_request</a:t>
            </a:r>
            <a:r>
              <a:rPr lang="en-IN" dirty="0"/>
              <a:t>( );</a:t>
            </a:r>
          </a:p>
          <a:p>
            <a:pPr marL="114300" indent="0">
              <a:buNone/>
            </a:pPr>
            <a:r>
              <a:rPr lang="en-IN" dirty="0" err="1"/>
              <a:t>send_request_asynchronously</a:t>
            </a:r>
            <a:r>
              <a:rPr lang="en-IN" dirty="0"/>
              <a:t>(request, function (response) {</a:t>
            </a:r>
          </a:p>
          <a:p>
            <a:pPr marL="114300" indent="0">
              <a:buNone/>
            </a:pPr>
            <a:r>
              <a:rPr lang="en-IN" dirty="0"/>
              <a:t>display(response);</a:t>
            </a:r>
          </a:p>
          <a:p>
            <a:pPr marL="114300" indent="0">
              <a:buNone/>
            </a:pPr>
            <a:r>
              <a:rPr lang="en-IN" dirty="0"/>
              <a:t>});</a:t>
            </a:r>
          </a:p>
          <a:p>
            <a:r>
              <a:rPr lang="en-IN" dirty="0" smtClean="0"/>
              <a:t>Pass </a:t>
            </a:r>
            <a:r>
              <a:rPr lang="en-IN" dirty="0"/>
              <a:t>a function parameter to the </a:t>
            </a:r>
            <a:r>
              <a:rPr lang="en-IN" dirty="0" err="1"/>
              <a:t>send_request_asynchronously</a:t>
            </a:r>
            <a:r>
              <a:rPr lang="en-IN" dirty="0"/>
              <a:t> function that </a:t>
            </a:r>
            <a:r>
              <a:rPr lang="en-IN" dirty="0" smtClean="0"/>
              <a:t>will be </a:t>
            </a:r>
            <a:r>
              <a:rPr lang="en-IN" dirty="0"/>
              <a:t>called when the response is available.</a:t>
            </a:r>
          </a:p>
          <a:p>
            <a:endParaRPr lang="en-IN" dirty="0"/>
          </a:p>
        </p:txBody>
      </p:sp>
    </p:spTree>
    <p:extLst>
      <p:ext uri="{BB962C8B-B14F-4D97-AF65-F5344CB8AC3E}">
        <p14:creationId xmlns:p14="http://schemas.microsoft.com/office/powerpoint/2010/main" val="3864284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IN" dirty="0"/>
          </a:p>
        </p:txBody>
      </p:sp>
      <p:sp>
        <p:nvSpPr>
          <p:cNvPr id="3" name="Content Placeholder 2"/>
          <p:cNvSpPr>
            <a:spLocks noGrp="1"/>
          </p:cNvSpPr>
          <p:nvPr>
            <p:ph idx="1"/>
          </p:nvPr>
        </p:nvSpPr>
        <p:spPr/>
        <p:txBody>
          <a:bodyPr>
            <a:normAutofit/>
          </a:bodyPr>
          <a:lstStyle/>
          <a:p>
            <a:r>
              <a:rPr lang="en-IN" dirty="0"/>
              <a:t>A </a:t>
            </a:r>
            <a:r>
              <a:rPr lang="en-IN" i="1" dirty="0"/>
              <a:t>regular expression </a:t>
            </a:r>
            <a:r>
              <a:rPr lang="en-IN" dirty="0"/>
              <a:t>is the specification of the syntax of a simple language. </a:t>
            </a:r>
            <a:endParaRPr lang="en-IN" dirty="0" smtClean="0"/>
          </a:p>
          <a:p>
            <a:r>
              <a:rPr lang="en-IN" dirty="0" smtClean="0"/>
              <a:t>Regular expressions </a:t>
            </a:r>
            <a:r>
              <a:rPr lang="en-IN" dirty="0"/>
              <a:t>are used with methods to search, replace, and extract information </a:t>
            </a:r>
            <a:r>
              <a:rPr lang="en-IN" dirty="0" smtClean="0"/>
              <a:t>from strings</a:t>
            </a:r>
            <a:r>
              <a:rPr lang="en-IN" dirty="0"/>
              <a:t>.</a:t>
            </a:r>
          </a:p>
          <a:p>
            <a:pPr marL="114300" indent="0">
              <a:buNone/>
            </a:pPr>
            <a:r>
              <a:rPr lang="en-IN" dirty="0"/>
              <a:t>function </a:t>
            </a:r>
            <a:r>
              <a:rPr lang="en-IN" dirty="0" err="1"/>
              <a:t>validateInput</a:t>
            </a:r>
            <a:r>
              <a:rPr lang="en-IN" dirty="0"/>
              <a:t>(input) {</a:t>
            </a:r>
          </a:p>
          <a:p>
            <a:pPr marL="114300" indent="0">
              <a:buNone/>
            </a:pPr>
            <a:r>
              <a:rPr lang="en-IN" dirty="0" smtClean="0"/>
              <a:t>    </a:t>
            </a:r>
            <a:r>
              <a:rPr lang="en-IN" dirty="0" err="1"/>
              <a:t>var</a:t>
            </a:r>
            <a:r>
              <a:rPr lang="en-IN" dirty="0"/>
              <a:t> </a:t>
            </a:r>
            <a:r>
              <a:rPr lang="en-IN" dirty="0" err="1"/>
              <a:t>reg</a:t>
            </a:r>
            <a:r>
              <a:rPr lang="en-IN" dirty="0"/>
              <a:t> = new </a:t>
            </a:r>
            <a:r>
              <a:rPr lang="en-IN" dirty="0" err="1"/>
              <a:t>RegExp</a:t>
            </a:r>
            <a:r>
              <a:rPr lang="en-IN" dirty="0"/>
              <a:t>('^[0-9]+$'); </a:t>
            </a:r>
          </a:p>
          <a:p>
            <a:pPr marL="114300" indent="0">
              <a:buNone/>
            </a:pPr>
            <a:r>
              <a:rPr lang="en-IN" dirty="0" smtClean="0"/>
              <a:t>    </a:t>
            </a:r>
            <a:r>
              <a:rPr lang="en-IN" dirty="0"/>
              <a:t>return </a:t>
            </a:r>
            <a:r>
              <a:rPr lang="en-IN" dirty="0" err="1"/>
              <a:t>reg.test</a:t>
            </a:r>
            <a:r>
              <a:rPr lang="en-IN" dirty="0"/>
              <a:t>(input);</a:t>
            </a:r>
          </a:p>
          <a:p>
            <a:pPr marL="114300" indent="0">
              <a:buNone/>
            </a:pPr>
            <a:r>
              <a:rPr lang="en-IN" dirty="0" smtClean="0"/>
              <a:t>}</a:t>
            </a:r>
            <a:endParaRPr lang="en-IN" dirty="0"/>
          </a:p>
          <a:p>
            <a:pPr marL="114300" indent="0">
              <a:buNone/>
            </a:pPr>
            <a:r>
              <a:rPr lang="en-IN" dirty="0" err="1" smtClean="0"/>
              <a:t>validateInput</a:t>
            </a:r>
            <a:r>
              <a:rPr lang="en-IN" dirty="0" smtClean="0"/>
              <a:t>(2);</a:t>
            </a:r>
            <a:endParaRPr lang="en-IN" dirty="0"/>
          </a:p>
        </p:txBody>
      </p:sp>
    </p:spTree>
    <p:extLst>
      <p:ext uri="{BB962C8B-B14F-4D97-AF65-F5344CB8AC3E}">
        <p14:creationId xmlns:p14="http://schemas.microsoft.com/office/powerpoint/2010/main" val="2244901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Objects &amp; Properties</a:t>
            </a:r>
            <a:endParaRPr lang="en-IN" dirty="0"/>
          </a:p>
        </p:txBody>
      </p:sp>
      <p:sp>
        <p:nvSpPr>
          <p:cNvPr id="3" name="Content Placeholder 2"/>
          <p:cNvSpPr>
            <a:spLocks noGrp="1"/>
          </p:cNvSpPr>
          <p:nvPr>
            <p:ph idx="1"/>
          </p:nvPr>
        </p:nvSpPr>
        <p:spPr/>
        <p:txBody>
          <a:bodyPr>
            <a:normAutofit/>
          </a:bodyPr>
          <a:lstStyle/>
          <a:p>
            <a:r>
              <a:rPr lang="en-IN" sz="1700" dirty="0" smtClean="0"/>
              <a:t>A </a:t>
            </a:r>
            <a:r>
              <a:rPr lang="en-IN" sz="1700" dirty="0"/>
              <a:t>property has a name and a value. In addition, a property can be </a:t>
            </a:r>
            <a:r>
              <a:rPr lang="en-IN" sz="1700" b="1" dirty="0"/>
              <a:t>enumerable</a:t>
            </a:r>
            <a:r>
              <a:rPr lang="en-IN" sz="1700" dirty="0"/>
              <a:t>, </a:t>
            </a:r>
            <a:r>
              <a:rPr lang="en-IN" sz="1700" b="1" dirty="0"/>
              <a:t>configurable</a:t>
            </a:r>
            <a:r>
              <a:rPr lang="en-IN" sz="1700" dirty="0"/>
              <a:t> and </a:t>
            </a:r>
            <a:r>
              <a:rPr lang="en-IN" sz="1700" b="1" dirty="0"/>
              <a:t>writable</a:t>
            </a:r>
            <a:r>
              <a:rPr lang="en-IN" sz="1700" dirty="0" smtClean="0"/>
              <a:t>.</a:t>
            </a:r>
          </a:p>
          <a:p>
            <a:r>
              <a:rPr lang="en-IN" sz="1700" dirty="0"/>
              <a:t>If a value is enumerable, it will show up when enumerating over an object using a </a:t>
            </a:r>
            <a:r>
              <a:rPr lang="en-IN" sz="1700" b="1" dirty="0"/>
              <a:t>for(prop in </a:t>
            </a:r>
            <a:r>
              <a:rPr lang="en-IN" sz="1700" b="1" dirty="0" err="1"/>
              <a:t>obj</a:t>
            </a:r>
            <a:r>
              <a:rPr lang="en-IN" sz="1700" b="1" dirty="0"/>
              <a:t>)</a:t>
            </a:r>
            <a:r>
              <a:rPr lang="en-IN" sz="1700" dirty="0"/>
              <a:t> loop. </a:t>
            </a:r>
            <a:endParaRPr lang="en-IN" sz="1700" dirty="0" smtClean="0"/>
          </a:p>
          <a:p>
            <a:r>
              <a:rPr lang="en-IN" sz="1700" dirty="0" smtClean="0"/>
              <a:t>If </a:t>
            </a:r>
            <a:r>
              <a:rPr lang="en-IN" sz="1700" dirty="0"/>
              <a:t>a property is writable, you can replace it. </a:t>
            </a:r>
            <a:endParaRPr lang="en-IN" sz="1700" dirty="0" smtClean="0"/>
          </a:p>
          <a:p>
            <a:r>
              <a:rPr lang="en-IN" sz="1700" dirty="0" smtClean="0"/>
              <a:t>If </a:t>
            </a:r>
            <a:r>
              <a:rPr lang="en-IN" sz="1700" dirty="0"/>
              <a:t>a property is configurable, you can delete it or change its other attributes.</a:t>
            </a:r>
          </a:p>
          <a:p>
            <a:r>
              <a:rPr lang="en-US" sz="1700" dirty="0"/>
              <a:t>Object’s non-configurable properties</a:t>
            </a:r>
          </a:p>
          <a:p>
            <a:r>
              <a:rPr lang="en-US" sz="1700" dirty="0"/>
              <a:t>You can update the previous behaviors of the properties if they are defined as configurable. You can use </a:t>
            </a:r>
            <a:r>
              <a:rPr lang="en-US" sz="1700" dirty="0" err="1"/>
              <a:t>defineProperty</a:t>
            </a:r>
            <a:r>
              <a:rPr lang="en-US" sz="1700" dirty="0"/>
              <a:t> once and again to change the property to writable or to non-enumerable. But once you have defined the property as non-configurable, there is only one </a:t>
            </a:r>
            <a:r>
              <a:rPr lang="en-US" sz="1700" dirty="0" err="1"/>
              <a:t>behaviour</a:t>
            </a:r>
            <a:r>
              <a:rPr lang="en-US" sz="1700" dirty="0"/>
              <a:t> you can change: If the property is writable, you can convert it to non-writable. Any other try of definition update will fail throwing a </a:t>
            </a:r>
            <a:r>
              <a:rPr lang="en-US" sz="1700" dirty="0" err="1"/>
              <a:t>TypeError</a:t>
            </a:r>
            <a:r>
              <a:rPr lang="en-US" sz="1700" dirty="0"/>
              <a:t>.</a:t>
            </a:r>
          </a:p>
          <a:p>
            <a:r>
              <a:rPr lang="en-US" dirty="0"/>
              <a:t/>
            </a:r>
            <a:br>
              <a:rPr lang="en-US" dirty="0"/>
            </a:br>
            <a:endParaRPr lang="en-IN" dirty="0"/>
          </a:p>
        </p:txBody>
      </p:sp>
    </p:spTree>
    <p:extLst>
      <p:ext uri="{BB962C8B-B14F-4D97-AF65-F5344CB8AC3E}">
        <p14:creationId xmlns:p14="http://schemas.microsoft.com/office/powerpoint/2010/main" val="18057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err="1" smtClean="0"/>
              <a:t>Writable</a:t>
            </a:r>
            <a:r>
              <a:rPr lang="en-IN" dirty="0" err="1" smtClean="0"/>
              <a:t>,</a:t>
            </a:r>
            <a:r>
              <a:rPr lang="en-IN" sz="2800" dirty="0" err="1" smtClean="0"/>
              <a:t>Enumerable,configurable</a:t>
            </a:r>
            <a:r>
              <a:rPr lang="en-IN" sz="2800" dirty="0" smtClean="0"/>
              <a:t> example</a:t>
            </a:r>
            <a:endParaRPr lang="en-IN" sz="2800" dirty="0"/>
          </a:p>
        </p:txBody>
      </p:sp>
      <p:sp>
        <p:nvSpPr>
          <p:cNvPr id="3" name="Content Placeholder 2"/>
          <p:cNvSpPr>
            <a:spLocks noGrp="1"/>
          </p:cNvSpPr>
          <p:nvPr>
            <p:ph idx="1"/>
          </p:nvPr>
        </p:nvSpPr>
        <p:spPr/>
        <p:txBody>
          <a:bodyPr>
            <a:normAutofit/>
          </a:bodyPr>
          <a:lstStyle/>
          <a:p>
            <a:r>
              <a:rPr lang="en-US" sz="1200" dirty="0" err="1"/>
              <a:t>var</a:t>
            </a:r>
            <a:r>
              <a:rPr lang="en-US" sz="1200" dirty="0"/>
              <a:t> </a:t>
            </a:r>
            <a:r>
              <a:rPr lang="en-US" sz="1200" dirty="0" err="1"/>
              <a:t>ob</a:t>
            </a:r>
            <a:r>
              <a:rPr lang="en-US" sz="1200" dirty="0"/>
              <a:t> = {};</a:t>
            </a:r>
          </a:p>
          <a:p>
            <a:r>
              <a:rPr lang="en-US" sz="1200" dirty="0" err="1"/>
              <a:t>Object.defineProperty</a:t>
            </a:r>
            <a:r>
              <a:rPr lang="en-US" sz="1200" dirty="0"/>
              <a:t>( </a:t>
            </a:r>
            <a:r>
              <a:rPr lang="en-US" sz="1200" dirty="0" err="1"/>
              <a:t>ob</a:t>
            </a:r>
            <a:r>
              <a:rPr lang="en-US" sz="1200" dirty="0"/>
              <a:t>, 'a', {</a:t>
            </a:r>
            <a:r>
              <a:rPr lang="en-US" sz="1200" dirty="0" err="1"/>
              <a:t>configurable:false</a:t>
            </a:r>
            <a:r>
              <a:rPr lang="en-US" sz="1200" dirty="0"/>
              <a:t>, </a:t>
            </a:r>
            <a:r>
              <a:rPr lang="en-US" sz="1200" dirty="0" err="1"/>
              <a:t>writable:true</a:t>
            </a:r>
            <a:r>
              <a:rPr lang="en-US" sz="1200" dirty="0"/>
              <a:t>} );</a:t>
            </a:r>
          </a:p>
          <a:p>
            <a:r>
              <a:rPr lang="en-US" sz="1200" dirty="0"/>
              <a:t> </a:t>
            </a:r>
            <a:r>
              <a:rPr lang="en-US" sz="1200" dirty="0" err="1" smtClean="0"/>
              <a:t>Object.defineProperty</a:t>
            </a:r>
            <a:r>
              <a:rPr lang="en-US" sz="1200" dirty="0" smtClean="0"/>
              <a:t>(</a:t>
            </a:r>
            <a:r>
              <a:rPr lang="en-US" sz="1200" dirty="0" err="1" smtClean="0"/>
              <a:t>ob</a:t>
            </a:r>
            <a:r>
              <a:rPr lang="en-US" sz="1200" dirty="0"/>
              <a:t>, 'a', { enumerable: true }); </a:t>
            </a:r>
            <a:r>
              <a:rPr lang="en-US" sz="1200" i="1" dirty="0"/>
              <a:t>// throws a </a:t>
            </a:r>
            <a:r>
              <a:rPr lang="en-US" sz="1200" i="1" dirty="0" err="1"/>
              <a:t>TypeError</a:t>
            </a:r>
            <a:endParaRPr lang="en-US" sz="1200" dirty="0"/>
          </a:p>
          <a:p>
            <a:r>
              <a:rPr lang="en-US" sz="1200" dirty="0" err="1"/>
              <a:t>Object.defineProperty</a:t>
            </a:r>
            <a:r>
              <a:rPr lang="en-US" sz="1200" dirty="0"/>
              <a:t>(</a:t>
            </a:r>
            <a:r>
              <a:rPr lang="en-US" sz="1200" dirty="0" err="1"/>
              <a:t>ob</a:t>
            </a:r>
            <a:r>
              <a:rPr lang="en-US" sz="1200" dirty="0"/>
              <a:t>, 'a', { value: 12 }); </a:t>
            </a:r>
            <a:r>
              <a:rPr lang="en-US" sz="1200" i="1" dirty="0"/>
              <a:t>// throws a </a:t>
            </a:r>
            <a:r>
              <a:rPr lang="en-US" sz="1200" i="1" dirty="0" err="1"/>
              <a:t>TypeError</a:t>
            </a:r>
            <a:endParaRPr lang="en-US" sz="1200" dirty="0"/>
          </a:p>
          <a:p>
            <a:r>
              <a:rPr lang="en-US" sz="1200" dirty="0" err="1"/>
              <a:t>Object.defineProperty</a:t>
            </a:r>
            <a:r>
              <a:rPr lang="en-US" sz="1200" dirty="0"/>
              <a:t>(</a:t>
            </a:r>
            <a:r>
              <a:rPr lang="en-US" sz="1200" dirty="0" err="1"/>
              <a:t>ob</a:t>
            </a:r>
            <a:r>
              <a:rPr lang="en-US" sz="1200" dirty="0"/>
              <a:t>, 'a', { writable: false }); </a:t>
            </a:r>
            <a:r>
              <a:rPr lang="en-US" sz="1200" i="1" dirty="0"/>
              <a:t>// This is allowed</a:t>
            </a:r>
            <a:r>
              <a:rPr lang="en-US" sz="1200" i="1" dirty="0" smtClean="0"/>
              <a:t>!!   Only for writable not for enumerable .</a:t>
            </a:r>
            <a:endParaRPr lang="en-US" sz="1200" dirty="0"/>
          </a:p>
          <a:p>
            <a:r>
              <a:rPr lang="en-US" sz="1200" dirty="0" err="1"/>
              <a:t>Object.defineProperty</a:t>
            </a:r>
            <a:r>
              <a:rPr lang="en-US" sz="1200" dirty="0"/>
              <a:t>(</a:t>
            </a:r>
            <a:r>
              <a:rPr lang="en-US" sz="1200" dirty="0" err="1"/>
              <a:t>ob</a:t>
            </a:r>
            <a:r>
              <a:rPr lang="en-US" sz="1200" dirty="0"/>
              <a:t>, 'a', { writable: true }); </a:t>
            </a:r>
            <a:r>
              <a:rPr lang="en-US" sz="1200" i="1" dirty="0"/>
              <a:t>// throws a </a:t>
            </a:r>
            <a:r>
              <a:rPr lang="en-US" sz="1200" i="1" dirty="0" err="1"/>
              <a:t>TypeError</a:t>
            </a:r>
            <a:endParaRPr lang="en-US" sz="1200" dirty="0"/>
          </a:p>
          <a:p>
            <a:pPr marL="114300" indent="0">
              <a:buNone/>
            </a:pPr>
            <a:endParaRPr lang="en-IN" sz="1200" dirty="0" smtClean="0"/>
          </a:p>
          <a:p>
            <a:pPr marL="114300" indent="0">
              <a:buNone/>
            </a:pPr>
            <a:r>
              <a:rPr lang="en-IN" sz="1200" dirty="0" smtClean="0"/>
              <a:t>In above example if we  have set properties like </a:t>
            </a:r>
          </a:p>
          <a:p>
            <a:pPr marL="114300" indent="0">
              <a:buNone/>
            </a:pPr>
            <a:r>
              <a:rPr lang="en-IN" sz="1200" dirty="0" err="1"/>
              <a:t>var</a:t>
            </a:r>
            <a:r>
              <a:rPr lang="en-IN" sz="1200" dirty="0"/>
              <a:t> </a:t>
            </a:r>
            <a:r>
              <a:rPr lang="en-IN" sz="1200" dirty="0" err="1"/>
              <a:t>ob</a:t>
            </a:r>
            <a:r>
              <a:rPr lang="en-IN" sz="1200" dirty="0"/>
              <a:t> = </a:t>
            </a:r>
            <a:r>
              <a:rPr lang="en-IN" sz="1200" dirty="0" smtClean="0"/>
              <a:t>{};</a:t>
            </a:r>
          </a:p>
          <a:p>
            <a:pPr marL="114300" indent="0">
              <a:buNone/>
            </a:pPr>
            <a:r>
              <a:rPr lang="en-IN" sz="1200" dirty="0" err="1" smtClean="0"/>
              <a:t>Object.defineProperty</a:t>
            </a:r>
            <a:r>
              <a:rPr lang="en-IN" sz="1200" dirty="0"/>
              <a:t>( </a:t>
            </a:r>
            <a:r>
              <a:rPr lang="en-IN" sz="1200" dirty="0" err="1"/>
              <a:t>ob</a:t>
            </a:r>
            <a:r>
              <a:rPr lang="en-IN" sz="1200" dirty="0"/>
              <a:t>, 'a', {configurable:false,value:40, </a:t>
            </a:r>
            <a:r>
              <a:rPr lang="en-IN" sz="1200" dirty="0" err="1"/>
              <a:t>writable:false</a:t>
            </a:r>
            <a:r>
              <a:rPr lang="en-IN" sz="1200" dirty="0"/>
              <a:t>} </a:t>
            </a:r>
            <a:r>
              <a:rPr lang="en-IN" sz="1200" dirty="0" smtClean="0"/>
              <a:t>);</a:t>
            </a:r>
          </a:p>
          <a:p>
            <a:pPr marL="114300" indent="0">
              <a:buNone/>
            </a:pPr>
            <a:r>
              <a:rPr lang="en-IN" sz="1200" dirty="0" err="1" smtClean="0"/>
              <a:t>Object.defineProperty</a:t>
            </a:r>
            <a:r>
              <a:rPr lang="en-IN" sz="1200" dirty="0"/>
              <a:t>( </a:t>
            </a:r>
            <a:r>
              <a:rPr lang="en-IN" sz="1200" dirty="0" err="1"/>
              <a:t>ob</a:t>
            </a:r>
            <a:r>
              <a:rPr lang="en-IN" sz="1200" dirty="0"/>
              <a:t>, 'a', {</a:t>
            </a:r>
            <a:r>
              <a:rPr lang="en-IN" sz="1200" dirty="0" err="1"/>
              <a:t>writable:true</a:t>
            </a:r>
            <a:r>
              <a:rPr lang="en-IN" sz="1200" dirty="0"/>
              <a:t>} </a:t>
            </a:r>
            <a:r>
              <a:rPr lang="en-IN" sz="1200" dirty="0" smtClean="0"/>
              <a:t>);  //Type error since first you have defined property as a writable : false.</a:t>
            </a:r>
          </a:p>
          <a:p>
            <a:pPr marL="114300" indent="0">
              <a:buNone/>
            </a:pPr>
            <a:r>
              <a:rPr lang="en-IN" sz="1200" dirty="0" err="1" smtClean="0"/>
              <a:t>var</a:t>
            </a:r>
            <a:r>
              <a:rPr lang="en-IN" sz="1200" dirty="0" smtClean="0"/>
              <a:t> </a:t>
            </a:r>
            <a:r>
              <a:rPr lang="en-IN" sz="1200" dirty="0" err="1"/>
              <a:t>ob</a:t>
            </a:r>
            <a:r>
              <a:rPr lang="en-IN" sz="1200" dirty="0"/>
              <a:t> = {};</a:t>
            </a:r>
            <a:r>
              <a:rPr lang="en-IN" sz="1200" dirty="0" err="1"/>
              <a:t>Object.defineProperty</a:t>
            </a:r>
            <a:r>
              <a:rPr lang="en-IN" sz="1200" dirty="0"/>
              <a:t>( </a:t>
            </a:r>
            <a:r>
              <a:rPr lang="en-IN" sz="1200" dirty="0" err="1"/>
              <a:t>ob</a:t>
            </a:r>
            <a:r>
              <a:rPr lang="en-IN" sz="1200" dirty="0"/>
              <a:t>, 'a', </a:t>
            </a:r>
            <a:r>
              <a:rPr lang="en-IN" sz="1200" dirty="0" smtClean="0"/>
              <a:t>{</a:t>
            </a:r>
            <a:r>
              <a:rPr lang="en-IN" sz="1200" dirty="0"/>
              <a:t>configurable:false,value:40, </a:t>
            </a:r>
            <a:r>
              <a:rPr lang="en-IN" sz="1200" dirty="0" err="1"/>
              <a:t>enumerable:true</a:t>
            </a:r>
            <a:r>
              <a:rPr lang="en-IN" sz="1200" dirty="0"/>
              <a:t>} </a:t>
            </a:r>
            <a:r>
              <a:rPr lang="en-IN" sz="1200" dirty="0" smtClean="0"/>
              <a:t>);</a:t>
            </a:r>
          </a:p>
          <a:p>
            <a:pPr marL="114300" indent="0">
              <a:buNone/>
            </a:pPr>
            <a:r>
              <a:rPr lang="en-IN" sz="1200" dirty="0" err="1" smtClean="0"/>
              <a:t>Object.defineProperty</a:t>
            </a:r>
            <a:r>
              <a:rPr lang="en-IN" sz="1200" dirty="0"/>
              <a:t>( </a:t>
            </a:r>
            <a:r>
              <a:rPr lang="en-IN" sz="1200" dirty="0" err="1"/>
              <a:t>ob</a:t>
            </a:r>
            <a:r>
              <a:rPr lang="en-IN" sz="1200" dirty="0"/>
              <a:t>, 'a', {</a:t>
            </a:r>
            <a:r>
              <a:rPr lang="en-IN" sz="1200" dirty="0" err="1"/>
              <a:t>enumerable:false</a:t>
            </a:r>
            <a:r>
              <a:rPr lang="en-IN" sz="1200" dirty="0"/>
              <a:t>} </a:t>
            </a:r>
            <a:r>
              <a:rPr lang="en-IN" sz="1200" dirty="0" smtClean="0"/>
              <a:t>); // throws a type error.</a:t>
            </a:r>
          </a:p>
          <a:p>
            <a:pPr marL="114300" indent="0">
              <a:buNone/>
            </a:pPr>
            <a:endParaRPr lang="en-IN" sz="1200" dirty="0" smtClean="0"/>
          </a:p>
          <a:p>
            <a:pPr marL="114300" indent="0">
              <a:buNone/>
            </a:pPr>
            <a:r>
              <a:rPr lang="en-IN" sz="1200" dirty="0" err="1" smtClean="0"/>
              <a:t>var</a:t>
            </a:r>
            <a:r>
              <a:rPr lang="en-IN" sz="1200" dirty="0" smtClean="0"/>
              <a:t> </a:t>
            </a:r>
            <a:r>
              <a:rPr lang="en-IN" sz="1200" dirty="0" err="1"/>
              <a:t>ob</a:t>
            </a:r>
            <a:r>
              <a:rPr lang="en-IN" sz="1200" dirty="0"/>
              <a:t> = {};</a:t>
            </a:r>
            <a:r>
              <a:rPr lang="en-IN" sz="1200" dirty="0" err="1"/>
              <a:t>Object.defineProperty</a:t>
            </a:r>
            <a:r>
              <a:rPr lang="en-IN" sz="1200" dirty="0"/>
              <a:t>( </a:t>
            </a:r>
            <a:r>
              <a:rPr lang="en-IN" sz="1200" dirty="0" err="1"/>
              <a:t>ob</a:t>
            </a:r>
            <a:r>
              <a:rPr lang="en-IN" sz="1200" dirty="0"/>
              <a:t>, 'a', {configurable:false,value:40} </a:t>
            </a:r>
            <a:r>
              <a:rPr lang="en-IN" sz="1200" dirty="0" smtClean="0"/>
              <a:t>);</a:t>
            </a:r>
          </a:p>
          <a:p>
            <a:pPr marL="114300" indent="0">
              <a:buNone/>
            </a:pPr>
            <a:r>
              <a:rPr lang="en-IN" sz="1200" dirty="0" err="1" smtClean="0"/>
              <a:t>ob.a</a:t>
            </a:r>
            <a:r>
              <a:rPr lang="en-IN" sz="1200" dirty="0"/>
              <a:t>= 50</a:t>
            </a:r>
            <a:r>
              <a:rPr lang="en-IN" sz="1200" dirty="0" smtClean="0"/>
              <a:t>;</a:t>
            </a:r>
          </a:p>
          <a:p>
            <a:pPr marL="114300" indent="0">
              <a:buNone/>
            </a:pPr>
            <a:r>
              <a:rPr lang="en-IN" sz="1200" dirty="0" err="1" smtClean="0"/>
              <a:t>console.dir</a:t>
            </a:r>
            <a:r>
              <a:rPr lang="en-IN" sz="1200" dirty="0" smtClean="0"/>
              <a:t>(</a:t>
            </a:r>
            <a:r>
              <a:rPr lang="en-IN" sz="1200" dirty="0" err="1" smtClean="0"/>
              <a:t>ob.a</a:t>
            </a:r>
            <a:r>
              <a:rPr lang="en-IN" sz="1200" dirty="0" smtClean="0"/>
              <a:t>); // Will print 40 , since default values for </a:t>
            </a:r>
            <a:r>
              <a:rPr lang="en-IN" sz="1200" dirty="0" err="1" smtClean="0"/>
              <a:t>writable,enumerable,configurable</a:t>
            </a:r>
            <a:r>
              <a:rPr lang="en-IN" sz="1200" dirty="0" smtClean="0"/>
              <a:t> will be false.</a:t>
            </a:r>
          </a:p>
          <a:p>
            <a:pPr marL="114300" indent="0">
              <a:buNone/>
            </a:pPr>
            <a:endParaRPr lang="en-IN" sz="1200" dirty="0"/>
          </a:p>
          <a:p>
            <a:pPr marL="114300" indent="0">
              <a:buNone/>
            </a:pPr>
            <a:r>
              <a:rPr lang="en-IN" sz="1200" dirty="0" err="1" smtClean="0"/>
              <a:t>Object.defineProperty</a:t>
            </a:r>
            <a:r>
              <a:rPr lang="en-IN" sz="1200" dirty="0" smtClean="0"/>
              <a:t>() is  supported in IE8 but only for </a:t>
            </a:r>
            <a:r>
              <a:rPr lang="en-IN" sz="1200" smtClean="0"/>
              <a:t>DOM objects.</a:t>
            </a:r>
            <a:endParaRPr lang="en-IN" sz="1200" dirty="0" smtClean="0"/>
          </a:p>
          <a:p>
            <a:pPr marL="114300" indent="0">
              <a:buNone/>
            </a:pPr>
            <a:endParaRPr lang="en-IN" sz="1400" dirty="0" smtClean="0"/>
          </a:p>
          <a:p>
            <a:pPr marL="114300" indent="0">
              <a:buNone/>
            </a:pPr>
            <a:endParaRPr lang="en-IN" sz="1400" dirty="0"/>
          </a:p>
          <a:p>
            <a:pPr marL="114300" indent="0">
              <a:buNone/>
            </a:pPr>
            <a:endParaRPr lang="en-IN" sz="1400" dirty="0"/>
          </a:p>
        </p:txBody>
      </p:sp>
    </p:spTree>
    <p:extLst>
      <p:ext uri="{BB962C8B-B14F-4D97-AF65-F5344CB8AC3E}">
        <p14:creationId xmlns:p14="http://schemas.microsoft.com/office/powerpoint/2010/main" val="28261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Bind, call &amp; apply functions</a:t>
            </a:r>
            <a:endParaRPr lang="en-IN" dirty="0"/>
          </a:p>
        </p:txBody>
      </p:sp>
      <p:sp>
        <p:nvSpPr>
          <p:cNvPr id="3" name="Content Placeholder 2"/>
          <p:cNvSpPr>
            <a:spLocks noGrp="1"/>
          </p:cNvSpPr>
          <p:nvPr>
            <p:ph idx="1"/>
          </p:nvPr>
        </p:nvSpPr>
        <p:spPr/>
        <p:txBody>
          <a:bodyPr>
            <a:normAutofit/>
          </a:bodyPr>
          <a:lstStyle/>
          <a:p>
            <a:r>
              <a:rPr lang="en-US" b="1" dirty="0" smtClean="0"/>
              <a:t>Bind </a:t>
            </a:r>
            <a:endParaRPr lang="en-IN" b="1" dirty="0" smtClean="0"/>
          </a:p>
          <a:p>
            <a:pPr marL="114300" indent="0">
              <a:buNone/>
            </a:pPr>
            <a:r>
              <a:rPr lang="en-IN" dirty="0" err="1" smtClean="0"/>
              <a:t>this.x</a:t>
            </a:r>
            <a:r>
              <a:rPr lang="en-IN" dirty="0" smtClean="0"/>
              <a:t> </a:t>
            </a:r>
            <a:r>
              <a:rPr lang="en-IN" dirty="0"/>
              <a:t>= 9;</a:t>
            </a:r>
          </a:p>
          <a:p>
            <a:pPr marL="114300" indent="0">
              <a:buNone/>
            </a:pPr>
            <a:r>
              <a:rPr lang="en-IN" dirty="0" err="1"/>
              <a:t>var</a:t>
            </a:r>
            <a:r>
              <a:rPr lang="en-IN" dirty="0"/>
              <a:t> module = {</a:t>
            </a:r>
          </a:p>
          <a:p>
            <a:pPr marL="114300" indent="0">
              <a:buNone/>
            </a:pPr>
            <a:r>
              <a:rPr lang="en-IN" dirty="0"/>
              <a:t>    x: 81,</a:t>
            </a:r>
          </a:p>
          <a:p>
            <a:pPr marL="114300" indent="0">
              <a:buNone/>
            </a:pPr>
            <a:r>
              <a:rPr lang="en-IN" dirty="0"/>
              <a:t>    </a:t>
            </a:r>
            <a:r>
              <a:rPr lang="en-IN" dirty="0" smtClean="0"/>
              <a:t>get: </a:t>
            </a:r>
            <a:r>
              <a:rPr lang="en-IN" dirty="0"/>
              <a:t>function () { return </a:t>
            </a:r>
            <a:r>
              <a:rPr lang="en-IN" dirty="0" err="1"/>
              <a:t>this.x</a:t>
            </a:r>
            <a:r>
              <a:rPr lang="en-IN" dirty="0"/>
              <a:t>; }</a:t>
            </a:r>
          </a:p>
          <a:p>
            <a:pPr marL="114300" indent="0">
              <a:buNone/>
            </a:pPr>
            <a:r>
              <a:rPr lang="en-IN" dirty="0"/>
              <a:t>};</a:t>
            </a:r>
          </a:p>
          <a:p>
            <a:pPr marL="114300" indent="0">
              <a:buNone/>
            </a:pPr>
            <a:r>
              <a:rPr lang="en-IN" dirty="0"/>
              <a:t> </a:t>
            </a:r>
            <a:r>
              <a:rPr lang="en-IN" dirty="0" err="1" smtClean="0"/>
              <a:t>var</a:t>
            </a:r>
            <a:r>
              <a:rPr lang="en-IN" dirty="0" smtClean="0"/>
              <a:t> retrieve </a:t>
            </a:r>
            <a:r>
              <a:rPr lang="en-IN" dirty="0"/>
              <a:t>= </a:t>
            </a:r>
            <a:r>
              <a:rPr lang="en-IN" dirty="0" err="1" smtClean="0"/>
              <a:t>module.get</a:t>
            </a:r>
            <a:r>
              <a:rPr lang="en-IN" dirty="0" smtClean="0"/>
              <a:t>;</a:t>
            </a:r>
            <a:endParaRPr lang="en-IN" dirty="0"/>
          </a:p>
          <a:p>
            <a:pPr marL="114300" indent="0">
              <a:buNone/>
            </a:pPr>
            <a:r>
              <a:rPr lang="en-IN" dirty="0"/>
              <a:t> </a:t>
            </a:r>
            <a:endParaRPr lang="en-IN" dirty="0" smtClean="0"/>
          </a:p>
          <a:p>
            <a:pPr marL="114300" indent="0">
              <a:buNone/>
            </a:pPr>
            <a:r>
              <a:rPr lang="en-IN" dirty="0" err="1" smtClean="0"/>
              <a:t>retrieve.bind</a:t>
            </a:r>
            <a:r>
              <a:rPr lang="en-IN" dirty="0" smtClean="0"/>
              <a:t>(module</a:t>
            </a:r>
            <a:r>
              <a:rPr lang="en-IN" dirty="0"/>
              <a:t>);</a:t>
            </a:r>
          </a:p>
          <a:p>
            <a:pPr marL="114300" indent="0">
              <a:buNone/>
            </a:pPr>
            <a:r>
              <a:rPr lang="en-IN" dirty="0" err="1" smtClean="0"/>
              <a:t>retrieve.bind</a:t>
            </a:r>
            <a:r>
              <a:rPr lang="en-IN" dirty="0" smtClean="0"/>
              <a:t>(window</a:t>
            </a:r>
            <a:r>
              <a:rPr lang="en-IN" dirty="0"/>
              <a:t>);</a:t>
            </a:r>
          </a:p>
          <a:p>
            <a:pPr marL="114300" indent="0">
              <a:buNone/>
            </a:pPr>
            <a:endParaRPr lang="en-IN" dirty="0"/>
          </a:p>
        </p:txBody>
      </p:sp>
    </p:spTree>
    <p:extLst>
      <p:ext uri="{BB962C8B-B14F-4D97-AF65-F5344CB8AC3E}">
        <p14:creationId xmlns:p14="http://schemas.microsoft.com/office/powerpoint/2010/main" val="6782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Bind, call &amp; apply functions</a:t>
            </a:r>
            <a:endParaRPr lang="en-IN" dirty="0"/>
          </a:p>
        </p:txBody>
      </p:sp>
      <p:sp>
        <p:nvSpPr>
          <p:cNvPr id="3" name="Content Placeholder 2"/>
          <p:cNvSpPr>
            <a:spLocks noGrp="1"/>
          </p:cNvSpPr>
          <p:nvPr>
            <p:ph idx="1"/>
          </p:nvPr>
        </p:nvSpPr>
        <p:spPr/>
        <p:txBody>
          <a:bodyPr>
            <a:normAutofit/>
          </a:bodyPr>
          <a:lstStyle/>
          <a:p>
            <a:r>
              <a:rPr lang="en-IN" dirty="0" smtClean="0"/>
              <a:t>The</a:t>
            </a:r>
            <a:r>
              <a:rPr lang="en-IN" dirty="0"/>
              <a:t> </a:t>
            </a:r>
            <a:r>
              <a:rPr lang="en-IN" b="1" dirty="0"/>
              <a:t>call()</a:t>
            </a:r>
            <a:r>
              <a:rPr lang="en-IN" dirty="0"/>
              <a:t> method calls a function with a given this value and arguments provided individually</a:t>
            </a:r>
            <a:r>
              <a:rPr lang="en-IN" dirty="0" smtClean="0"/>
              <a:t>.</a:t>
            </a:r>
          </a:p>
          <a:p>
            <a:pPr marL="114300" indent="0">
              <a:buNone/>
            </a:pPr>
            <a:endParaRPr lang="en-IN" dirty="0" smtClean="0"/>
          </a:p>
          <a:p>
            <a:pPr marL="114300" indent="0">
              <a:buNone/>
            </a:pPr>
            <a:r>
              <a:rPr lang="en-IN" dirty="0" err="1" smtClean="0"/>
              <a:t>var</a:t>
            </a:r>
            <a:r>
              <a:rPr lang="en-IN" dirty="0" smtClean="0"/>
              <a:t> </a:t>
            </a:r>
            <a:r>
              <a:rPr lang="en-IN" dirty="0" err="1"/>
              <a:t>myFunction</a:t>
            </a:r>
            <a:r>
              <a:rPr lang="en-IN" dirty="0"/>
              <a:t> = function (a, b) </a:t>
            </a:r>
            <a:r>
              <a:rPr lang="en-IN" dirty="0" smtClean="0"/>
              <a:t>{</a:t>
            </a:r>
            <a:endParaRPr lang="en-IN" dirty="0"/>
          </a:p>
          <a:p>
            <a:pPr marL="114300" indent="0">
              <a:buNone/>
            </a:pPr>
            <a:r>
              <a:rPr lang="en-IN" dirty="0"/>
              <a:t>    return a * b;</a:t>
            </a:r>
          </a:p>
          <a:p>
            <a:pPr marL="114300" indent="0">
              <a:buNone/>
            </a:pPr>
            <a:r>
              <a:rPr lang="en-IN" dirty="0"/>
              <a:t>}</a:t>
            </a:r>
          </a:p>
          <a:p>
            <a:pPr marL="114300" indent="0">
              <a:buNone/>
            </a:pPr>
            <a:r>
              <a:rPr lang="en-IN" dirty="0" err="1"/>
              <a:t>var</a:t>
            </a:r>
            <a:r>
              <a:rPr lang="en-IN" dirty="0"/>
              <a:t> </a:t>
            </a:r>
            <a:r>
              <a:rPr lang="en-IN" dirty="0" err="1"/>
              <a:t>myArray</a:t>
            </a:r>
            <a:r>
              <a:rPr lang="en-IN" dirty="0"/>
              <a:t> = [10, 2];</a:t>
            </a:r>
          </a:p>
          <a:p>
            <a:pPr marL="114300" indent="0">
              <a:buNone/>
            </a:pPr>
            <a:r>
              <a:rPr lang="en-IN" dirty="0" err="1"/>
              <a:t>var</a:t>
            </a:r>
            <a:r>
              <a:rPr lang="en-IN" dirty="0"/>
              <a:t> </a:t>
            </a:r>
            <a:r>
              <a:rPr lang="en-IN" dirty="0" err="1" smtClean="0"/>
              <a:t>MyObject</a:t>
            </a:r>
            <a:r>
              <a:rPr lang="en-IN" dirty="0" smtClean="0"/>
              <a:t> </a:t>
            </a:r>
            <a:r>
              <a:rPr lang="en-IN" dirty="0"/>
              <a:t>= {</a:t>
            </a:r>
          </a:p>
          <a:p>
            <a:pPr marL="114300" indent="0">
              <a:buNone/>
            </a:pPr>
            <a:r>
              <a:rPr lang="en-IN" dirty="0"/>
              <a:t>    </a:t>
            </a:r>
            <a:r>
              <a:rPr lang="en-IN" dirty="0" err="1"/>
              <a:t>name:'name</a:t>
            </a:r>
            <a:r>
              <a:rPr lang="en-IN" dirty="0"/>
              <a:t>'</a:t>
            </a:r>
          </a:p>
          <a:p>
            <a:pPr marL="114300" indent="0">
              <a:buNone/>
            </a:pPr>
            <a:r>
              <a:rPr lang="en-IN" dirty="0"/>
              <a:t>}</a:t>
            </a:r>
          </a:p>
          <a:p>
            <a:pPr marL="114300" indent="0">
              <a:buNone/>
            </a:pPr>
            <a:r>
              <a:rPr lang="en-IN" dirty="0" err="1" smtClean="0"/>
              <a:t>var</a:t>
            </a:r>
            <a:r>
              <a:rPr lang="en-IN" dirty="0" smtClean="0"/>
              <a:t> result </a:t>
            </a:r>
            <a:r>
              <a:rPr lang="en-IN" dirty="0"/>
              <a:t>= </a:t>
            </a:r>
            <a:r>
              <a:rPr lang="en-IN" dirty="0" err="1" smtClean="0"/>
              <a:t>myFunction.call</a:t>
            </a:r>
            <a:r>
              <a:rPr lang="en-IN" dirty="0" smtClean="0"/>
              <a:t>(</a:t>
            </a:r>
            <a:r>
              <a:rPr lang="en-IN" dirty="0" err="1" smtClean="0"/>
              <a:t>MyObject</a:t>
            </a:r>
            <a:r>
              <a:rPr lang="en-IN" dirty="0" smtClean="0"/>
              <a:t>, </a:t>
            </a:r>
            <a:r>
              <a:rPr lang="en-IN" dirty="0"/>
              <a:t>10, 10);</a:t>
            </a:r>
          </a:p>
          <a:p>
            <a:endParaRPr lang="en-IN" dirty="0"/>
          </a:p>
          <a:p>
            <a:pPr marL="114300" indent="0">
              <a:buNone/>
            </a:pPr>
            <a:endParaRPr lang="en-IN" dirty="0"/>
          </a:p>
        </p:txBody>
      </p:sp>
    </p:spTree>
    <p:extLst>
      <p:ext uri="{BB962C8B-B14F-4D97-AF65-F5344CB8AC3E}">
        <p14:creationId xmlns:p14="http://schemas.microsoft.com/office/powerpoint/2010/main" val="188841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Bind, call &amp; apply functions</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a:t>apply()</a:t>
            </a:r>
            <a:r>
              <a:rPr lang="en-IN" dirty="0"/>
              <a:t> method calls a function with a given this value and arguments provided as an array (or an array-like</a:t>
            </a:r>
            <a:r>
              <a:rPr lang="en-IN" u="sng" dirty="0"/>
              <a:t> </a:t>
            </a:r>
            <a:r>
              <a:rPr lang="en-IN" dirty="0"/>
              <a:t>object</a:t>
            </a:r>
            <a:r>
              <a:rPr lang="en-IN" dirty="0" smtClean="0"/>
              <a:t>).</a:t>
            </a:r>
          </a:p>
          <a:p>
            <a:endParaRPr lang="en-IN" dirty="0" smtClean="0"/>
          </a:p>
          <a:p>
            <a:pPr marL="114300" indent="0">
              <a:buNone/>
            </a:pPr>
            <a:r>
              <a:rPr lang="en-IN" dirty="0" err="1"/>
              <a:t>var</a:t>
            </a:r>
            <a:r>
              <a:rPr lang="en-IN" dirty="0"/>
              <a:t> </a:t>
            </a:r>
            <a:r>
              <a:rPr lang="en-IN" dirty="0" err="1"/>
              <a:t>myFunction</a:t>
            </a:r>
            <a:r>
              <a:rPr lang="en-IN" dirty="0"/>
              <a:t> = function (a, b) {</a:t>
            </a:r>
          </a:p>
          <a:p>
            <a:pPr marL="114300" indent="0">
              <a:buNone/>
            </a:pPr>
            <a:r>
              <a:rPr lang="en-IN" dirty="0"/>
              <a:t>    return a * b;</a:t>
            </a:r>
          </a:p>
          <a:p>
            <a:pPr marL="114300" indent="0">
              <a:buNone/>
            </a:pPr>
            <a:r>
              <a:rPr lang="en-IN" dirty="0"/>
              <a:t>}</a:t>
            </a:r>
          </a:p>
          <a:p>
            <a:pPr marL="114300" indent="0">
              <a:buNone/>
            </a:pPr>
            <a:r>
              <a:rPr lang="en-IN" dirty="0" err="1"/>
              <a:t>var</a:t>
            </a:r>
            <a:r>
              <a:rPr lang="en-IN" dirty="0"/>
              <a:t> </a:t>
            </a:r>
            <a:r>
              <a:rPr lang="en-IN" dirty="0" err="1"/>
              <a:t>myArray</a:t>
            </a:r>
            <a:r>
              <a:rPr lang="en-IN" dirty="0"/>
              <a:t> = [10, 2];</a:t>
            </a:r>
          </a:p>
          <a:p>
            <a:pPr marL="114300" indent="0">
              <a:buNone/>
            </a:pPr>
            <a:r>
              <a:rPr lang="en-IN" dirty="0" err="1"/>
              <a:t>var</a:t>
            </a:r>
            <a:r>
              <a:rPr lang="en-IN" dirty="0"/>
              <a:t> </a:t>
            </a:r>
            <a:r>
              <a:rPr lang="en-IN" dirty="0" err="1"/>
              <a:t>M</a:t>
            </a:r>
            <a:r>
              <a:rPr lang="en-IN" dirty="0" err="1" smtClean="0"/>
              <a:t>yObject</a:t>
            </a:r>
            <a:r>
              <a:rPr lang="en-IN" dirty="0" smtClean="0"/>
              <a:t> </a:t>
            </a:r>
            <a:r>
              <a:rPr lang="en-IN" dirty="0"/>
              <a:t>= {</a:t>
            </a:r>
          </a:p>
          <a:p>
            <a:pPr marL="114300" indent="0">
              <a:buNone/>
            </a:pPr>
            <a:r>
              <a:rPr lang="en-IN" dirty="0"/>
              <a:t>    </a:t>
            </a:r>
            <a:r>
              <a:rPr lang="en-IN" dirty="0" err="1"/>
              <a:t>name:'name</a:t>
            </a:r>
            <a:r>
              <a:rPr lang="en-IN" dirty="0"/>
              <a:t>'</a:t>
            </a:r>
          </a:p>
          <a:p>
            <a:pPr marL="114300" indent="0">
              <a:buNone/>
            </a:pPr>
            <a:r>
              <a:rPr lang="en-IN" dirty="0"/>
              <a:t>}</a:t>
            </a:r>
          </a:p>
          <a:p>
            <a:pPr marL="114300" indent="0">
              <a:buNone/>
            </a:pPr>
            <a:r>
              <a:rPr lang="en-IN" dirty="0" err="1"/>
              <a:t>var</a:t>
            </a:r>
            <a:r>
              <a:rPr lang="en-IN" dirty="0"/>
              <a:t> </a:t>
            </a:r>
            <a:r>
              <a:rPr lang="en-IN" dirty="0" smtClean="0"/>
              <a:t>result </a:t>
            </a:r>
            <a:r>
              <a:rPr lang="en-IN" dirty="0"/>
              <a:t>= </a:t>
            </a:r>
            <a:r>
              <a:rPr lang="en-IN" dirty="0" err="1" smtClean="0"/>
              <a:t>myFunction.apply</a:t>
            </a:r>
            <a:r>
              <a:rPr lang="en-IN" dirty="0" smtClean="0"/>
              <a:t>(</a:t>
            </a:r>
            <a:r>
              <a:rPr lang="en-IN" dirty="0" err="1" smtClean="0"/>
              <a:t>MyObject</a:t>
            </a:r>
            <a:r>
              <a:rPr lang="en-IN" dirty="0"/>
              <a:t>, </a:t>
            </a:r>
            <a:r>
              <a:rPr lang="en-IN" dirty="0" err="1"/>
              <a:t>myArray</a:t>
            </a:r>
            <a:r>
              <a:rPr lang="en-IN" dirty="0"/>
              <a:t>);</a:t>
            </a:r>
          </a:p>
          <a:p>
            <a:endParaRPr lang="en-IN" dirty="0"/>
          </a:p>
          <a:p>
            <a:pPr marL="114300" indent="0">
              <a:buNone/>
            </a:pPr>
            <a:endParaRPr lang="en-IN" dirty="0"/>
          </a:p>
        </p:txBody>
      </p:sp>
    </p:spTree>
    <p:extLst>
      <p:ext uri="{BB962C8B-B14F-4D97-AF65-F5344CB8AC3E}">
        <p14:creationId xmlns:p14="http://schemas.microsoft.com/office/powerpoint/2010/main" val="308757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Object Prototypes</a:t>
            </a:r>
          </a:p>
        </p:txBody>
      </p:sp>
      <p:sp>
        <p:nvSpPr>
          <p:cNvPr id="3" name="Content Placeholder 2"/>
          <p:cNvSpPr>
            <a:spLocks noGrp="1"/>
          </p:cNvSpPr>
          <p:nvPr>
            <p:ph idx="1"/>
          </p:nvPr>
        </p:nvSpPr>
        <p:spPr/>
        <p:txBody>
          <a:bodyPr/>
          <a:lstStyle/>
          <a:p>
            <a:r>
              <a:rPr lang="en-IN" dirty="0"/>
              <a:t>Every JavaScript object has a prototype. The prototype is also an object</a:t>
            </a:r>
            <a:r>
              <a:rPr lang="en-IN" dirty="0" smtClean="0"/>
              <a:t>.</a:t>
            </a:r>
          </a:p>
          <a:p>
            <a:r>
              <a:rPr lang="en-IN" dirty="0"/>
              <a:t>A prototype is an object from which other objects inherit properties</a:t>
            </a:r>
          </a:p>
          <a:p>
            <a:r>
              <a:rPr lang="en-IN" dirty="0"/>
              <a:t>Objects created using an object literal, or with new Object(), inherit from a prototype called </a:t>
            </a:r>
            <a:r>
              <a:rPr lang="en-IN" dirty="0" err="1"/>
              <a:t>Object.prototype</a:t>
            </a:r>
            <a:r>
              <a:rPr lang="en-IN" dirty="0"/>
              <a:t>.</a:t>
            </a:r>
          </a:p>
          <a:p>
            <a:r>
              <a:rPr lang="en-IN" dirty="0"/>
              <a:t>Objects created with new Date() inherit the </a:t>
            </a:r>
            <a:r>
              <a:rPr lang="en-IN" dirty="0" err="1"/>
              <a:t>Date.prototype</a:t>
            </a:r>
            <a:r>
              <a:rPr lang="en-IN" dirty="0"/>
              <a:t>.</a:t>
            </a:r>
          </a:p>
          <a:p>
            <a:r>
              <a:rPr lang="en-IN" dirty="0"/>
              <a:t>The </a:t>
            </a:r>
            <a:r>
              <a:rPr lang="en-IN" dirty="0" err="1"/>
              <a:t>Object.prototype</a:t>
            </a:r>
            <a:r>
              <a:rPr lang="en-IN" dirty="0"/>
              <a:t> is on the top of the prototype chain.</a:t>
            </a:r>
          </a:p>
          <a:p>
            <a:endParaRPr lang="en-IN" dirty="0"/>
          </a:p>
        </p:txBody>
      </p:sp>
    </p:spTree>
    <p:extLst>
      <p:ext uri="{BB962C8B-B14F-4D97-AF65-F5344CB8AC3E}">
        <p14:creationId xmlns:p14="http://schemas.microsoft.com/office/powerpoint/2010/main" val="130304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Adding Properties and Methods to Objects</a:t>
            </a:r>
            <a:endParaRPr lang="en-IN" sz="3200" b="1" dirty="0"/>
          </a:p>
        </p:txBody>
      </p:sp>
      <p:sp>
        <p:nvSpPr>
          <p:cNvPr id="3" name="Content Placeholder 2"/>
          <p:cNvSpPr>
            <a:spLocks noGrp="1"/>
          </p:cNvSpPr>
          <p:nvPr>
            <p:ph idx="1"/>
          </p:nvPr>
        </p:nvSpPr>
        <p:spPr/>
        <p:txBody>
          <a:bodyPr>
            <a:normAutofit lnSpcReduction="10000"/>
          </a:bodyPr>
          <a:lstStyle/>
          <a:p>
            <a:pPr marL="114300" indent="0">
              <a:buNone/>
            </a:pPr>
            <a:r>
              <a:rPr lang="en-IN" dirty="0" err="1" smtClean="0"/>
              <a:t>var</a:t>
            </a:r>
            <a:r>
              <a:rPr lang="en-IN" dirty="0" smtClean="0"/>
              <a:t> </a:t>
            </a:r>
            <a:r>
              <a:rPr lang="en-IN" dirty="0"/>
              <a:t>Duck = function () {</a:t>
            </a:r>
          </a:p>
          <a:p>
            <a:pPr marL="114300" indent="0">
              <a:buNone/>
            </a:pPr>
            <a:r>
              <a:rPr lang="en-IN" dirty="0"/>
              <a:t>    </a:t>
            </a:r>
            <a:r>
              <a:rPr lang="en-IN" dirty="0" err="1"/>
              <a:t>this.whatISay</a:t>
            </a:r>
            <a:r>
              <a:rPr lang="en-IN" dirty="0"/>
              <a:t> = "Quack";</a:t>
            </a:r>
          </a:p>
          <a:p>
            <a:pPr marL="114300" indent="0">
              <a:buNone/>
            </a:pPr>
            <a:r>
              <a:rPr lang="en-IN" dirty="0"/>
              <a:t>};</a:t>
            </a:r>
          </a:p>
          <a:p>
            <a:pPr marL="114300" indent="0">
              <a:buNone/>
            </a:pPr>
            <a:r>
              <a:rPr lang="en-IN" dirty="0" err="1"/>
              <a:t>var</a:t>
            </a:r>
            <a:r>
              <a:rPr lang="en-IN" dirty="0"/>
              <a:t> myDuck1 = new Duck();</a:t>
            </a:r>
          </a:p>
          <a:p>
            <a:pPr marL="114300" indent="0">
              <a:buNone/>
            </a:pPr>
            <a:r>
              <a:rPr lang="en-IN" dirty="0" err="1"/>
              <a:t>var</a:t>
            </a:r>
            <a:r>
              <a:rPr lang="en-IN" dirty="0"/>
              <a:t> myDuck2 = new Duck();</a:t>
            </a:r>
          </a:p>
          <a:p>
            <a:pPr marL="114300" indent="0">
              <a:buNone/>
            </a:pPr>
            <a:r>
              <a:rPr lang="en-IN" dirty="0"/>
              <a:t>myDuck1.legs = 2;</a:t>
            </a:r>
          </a:p>
          <a:p>
            <a:pPr marL="114300" indent="0">
              <a:buNone/>
            </a:pPr>
            <a:r>
              <a:rPr lang="en-IN" dirty="0"/>
              <a:t>myDuck2.get = function () {</a:t>
            </a:r>
          </a:p>
          <a:p>
            <a:pPr marL="114300" indent="0">
              <a:buNone/>
            </a:pPr>
            <a:r>
              <a:rPr lang="en-IN" dirty="0"/>
              <a:t>    console.log(myDuck2.whatISay);</a:t>
            </a:r>
          </a:p>
          <a:p>
            <a:pPr marL="114300" indent="0">
              <a:buNone/>
            </a:pPr>
            <a:r>
              <a:rPr lang="en-IN" dirty="0"/>
              <a:t>}</a:t>
            </a:r>
          </a:p>
          <a:p>
            <a:pPr marL="114300" indent="0">
              <a:buNone/>
            </a:pPr>
            <a:r>
              <a:rPr lang="en-IN" dirty="0" err="1"/>
              <a:t>console.dir</a:t>
            </a:r>
            <a:r>
              <a:rPr lang="en-IN" dirty="0"/>
              <a:t>(Duck);</a:t>
            </a:r>
          </a:p>
          <a:p>
            <a:pPr marL="114300" indent="0">
              <a:buNone/>
            </a:pPr>
            <a:r>
              <a:rPr lang="en-IN" dirty="0" err="1"/>
              <a:t>console.dir</a:t>
            </a:r>
            <a:r>
              <a:rPr lang="en-IN" dirty="0"/>
              <a:t>(myDuck1);</a:t>
            </a:r>
          </a:p>
          <a:p>
            <a:pPr marL="114300" indent="0">
              <a:buNone/>
            </a:pPr>
            <a:r>
              <a:rPr lang="en-IN" dirty="0" err="1"/>
              <a:t>console.dir</a:t>
            </a:r>
            <a:r>
              <a:rPr lang="en-IN" dirty="0"/>
              <a:t>(myDuck2);</a:t>
            </a:r>
          </a:p>
          <a:p>
            <a:pPr marL="114300" indent="0">
              <a:buNone/>
            </a:pPr>
            <a:endParaRPr lang="en-IN" dirty="0"/>
          </a:p>
        </p:txBody>
      </p:sp>
    </p:spTree>
    <p:extLst>
      <p:ext uri="{BB962C8B-B14F-4D97-AF65-F5344CB8AC3E}">
        <p14:creationId xmlns:p14="http://schemas.microsoft.com/office/powerpoint/2010/main" val="253802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prototype Property</a:t>
            </a:r>
            <a:endParaRPr lang="en-IN" b="1" dirty="0"/>
          </a:p>
        </p:txBody>
      </p:sp>
      <p:sp>
        <p:nvSpPr>
          <p:cNvPr id="3" name="Content Placeholder 2"/>
          <p:cNvSpPr>
            <a:spLocks noGrp="1"/>
          </p:cNvSpPr>
          <p:nvPr>
            <p:ph idx="1"/>
          </p:nvPr>
        </p:nvSpPr>
        <p:spPr/>
        <p:txBody>
          <a:bodyPr/>
          <a:lstStyle/>
          <a:p>
            <a:pPr marL="114300" indent="0">
              <a:buNone/>
            </a:pPr>
            <a:r>
              <a:rPr lang="en-IN" dirty="0" err="1"/>
              <a:t>var</a:t>
            </a:r>
            <a:r>
              <a:rPr lang="en-IN" dirty="0"/>
              <a:t> Duck = function () {</a:t>
            </a:r>
          </a:p>
          <a:p>
            <a:pPr marL="114300" indent="0">
              <a:buNone/>
            </a:pPr>
            <a:r>
              <a:rPr lang="en-IN" dirty="0"/>
              <a:t>    </a:t>
            </a:r>
            <a:r>
              <a:rPr lang="en-IN" dirty="0" err="1"/>
              <a:t>this.whatISay</a:t>
            </a:r>
            <a:r>
              <a:rPr lang="en-IN" dirty="0"/>
              <a:t> = "Quack";</a:t>
            </a:r>
          </a:p>
          <a:p>
            <a:pPr marL="114300" indent="0">
              <a:buNone/>
            </a:pPr>
            <a:r>
              <a:rPr lang="en-IN" dirty="0"/>
              <a:t>};</a:t>
            </a:r>
          </a:p>
          <a:p>
            <a:pPr marL="114300" indent="0">
              <a:buNone/>
            </a:pPr>
            <a:r>
              <a:rPr lang="en-IN" dirty="0" err="1"/>
              <a:t>Duck.prototype.legs</a:t>
            </a:r>
            <a:r>
              <a:rPr lang="en-IN" dirty="0"/>
              <a:t> = 2;</a:t>
            </a:r>
          </a:p>
          <a:p>
            <a:pPr marL="114300" indent="0">
              <a:buNone/>
            </a:pPr>
            <a:r>
              <a:rPr lang="en-IN" dirty="0" err="1"/>
              <a:t>Duck.prototype.get</a:t>
            </a:r>
            <a:r>
              <a:rPr lang="en-IN" dirty="0"/>
              <a:t> = function () {</a:t>
            </a:r>
          </a:p>
          <a:p>
            <a:pPr marL="114300" indent="0">
              <a:buNone/>
            </a:pPr>
            <a:r>
              <a:rPr lang="en-IN" dirty="0"/>
              <a:t>    console.log(myDuck2.whatISay);</a:t>
            </a:r>
          </a:p>
          <a:p>
            <a:pPr marL="114300" indent="0">
              <a:buNone/>
            </a:pPr>
            <a:r>
              <a:rPr lang="en-IN" dirty="0"/>
              <a:t>}</a:t>
            </a:r>
          </a:p>
          <a:p>
            <a:pPr marL="114300" indent="0">
              <a:buNone/>
            </a:pPr>
            <a:r>
              <a:rPr lang="en-IN" dirty="0" err="1"/>
              <a:t>var</a:t>
            </a:r>
            <a:r>
              <a:rPr lang="en-IN" dirty="0"/>
              <a:t> myDuck1 = new Duck();</a:t>
            </a:r>
          </a:p>
          <a:p>
            <a:pPr marL="114300" indent="0">
              <a:buNone/>
            </a:pPr>
            <a:r>
              <a:rPr lang="en-IN" dirty="0" err="1"/>
              <a:t>console.dir</a:t>
            </a:r>
            <a:r>
              <a:rPr lang="en-IN" dirty="0"/>
              <a:t>(Duck);</a:t>
            </a:r>
          </a:p>
          <a:p>
            <a:pPr marL="114300" indent="0">
              <a:buNone/>
            </a:pPr>
            <a:r>
              <a:rPr lang="en-IN" dirty="0" err="1"/>
              <a:t>console.dir</a:t>
            </a:r>
            <a:r>
              <a:rPr lang="en-IN" dirty="0"/>
              <a:t>(myDuck1);</a:t>
            </a:r>
          </a:p>
          <a:p>
            <a:pPr marL="114300" indent="0">
              <a:buNone/>
            </a:pPr>
            <a:endParaRPr lang="en-IN" dirty="0"/>
          </a:p>
        </p:txBody>
      </p:sp>
    </p:spTree>
    <p:extLst>
      <p:ext uri="{BB962C8B-B14F-4D97-AF65-F5344CB8AC3E}">
        <p14:creationId xmlns:p14="http://schemas.microsoft.com/office/powerpoint/2010/main" val="326507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103</TotalTime>
  <Words>497</Words>
  <Application>Microsoft Office PowerPoint</Application>
  <PresentationFormat>On-screen Show (4:3)</PresentationFormat>
  <Paragraphs>135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JavaScript</vt:lpstr>
      <vt:lpstr>Objects &amp; Properties</vt:lpstr>
      <vt:lpstr>Writable,Enumerable,configurable example</vt:lpstr>
      <vt:lpstr>Bind, call &amp; apply functions</vt:lpstr>
      <vt:lpstr>Bind, call &amp; apply functions</vt:lpstr>
      <vt:lpstr>Bind, call &amp; apply functions</vt:lpstr>
      <vt:lpstr>JavaScript Object Prototypes</vt:lpstr>
      <vt:lpstr>Adding Properties and Methods to Objects</vt:lpstr>
      <vt:lpstr>Using the prototype Property</vt:lpstr>
      <vt:lpstr>Prototype chain</vt:lpstr>
      <vt:lpstr>Prototype chain</vt:lpstr>
      <vt:lpstr>Prototype chain</vt:lpstr>
      <vt:lpstr>Strict mode</vt:lpstr>
      <vt:lpstr>Strict mode</vt:lpstr>
      <vt:lpstr>Callbacks</vt:lpstr>
      <vt:lpstr>Regular Expressions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dc:creator>
  <cp:lastModifiedBy>Komal Kadam</cp:lastModifiedBy>
  <cp:revision>29</cp:revision>
  <dcterms:created xsi:type="dcterms:W3CDTF">2006-08-16T00:00:00Z</dcterms:created>
  <dcterms:modified xsi:type="dcterms:W3CDTF">2016-08-11T07:54:51Z</dcterms:modified>
</cp:coreProperties>
</file>