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sz="1600" dirty="0"/>
              <a:t>Sanika Ardekar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72461" y="1182625"/>
            <a:ext cx="6456977" cy="189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2400" dirty="0"/>
              <a:t>Approach is implemented in these 3 steps: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IN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2400" dirty="0"/>
              <a:t>Approach for New Customer Data Analysis</a:t>
            </a:r>
            <a:endParaRPr sz="2400" dirty="0"/>
          </a:p>
        </p:txBody>
      </p:sp>
      <p:sp>
        <p:nvSpPr>
          <p:cNvPr id="124" name="Shape 73"/>
          <p:cNvSpPr/>
          <p:nvPr/>
        </p:nvSpPr>
        <p:spPr>
          <a:xfrm>
            <a:off x="555068" y="1862400"/>
            <a:ext cx="4824175" cy="143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sz="1800" dirty="0"/>
              <a:t>Age Distribution</a:t>
            </a:r>
          </a:p>
          <a:p>
            <a:pPr marL="342900" indent="-342900">
              <a:buAutoNum type="arabicPeriod"/>
            </a:pPr>
            <a:r>
              <a:rPr lang="en-IN" sz="1800" dirty="0"/>
              <a:t>Bike related purchase in past 3 years</a:t>
            </a:r>
          </a:p>
          <a:p>
            <a:pPr marL="342900" indent="-342900">
              <a:buAutoNum type="arabicPeriod"/>
            </a:pPr>
            <a:r>
              <a:rPr lang="en-IN" sz="1800" dirty="0"/>
              <a:t>Job industry</a:t>
            </a:r>
          </a:p>
          <a:p>
            <a:pPr marL="342900" indent="-342900">
              <a:buAutoNum type="arabicPeriod"/>
            </a:pPr>
            <a:r>
              <a:rPr lang="en-IN" sz="1800" dirty="0"/>
              <a:t>Number of cars owned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23074" y="1024167"/>
            <a:ext cx="4348926" cy="404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b="1" dirty="0"/>
              <a:t>Age Distribution</a:t>
            </a:r>
            <a:r>
              <a:rPr lang="en-IN" b="1" dirty="0"/>
              <a:t>.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1800" dirty="0"/>
              <a:t>Here we can see that new customers have a higher frequency for 40-50 years and 50-60 years. </a:t>
            </a:r>
          </a:p>
          <a:p>
            <a:pPr marL="342900" indent="-342900">
              <a:buAutoNum type="arabicPeriod"/>
            </a:pPr>
            <a:r>
              <a:rPr lang="en-IN" sz="1800" dirty="0"/>
              <a:t>The above age range include adults who have stable incomes and their families might include children as well as senior citizens.</a:t>
            </a:r>
          </a:p>
          <a:p>
            <a:pPr marL="342900" indent="-342900">
              <a:buAutoNum type="arabicPeriod"/>
            </a:pPr>
            <a:r>
              <a:rPr lang="en-IN" sz="1800" dirty="0"/>
              <a:t>Fewer customers are from 30-40 years, and 80 and above age range.</a:t>
            </a:r>
          </a:p>
          <a:p>
            <a:pPr marL="342900" indent="-342900">
              <a:buAutoNum type="arabicPeriod"/>
            </a:pP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6AEB8-CFBB-88F8-A47A-0E798B17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47" y="937616"/>
            <a:ext cx="4160881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603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009880"/>
            <a:ext cx="5038488" cy="34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b="1" dirty="0"/>
              <a:t>Bike related purchase in the last 3 years</a:t>
            </a:r>
            <a:r>
              <a:rPr sz="2400" b="1" dirty="0"/>
              <a:t>.</a:t>
            </a:r>
            <a:r>
              <a:rPr lang="en-IN" sz="1100" b="1" dirty="0"/>
              <a:t> </a:t>
            </a:r>
          </a:p>
          <a:p>
            <a:endParaRPr lang="en-IN" sz="1100" dirty="0"/>
          </a:p>
          <a:p>
            <a:pPr marL="342900" indent="-342900">
              <a:buAutoNum type="arabicPeriod"/>
            </a:pPr>
            <a:r>
              <a:rPr lang="en-IN" sz="1800" dirty="0"/>
              <a:t>Here we can see that Females have more  purchases than males.</a:t>
            </a:r>
          </a:p>
          <a:p>
            <a:pPr marL="342900" indent="-342900">
              <a:buAutoNum type="arabicPeriod"/>
            </a:pPr>
            <a:r>
              <a:rPr lang="en-IN" sz="1800" dirty="0"/>
              <a:t>Females and males in the age range 40-50 years have </a:t>
            </a:r>
            <a:r>
              <a:rPr lang="en-IN" sz="1800" dirty="0" err="1"/>
              <a:t>have</a:t>
            </a:r>
            <a:r>
              <a:rPr lang="en-IN" sz="1800" dirty="0"/>
              <a:t> the highest purchase count hence we can target our marketing and sales strategy towards the age group 40-50 years and 50-60 years. 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8369-7674-12CE-57D8-FAA41E1E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77" y="913393"/>
            <a:ext cx="3572598" cy="28870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dirty="0"/>
              <a:t>Job Industry</a:t>
            </a:r>
            <a:endParaRPr sz="2400" dirty="0"/>
          </a:p>
        </p:txBody>
      </p:sp>
      <p:sp>
        <p:nvSpPr>
          <p:cNvPr id="142" name="Shape 91"/>
          <p:cNvSpPr/>
          <p:nvPr/>
        </p:nvSpPr>
        <p:spPr>
          <a:xfrm>
            <a:off x="205024" y="1721811"/>
            <a:ext cx="4495563" cy="3350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sz="1800" dirty="0"/>
              <a:t>Here we have compared bike related purchases with the job industry</a:t>
            </a:r>
            <a:r>
              <a:rPr sz="1800" dirty="0"/>
              <a:t>.</a:t>
            </a:r>
            <a:endParaRPr lang="en-IN" sz="1800" dirty="0"/>
          </a:p>
          <a:p>
            <a:pPr marL="342900" indent="-342900">
              <a:buAutoNum type="arabicPeriod"/>
            </a:pPr>
            <a:r>
              <a:rPr lang="en-IN" sz="1800" dirty="0"/>
              <a:t>Manufacturing and Financial Services as well as Health sector customers score high with the frequency of bike related purchases.</a:t>
            </a:r>
          </a:p>
          <a:p>
            <a:pPr marL="342900" indent="-342900">
              <a:buAutoNum type="arabicPeriod"/>
            </a:pPr>
            <a:r>
              <a:rPr lang="en-IN" sz="1800" dirty="0"/>
              <a:t>Hence we can target customers in the age range 40-50 and 50-60 who work in the above mentioned industries to boost our sales.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EC6AD-4FD4-A206-68C3-09B1AD30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29" y="1083299"/>
            <a:ext cx="4418799" cy="27671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dirty="0"/>
              <a:t>Number of Car owned.</a:t>
            </a:r>
            <a:endParaRPr sz="2400" dirty="0"/>
          </a:p>
        </p:txBody>
      </p:sp>
      <p:sp>
        <p:nvSpPr>
          <p:cNvPr id="151" name="Shape 100"/>
          <p:cNvSpPr/>
          <p:nvPr/>
        </p:nvSpPr>
        <p:spPr>
          <a:xfrm>
            <a:off x="283605" y="1524657"/>
            <a:ext cx="4759881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IN" sz="1800" dirty="0"/>
              <a:t>Here we have compared car owned status (yes or no) with the states.</a:t>
            </a:r>
          </a:p>
          <a:p>
            <a:pPr marL="342900" indent="-342900">
              <a:buAutoNum type="arabicPeriod"/>
            </a:pPr>
            <a:r>
              <a:rPr lang="en-IN" sz="1800" dirty="0"/>
              <a:t>New South Wales can prove to be a potential area for our marketing and sales since the number of customers who own a car are nearly equal to the number of customers who do not own a car.</a:t>
            </a:r>
          </a:p>
          <a:p>
            <a:pPr marL="342900" indent="-342900">
              <a:buAutoNum type="arabicPeriod"/>
            </a:pPr>
            <a:r>
              <a:rPr lang="en-IN" sz="1800" dirty="0"/>
              <a:t>This indicates that there is room for value customers.</a:t>
            </a:r>
          </a:p>
          <a:p>
            <a:pPr marL="342900" indent="-342900">
              <a:buAutoNum type="arabicPeriod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9B803-A5CA-0344-BFC0-51AF357B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71" y="1766382"/>
            <a:ext cx="3505504" cy="22938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 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3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indent="-457200">
              <a:buAutoNum type="arabicPeriod"/>
            </a:pPr>
            <a:r>
              <a:rPr lang="en-IN" b="0" dirty="0"/>
              <a:t>We have identified key attributes which need to fitted in a model and further processed.</a:t>
            </a:r>
          </a:p>
          <a:p>
            <a:pPr marL="457200" indent="-457200">
              <a:buAutoNum type="arabicPeriod"/>
            </a:pPr>
            <a:r>
              <a:rPr lang="en-IN" b="0" dirty="0"/>
              <a:t>These key attributes include: age, job industry, purchases related to bikes, car owns status and the state of residence of the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 Age : 40-50 years and 50-60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Gender : Females more than 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Job industry : </a:t>
            </a:r>
            <a:r>
              <a:rPr lang="en-IN" sz="2000" b="0" dirty="0"/>
              <a:t>Manufacturing and Financial Services as well as Health sector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State : New South Wales and Victoria.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Interpretation 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617506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dirty="0"/>
              <a:t>Summary :</a:t>
            </a:r>
          </a:p>
          <a:p>
            <a:r>
              <a:rPr lang="en-IN" b="0" dirty="0"/>
              <a:t>Males 					Females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F2C05-1FE8-D3E0-5BDC-D6710833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1" y="1962019"/>
            <a:ext cx="4229377" cy="3048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818AB-D40F-08EF-9EA7-EF04EFA2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02" y="1862400"/>
            <a:ext cx="4457700" cy="30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378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417</Words>
  <Application>Microsoft Office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SANIKA ARDEKAR</cp:lastModifiedBy>
  <cp:revision>2</cp:revision>
  <dcterms:modified xsi:type="dcterms:W3CDTF">2022-12-02T08:48:34Z</dcterms:modified>
</cp:coreProperties>
</file>