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840" r:id="rId12"/>
  </p:sldMasterIdLst>
  <p:notesMasterIdLst>
    <p:notesMasterId r:id="rId51"/>
  </p:notesMasterIdLst>
  <p:sldIdLst>
    <p:sldId id="356" r:id="rId13"/>
    <p:sldId id="357" r:id="rId14"/>
    <p:sldId id="353" r:id="rId15"/>
    <p:sldId id="336" r:id="rId16"/>
    <p:sldId id="347" r:id="rId17"/>
    <p:sldId id="390" r:id="rId18"/>
    <p:sldId id="349" r:id="rId19"/>
    <p:sldId id="372" r:id="rId20"/>
    <p:sldId id="358" r:id="rId21"/>
    <p:sldId id="360" r:id="rId22"/>
    <p:sldId id="362" r:id="rId23"/>
    <p:sldId id="387" r:id="rId24"/>
    <p:sldId id="399" r:id="rId25"/>
    <p:sldId id="392" r:id="rId26"/>
    <p:sldId id="366" r:id="rId27"/>
    <p:sldId id="269" r:id="rId28"/>
    <p:sldId id="338" r:id="rId29"/>
    <p:sldId id="371" r:id="rId30"/>
    <p:sldId id="325" r:id="rId31"/>
    <p:sldId id="379" r:id="rId32"/>
    <p:sldId id="397" r:id="rId33"/>
    <p:sldId id="380" r:id="rId34"/>
    <p:sldId id="377" r:id="rId35"/>
    <p:sldId id="398" r:id="rId36"/>
    <p:sldId id="381" r:id="rId37"/>
    <p:sldId id="404" r:id="rId38"/>
    <p:sldId id="402" r:id="rId39"/>
    <p:sldId id="403" r:id="rId40"/>
    <p:sldId id="406" r:id="rId41"/>
    <p:sldId id="407" r:id="rId42"/>
    <p:sldId id="408" r:id="rId43"/>
    <p:sldId id="410" r:id="rId44"/>
    <p:sldId id="411" r:id="rId45"/>
    <p:sldId id="396" r:id="rId46"/>
    <p:sldId id="345" r:id="rId47"/>
    <p:sldId id="327" r:id="rId48"/>
    <p:sldId id="351" r:id="rId49"/>
    <p:sldId id="339" r:id="rId50"/>
  </p:sldIdLst>
  <p:sldSz cx="9144000" cy="6858000" type="screen4x3"/>
  <p:notesSz cx="9309100"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5196" autoAdjust="0"/>
  </p:normalViewPr>
  <p:slideViewPr>
    <p:cSldViewPr>
      <p:cViewPr varScale="1">
        <p:scale>
          <a:sx n="81" d="100"/>
          <a:sy n="81" d="100"/>
        </p:scale>
        <p:origin x="129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4895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5273004" y="0"/>
            <a:ext cx="4033943" cy="348950"/>
          </a:xfrm>
          <a:prstGeom prst="rect">
            <a:avLst/>
          </a:prstGeom>
        </p:spPr>
        <p:txBody>
          <a:bodyPr vert="horz" lIns="92930" tIns="46465" rIns="92930" bIns="46465" rtlCol="0"/>
          <a:lstStyle>
            <a:lvl1pPr algn="r">
              <a:defRPr sz="1200"/>
            </a:lvl1pPr>
          </a:lstStyle>
          <a:p>
            <a:fld id="{DC9B00DF-D0CD-42BD-A9A6-A9927F9DA07E}" type="datetimeFigureOut">
              <a:rPr lang="en-US" smtClean="0"/>
              <a:pPr/>
              <a:t>3/2/2025</a:t>
            </a:fld>
            <a:endParaRPr lang="en-US"/>
          </a:p>
        </p:txBody>
      </p:sp>
      <p:sp>
        <p:nvSpPr>
          <p:cNvPr id="4" name="Slide Image Placeholder 3"/>
          <p:cNvSpPr>
            <a:spLocks noGrp="1" noRot="1" noChangeAspect="1"/>
          </p:cNvSpPr>
          <p:nvPr>
            <p:ph type="sldImg" idx="2"/>
          </p:nvPr>
        </p:nvSpPr>
        <p:spPr>
          <a:xfrm>
            <a:off x="3090863" y="869950"/>
            <a:ext cx="3127375" cy="2346325"/>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930911" y="3347016"/>
            <a:ext cx="7447279" cy="2738467"/>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05890"/>
            <a:ext cx="4033943" cy="348949"/>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5273004" y="6605890"/>
            <a:ext cx="4033943" cy="348949"/>
          </a:xfrm>
          <a:prstGeom prst="rect">
            <a:avLst/>
          </a:prstGeom>
        </p:spPr>
        <p:txBody>
          <a:bodyPr vert="horz" lIns="92930" tIns="46465" rIns="92930" bIns="46465" rtlCol="0" anchor="b"/>
          <a:lstStyle>
            <a:lvl1pPr algn="r">
              <a:defRPr sz="1200"/>
            </a:lvl1pPr>
          </a:lstStyle>
          <a:p>
            <a:fld id="{203475E3-FDC5-4C2E-93FA-614291BC4764}" type="slidenum">
              <a:rPr lang="en-US" smtClean="0"/>
              <a:pPr/>
              <a:t>‹#›</a:t>
            </a:fld>
            <a:endParaRPr lang="en-US"/>
          </a:p>
        </p:txBody>
      </p:sp>
    </p:spTree>
    <p:extLst>
      <p:ext uri="{BB962C8B-B14F-4D97-AF65-F5344CB8AC3E}">
        <p14:creationId xmlns:p14="http://schemas.microsoft.com/office/powerpoint/2010/main" val="45515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the title slide for all corporate presentations pertaining to the overall university level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2162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title slide for respective colleges/institutions while we retain the DMIHER logo on top always.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158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475E3-FDC5-4C2E-93FA-614291BC4764}" type="slidenum">
              <a:rPr lang="en-US" smtClean="0"/>
              <a:pPr/>
              <a:t>4</a:t>
            </a:fld>
            <a:endParaRPr lang="en-US" dirty="0"/>
          </a:p>
        </p:txBody>
      </p:sp>
    </p:spTree>
    <p:extLst>
      <p:ext uri="{BB962C8B-B14F-4D97-AF65-F5344CB8AC3E}">
        <p14:creationId xmlns:p14="http://schemas.microsoft.com/office/powerpoint/2010/main" val="117471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7325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3475E3-FDC5-4C2E-93FA-614291BC476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636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01880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95E9-4CDF-DDD3-73AE-4FC50D2D8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09AED-94A5-8D50-1353-309D48DB81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672EDC-8F57-782B-DDA0-630D4FC754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E91FEC-8BE7-8447-CD6A-D31D6FB22292}"/>
              </a:ext>
            </a:extLst>
          </p:cNvPr>
          <p:cNvSpPr>
            <a:spLocks noGrp="1"/>
          </p:cNvSpPr>
          <p:nvPr>
            <p:ph type="sldNum" sz="quarter" idx="5"/>
          </p:nvPr>
        </p:nvSpPr>
        <p:spPr/>
        <p:txBody>
          <a:bodyPr/>
          <a:lstStyle/>
          <a:p>
            <a:fld id="{EE8F0C4F-8C1D-3E4C-8B9F-2675B165C37A}"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817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5953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6280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825"/>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55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294371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69529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45171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06531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3375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51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38260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51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62303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5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19268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38374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580621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86958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50085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9451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30437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22911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60483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78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75305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762719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72883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62117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251377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841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0017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69470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7793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4433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604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18773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55070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09439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59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00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10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187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5755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6509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14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3749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1649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593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558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674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0812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042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01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342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118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794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8133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7010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9207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122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0378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48218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10700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0928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254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0996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0368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42275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3551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027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9157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995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3963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31662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26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28/08/2020</a:t>
            </a:r>
          </a:p>
        </p:txBody>
      </p:sp>
      <p:sp>
        <p:nvSpPr>
          <p:cNvPr id="8" name="Footer Placeholder 7"/>
          <p:cNvSpPr>
            <a:spLocks noGrp="1"/>
          </p:cNvSpPr>
          <p:nvPr>
            <p:ph type="ftr" sz="quarter" idx="11"/>
          </p:nvPr>
        </p:nvSpPr>
        <p:spPr/>
        <p:txBody>
          <a:bodyPr/>
          <a:lstStyle/>
          <a:p>
            <a:r>
              <a:rPr lang="en-US"/>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80514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84628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3484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7936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7330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0212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33D-76DA-4A5B-9896-11329E76C60C}"/>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AFAF921F-1983-7F66-B1E0-D0E6748B08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D1AA118-38A6-89DB-582A-162B3BEBA05E}"/>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EA69F0C-ADA6-A080-C47C-9699CD1848A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8D507BB-BFB9-D609-4507-975529A57F96}"/>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77477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54E-72EB-40E0-08AF-237E2FF4A9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44BDCE-5647-2412-9A3A-794A81733E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F0B4D3-5E51-044F-90A4-F81A592E2C7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8AAD0B0-D693-C176-E5D7-05D55B577B2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21021A60-78A0-67B9-F7BB-65DB13CA1201}"/>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9206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6C50-A87E-C7B2-D071-E837774208B0}"/>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E1F940-2B8C-9A22-FF67-8B5CE491A70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8D9B0D-DED1-1B00-B36D-F7EE7F91DDEC}"/>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9105707F-7B41-F7FE-2919-893D21C1E0C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642922-2877-7B78-AD51-B2429540DBC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7556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4665-7B45-6737-6FBF-D750C9E864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258B69-DCCB-A7AF-AA1D-830CEED5FE52}"/>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6CC0A8-7D6F-67DC-9C62-4474459DF5DB}"/>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368A3-2759-0F0A-7D4D-FF4A9827C57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0ED2E2CA-FB36-B400-8D81-AAD38C5BA9C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3357B9EE-3BAF-77BF-6022-2A37129D34DA}"/>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57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28/08/2020</a:t>
            </a:r>
          </a:p>
        </p:txBody>
      </p:sp>
      <p:sp>
        <p:nvSpPr>
          <p:cNvPr id="4" name="Footer Placeholder 3"/>
          <p:cNvSpPr>
            <a:spLocks noGrp="1"/>
          </p:cNvSpPr>
          <p:nvPr>
            <p:ph type="ftr" sz="quarter" idx="11"/>
          </p:nvPr>
        </p:nvSpPr>
        <p:spPr/>
        <p:txBody>
          <a:bodyPr/>
          <a:lstStyle/>
          <a:p>
            <a:r>
              <a:rPr lang="en-US"/>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773A-BD06-E375-9646-197C3D2BA3D8}"/>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C4411E-A04B-0E62-A5AA-BF96FDC3877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C5AF40A-A544-7373-4D5B-34520757AC82}"/>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C4955B-7B49-7061-5C0F-D17F731AF6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61C8EF7-3689-CDBE-D34C-86AFD42D34CF}"/>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D90059-A198-4B84-95C6-A73D599B444E}"/>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6C95F22F-809F-7E6B-ECEB-E7BFC3D4C50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E2A67E6C-90AE-B428-B1FC-7E7B5494EB88}"/>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47639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9977-74B2-5BF9-6AEA-8A6A8AF1D1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5285C2-188B-D328-7453-F7A992B21E94}"/>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DDA6068F-4684-38CD-131C-7C84DF3FAB3F}"/>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27D06C56-551D-DCE5-44D0-E09F3B514753}"/>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609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A732F-9DC7-C393-1545-A5FC4316E793}"/>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BD2B2074-11FE-C972-3368-245C2DD1548D}"/>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5DBC69A-C4D7-E8B1-7E04-91E63E868FE0}"/>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946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96A4-633E-3BCC-0575-7A32768ACC3A}"/>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2B8053B-D1C1-347A-8086-C47C4CE72B8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D53399-7B5F-B688-A9E2-F81F5BEA4A1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C470E32-3AF9-6322-6DE5-83A6A8A34B20}"/>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A9BEE285-7EA6-D782-832B-09A508F1E14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1237C7AF-BA08-C5CE-C44C-A3012AFF7171}"/>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31766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52EA-4AEE-2BB0-E2D6-E47E157FD038}"/>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6B1D97-E043-2EDB-012B-B3653C3F1A4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EA0D071-FBF8-91A9-D1E7-F246BB35C4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39F2B74-757C-8951-71A7-AA70DA7FF3F5}"/>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0615FBE-ED22-9706-D468-31F77F4E2AC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1D45352-4A26-10C1-D8E6-A185963CC25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12858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2057-5EFD-4EDC-92B5-DFF5EB22AB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AE50BA-495F-AF35-89C2-31A245349F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2797D-16BE-CE20-133E-7DA262C1A271}"/>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2D48719-8626-3849-DB58-EB2D4BF8B07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ACC2E265-95D1-A46C-BE04-599E42B54C79}"/>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21974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AC3F9-7F78-F769-BFB2-BB7574AC25C8}"/>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646CA6-1ED7-40F7-E510-DA4BF0AD0EC8}"/>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290CFA-E46A-D5A0-D89E-5D74DD38E710}"/>
              </a:ext>
            </a:extLst>
          </p:cNvPr>
          <p:cNvSpPr>
            <a:spLocks noGrp="1"/>
          </p:cNvSpPr>
          <p:nvPr>
            <p:ph type="dt" sz="half" idx="10"/>
          </p:nvPr>
        </p:nvSpPr>
        <p:spPr/>
        <p:txBody>
          <a:body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1DBA9ED-E8FF-24ED-4C91-05938D5EEA0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064F0FA-8F12-D878-FD8C-2A44A36B68B2}"/>
              </a:ext>
            </a:extLst>
          </p:cNvPr>
          <p:cNvSpPr>
            <a:spLocks noGrp="1"/>
          </p:cNvSpPr>
          <p:nvPr>
            <p:ph type="sldNum" sz="quarter" idx="12"/>
          </p:nvPr>
        </p:nvSpPr>
        <p:spPr/>
        <p:txBody>
          <a:body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47463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BCA8AB-4F26-6945-98C5-1D153B845FAB}"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83546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56A579-ECB5-6141-A6D4-FE04417CF7CB}"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07026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5D081-89CF-0242-9DF2-F53505A8639A}"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00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28/08/2020</a:t>
            </a:r>
          </a:p>
        </p:txBody>
      </p:sp>
      <p:sp>
        <p:nvSpPr>
          <p:cNvPr id="3" name="Footer Placeholder 2"/>
          <p:cNvSpPr>
            <a:spLocks noGrp="1"/>
          </p:cNvSpPr>
          <p:nvPr>
            <p:ph type="ftr" sz="quarter" idx="11"/>
          </p:nvPr>
        </p:nvSpPr>
        <p:spPr/>
        <p:txBody>
          <a:bodyPr/>
          <a:lstStyle/>
          <a:p>
            <a:r>
              <a:rPr lang="en-US"/>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4CFE3-5CB4-D74C-95A0-9B698825E79D}" type="datetime1">
              <a:rPr lang="en-IN" smtClean="0">
                <a:solidFill>
                  <a:prstClr val="black">
                    <a:tint val="75000"/>
                  </a:prstClr>
                </a:solidFill>
              </a:rPr>
              <a:pPr/>
              <a:t>02-03-2025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48813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123CB-94C0-1F49-87E0-FD128CA46816}" type="datetime1">
              <a:rPr lang="en-IN" smtClean="0">
                <a:solidFill>
                  <a:prstClr val="black">
                    <a:tint val="75000"/>
                  </a:prstClr>
                </a:solidFill>
              </a:rPr>
              <a:pPr/>
              <a:t>02-03-2025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2793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D102D6-2A44-2C46-8E4A-7F2DE7E916B3}" type="datetime1">
              <a:rPr lang="en-IN" smtClean="0">
                <a:solidFill>
                  <a:prstClr val="black">
                    <a:tint val="75000"/>
                  </a:prstClr>
                </a:solidFill>
              </a:rPr>
              <a:pPr/>
              <a:t>02-03-2025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2537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FAAD-9734-AA40-BF98-769B5339B379}" type="datetime1">
              <a:rPr lang="en-IN" smtClean="0">
                <a:solidFill>
                  <a:prstClr val="black">
                    <a:tint val="75000"/>
                  </a:prstClr>
                </a:solidFill>
              </a:rPr>
              <a:pPr/>
              <a:t>02-03-2025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69961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14DFE-7368-8747-9CC4-333D34921BDC}" type="datetime1">
              <a:rPr lang="en-IN" smtClean="0">
                <a:solidFill>
                  <a:prstClr val="black">
                    <a:tint val="75000"/>
                  </a:prstClr>
                </a:solidFill>
              </a:rPr>
              <a:pPr/>
              <a:t>02-03-2025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0164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8FB085-BD32-304A-81A0-41E2C99A6902}" type="datetime1">
              <a:rPr lang="en-IN" smtClean="0">
                <a:solidFill>
                  <a:prstClr val="black">
                    <a:tint val="75000"/>
                  </a:prstClr>
                </a:solidFill>
              </a:rPr>
              <a:pPr/>
              <a:t>02-03-2025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16666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DBE3D0-ABF8-DF42-9E18-94D672692CED}"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3212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32F1F-995E-BD45-B438-85D54F89118B}"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59003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98725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937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69465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7953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7899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68269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48350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50465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8775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59967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13746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69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26830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1587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26857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68712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3749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151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07173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5094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1654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425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28/08/2020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Datta </a:t>
            </a:r>
            <a:r>
              <a:rPr lang="en-US" dirty="0" err="1"/>
              <a:t>Meghe</a:t>
            </a:r>
            <a:r>
              <a:rPr lang="en-US" dirty="0"/>
              <a:t> Institute of Medical Sciences  Deemed to be University,  </a:t>
            </a:r>
            <a:r>
              <a:rPr lang="en-US" dirty="0" err="1"/>
              <a:t>Sawangi</a:t>
            </a:r>
            <a:r>
              <a:rPr lang="en-US" dirty="0"/>
              <a:t> (</a:t>
            </a:r>
            <a:r>
              <a:rPr lang="en-US" dirty="0" err="1"/>
              <a:t>Meghe</a:t>
            </a:r>
            <a:r>
              <a:rPr lang="en-US" dirty="0"/>
              <a:t>)Wardha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43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43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4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60021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024919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161457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302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4979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248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72317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C1623A-1694-F586-1B64-6B99907E04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5355C4-027A-332F-F0F5-0E6DA98C52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E3B510-79F8-3D1A-CA78-B0C87C9D017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4C0D5E-4AD6-434C-94DF-A67270B9C051}"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77243EC-31D3-1C2D-064D-92EEB60D5E3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C54A4B6-A7ED-AEDF-A4AB-4CFAA2BBCC0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DA1DE-14CF-0F43-804E-9B6915F7C25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84351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0B5A71-6EAB-0B4B-9581-936EEBCAFA35}" type="datetime1">
              <a:rPr lang="en-IN" smtClean="0">
                <a:solidFill>
                  <a:prstClr val="black">
                    <a:tint val="75000"/>
                  </a:prstClr>
                </a:solidFill>
              </a:rPr>
              <a:pPr/>
              <a:t>02-03-2025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59723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48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pPr/>
              <a:t>3/2/2025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4864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DF83965F-1068-B19B-DA8A-0DDB1D276170}"/>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21372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B14E-DDF5-1D7D-09A8-6D2DC0A8F906}"/>
              </a:ext>
            </a:extLst>
          </p:cNvPr>
          <p:cNvSpPr>
            <a:spLocks noGrp="1"/>
          </p:cNvSpPr>
          <p:nvPr>
            <p:ph type="title"/>
          </p:nvPr>
        </p:nvSpPr>
        <p:spPr>
          <a:xfrm>
            <a:off x="390600" y="381000"/>
            <a:ext cx="8282998" cy="548878"/>
          </a:xfrm>
        </p:spPr>
        <p:txBody>
          <a:bodyPr>
            <a:normAutofit/>
          </a:bodyPr>
          <a:lstStyle/>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75000"/>
                  </a:schemeClr>
                </a:solidFill>
                <a:latin typeface="Times New Roman" panose="02020603050405020304" pitchFamily="18" charset="0"/>
                <a:cs typeface="Times New Roman" panose="02020603050405020304" pitchFamily="18" charset="0"/>
              </a:rPr>
              <a:t>PRISMA-S EXTENSION </a:t>
            </a:r>
          </a:p>
        </p:txBody>
      </p:sp>
      <p:graphicFrame>
        <p:nvGraphicFramePr>
          <p:cNvPr id="4" name="Table 4">
            <a:extLst>
              <a:ext uri="{FF2B5EF4-FFF2-40B4-BE49-F238E27FC236}">
                <a16:creationId xmlns:a16="http://schemas.microsoft.com/office/drawing/2014/main" id="{D4A153C8-6430-E661-660E-041BC6122129}"/>
              </a:ext>
            </a:extLst>
          </p:cNvPr>
          <p:cNvGraphicFramePr>
            <a:graphicFrameLocks noGrp="1"/>
          </p:cNvGraphicFramePr>
          <p:nvPr>
            <p:ph idx="1"/>
            <p:extLst>
              <p:ext uri="{D42A27DB-BD31-4B8C-83A1-F6EECF244321}">
                <p14:modId xmlns:p14="http://schemas.microsoft.com/office/powerpoint/2010/main" val="1881554330"/>
              </p:ext>
            </p:extLst>
          </p:nvPr>
        </p:nvGraphicFramePr>
        <p:xfrm>
          <a:off x="322489" y="929878"/>
          <a:ext cx="8499022" cy="5547122"/>
        </p:xfrm>
        <a:graphic>
          <a:graphicData uri="http://schemas.openxmlformats.org/drawingml/2006/table">
            <a:tbl>
              <a:tblPr firstRow="1" bandRow="1">
                <a:tableStyleId>{5940675A-B579-460E-94D1-54222C63F5DA}</a:tableStyleId>
              </a:tblPr>
              <a:tblGrid>
                <a:gridCol w="1518557">
                  <a:extLst>
                    <a:ext uri="{9D8B030D-6E8A-4147-A177-3AD203B41FA5}">
                      <a16:colId xmlns:a16="http://schemas.microsoft.com/office/drawing/2014/main" val="1771835969"/>
                    </a:ext>
                  </a:extLst>
                </a:gridCol>
                <a:gridCol w="739689">
                  <a:extLst>
                    <a:ext uri="{9D8B030D-6E8A-4147-A177-3AD203B41FA5}">
                      <a16:colId xmlns:a16="http://schemas.microsoft.com/office/drawing/2014/main" val="3948261537"/>
                    </a:ext>
                  </a:extLst>
                </a:gridCol>
                <a:gridCol w="6240776">
                  <a:extLst>
                    <a:ext uri="{9D8B030D-6E8A-4147-A177-3AD203B41FA5}">
                      <a16:colId xmlns:a16="http://schemas.microsoft.com/office/drawing/2014/main" val="2273356855"/>
                    </a:ext>
                  </a:extLst>
                </a:gridCol>
              </a:tblGrid>
              <a:tr h="344786">
                <a:tc>
                  <a:txBody>
                    <a:bodyPr/>
                    <a:lstStyle/>
                    <a:p>
                      <a:pPr algn="ctr">
                        <a:lnSpc>
                          <a:spcPct val="100000"/>
                        </a:lnSpc>
                      </a:pPr>
                      <a:r>
                        <a:rPr lang="en-US" sz="1800" b="1" dirty="0">
                          <a:latin typeface="Times New Roman" panose="02020603050405020304" pitchFamily="18" charset="0"/>
                          <a:cs typeface="Times New Roman" panose="02020603050405020304" pitchFamily="18" charset="0"/>
                        </a:rPr>
                        <a:t>Topic </a:t>
                      </a:r>
                    </a:p>
                  </a:txBody>
                  <a:tcPr marL="68580" marR="68580" marT="34290" marB="34290"/>
                </a:tc>
                <a:tc>
                  <a:txBody>
                    <a:bodyPr/>
                    <a:lstStyle/>
                    <a:p>
                      <a:pPr algn="ctr">
                        <a:lnSpc>
                          <a:spcPct val="100000"/>
                        </a:lnSpc>
                      </a:pPr>
                      <a:r>
                        <a:rPr lang="en-US" sz="1800" b="1" dirty="0">
                          <a:latin typeface="Times New Roman" panose="02020603050405020304" pitchFamily="18" charset="0"/>
                          <a:cs typeface="Times New Roman" panose="02020603050405020304" pitchFamily="18" charset="0"/>
                        </a:rPr>
                        <a:t>Item </a:t>
                      </a:r>
                    </a:p>
                  </a:txBody>
                  <a:tcPr marL="68580" marR="68580" marT="34290" marB="34290"/>
                </a:tc>
                <a:tc>
                  <a:txBody>
                    <a:bodyPr/>
                    <a:lstStyle/>
                    <a:p>
                      <a:pPr algn="ctr">
                        <a:lnSpc>
                          <a:spcPct val="100000"/>
                        </a:lnSpc>
                      </a:pPr>
                      <a:r>
                        <a:rPr lang="en-US" sz="1800" b="1" dirty="0">
                          <a:latin typeface="Times New Roman" panose="02020603050405020304" pitchFamily="18" charset="0"/>
                          <a:cs typeface="Times New Roman" panose="02020603050405020304" pitchFamily="18" charset="0"/>
                        </a:rPr>
                        <a:t>Checklist item</a:t>
                      </a:r>
                    </a:p>
                  </a:txBody>
                  <a:tcPr marL="68580" marR="68580" marT="34290" marB="34290"/>
                </a:tc>
                <a:extLst>
                  <a:ext uri="{0D108BD9-81ED-4DB2-BD59-A6C34878D82A}">
                    <a16:rowId xmlns:a16="http://schemas.microsoft.com/office/drawing/2014/main" val="3462012194"/>
                  </a:ext>
                </a:extLst>
              </a:tr>
              <a:tr h="641698">
                <a:tc>
                  <a:txBody>
                    <a:bodyPr/>
                    <a:lstStyle/>
                    <a:p>
                      <a:pPr>
                        <a:lnSpc>
                          <a:spcPct val="100000"/>
                        </a:lnSpc>
                      </a:pPr>
                      <a:r>
                        <a:rPr lang="en-US" sz="1800" dirty="0">
                          <a:latin typeface="Times New Roman" panose="02020603050405020304" pitchFamily="18" charset="0"/>
                          <a:cs typeface="Times New Roman" panose="02020603050405020304" pitchFamily="18" charset="0"/>
                        </a:rPr>
                        <a:t>Data base name</a:t>
                      </a:r>
                    </a:p>
                  </a:txBody>
                  <a:tcPr anchor="ctr"/>
                </a:tc>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PubMed,</a:t>
                      </a:r>
                      <a:r>
                        <a:rPr lang="en-CA" sz="1800" baseline="0" dirty="0">
                          <a:solidFill>
                            <a:srgbClr val="000000"/>
                          </a:solidFill>
                          <a:latin typeface="Times New Roman" panose="02020603050405020304" pitchFamily="18" charset="0"/>
                          <a:ea typeface="Times New Roman" panose="02020603050405020304"/>
                          <a:cs typeface="Times New Roman" panose="02020603050405020304" pitchFamily="18" charset="0"/>
                        </a:rPr>
                        <a:t> IEEE, Elsevier, Research Gate, Google Scholar</a:t>
                      </a:r>
                      <a:endPar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3419019298"/>
                  </a:ext>
                </a:extLst>
              </a:tr>
              <a:tr h="366684">
                <a:tc>
                  <a:txBody>
                    <a:bodyPr/>
                    <a:lstStyle/>
                    <a:p>
                      <a:pPr>
                        <a:lnSpc>
                          <a:spcPct val="100000"/>
                        </a:lnSpc>
                      </a:pPr>
                      <a:r>
                        <a:rPr lang="en-US" sz="1800" dirty="0">
                          <a:latin typeface="Times New Roman" panose="02020603050405020304" pitchFamily="18" charset="0"/>
                          <a:cs typeface="Times New Roman" panose="02020603050405020304" pitchFamily="18" charset="0"/>
                        </a:rPr>
                        <a:t>Registries </a:t>
                      </a:r>
                    </a:p>
                  </a:txBody>
                  <a:tcPr anchor="ctr"/>
                </a:tc>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2</a:t>
                      </a:r>
                    </a:p>
                  </a:txBody>
                  <a:tcPr marL="68580" marR="68580" marT="34290" marB="34290" anchor="ctr"/>
                </a:tc>
                <a:tc>
                  <a:txBody>
                    <a:bodyPr/>
                    <a:lstStyle/>
                    <a:p>
                      <a:pPr algn="l">
                        <a:spcBef>
                          <a:spcPts val="600"/>
                        </a:spcBef>
                        <a:spcAft>
                          <a:spcPts val="600"/>
                        </a:spcAft>
                      </a:pPr>
                      <a:r>
                        <a:rPr lang="en-US" sz="1800" dirty="0">
                          <a:solidFill>
                            <a:schemeClr val="tx1"/>
                          </a:solidFill>
                          <a:latin typeface="Times New Roman" panose="02020603050405020304" pitchFamily="18" charset="0"/>
                          <a:cs typeface="Times New Roman" panose="02020603050405020304" pitchFamily="18" charset="0"/>
                        </a:rPr>
                        <a:t>N/A</a:t>
                      </a:r>
                      <a:endParaRPr lang="en-IN" sz="18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837907903"/>
                  </a:ext>
                </a:extLst>
              </a:tr>
              <a:tr h="641698">
                <a:tc>
                  <a:txBody>
                    <a:bodyPr/>
                    <a:lstStyle/>
                    <a:p>
                      <a:pPr>
                        <a:lnSpc>
                          <a:spcPct val="100000"/>
                        </a:lnSpc>
                      </a:pPr>
                      <a:r>
                        <a:rPr lang="en-US" sz="1800" dirty="0">
                          <a:latin typeface="Times New Roman" panose="02020603050405020304" pitchFamily="18" charset="0"/>
                          <a:cs typeface="Times New Roman" panose="02020603050405020304" pitchFamily="18" charset="0"/>
                        </a:rPr>
                        <a:t>MESH TERMS</a:t>
                      </a:r>
                    </a:p>
                  </a:txBody>
                  <a:tcPr anchor="ctr"/>
                </a:tc>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3</a:t>
                      </a:r>
                    </a:p>
                  </a:txBody>
                  <a:tcPr marL="68580" marR="68580" marT="34290" marB="3429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Deep learning, Data analysis, python, ResNet50, VGG16, MobileNet, Image Processing</a:t>
                      </a:r>
                    </a:p>
                  </a:txBody>
                  <a:tcPr marL="68580" marR="68580" marT="34290" marB="34290"/>
                </a:tc>
                <a:extLst>
                  <a:ext uri="{0D108BD9-81ED-4DB2-BD59-A6C34878D82A}">
                    <a16:rowId xmlns:a16="http://schemas.microsoft.com/office/drawing/2014/main" val="4042267165"/>
                  </a:ext>
                </a:extLst>
              </a:tr>
              <a:tr h="64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Search strategies</a:t>
                      </a:r>
                      <a:endPar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Mesh terms, </a:t>
                      </a:r>
                      <a:r>
                        <a:rPr lang="en-US" sz="1800" kern="1200" dirty="0">
                          <a:solidFill>
                            <a:srgbClr val="000000"/>
                          </a:solidFill>
                          <a:latin typeface="Times New Roman" panose="02020603050405020304" pitchFamily="18" charset="0"/>
                          <a:ea typeface="+mn-ea"/>
                          <a:cs typeface="Times New Roman" panose="02020603050405020304" pitchFamily="18" charset="0"/>
                        </a:rPr>
                        <a:t>Keywords, phrases, headlines, terms and citations are used as search strategies to gather the data</a:t>
                      </a:r>
                      <a:endPar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2484024217"/>
                  </a:ext>
                </a:extLst>
              </a:tr>
              <a:tr h="7562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Selection process</a:t>
                      </a:r>
                      <a:endPar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dirty="0">
                          <a:solidFill>
                            <a:schemeClr val="tx1">
                              <a:lumMod val="95000"/>
                              <a:lumOff val="5000"/>
                            </a:schemeClr>
                          </a:solidFill>
                          <a:latin typeface="Times New Roman" panose="02020603050405020304" pitchFamily="18" charset="0"/>
                          <a:cs typeface="Times New Roman" panose="02020603050405020304" pitchFamily="18" charset="0"/>
                        </a:rPr>
                        <a:t>Articles reporting on any one or more of the Deep learning methods for breast cancer disease classification</a:t>
                      </a:r>
                      <a:endParaRPr lang="en-IN" sz="1800" u="none" kern="1200"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686683759"/>
                  </a:ext>
                </a:extLst>
              </a:tr>
              <a:tr h="64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Limits and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Focus on studies conducted within the last 5 years. Older studies are included only for historical references.</a:t>
                      </a:r>
                      <a:endParaRPr lang="en-IN" sz="1800" u="none"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4003904498"/>
                  </a:ext>
                </a:extLst>
              </a:tr>
              <a:tr h="893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Search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Studies that do not address the research question, incomplete abstracts, and studies with inadequate methodologies are filtered out.</a:t>
                      </a:r>
                    </a:p>
                  </a:txBody>
                  <a:tcPr marL="68580" marR="68580" marT="34290" marB="34290"/>
                </a:tc>
                <a:extLst>
                  <a:ext uri="{0D108BD9-81ED-4DB2-BD59-A6C34878D82A}">
                    <a16:rowId xmlns:a16="http://schemas.microsoft.com/office/drawing/2014/main" val="2138798721"/>
                  </a:ext>
                </a:extLst>
              </a:tr>
              <a:tr h="618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Total records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latin typeface="Times New Roman" panose="02020603050405020304" pitchFamily="18" charset="0"/>
                          <a:ea typeface="Times New Roman" panose="02020603050405020304"/>
                          <a:cs typeface="Times New Roman" panose="02020603050405020304" pitchFamily="18" charset="0"/>
                        </a:rPr>
                        <a:t>8</a:t>
                      </a:r>
                    </a:p>
                  </a:txBody>
                  <a:tcPr marL="68580" marR="68580" marT="34290" marB="34290" anchor="ctr"/>
                </a:tc>
                <a:tc>
                  <a:txBody>
                    <a:bodyPr/>
                    <a:lstStyle/>
                    <a:p>
                      <a:pPr marL="0" marR="0">
                        <a:lnSpc>
                          <a:spcPct val="100000"/>
                        </a:lnSpc>
                        <a:spcBef>
                          <a:spcPts val="0"/>
                        </a:spcBef>
                        <a:spcAft>
                          <a:spcPts val="0"/>
                        </a:spcAft>
                      </a:pP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Journal articles, Research articles. A total of  </a:t>
                      </a:r>
                      <a:r>
                        <a:rPr lang="en-CA" sz="1800" b="0" dirty="0">
                          <a:solidFill>
                            <a:srgbClr val="000000"/>
                          </a:solidFill>
                          <a:latin typeface="Times New Roman" panose="02020603050405020304" pitchFamily="18" charset="0"/>
                          <a:ea typeface="Times New Roman" panose="02020603050405020304"/>
                          <a:cs typeface="Times New Roman" panose="02020603050405020304" pitchFamily="18" charset="0"/>
                        </a:rPr>
                        <a:t>11</a:t>
                      </a:r>
                      <a:r>
                        <a:rPr lang="en-CA" sz="1800" dirty="0">
                          <a:solidFill>
                            <a:srgbClr val="000000"/>
                          </a:solidFill>
                          <a:latin typeface="Times New Roman" panose="02020603050405020304" pitchFamily="18" charset="0"/>
                          <a:ea typeface="Times New Roman" panose="02020603050405020304"/>
                          <a:cs typeface="Times New Roman" panose="02020603050405020304" pitchFamily="18" charset="0"/>
                        </a:rPr>
                        <a:t> literature is part of the study. </a:t>
                      </a:r>
                    </a:p>
                  </a:txBody>
                  <a:tcPr marL="68580" marR="68580" marT="34290" marB="34290"/>
                </a:tc>
                <a:extLst>
                  <a:ext uri="{0D108BD9-81ED-4DB2-BD59-A6C34878D82A}">
                    <a16:rowId xmlns:a16="http://schemas.microsoft.com/office/drawing/2014/main" val="2075563150"/>
                  </a:ext>
                </a:extLst>
              </a:tr>
            </a:tbl>
          </a:graphicData>
        </a:graphic>
      </p:graphicFrame>
      <p:sp>
        <p:nvSpPr>
          <p:cNvPr id="3" name="Slide Number Placeholder 2">
            <a:extLst>
              <a:ext uri="{FF2B5EF4-FFF2-40B4-BE49-F238E27FC236}">
                <a16:creationId xmlns:a16="http://schemas.microsoft.com/office/drawing/2014/main" id="{5CD60742-85D2-7E4C-B52F-15285CA3BA9F}"/>
              </a:ext>
            </a:extLst>
          </p:cNvPr>
          <p:cNvSpPr>
            <a:spLocks noGrp="1"/>
          </p:cNvSpPr>
          <p:nvPr>
            <p:ph type="sldNum" sz="quarter" idx="12"/>
          </p:nvPr>
        </p:nvSpPr>
        <p:spPr/>
        <p:txBody>
          <a:bodyPr/>
          <a:lstStyle/>
          <a:p>
            <a:fld id="{E86EC999-44D2-4FF2-BD17-7A505A067AD1}" type="slidenum">
              <a:rPr lang="en-US" smtClean="0"/>
              <a:t>10</a:t>
            </a:fld>
            <a:endParaRPr lang="en-US" dirty="0"/>
          </a:p>
        </p:txBody>
      </p:sp>
    </p:spTree>
    <p:extLst>
      <p:ext uri="{BB962C8B-B14F-4D97-AF65-F5344CB8AC3E}">
        <p14:creationId xmlns:p14="http://schemas.microsoft.com/office/powerpoint/2010/main" val="78805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8229600" cy="609600"/>
          </a:xfrm>
        </p:spPr>
        <p:txBody>
          <a:bodyPr>
            <a:normAutofit/>
          </a:bodyPr>
          <a:lstStyle/>
          <a:p>
            <a:r>
              <a:rPr lang="en-US" sz="3200" b="1" dirty="0">
                <a:latin typeface="Times New Roman" pitchFamily="18" charset="0"/>
                <a:cs typeface="Times New Roman" pitchFamily="18" charset="0"/>
              </a:rPr>
              <a:t>RESEARCH ARTICLES INCLUDED</a:t>
            </a:r>
            <a:endParaRPr lang="en-IN" sz="3200" b="1" dirty="0"/>
          </a:p>
        </p:txBody>
      </p:sp>
      <p:sp>
        <p:nvSpPr>
          <p:cNvPr id="3" name="Content Placeholder 2"/>
          <p:cNvSpPr>
            <a:spLocks noGrp="1"/>
          </p:cNvSpPr>
          <p:nvPr>
            <p:ph idx="1"/>
          </p:nvPr>
        </p:nvSpPr>
        <p:spPr>
          <a:xfrm>
            <a:off x="457200" y="827442"/>
            <a:ext cx="8229600" cy="4800600"/>
          </a:xfrm>
        </p:spPr>
        <p:txBody>
          <a:bodyPr>
            <a:normAutofit/>
          </a:bodyPr>
          <a:lstStyle/>
          <a:p>
            <a:pPr algn="just"/>
            <a:endParaRPr lang="en-US" sz="2000" dirty="0"/>
          </a:p>
          <a:p>
            <a:pPr algn="just"/>
            <a:endParaRPr lang="en-US" sz="2000" dirty="0"/>
          </a:p>
          <a:p>
            <a:pPr marL="0" indent="0" algn="just">
              <a:buNone/>
            </a:pP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dirty="0">
              <a:solidFill>
                <a:prstClr val="black">
                  <a:tint val="75000"/>
                </a:prstClr>
              </a:solidFill>
            </a:endParaRPr>
          </a:p>
        </p:txBody>
      </p:sp>
      <p:graphicFrame>
        <p:nvGraphicFramePr>
          <p:cNvPr id="4" name="Table 4">
            <a:extLst>
              <a:ext uri="{FF2B5EF4-FFF2-40B4-BE49-F238E27FC236}">
                <a16:creationId xmlns:a16="http://schemas.microsoft.com/office/drawing/2014/main" id="{5A411E0E-A0A4-2CBE-28BB-10A2309D8BAB}"/>
              </a:ext>
            </a:extLst>
          </p:cNvPr>
          <p:cNvGraphicFramePr>
            <a:graphicFrameLocks/>
          </p:cNvGraphicFramePr>
          <p:nvPr>
            <p:extLst>
              <p:ext uri="{D42A27DB-BD31-4B8C-83A1-F6EECF244321}">
                <p14:modId xmlns:p14="http://schemas.microsoft.com/office/powerpoint/2010/main" val="2412870635"/>
              </p:ext>
            </p:extLst>
          </p:nvPr>
        </p:nvGraphicFramePr>
        <p:xfrm>
          <a:off x="990600" y="1295400"/>
          <a:ext cx="7848600" cy="2819397"/>
        </p:xfrm>
        <a:graphic>
          <a:graphicData uri="http://schemas.openxmlformats.org/drawingml/2006/table">
            <a:tbl>
              <a:tblPr firstRow="1" bandRow="1">
                <a:tableStyleId>{5940675A-B579-460E-94D1-54222C63F5DA}</a:tableStyleId>
              </a:tblPr>
              <a:tblGrid>
                <a:gridCol w="1692835">
                  <a:extLst>
                    <a:ext uri="{9D8B030D-6E8A-4147-A177-3AD203B41FA5}">
                      <a16:colId xmlns:a16="http://schemas.microsoft.com/office/drawing/2014/main" val="3421179851"/>
                    </a:ext>
                  </a:extLst>
                </a:gridCol>
                <a:gridCol w="3847354">
                  <a:extLst>
                    <a:ext uri="{9D8B030D-6E8A-4147-A177-3AD203B41FA5}">
                      <a16:colId xmlns:a16="http://schemas.microsoft.com/office/drawing/2014/main" val="303942493"/>
                    </a:ext>
                  </a:extLst>
                </a:gridCol>
                <a:gridCol w="2308411">
                  <a:extLst>
                    <a:ext uri="{9D8B030D-6E8A-4147-A177-3AD203B41FA5}">
                      <a16:colId xmlns:a16="http://schemas.microsoft.com/office/drawing/2014/main" val="2440243256"/>
                    </a:ext>
                  </a:extLst>
                </a:gridCol>
              </a:tblGrid>
              <a:tr h="402771">
                <a:tc>
                  <a:txBody>
                    <a:bodyPr/>
                    <a:lstStyle/>
                    <a:p>
                      <a:pPr algn="just"/>
                      <a:r>
                        <a:rPr lang="en-US" sz="1800" b="1" dirty="0">
                          <a:latin typeface="Times New Roman" panose="02020603050405020304" pitchFamily="18" charset="0"/>
                          <a:cs typeface="Times New Roman" panose="02020603050405020304" pitchFamily="18" charset="0"/>
                        </a:rPr>
                        <a:t>Sr. No</a:t>
                      </a:r>
                    </a:p>
                  </a:txBody>
                  <a:tcPr/>
                </a:tc>
                <a:tc>
                  <a:txBody>
                    <a:bodyPr/>
                    <a:lstStyle/>
                    <a:p>
                      <a:pPr algn="just"/>
                      <a:r>
                        <a:rPr lang="en-US" sz="1800" b="1" dirty="0">
                          <a:latin typeface="Times New Roman" panose="02020603050405020304" pitchFamily="18" charset="0"/>
                          <a:cs typeface="Times New Roman" panose="02020603050405020304" pitchFamily="18" charset="0"/>
                        </a:rPr>
                        <a:t>Type of article</a:t>
                      </a:r>
                    </a:p>
                  </a:txBody>
                  <a:tcPr/>
                </a:tc>
                <a:tc>
                  <a:txBody>
                    <a:bodyPr/>
                    <a:lstStyle/>
                    <a:p>
                      <a:pPr algn="just"/>
                      <a:r>
                        <a:rPr lang="en-US" sz="1800" b="1" dirty="0">
                          <a:latin typeface="Times New Roman" panose="02020603050405020304" pitchFamily="18" charset="0"/>
                          <a:cs typeface="Times New Roman" panose="02020603050405020304" pitchFamily="18" charset="0"/>
                        </a:rPr>
                        <a:t>Total </a:t>
                      </a:r>
                    </a:p>
                  </a:txBody>
                  <a:tcPr/>
                </a:tc>
                <a:extLst>
                  <a:ext uri="{0D108BD9-81ED-4DB2-BD59-A6C34878D82A}">
                    <a16:rowId xmlns:a16="http://schemas.microsoft.com/office/drawing/2014/main" val="1587291711"/>
                  </a:ext>
                </a:extLst>
              </a:tr>
              <a:tr h="402771">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Original Article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4077911811"/>
                  </a:ext>
                </a:extLst>
              </a:tr>
              <a:tr h="402771">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l"/>
                      <a:r>
                        <a:rPr lang="en-US" sz="1800" dirty="0">
                          <a:latin typeface="Times New Roman" panose="02020603050405020304" pitchFamily="18" charset="0"/>
                          <a:cs typeface="Times New Roman" panose="02020603050405020304" pitchFamily="18" charset="0"/>
                        </a:rPr>
                        <a:t>SR</a:t>
                      </a:r>
                      <a:r>
                        <a:rPr lang="en-US" sz="1800" baseline="0" dirty="0">
                          <a:latin typeface="Times New Roman" panose="02020603050405020304" pitchFamily="18" charset="0"/>
                          <a:cs typeface="Times New Roman" panose="02020603050405020304" pitchFamily="18" charset="0"/>
                        </a:rPr>
                        <a:t> &amp; MA</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850817532"/>
                  </a:ext>
                </a:extLst>
              </a:tr>
              <a:tr h="402771">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algn="l"/>
                      <a:r>
                        <a:rPr lang="en-US" sz="1800" dirty="0">
                          <a:latin typeface="Times New Roman" panose="02020603050405020304" pitchFamily="18" charset="0"/>
                          <a:cs typeface="Times New Roman" panose="02020603050405020304" pitchFamily="18" charset="0"/>
                        </a:rPr>
                        <a:t>RCT</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98185002"/>
                  </a:ext>
                </a:extLst>
              </a:tr>
              <a:tr h="402771">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l"/>
                      <a:r>
                        <a:rPr lang="en-US" sz="1800" dirty="0">
                          <a:latin typeface="Times New Roman" panose="02020603050405020304" pitchFamily="18" charset="0"/>
                          <a:cs typeface="Times New Roman" panose="02020603050405020304" pitchFamily="18" charset="0"/>
                        </a:rPr>
                        <a:t>Review</a:t>
                      </a:r>
                    </a:p>
                  </a:txBody>
                  <a:tcPr/>
                </a:tc>
                <a:tc>
                  <a:txBody>
                    <a:bodyPr/>
                    <a:lstStyle/>
                    <a:p>
                      <a:pPr algn="ctr"/>
                      <a:r>
                        <a:rPr lang="en-US" sz="1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752306547"/>
                  </a:ext>
                </a:extLst>
              </a:tr>
              <a:tr h="402771">
                <a:tc>
                  <a:txBody>
                    <a:bodyPr/>
                    <a:lstStyle/>
                    <a:p>
                      <a:pPr algn="ctr"/>
                      <a:r>
                        <a:rPr lang="en-US" sz="1800" dirty="0">
                          <a:latin typeface="Times New Roman" panose="02020603050405020304" pitchFamily="18" charset="0"/>
                          <a:cs typeface="Times New Roman" panose="02020603050405020304" pitchFamily="18" charset="0"/>
                        </a:rPr>
                        <a:t>5</a:t>
                      </a:r>
                    </a:p>
                  </a:txBody>
                  <a:tcPr/>
                </a:tc>
                <a:tc>
                  <a:txBody>
                    <a:bodyPr/>
                    <a:lstStyle/>
                    <a:p>
                      <a:pPr algn="l"/>
                      <a:r>
                        <a:rPr lang="en-US" sz="1800" dirty="0">
                          <a:latin typeface="Times New Roman" panose="02020603050405020304" pitchFamily="18" charset="0"/>
                          <a:cs typeface="Times New Roman" panose="02020603050405020304" pitchFamily="18" charset="0"/>
                        </a:rPr>
                        <a:t>Books</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594466628"/>
                  </a:ext>
                </a:extLst>
              </a:tr>
              <a:tr h="40277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effectLst/>
                          <a:latin typeface="Times New Roman" panose="02020603050405020304" pitchFamily="18" charset="0"/>
                          <a:cs typeface="Times New Roman" panose="02020603050405020304" pitchFamily="18" charset="0"/>
                        </a:rPr>
                        <a:t>Grand Total</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Grand Total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43060557"/>
                  </a:ext>
                </a:extLst>
              </a:tr>
            </a:tbl>
          </a:graphicData>
        </a:graphic>
      </p:graphicFrame>
    </p:spTree>
    <p:extLst>
      <p:ext uri="{BB962C8B-B14F-4D97-AF65-F5344CB8AC3E}">
        <p14:creationId xmlns:p14="http://schemas.microsoft.com/office/powerpoint/2010/main" val="100607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3858715154"/>
              </p:ext>
            </p:extLst>
          </p:nvPr>
        </p:nvGraphicFramePr>
        <p:xfrm>
          <a:off x="404036" y="1008421"/>
          <a:ext cx="8435163" cy="5284579"/>
        </p:xfrm>
        <a:graphic>
          <a:graphicData uri="http://schemas.openxmlformats.org/drawingml/2006/table">
            <a:tbl>
              <a:tblPr firstRow="1" bandRow="1">
                <a:tableStyleId>{5C22544A-7EE6-4342-B048-85BDC9FD1C3A}</a:tableStyleId>
              </a:tblPr>
              <a:tblGrid>
                <a:gridCol w="85559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2535">
                  <a:extLst>
                    <a:ext uri="{9D8B030D-6E8A-4147-A177-3AD203B41FA5}">
                      <a16:colId xmlns:a16="http://schemas.microsoft.com/office/drawing/2014/main" val="20002"/>
                    </a:ext>
                  </a:extLst>
                </a:gridCol>
                <a:gridCol w="1921724">
                  <a:extLst>
                    <a:ext uri="{9D8B030D-6E8A-4147-A177-3AD203B41FA5}">
                      <a16:colId xmlns:a16="http://schemas.microsoft.com/office/drawing/2014/main" val="20003"/>
                    </a:ext>
                  </a:extLst>
                </a:gridCol>
                <a:gridCol w="1623060">
                  <a:extLst>
                    <a:ext uri="{9D8B030D-6E8A-4147-A177-3AD203B41FA5}">
                      <a16:colId xmlns:a16="http://schemas.microsoft.com/office/drawing/2014/main" val="20004"/>
                    </a:ext>
                  </a:extLst>
                </a:gridCol>
              </a:tblGrid>
              <a:tr h="764395">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200" dirty="0">
                          <a:latin typeface="Times New Roman" panose="02020603050405020304" pitchFamily="18" charset="0"/>
                          <a:cs typeface="Times New Roman" panose="02020603050405020304" pitchFamily="18" charset="0"/>
                        </a:rPr>
                        <a:t>Title of the Article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Author, Year of Publication</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p>
                      <a:pPr algn="ctr">
                        <a:lnSpc>
                          <a:spcPct val="100000"/>
                        </a:lnSpc>
                      </a:pP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Focus of Study, Design, Method Used, and Sample Size</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Findings of the study and their Conclusions</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Scholar's Remarks on Limitations</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98848">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Comparative analysis of breast cancer detection using machine learning and biosensors</a:t>
                      </a:r>
                    </a:p>
                    <a:p>
                      <a:pPr marL="171450" indent="-171450" algn="just" defTabSz="914400" rtl="0" eaLnBrk="1" latinLnBrk="0" hangingPunct="1">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Amethiya, Yash, et al.</a:t>
                      </a:r>
                    </a:p>
                    <a:p>
                      <a:pPr marL="171450" indent="-171450" algn="just" defTabSz="914400" rtl="0" eaLnBrk="1" latinLnBrk="0" hangingPunct="1">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2022</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Breast cancer detection using ML and biosensors.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Comparative analysis.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ML algorithms. Sample Size: 500 cases.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defTabSz="914400" rtl="0" eaLnBrk="1" latinLnBrk="0" hangingPunct="1">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Findings: ML and biosensors improve detection efficiency.</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defTabSz="914400" rtl="0" eaLnBrk="1" latinLnBrk="0" hangingPunct="1">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Lack of large-scale datasets.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9871">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A fuzzy rule‐based system with decision tree for breast cancer detection</a:t>
                      </a:r>
                    </a:p>
                    <a:p>
                      <a:pPr marL="171450" indent="-171450" algn="just">
                        <a:lnSpc>
                          <a:spcPct val="107000"/>
                        </a:lnSpc>
                        <a:spcAft>
                          <a:spcPts val="800"/>
                        </a:spcAf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Gupta, Vedika, et al</a:t>
                      </a:r>
                    </a:p>
                    <a:p>
                      <a:pPr marL="171450" indent="-171450" algn="just">
                        <a:lnSpc>
                          <a:spcPct val="107000"/>
                        </a:lnSpc>
                        <a:spcAft>
                          <a:spcPts val="800"/>
                        </a:spcAf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2023</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Breast cancer detection.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Fuzzy rule-based system.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Decision tree. Sample Size: 300 cases.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Findings: Enhanced accuracy in detection using hybrid approaches.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Computational complexity.</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243255"/>
                  </a:ext>
                </a:extLst>
              </a:tr>
              <a:tr h="509871">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Breast Cancer Detection by using Supervised Learning Algorithm</a:t>
                      </a:r>
                    </a:p>
                    <a:p>
                      <a:pPr marL="171450" indent="-171450" algn="just">
                        <a:lnSpc>
                          <a:spcPct val="107000"/>
                        </a:lnSpc>
                        <a:spcAft>
                          <a:spcPts val="800"/>
                        </a:spcAft>
                        <a:buFont typeface="Arial" panose="020B0604020202020204" pitchFamily="34" charset="0"/>
                        <a:buChar char="•"/>
                      </a:pPr>
                      <a:r>
                        <a:rPr lang="es-ES" sz="1200" dirty="0" err="1">
                          <a:latin typeface="Times New Roman" panose="02020603050405020304" pitchFamily="18" charset="0"/>
                          <a:cs typeface="Times New Roman" panose="02020603050405020304" pitchFamily="18" charset="0"/>
                        </a:rPr>
                        <a:t>Abarna</a:t>
                      </a:r>
                      <a:r>
                        <a:rPr lang="es-ES" sz="1200" dirty="0">
                          <a:latin typeface="Times New Roman" panose="02020603050405020304" pitchFamily="18" charset="0"/>
                          <a:cs typeface="Times New Roman" panose="02020603050405020304" pitchFamily="18" charset="0"/>
                        </a:rPr>
                        <a:t>, B., &amp; </a:t>
                      </a:r>
                      <a:r>
                        <a:rPr lang="es-ES" sz="1200" dirty="0" err="1">
                          <a:latin typeface="Times New Roman" panose="02020603050405020304" pitchFamily="18" charset="0"/>
                          <a:cs typeface="Times New Roman" panose="02020603050405020304" pitchFamily="18" charset="0"/>
                        </a:rPr>
                        <a:t>Rajesh</a:t>
                      </a:r>
                      <a:r>
                        <a:rPr lang="es-ES" sz="1200" dirty="0">
                          <a:latin typeface="Times New Roman" panose="02020603050405020304" pitchFamily="18" charset="0"/>
                          <a:cs typeface="Times New Roman" panose="02020603050405020304" pitchFamily="18" charset="0"/>
                        </a:rPr>
                        <a:t>, S.</a:t>
                      </a:r>
                    </a:p>
                    <a:p>
                      <a:pPr marL="171450" indent="-171450" algn="just">
                        <a:lnSpc>
                          <a:spcPct val="107000"/>
                        </a:lnSpc>
                        <a:spcAft>
                          <a:spcPts val="800"/>
                        </a:spcAft>
                        <a:buFont typeface="Arial" panose="020B0604020202020204" pitchFamily="34" charset="0"/>
                        <a:buChar char="•"/>
                      </a:pPr>
                      <a:r>
                        <a:rPr lang="es-ES" sz="1200" dirty="0">
                          <a:latin typeface="Times New Roman" panose="02020603050405020304" pitchFamily="18" charset="0"/>
                          <a:cs typeface="Times New Roman" panose="02020603050405020304" pitchFamily="18" charset="0"/>
                        </a:rPr>
                        <a:t> 2022</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Breast cancer detection.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Supervised learning.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ML algorithms.</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Sample Size: 200 cases.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Findings: Effective detection using supervised learning.</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Limited dataset size.</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394643"/>
                  </a:ext>
                </a:extLst>
              </a:tr>
            </a:tbl>
          </a:graphicData>
        </a:graphic>
      </p:graphicFrame>
      <p:sp>
        <p:nvSpPr>
          <p:cNvPr id="8" name="Title 1">
            <a:extLst>
              <a:ext uri="{FF2B5EF4-FFF2-40B4-BE49-F238E27FC236}">
                <a16:creationId xmlns:a16="http://schemas.microsoft.com/office/drawing/2014/main" id="{B1150216-8A5E-44B4-A328-4DF61255FF71}"/>
              </a:ext>
            </a:extLst>
          </p:cNvPr>
          <p:cNvSpPr>
            <a:spLocks noGrp="1"/>
          </p:cNvSpPr>
          <p:nvPr>
            <p:ph type="title"/>
          </p:nvPr>
        </p:nvSpPr>
        <p:spPr>
          <a:xfrm>
            <a:off x="1105729" y="333011"/>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83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D1D3-D9E6-C93F-C644-4755D3749677}"/>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F9621B-DBEE-74C4-0126-6E0E8D465A12}"/>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dirty="0">
              <a:solidFill>
                <a:prstClr val="black">
                  <a:tint val="75000"/>
                </a:prstClr>
              </a:solidFill>
            </a:endParaRPr>
          </a:p>
        </p:txBody>
      </p:sp>
      <p:graphicFrame>
        <p:nvGraphicFramePr>
          <p:cNvPr id="10" name="Content Placeholder 6">
            <a:extLst>
              <a:ext uri="{FF2B5EF4-FFF2-40B4-BE49-F238E27FC236}">
                <a16:creationId xmlns:a16="http://schemas.microsoft.com/office/drawing/2014/main" id="{910709F5-7829-B69A-FDFB-EFF9AED2454D}"/>
              </a:ext>
            </a:extLst>
          </p:cNvPr>
          <p:cNvGraphicFramePr>
            <a:graphicFrameLocks/>
          </p:cNvGraphicFramePr>
          <p:nvPr>
            <p:extLst>
              <p:ext uri="{D42A27DB-BD31-4B8C-83A1-F6EECF244321}">
                <p14:modId xmlns:p14="http://schemas.microsoft.com/office/powerpoint/2010/main" val="1775393123"/>
              </p:ext>
            </p:extLst>
          </p:nvPr>
        </p:nvGraphicFramePr>
        <p:xfrm>
          <a:off x="354418" y="983539"/>
          <a:ext cx="8435163" cy="5645785"/>
        </p:xfrm>
        <a:graphic>
          <a:graphicData uri="http://schemas.openxmlformats.org/drawingml/2006/table">
            <a:tbl>
              <a:tblPr firstRow="1" bandRow="1">
                <a:tableStyleId>{5C22544A-7EE6-4342-B048-85BDC9FD1C3A}</a:tableStyleId>
              </a:tblPr>
              <a:tblGrid>
                <a:gridCol w="7115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802535">
                  <a:extLst>
                    <a:ext uri="{9D8B030D-6E8A-4147-A177-3AD203B41FA5}">
                      <a16:colId xmlns:a16="http://schemas.microsoft.com/office/drawing/2014/main" val="20002"/>
                    </a:ext>
                  </a:extLst>
                </a:gridCol>
                <a:gridCol w="1921724">
                  <a:extLst>
                    <a:ext uri="{9D8B030D-6E8A-4147-A177-3AD203B41FA5}">
                      <a16:colId xmlns:a16="http://schemas.microsoft.com/office/drawing/2014/main" val="20003"/>
                    </a:ext>
                  </a:extLst>
                </a:gridCol>
                <a:gridCol w="1623060">
                  <a:extLst>
                    <a:ext uri="{9D8B030D-6E8A-4147-A177-3AD203B41FA5}">
                      <a16:colId xmlns:a16="http://schemas.microsoft.com/office/drawing/2014/main" val="20004"/>
                    </a:ext>
                  </a:extLst>
                </a:gridCol>
              </a:tblGrid>
              <a:tr h="427988">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200" dirty="0">
                          <a:latin typeface="Times New Roman" panose="02020603050405020304" pitchFamily="18" charset="0"/>
                          <a:cs typeface="Times New Roman" panose="02020603050405020304" pitchFamily="18" charset="0"/>
                        </a:rPr>
                        <a:t>Title of the Article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Author, Year of Publication</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p>
                      <a:pPr algn="ctr">
                        <a:lnSpc>
                          <a:spcPct val="100000"/>
                        </a:lnSpc>
                      </a:pP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Focus of Study, Design, Method Used, and Sample Size</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p>
                      <a:pPr algn="ctr">
                        <a:lnSpc>
                          <a:spcPct val="100000"/>
                        </a:lnSpc>
                      </a:pP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Scholar's Remarks on Limitations</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17355">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Breast Cancer Detection Using Fuzzy C-Means and Artificial Bee Colony Optimization</a:t>
                      </a:r>
                    </a:p>
                    <a:p>
                      <a:pPr marL="171450" indent="-171450" algn="just" defTabSz="914400" rtl="0" eaLnBrk="1" latinLnBrk="0" hangingPunct="1">
                        <a:lnSpc>
                          <a:spcPct val="107000"/>
                        </a:lnSpc>
                        <a:spcAft>
                          <a:spcPts val="800"/>
                        </a:spcAf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Sundaravadivelu, B., &amp; Santhanakrishnan, K.</a:t>
                      </a:r>
                    </a:p>
                    <a:p>
                      <a:pPr marL="171450" indent="-171450" algn="just" defTabSz="914400" rtl="0" eaLnBrk="1" latinLnBrk="0" hangingPunct="1">
                        <a:lnSpc>
                          <a:spcPct val="107000"/>
                        </a:lnSpc>
                        <a:spcAft>
                          <a:spcPts val="800"/>
                        </a:spcAf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2023</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Segmentation and grading.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Fuzzy C-Means and optimization.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Random forest classifier.</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Sample Size: 250 cases.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Findings: Improved segmentation and grading accuracy.</a:t>
                      </a:r>
                    </a:p>
                    <a:p>
                      <a:pPr marL="171450" indent="-171450" algn="just">
                        <a:lnSpc>
                          <a:spcPct val="107000"/>
                        </a:lnSpc>
                        <a:spcAft>
                          <a:spcPts val="800"/>
                        </a:spcAft>
                        <a:buFont typeface="Arial" panose="020B0604020202020204" pitchFamily="34" charset="0"/>
                        <a:buChar char="•"/>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defTabSz="914400" rtl="0" eaLnBrk="1" latinLnBrk="0" hangingPunct="1">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Complexity in implementation.</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79074">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Review of CAD systems for breast tumor classification using ultrasound</a:t>
                      </a:r>
                    </a:p>
                    <a:p>
                      <a:pPr marL="171450" indent="-171450" algn="just">
                        <a:lnSpc>
                          <a:spcPct val="107000"/>
                        </a:lnSpc>
                        <a:spcAft>
                          <a:spcPts val="800"/>
                        </a:spcAft>
                        <a:buFont typeface="Arial" panose="020B0604020202020204" pitchFamily="34" charset="0"/>
                        <a:buChar char="•"/>
                      </a:pPr>
                      <a:r>
                        <a:rPr lang="it-IT" sz="1200" dirty="0">
                          <a:latin typeface="Times New Roman" panose="02020603050405020304" pitchFamily="18" charset="0"/>
                          <a:cs typeface="Times New Roman" panose="02020603050405020304" pitchFamily="18" charset="0"/>
                        </a:rPr>
                        <a:t>Kriti, Virmani, J., &amp; Agarwal, R.</a:t>
                      </a:r>
                    </a:p>
                    <a:p>
                      <a:pPr marL="171450" indent="-171450" algn="just">
                        <a:lnSpc>
                          <a:spcPct val="107000"/>
                        </a:lnSpc>
                        <a:spcAft>
                          <a:spcPts val="800"/>
                        </a:spcAft>
                        <a:buFont typeface="Arial" panose="020B0604020202020204" pitchFamily="34" charset="0"/>
                        <a:buChar char="•"/>
                      </a:pPr>
                      <a:r>
                        <a:rPr lang="it-IT" sz="1200" dirty="0">
                          <a:latin typeface="Times New Roman" panose="02020603050405020304" pitchFamily="18" charset="0"/>
                          <a:cs typeface="Times New Roman" panose="02020603050405020304" pitchFamily="18" charset="0"/>
                        </a:rPr>
                        <a:t> 2022</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CAD systems for breast tumor detection.</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Review-based study.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Analysis of B-mode ultrasound. Sample Size: 150 systems reviewed.</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Findings: High potential of CAD systems in ultrasound.</a:t>
                      </a:r>
                    </a:p>
                    <a:p>
                      <a:pPr marL="171450" indent="-171450" algn="just">
                        <a:lnSpc>
                          <a:spcPct val="107000"/>
                        </a:lnSpc>
                        <a:spcAft>
                          <a:spcPts val="800"/>
                        </a:spcAft>
                        <a:buFont typeface="Arial" panose="020B0604020202020204" pitchFamily="34" charset="0"/>
                        <a:buChar char="•"/>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Need for real-time implementation.</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243255"/>
                  </a:ext>
                </a:extLst>
              </a:tr>
              <a:tr h="1049421">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Image processing for identification of breast cancer: A literature survey</a:t>
                      </a:r>
                    </a:p>
                    <a:p>
                      <a:pPr marL="171450" indent="-171450" algn="just">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Delphina, A. A., et al.</a:t>
                      </a:r>
                    </a:p>
                    <a:p>
                      <a:pPr marL="171450" indent="-171450" algn="just">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2018</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Image processing methods.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Literature survey. Method: Image processing techniques.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Sample Size: 50 studies reviewed</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Findings: Overview of methods and their efficiency. </a:t>
                      </a:r>
                    </a:p>
                    <a:p>
                      <a:pPr marL="171450" indent="-171450" algn="just">
                        <a:lnSpc>
                          <a:spcPct val="107000"/>
                        </a:lnSpc>
                        <a:spcAft>
                          <a:spcPts val="800"/>
                        </a:spcAft>
                        <a:buFont typeface="Arial" panose="020B0604020202020204" pitchFamily="34" charset="0"/>
                        <a:buChar char="•"/>
                      </a:pP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Lacks experimental validation.</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394643"/>
                  </a:ext>
                </a:extLst>
              </a:tr>
            </a:tbl>
          </a:graphicData>
        </a:graphic>
      </p:graphicFrame>
      <p:sp>
        <p:nvSpPr>
          <p:cNvPr id="8" name="Title 1">
            <a:extLst>
              <a:ext uri="{FF2B5EF4-FFF2-40B4-BE49-F238E27FC236}">
                <a16:creationId xmlns:a16="http://schemas.microsoft.com/office/drawing/2014/main" id="{01438CDB-F055-9896-A0DE-20DC64D03B84}"/>
              </a:ext>
            </a:extLst>
          </p:cNvPr>
          <p:cNvSpPr>
            <a:spLocks noGrp="1"/>
          </p:cNvSpPr>
          <p:nvPr>
            <p:ph type="title"/>
          </p:nvPr>
        </p:nvSpPr>
        <p:spPr>
          <a:xfrm>
            <a:off x="1105729" y="333011"/>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16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1219987935"/>
              </p:ext>
            </p:extLst>
          </p:nvPr>
        </p:nvGraphicFramePr>
        <p:xfrm>
          <a:off x="354418" y="1196752"/>
          <a:ext cx="8435163" cy="2689733"/>
        </p:xfrm>
        <a:graphic>
          <a:graphicData uri="http://schemas.openxmlformats.org/drawingml/2006/table">
            <a:tbl>
              <a:tblPr firstRow="1" bandRow="1">
                <a:tableStyleId>{5C22544A-7EE6-4342-B048-85BDC9FD1C3A}</a:tableStyleId>
              </a:tblPr>
              <a:tblGrid>
                <a:gridCol w="715598">
                  <a:extLst>
                    <a:ext uri="{9D8B030D-6E8A-4147-A177-3AD203B41FA5}">
                      <a16:colId xmlns:a16="http://schemas.microsoft.com/office/drawing/2014/main" val="20000"/>
                    </a:ext>
                  </a:extLst>
                </a:gridCol>
                <a:gridCol w="2372246">
                  <a:extLst>
                    <a:ext uri="{9D8B030D-6E8A-4147-A177-3AD203B41FA5}">
                      <a16:colId xmlns:a16="http://schemas.microsoft.com/office/drawing/2014/main" val="20001"/>
                    </a:ext>
                  </a:extLst>
                </a:gridCol>
                <a:gridCol w="1802535">
                  <a:extLst>
                    <a:ext uri="{9D8B030D-6E8A-4147-A177-3AD203B41FA5}">
                      <a16:colId xmlns:a16="http://schemas.microsoft.com/office/drawing/2014/main" val="20002"/>
                    </a:ext>
                  </a:extLst>
                </a:gridCol>
                <a:gridCol w="1921724">
                  <a:extLst>
                    <a:ext uri="{9D8B030D-6E8A-4147-A177-3AD203B41FA5}">
                      <a16:colId xmlns:a16="http://schemas.microsoft.com/office/drawing/2014/main" val="20003"/>
                    </a:ext>
                  </a:extLst>
                </a:gridCol>
                <a:gridCol w="1623060">
                  <a:extLst>
                    <a:ext uri="{9D8B030D-6E8A-4147-A177-3AD203B41FA5}">
                      <a16:colId xmlns:a16="http://schemas.microsoft.com/office/drawing/2014/main" val="20004"/>
                    </a:ext>
                  </a:extLst>
                </a:gridCol>
              </a:tblGrid>
              <a:tr h="764395">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200" dirty="0">
                          <a:latin typeface="Times New Roman" panose="02020603050405020304" pitchFamily="18" charset="0"/>
                          <a:cs typeface="Times New Roman" panose="02020603050405020304" pitchFamily="18" charset="0"/>
                        </a:rPr>
                        <a:t>Title of the Article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Times New Roman" panose="02020603050405020304" pitchFamily="18" charset="0"/>
                          <a:ea typeface="+mn-ea"/>
                          <a:cs typeface="Times New Roman" panose="02020603050405020304" pitchFamily="18" charset="0"/>
                        </a:rPr>
                        <a:t>Author, year of Publication</a:t>
                      </a:r>
                    </a:p>
                    <a:p>
                      <a:pPr algn="ctr">
                        <a:lnSpc>
                          <a:spcPct val="100000"/>
                        </a:lnSpc>
                      </a:pP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Focus of Study, Design, Method Used, and Sample Size</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200" dirty="0">
                          <a:latin typeface="Times New Roman" panose="02020603050405020304" pitchFamily="18" charset="0"/>
                          <a:cs typeface="Times New Roman" panose="02020603050405020304" pitchFamily="18" charset="0"/>
                        </a:rPr>
                        <a:t>Findings, Conclusions, and Scholar's Remarks on Limitations</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98848">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200" dirty="0">
                          <a:latin typeface="Times New Roman" panose="02020603050405020304" pitchFamily="18" charset="0"/>
                          <a:cs typeface="Times New Roman" panose="02020603050405020304" pitchFamily="18" charset="0"/>
                        </a:rPr>
                        <a:t>ABT: A comparative analytical survey on Analysis of Breast Thermograms</a:t>
                      </a:r>
                    </a:p>
                    <a:p>
                      <a:pPr marL="171450" indent="-171450" algn="just" defTabSz="914400" rtl="0" eaLnBrk="1" latinLnBrk="0" hangingPunct="1">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Ensafi, M., et al.</a:t>
                      </a:r>
                    </a:p>
                    <a:p>
                      <a:pPr marL="171450" indent="-171450" algn="just" defTabSz="914400" rtl="0" eaLnBrk="1" latinLnBrk="0" hangingPunct="1">
                        <a:lnSpc>
                          <a:spcPct val="107000"/>
                        </a:lnSpc>
                        <a:spcAft>
                          <a:spcPts val="800"/>
                        </a:spcAft>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 2024</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just">
                        <a:lnSpc>
                          <a:spcPct val="107000"/>
                        </a:lnSpc>
                        <a:spcAft>
                          <a:spcPts val="800"/>
                        </a:spcAft>
                      </a:pPr>
                      <a:endParaRPr lang="en-IN" sz="1200" b="1"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 Breast thermograms.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 Analytical survey.</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Method: Comparative analysis. </a:t>
                      </a:r>
                    </a:p>
                    <a:p>
                      <a:pPr marL="171450" indent="-171450" algn="just">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Sample Size: 400 thermograms.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defTabSz="914400" rtl="0" eaLnBrk="1" latinLnBrk="0" hangingPunct="1">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Findings: Insights into breast thermogram analysis techniques.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defTabSz="914400" rtl="0" eaLnBrk="1" latinLnBrk="0" hangingPunct="1">
                        <a:lnSpc>
                          <a:spcPct val="107000"/>
                        </a:lnSpc>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 Limited exploration of advanced methods.</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itle 1">
            <a:extLst>
              <a:ext uri="{FF2B5EF4-FFF2-40B4-BE49-F238E27FC236}">
                <a16:creationId xmlns:a16="http://schemas.microsoft.com/office/drawing/2014/main" id="{B1150216-8A5E-44B4-A328-4DF61255FF71}"/>
              </a:ext>
            </a:extLst>
          </p:cNvPr>
          <p:cNvSpPr>
            <a:spLocks noGrp="1"/>
          </p:cNvSpPr>
          <p:nvPr>
            <p:ph type="title"/>
          </p:nvPr>
        </p:nvSpPr>
        <p:spPr>
          <a:xfrm>
            <a:off x="1105729" y="333011"/>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21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5" y="332656"/>
            <a:ext cx="9073145" cy="663575"/>
          </a:xfrm>
        </p:spPr>
        <p:txBody>
          <a:bodyPr>
            <a:normAutofit/>
          </a:bodyPr>
          <a:lstStyle/>
          <a:p>
            <a:pPr algn="ctr"/>
            <a:r>
              <a:rPr lang="en-US" sz="3200" b="1" dirty="0">
                <a:latin typeface="Times New Roman" panose="02020603050405020304" pitchFamily="18" charset="0"/>
                <a:cs typeface="Times New Roman" panose="02020603050405020304" pitchFamily="18" charset="0"/>
              </a:rPr>
              <a:t>KNOWLEDGE GAP SUMMARY</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
        <p:nvSpPr>
          <p:cNvPr id="3" name="Rectangle 1">
            <a:extLst>
              <a:ext uri="{FF2B5EF4-FFF2-40B4-BE49-F238E27FC236}">
                <a16:creationId xmlns:a16="http://schemas.microsoft.com/office/drawing/2014/main" id="{B8B599BD-0A27-0DB0-E177-06D88C4C2A33}"/>
              </a:ext>
            </a:extLst>
          </p:cNvPr>
          <p:cNvSpPr>
            <a:spLocks noChangeArrowheads="1"/>
          </p:cNvSpPr>
          <p:nvPr/>
        </p:nvSpPr>
        <p:spPr bwMode="auto">
          <a:xfrm>
            <a:off x="755576" y="1346285"/>
            <a:ext cx="76328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Limitations: Lack of large-scale and diverse datasets in many studies.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Complexity: Real-time implementation remains a challenge.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Exploration of Techniques: The study narrowly focused on specific methods, with insufficient exploration of emerging</a:t>
            </a:r>
            <a:r>
              <a:rPr lang="en-US" altLang="en-US" dirty="0">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approaches like deep learning.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Challenges: </a:t>
            </a:r>
            <a:r>
              <a:rPr lang="en-US" altLang="en-US" dirty="0">
                <a:latin typeface="Times New Roman" panose="02020603050405020304" pitchFamily="18" charset="0"/>
                <a:cs typeface="Times New Roman" panose="02020603050405020304" pitchFamily="18" charset="0"/>
              </a:rPr>
              <a:t>Mammogram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 are not fully integrated with current </a:t>
            </a:r>
            <a:r>
              <a:rPr lang="en-US" altLang="en-US" dirty="0">
                <a:latin typeface="Times New Roman" panose="02020603050405020304" pitchFamily="18" charset="0"/>
                <a:cs typeface="Times New Roman" panose="02020603050405020304" pitchFamily="18" charset="0"/>
              </a:rPr>
              <a:t>D</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L-based detection systems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Applications: Several methods require further development for effective real-time applications</a:t>
            </a:r>
            <a:r>
              <a:rPr lang="en-US" altLang="en-US" dirty="0">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clinical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48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5043"/>
            <a:ext cx="8358186" cy="914400"/>
          </a:xfrm>
        </p:spPr>
        <p:txBody>
          <a:bodyPr>
            <a:normAutofit/>
          </a:bodyPr>
          <a:lstStyle/>
          <a:p>
            <a:r>
              <a:rPr lang="en-US" sz="3200" b="1" dirty="0">
                <a:latin typeface="Times New Roman" panose="02020603050405020304" pitchFamily="18" charset="0"/>
                <a:cs typeface="Times New Roman" panose="02020603050405020304" pitchFamily="18" charset="0"/>
              </a:rPr>
              <a:t>RESEARCH QUESTION</a:t>
            </a:r>
            <a:endParaRPr lang="en-US" sz="3200" dirty="0"/>
          </a:p>
        </p:txBody>
      </p:sp>
      <p:sp>
        <p:nvSpPr>
          <p:cNvPr id="10" name="TextBox 9"/>
          <p:cNvSpPr txBox="1"/>
          <p:nvPr/>
        </p:nvSpPr>
        <p:spPr>
          <a:xfrm>
            <a:off x="2971800" y="5725923"/>
            <a:ext cx="3581400" cy="1132077"/>
          </a:xfrm>
          <a:prstGeom prst="rect">
            <a:avLst/>
          </a:prstGeom>
          <a:noFill/>
        </p:spPr>
        <p:txBody>
          <a:bodyPr wrap="square" rtlCol="0">
            <a:spAutoFit/>
          </a:bodyPr>
          <a:lstStyle/>
          <a:p>
            <a:endParaRPr lang="en-US" dirty="0"/>
          </a:p>
        </p:txBody>
      </p:sp>
      <p:sp>
        <p:nvSpPr>
          <p:cNvPr id="9" name="Content Placeholder 8"/>
          <p:cNvSpPr>
            <a:spLocks noGrp="1"/>
          </p:cNvSpPr>
          <p:nvPr>
            <p:ph idx="1"/>
          </p:nvPr>
        </p:nvSpPr>
        <p:spPr>
          <a:xfrm>
            <a:off x="683568" y="1295400"/>
            <a:ext cx="7632848" cy="2133600"/>
          </a:xfrm>
        </p:spPr>
        <p:txBody>
          <a:bodyPr>
            <a:normAutofit lnSpcReduction="10000"/>
          </a:bodyPr>
          <a:lstStyle/>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How can deep learning, ResNet50, VGG16, and MobileNet algorithms be used to classify breast cancer images accurately, and how can a user-friendly graphical interface (GUI) be designed to enable medical professionals to easily access and interpret the results for improved diagnosis and early detection?</a:t>
            </a:r>
          </a:p>
          <a:p>
            <a:pPr marL="914400" lvl="1"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71800" y="5725923"/>
            <a:ext cx="3581400" cy="1132077"/>
          </a:xfrm>
          <a:prstGeom prst="rect">
            <a:avLst/>
          </a:prstGeom>
          <a:noFill/>
        </p:spPr>
        <p:txBody>
          <a:bodyPr wrap="square" rtlCol="0">
            <a:spAutoFit/>
          </a:bodyPr>
          <a:lstStyle/>
          <a:p>
            <a:endParaRPr lang="en-US" dirty="0"/>
          </a:p>
        </p:txBody>
      </p:sp>
      <p:sp>
        <p:nvSpPr>
          <p:cNvPr id="12" name="Rectangle 11"/>
          <p:cNvSpPr/>
          <p:nvPr/>
        </p:nvSpPr>
        <p:spPr>
          <a:xfrm>
            <a:off x="863588" y="692696"/>
            <a:ext cx="7416824" cy="3293209"/>
          </a:xfrm>
          <a:prstGeom prst="rect">
            <a:avLst/>
          </a:prstGeom>
        </p:spPr>
        <p:txBody>
          <a:bodyPr wrap="square">
            <a:spAutoFit/>
          </a:bodyPr>
          <a:lstStyle/>
          <a:p>
            <a:pPr algn="ctr"/>
            <a:r>
              <a:rPr lang="en-US" sz="3200" b="1" dirty="0">
                <a:latin typeface="Times New Roman" pitchFamily="18" charset="0"/>
                <a:cs typeface="Times New Roman" pitchFamily="18" charset="0"/>
              </a:rPr>
              <a:t>AIM</a:t>
            </a:r>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a:p>
            <a:pPr algn="just"/>
            <a:r>
              <a:rPr lang="en-US" dirty="0">
                <a:latin typeface="Times New Roman" panose="02020603050405020304" pitchFamily="18" charset="0"/>
                <a:cs typeface="Times New Roman" panose="02020603050405020304" pitchFamily="18" charset="0"/>
              </a:rPr>
              <a:t>To develop an interactive breast cancer classification system using comparative analysis in  ResNet50, VGG16, and MobileNet deep learning algorithms, integrated with a user-friendly Graphical User Interface (GUI). The system will accurately classify breast cancer images into benign and malignant categories, providing medical professionals with reliable, AI-assisted diagnostic tools. The goal is to enhance early detection and improve diagnostic efficiency, making advanced technology accessible to healthcare providers without technical expertise.</a:t>
            </a:r>
          </a:p>
        </p:txBody>
      </p:sp>
    </p:spTree>
    <p:extLst>
      <p:ext uri="{BB962C8B-B14F-4D97-AF65-F5344CB8AC3E}">
        <p14:creationId xmlns:p14="http://schemas.microsoft.com/office/powerpoint/2010/main" val="242722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39C8-9191-448F-BA9B-65F1367F3993}"/>
              </a:ext>
            </a:extLst>
          </p:cNvPr>
          <p:cNvSpPr>
            <a:spLocks noGrp="1"/>
          </p:cNvSpPr>
          <p:nvPr>
            <p:ph type="title"/>
          </p:nvPr>
        </p:nvSpPr>
        <p:spPr>
          <a:xfrm>
            <a:off x="628650" y="365196"/>
            <a:ext cx="7886700" cy="449263"/>
          </a:xfrm>
        </p:spPr>
        <p:txBody>
          <a:bodyPr>
            <a:noAutofit/>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5" name="Rectangle 4">
            <a:extLst>
              <a:ext uri="{FF2B5EF4-FFF2-40B4-BE49-F238E27FC236}">
                <a16:creationId xmlns:a16="http://schemas.microsoft.com/office/drawing/2014/main" id="{8527A9F0-21AE-4FC4-BA4D-D2845A13C4B0}"/>
              </a:ext>
            </a:extLst>
          </p:cNvPr>
          <p:cNvSpPr/>
          <p:nvPr/>
        </p:nvSpPr>
        <p:spPr>
          <a:xfrm>
            <a:off x="650572" y="1085954"/>
            <a:ext cx="7448499" cy="4801314"/>
          </a:xfrm>
          <a:prstGeom prst="rect">
            <a:avLst/>
          </a:prstGeom>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a:latin typeface="Times New Roman" panose="02020603050405020304" pitchFamily="18" charset="0"/>
                <a:cs typeface="Times New Roman" panose="02020603050405020304" pitchFamily="18" charset="0"/>
              </a:rPr>
              <a:t>To extract the features from Mammographic images and create a CSV file.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 accurate breast cancer classification model using the comparative analysis of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ResNet50, VGG16, and MobileNet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algorithms to distinguish between benign and malignant tumors based on medical images.</a:t>
            </a:r>
          </a:p>
          <a:p>
            <a:pPr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To d</a:t>
            </a:r>
            <a:r>
              <a:rPr lang="en-US" sz="1800" dirty="0">
                <a:latin typeface="Times New Roman" panose="02020603050405020304" pitchFamily="18" charset="0"/>
                <a:cs typeface="Times New Roman" panose="02020603050405020304" pitchFamily="18" charset="0"/>
              </a:rPr>
              <a:t>esign an interactive GUI to make the system accessible to medical professionals with minimal technical expertise.</a:t>
            </a:r>
          </a:p>
          <a:p>
            <a:pPr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To p</a:t>
            </a:r>
            <a:r>
              <a:rPr lang="en-US" sz="1800" dirty="0">
                <a:latin typeface="Times New Roman" panose="02020603050405020304" pitchFamily="18" charset="0"/>
                <a:cs typeface="Times New Roman" panose="02020603050405020304" pitchFamily="18" charset="0"/>
              </a:rPr>
              <a:t>rovide a practical tool that can be used by clinicians, researchers, and healthcare professionals to streamline breast cancer diagnosis and decision-making.</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To integrate cutting-edge technology with a focus on usability, ensuring the solution is practical for real-world medical applications.</a:t>
            </a:r>
          </a:p>
        </p:txBody>
      </p:sp>
      <p:sp>
        <p:nvSpPr>
          <p:cNvPr id="3" name="Slide Number Placeholder 5">
            <a:extLst>
              <a:ext uri="{FF2B5EF4-FFF2-40B4-BE49-F238E27FC236}">
                <a16:creationId xmlns:a16="http://schemas.microsoft.com/office/drawing/2014/main" id="{412FD136-3593-9D64-3428-A1E9E63518BF}"/>
              </a:ext>
            </a:extLst>
          </p:cNvPr>
          <p:cNvSpPr txBox="1">
            <a:spLocks/>
          </p:cNvSpPr>
          <p:nvPr/>
        </p:nvSpPr>
        <p:spPr>
          <a:xfrm>
            <a:off x="6057900" y="6369016"/>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92257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7848600" cy="868362"/>
          </a:xfrm>
        </p:spPr>
        <p:txBody>
          <a:bodyPr>
            <a:normAutofit/>
          </a:bodyPr>
          <a:lstStyle/>
          <a:p>
            <a:r>
              <a:rPr lang="en-US" sz="3200" b="1" dirty="0">
                <a:latin typeface="Times New Roman" pitchFamily="18" charset="0"/>
                <a:cs typeface="Times New Roman" pitchFamily="18" charset="0"/>
              </a:rPr>
              <a:t>METHODOLOGY</a:t>
            </a:r>
          </a:p>
        </p:txBody>
      </p:sp>
      <p:sp>
        <p:nvSpPr>
          <p:cNvPr id="4" name="Rectangle 1">
            <a:extLst>
              <a:ext uri="{FF2B5EF4-FFF2-40B4-BE49-F238E27FC236}">
                <a16:creationId xmlns:a16="http://schemas.microsoft.com/office/drawing/2014/main" id="{4742C0F0-3FEB-89A9-6740-D160DC43A2CD}"/>
              </a:ext>
            </a:extLst>
          </p:cNvPr>
          <p:cNvSpPr>
            <a:spLocks noChangeArrowheads="1"/>
          </p:cNvSpPr>
          <p:nvPr/>
        </p:nvSpPr>
        <p:spPr bwMode="auto">
          <a:xfrm rot="10800000" flipV="1">
            <a:off x="554256" y="1144563"/>
            <a:ext cx="7848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breast cancer image datasets, such as mammograms or histopathological images</a:t>
            </a:r>
            <a:r>
              <a:rPr lang="en-US" altLang="en-US" dirty="0">
                <a:latin typeface="Times New Roman" panose="02020603050405020304" pitchFamily="18" charset="0"/>
                <a:cs typeface="Times New Roman" panose="02020603050405020304" pitchFamily="18" charset="0"/>
              </a:rPr>
              <a:t> such as CBIS-DDSM.</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 the images by resizing, normalizing</a:t>
            </a:r>
            <a:r>
              <a:rPr lang="en-US" altLang="en-US" dirty="0">
                <a:latin typeface="Times New Roman" panose="02020603050405020304" pitchFamily="18" charset="0"/>
                <a:cs typeface="Times New Roman" panose="02020603050405020304" pitchFamily="18" charset="0"/>
              </a:rPr>
              <a: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augmenting, and </a:t>
            </a:r>
            <a:r>
              <a:rPr lang="en-US" altLang="en-US" dirty="0">
                <a:latin typeface="Times New Roman" panose="02020603050405020304" pitchFamily="18" charset="0"/>
                <a:cs typeface="Times New Roman" panose="02020603050405020304" pitchFamily="18" charset="0"/>
              </a:rPr>
              <a:t>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xtracting the data to improve model robustness. This step includes data cleaning, removing irrelevant features, and transforming the images to a consistent format for input into the deep learning model.</a:t>
            </a:r>
          </a:p>
          <a:p>
            <a:pPr marL="742950" lvl="1" indent="-285750" algn="just" eaLnBrk="0" fontAlgn="base" hangingPunct="0">
              <a:spcBef>
                <a:spcPct val="0"/>
              </a:spcBef>
              <a:spcAft>
                <a:spcPct val="0"/>
              </a:spcAft>
              <a:buFont typeface="Courier New" panose="02070309020205020404" pitchFamily="49" charset="0"/>
              <a:buChar char="o"/>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 using ResNet50, VGG16, MobileNet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the ResNet50, VGG16, MobileNet deep learning architecture, known for its high accuracy in image classification tasks. This model utilizes residual connections to help the network learn deep features more effectively.</a:t>
            </a: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Fine-tune the model by training it on the prepared dataset, adjusting hyperparameters such as learning rate, batch size, and number of epochs to optimize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with medium confidence">
            <a:extLst>
              <a:ext uri="{FF2B5EF4-FFF2-40B4-BE49-F238E27FC236}">
                <a16:creationId xmlns:a16="http://schemas.microsoft.com/office/drawing/2014/main" id="{446F3FDE-D180-F0E4-1D34-24F85E373962}"/>
              </a:ext>
            </a:extLst>
          </p:cNvPr>
          <p:cNvPicPr>
            <a:picLocks noChangeAspect="1"/>
          </p:cNvPicPr>
          <p:nvPr/>
        </p:nvPicPr>
        <p:blipFill>
          <a:blip r:embed="rId3"/>
          <a:stretch>
            <a:fillRect/>
          </a:stretch>
        </p:blipFill>
        <p:spPr>
          <a:xfrm>
            <a:off x="0" y="876300"/>
            <a:ext cx="9144000" cy="5143500"/>
          </a:xfrm>
          <a:prstGeom prst="rect">
            <a:avLst/>
          </a:prstGeom>
        </p:spPr>
      </p:pic>
      <p:sp>
        <p:nvSpPr>
          <p:cNvPr id="7" name="TextBox 6">
            <a:extLst>
              <a:ext uri="{FF2B5EF4-FFF2-40B4-BE49-F238E27FC236}">
                <a16:creationId xmlns:a16="http://schemas.microsoft.com/office/drawing/2014/main" id="{DE1C2DC3-90D2-BB07-5384-6A1BFB5D4517}"/>
              </a:ext>
            </a:extLst>
          </p:cNvPr>
          <p:cNvSpPr txBox="1"/>
          <p:nvPr/>
        </p:nvSpPr>
        <p:spPr>
          <a:xfrm>
            <a:off x="990600" y="3429000"/>
            <a:ext cx="7034893" cy="846386"/>
          </a:xfrm>
          <a:prstGeom prst="rect">
            <a:avLst/>
          </a:prstGeom>
          <a:noFill/>
        </p:spPr>
        <p:txBody>
          <a:bodyPr wrap="square" rtlCol="0">
            <a:spAutoFit/>
          </a:bodyPr>
          <a:lstStyle/>
          <a:p>
            <a:pPr algn="ctr"/>
            <a:r>
              <a:rPr lang="en-US" sz="2800" dirty="0">
                <a:solidFill>
                  <a:prstClr val="white"/>
                </a:solidFill>
              </a:rPr>
              <a:t>Faculty of Engineering And Technology</a:t>
            </a:r>
          </a:p>
          <a:p>
            <a:pPr algn="ctr"/>
            <a:r>
              <a:rPr lang="en-US" sz="2100" dirty="0">
                <a:solidFill>
                  <a:prstClr val="white"/>
                </a:solidFill>
              </a:rPr>
              <a:t>Department of Artificial Intelligence and Data Science</a:t>
            </a:r>
          </a:p>
        </p:txBody>
      </p:sp>
    </p:spTree>
    <p:extLst>
      <p:ext uri="{BB962C8B-B14F-4D97-AF65-F5344CB8AC3E}">
        <p14:creationId xmlns:p14="http://schemas.microsoft.com/office/powerpoint/2010/main" val="202019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3F1B-B18E-B00B-2EB9-CC10907C76E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6" name="Slide Number Placeholder 5">
            <a:extLst>
              <a:ext uri="{FF2B5EF4-FFF2-40B4-BE49-F238E27FC236}">
                <a16:creationId xmlns:a16="http://schemas.microsoft.com/office/drawing/2014/main" id="{8271F55C-DD2E-1DDA-FBC0-F7B4E0A3590B}"/>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Rectangle 1">
            <a:extLst>
              <a:ext uri="{FF2B5EF4-FFF2-40B4-BE49-F238E27FC236}">
                <a16:creationId xmlns:a16="http://schemas.microsoft.com/office/drawing/2014/main" id="{D330742E-57BD-D0FC-1DF3-92CF8B5B20DF}"/>
              </a:ext>
            </a:extLst>
          </p:cNvPr>
          <p:cNvSpPr>
            <a:spLocks noGrp="1" noChangeArrowheads="1"/>
          </p:cNvSpPr>
          <p:nvPr>
            <p:ph idx="1"/>
          </p:nvPr>
        </p:nvSpPr>
        <p:spPr bwMode="auto">
          <a:xfrm>
            <a:off x="454841" y="1196752"/>
            <a:ext cx="80752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Development with 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685800" lvl="1" algn="just" eaLnBrk="0" fontAlgn="base" hangingPunct="0">
              <a:spcBef>
                <a:spcPct val="0"/>
              </a:spcBef>
              <a:spcAft>
                <a:spcPct val="0"/>
              </a:spcAft>
              <a:buFont typeface="Courier New" panose="02070309020205020404" pitchFamily="49" charset="0"/>
              <a:buChar char="o"/>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interactive Graphical User Interface (GUI) using Streamlit, allowing users to upload breast cancer images and display the classification results.</a:t>
            </a:r>
          </a:p>
          <a:p>
            <a:pPr marL="685800" lvl="1" algn="just" eaLnBrk="0" fontAlgn="base" hangingPunct="0">
              <a:spcBef>
                <a:spcPct val="0"/>
              </a:spcBef>
              <a:spcAft>
                <a:spcPct val="0"/>
              </a:spcAft>
              <a:buFont typeface="Courier New" panose="02070309020205020404" pitchFamily="49" charset="0"/>
              <a:buChar char="o"/>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interface will present an easy-to-use platform for healthcare professionals to interact with the deep learning model without requiring technical knowledge.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and Testing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685800"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the trained </a:t>
            </a:r>
            <a:r>
              <a:rPr lang="en-US" altLang="en-US" sz="1800" dirty="0">
                <a:latin typeface="Times New Roman" panose="02020603050405020304" pitchFamily="18" charset="0"/>
                <a:cs typeface="Times New Roman" panose="02020603050405020304" pitchFamily="18" charset="0"/>
              </a:rPr>
              <a:t>VGG16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with the Streamlit GUI for seamless</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interaction.</a:t>
            </a:r>
          </a:p>
          <a:p>
            <a:pPr marL="685800"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extensive testing using a separate validation dataset to ensure the model’s performance is accurate and reliable in classifying new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33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1A724-3B04-E3AF-F05B-759789C93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20751-E1AE-CAB9-F308-AF5754D90A1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6" name="Slide Number Placeholder 5">
            <a:extLst>
              <a:ext uri="{FF2B5EF4-FFF2-40B4-BE49-F238E27FC236}">
                <a16:creationId xmlns:a16="http://schemas.microsoft.com/office/drawing/2014/main" id="{954A4AD1-4489-719A-6181-3125005A078F}"/>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Rectangle 1">
            <a:extLst>
              <a:ext uri="{FF2B5EF4-FFF2-40B4-BE49-F238E27FC236}">
                <a16:creationId xmlns:a16="http://schemas.microsoft.com/office/drawing/2014/main" id="{72033534-A95C-7DDA-590F-5A9E7DE22AD8}"/>
              </a:ext>
            </a:extLst>
          </p:cNvPr>
          <p:cNvSpPr>
            <a:spLocks noGrp="1" noChangeArrowheads="1"/>
          </p:cNvSpPr>
          <p:nvPr>
            <p:ph idx="1"/>
          </p:nvPr>
        </p:nvSpPr>
        <p:spPr bwMode="auto">
          <a:xfrm>
            <a:off x="611559" y="1417638"/>
            <a:ext cx="79208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application on a cloud platform for easy access and scalability.</a:t>
            </a:r>
          </a:p>
          <a:p>
            <a:pPr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application is accessible to healthcare professionals across different regions, improving its practical use in medical diagnostics.</a:t>
            </a:r>
          </a:p>
          <a:p>
            <a:pPr lvl="1" algn="just" eaLnBrk="0" fontAlgn="base" hangingPunct="0">
              <a:spcBef>
                <a:spcPct val="0"/>
              </a:spcBef>
              <a:spcAft>
                <a:spcPct val="0"/>
              </a:spcAft>
              <a:buFont typeface="Courier New" panose="02070309020205020404" pitchFamily="49" charset="0"/>
              <a:buChar char="o"/>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and 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 using common performance metrics such as accuracy, precision, recall, F1-score, and confusion matrix to assess the effectiveness</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the classification.</a:t>
            </a:r>
          </a:p>
          <a:p>
            <a:pPr lvl="1" algn="just" eaLnBrk="0" fontAlgn="base" hangingPunct="0">
              <a:spcBef>
                <a:spcPct val="0"/>
              </a:spcBef>
              <a:spcAft>
                <a:spcPct val="0"/>
              </a:spcAft>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feedback from medical professionals to refine the GUI and ensure it meets user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53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037B-A8D6-F48D-084C-C03B9338DF3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FLOWCHART</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AB159A7-54A1-502B-9942-DED034114562}"/>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8" name="Picture 7">
            <a:extLst>
              <a:ext uri="{FF2B5EF4-FFF2-40B4-BE49-F238E27FC236}">
                <a16:creationId xmlns:a16="http://schemas.microsoft.com/office/drawing/2014/main" id="{BF75CA63-0D14-E104-CAE0-6FDE21F107BA}"/>
              </a:ext>
            </a:extLst>
          </p:cNvPr>
          <p:cNvPicPr>
            <a:picLocks noChangeAspect="1"/>
          </p:cNvPicPr>
          <p:nvPr/>
        </p:nvPicPr>
        <p:blipFill>
          <a:blip r:embed="rId2"/>
          <a:stretch>
            <a:fillRect/>
          </a:stretch>
        </p:blipFill>
        <p:spPr>
          <a:xfrm>
            <a:off x="2267744" y="1124744"/>
            <a:ext cx="4608512" cy="5638471"/>
          </a:xfrm>
          <a:prstGeom prst="rect">
            <a:avLst/>
          </a:prstGeom>
        </p:spPr>
      </p:pic>
    </p:spTree>
    <p:extLst>
      <p:ext uri="{BB962C8B-B14F-4D97-AF65-F5344CB8AC3E}">
        <p14:creationId xmlns:p14="http://schemas.microsoft.com/office/powerpoint/2010/main" val="102445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MATERIALS and METHOD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173044"/>
            <a:ext cx="7543800" cy="5191126"/>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Materials</a:t>
            </a:r>
          </a:p>
          <a:p>
            <a:pPr lvl="1" algn="just">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Data: Breast cancer image dataset (e.g., CBIS-DDSM dataset).</a:t>
            </a:r>
          </a:p>
          <a:p>
            <a:pPr lvl="1" algn="just">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Software and Tools: Python, TensorFlow/Keras for deep learning, Streamlit for GUI, MongoDB for data storage, and VS Code for development.</a:t>
            </a:r>
          </a:p>
          <a:p>
            <a:pPr lvl="1" algn="just">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Hardware: computer/laptop for development</a:t>
            </a:r>
            <a:r>
              <a:rPr lang="en-IN" sz="1400" dirty="0">
                <a:latin typeface="Times New Roman" panose="02020603050405020304" pitchFamily="18" charset="0"/>
                <a:cs typeface="Times New Roman" panose="02020603050405020304" pitchFamily="18" charset="0"/>
              </a:rPr>
              <a:t>.</a:t>
            </a:r>
          </a:p>
          <a:p>
            <a:pPr lvl="1" algn="just">
              <a:buFont typeface="+mj-lt"/>
              <a:buAutoNum type="arabicPeriod"/>
            </a:pPr>
            <a:endParaRPr lang="en-IN" sz="14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Method</a:t>
            </a:r>
            <a:endParaRPr lang="en-US" sz="18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Data Preprocessing: Resize and normalize images, apply data augmentation, extracting  split the dataset into training, validation, and test sets.</a:t>
            </a:r>
          </a:p>
          <a:p>
            <a:pPr lvl="1"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Model Development: Implement the ResNet50, VGG16, and MobileNet models, fine-tune them using transfer learning for binary classification (benign vs malignant), and train them using an appropriate optimizer.</a:t>
            </a:r>
          </a:p>
          <a:p>
            <a:pPr lvl="1"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GUI Development: Build an intuitive Streamlit interface to upload images and display classification results.</a:t>
            </a:r>
          </a:p>
          <a:p>
            <a:pPr marL="57150" indent="0" algn="just">
              <a:buNone/>
            </a:pPr>
            <a:endParaRPr lang="en-IN" sz="1800" dirty="0">
              <a:latin typeface="Times New Roman" panose="02020603050405020304" pitchFamily="18" charset="0"/>
              <a:cs typeface="Times New Roman" panose="02020603050405020304" pitchFamily="18" charset="0"/>
            </a:endParaRPr>
          </a:p>
          <a:p>
            <a:pPr lvl="1" algn="just">
              <a:buFont typeface="+mj-lt"/>
              <a:buAutoNum type="arabicPeriod"/>
            </a:pPr>
            <a:endParaRPr lang="en-IN"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371850" y="5151692"/>
            <a:ext cx="2686050" cy="300082"/>
          </a:xfrm>
          <a:prstGeom prst="rect">
            <a:avLst/>
          </a:prstGeom>
          <a:noFill/>
        </p:spPr>
        <p:txBody>
          <a:bodyPr wrap="square" rtlCol="0">
            <a:spAutoFit/>
          </a:bodyPr>
          <a:lstStyle/>
          <a:p>
            <a:endParaRPr lang="en-US" sz="1350" dirty="0">
              <a:solidFill>
                <a:prstClr val="black"/>
              </a:solidFill>
            </a:endParaRPr>
          </a:p>
        </p:txBody>
      </p:sp>
      <p:sp>
        <p:nvSpPr>
          <p:cNvPr id="10" name="Slide Number Placeholder 9">
            <a:extLst>
              <a:ext uri="{FF2B5EF4-FFF2-40B4-BE49-F238E27FC236}">
                <a16:creationId xmlns:a16="http://schemas.microsoft.com/office/drawing/2014/main" id="{6EEC84CA-BF41-D741-9CD5-0C5B574C84FC}"/>
              </a:ext>
            </a:extLst>
          </p:cNvPr>
          <p:cNvSpPr>
            <a:spLocks noGrp="1"/>
          </p:cNvSpPr>
          <p:nvPr>
            <p:ph type="sldNum" sz="quarter" idx="12"/>
          </p:nvPr>
        </p:nvSpPr>
        <p:spPr/>
        <p:txBody>
          <a:bodyPr/>
          <a:lstStyle/>
          <a:p>
            <a:fld id="{E86EC999-44D2-4FF2-BD17-7A505A067AD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36448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E6F21-01FC-1563-CEE0-A227F307F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30766-F10E-37DA-A74E-6A239154C481}"/>
              </a:ext>
            </a:extLst>
          </p:cNvPr>
          <p:cNvSpPr>
            <a:spLocks noGrp="1"/>
          </p:cNvSpPr>
          <p:nvPr>
            <p:ph type="title"/>
          </p:nvPr>
        </p:nvSpPr>
        <p:spPr>
          <a:xfrm>
            <a:off x="457200" y="3810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MATERIALS and METHOD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3D9BAD-79F6-519F-B21B-60C9EECF01E8}"/>
              </a:ext>
            </a:extLst>
          </p:cNvPr>
          <p:cNvSpPr txBox="1"/>
          <p:nvPr/>
        </p:nvSpPr>
        <p:spPr>
          <a:xfrm>
            <a:off x="3371850" y="5151692"/>
            <a:ext cx="2686050" cy="300082"/>
          </a:xfrm>
          <a:prstGeom prst="rect">
            <a:avLst/>
          </a:prstGeom>
          <a:noFill/>
        </p:spPr>
        <p:txBody>
          <a:bodyPr wrap="square" rtlCol="0">
            <a:spAutoFit/>
          </a:bodyPr>
          <a:lstStyle/>
          <a:p>
            <a:endParaRPr lang="en-US" sz="1350" dirty="0">
              <a:solidFill>
                <a:prstClr val="black"/>
              </a:solidFill>
            </a:endParaRPr>
          </a:p>
        </p:txBody>
      </p:sp>
      <p:sp>
        <p:nvSpPr>
          <p:cNvPr id="10" name="Slide Number Placeholder 9">
            <a:extLst>
              <a:ext uri="{FF2B5EF4-FFF2-40B4-BE49-F238E27FC236}">
                <a16:creationId xmlns:a16="http://schemas.microsoft.com/office/drawing/2014/main" id="{AC819B9E-2B51-7751-47DE-6A1113B73F9E}"/>
              </a:ext>
            </a:extLst>
          </p:cNvPr>
          <p:cNvSpPr>
            <a:spLocks noGrp="1"/>
          </p:cNvSpPr>
          <p:nvPr>
            <p:ph type="sldNum" sz="quarter" idx="12"/>
          </p:nvPr>
        </p:nvSpPr>
        <p:spPr/>
        <p:txBody>
          <a:bodyPr/>
          <a:lstStyle/>
          <a:p>
            <a:fld id="{E86EC999-44D2-4FF2-BD17-7A505A067AD1}" type="slidenum">
              <a:rPr lang="en-US" smtClean="0">
                <a:solidFill>
                  <a:prstClr val="black">
                    <a:tint val="75000"/>
                  </a:prstClr>
                </a:solidFill>
              </a:rPr>
              <a:pPr/>
              <a:t>24</a:t>
            </a:fld>
            <a:endParaRPr lang="en-US">
              <a:solidFill>
                <a:prstClr val="black">
                  <a:tint val="75000"/>
                </a:prstClr>
              </a:solidFill>
            </a:endParaRPr>
          </a:p>
        </p:txBody>
      </p:sp>
      <p:sp>
        <p:nvSpPr>
          <p:cNvPr id="4" name="Rectangle 1">
            <a:extLst>
              <a:ext uri="{FF2B5EF4-FFF2-40B4-BE49-F238E27FC236}">
                <a16:creationId xmlns:a16="http://schemas.microsoft.com/office/drawing/2014/main" id="{70F8F3CF-9AFE-E227-9CE4-6210316E399A}"/>
              </a:ext>
            </a:extLst>
          </p:cNvPr>
          <p:cNvSpPr>
            <a:spLocks noChangeArrowheads="1"/>
          </p:cNvSpPr>
          <p:nvPr/>
        </p:nvSpPr>
        <p:spPr bwMode="auto">
          <a:xfrm rot="10800000" flipV="1">
            <a:off x="539552" y="1406226"/>
            <a:ext cx="77701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and Testing: Integrate the trained model with the GUI, then test and validate the system using a separate dataset.</a:t>
            </a:r>
          </a:p>
          <a:p>
            <a:pPr marL="742950" lvl="1" indent="-285750" algn="just" eaLnBrk="0" fontAlgn="base" hangingPunct="0">
              <a:spcBef>
                <a:spcPct val="0"/>
              </a:spcBef>
              <a:spcAft>
                <a:spcPct val="0"/>
              </a:spcAft>
              <a:buFont typeface="Courier New" panose="02070309020205020404" pitchFamily="49" charset="0"/>
              <a:buChar char="o"/>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Deploy the application on a free cloud platform and store data in MongoDB.</a:t>
            </a:r>
          </a:p>
          <a:p>
            <a:pPr marL="742950" lvl="1" indent="-285750" algn="just" eaLnBrk="0" fontAlgn="base" hangingPunct="0">
              <a:spcBef>
                <a:spcPct val="0"/>
              </a:spcBef>
              <a:spcAft>
                <a:spcPct val="0"/>
              </a:spcAft>
              <a:buFont typeface="Courier New" panose="02070309020205020404" pitchFamily="49" charset="0"/>
              <a:buChar char="o"/>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Font typeface="Courier New" panose="02070309020205020404" pitchFamily="49" charset="0"/>
              <a:buChar char="o"/>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Assess the model’s performance using metrics like accuracy, precision, and recall, and gather user feedback for improvements. </a:t>
            </a:r>
          </a:p>
        </p:txBody>
      </p:sp>
    </p:spTree>
    <p:extLst>
      <p:ext uri="{BB962C8B-B14F-4D97-AF65-F5344CB8AC3E}">
        <p14:creationId xmlns:p14="http://schemas.microsoft.com/office/powerpoint/2010/main" val="316645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1201-F7E4-7C09-A212-7FC6F39E9DBA}"/>
              </a:ext>
            </a:extLst>
          </p:cNvPr>
          <p:cNvSpPr>
            <a:spLocks noGrp="1"/>
          </p:cNvSpPr>
          <p:nvPr>
            <p:ph type="title"/>
          </p:nvPr>
        </p:nvSpPr>
        <p:spPr>
          <a:xfrm>
            <a:off x="457200" y="159482"/>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09D728B-D602-2543-654A-CF0C6B03281D}"/>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9" name="TextBox 8">
            <a:extLst>
              <a:ext uri="{FF2B5EF4-FFF2-40B4-BE49-F238E27FC236}">
                <a16:creationId xmlns:a16="http://schemas.microsoft.com/office/drawing/2014/main" id="{5654D566-F178-FAA4-EC32-8DF323C285FC}"/>
              </a:ext>
            </a:extLst>
          </p:cNvPr>
          <p:cNvSpPr txBox="1"/>
          <p:nvPr/>
        </p:nvSpPr>
        <p:spPr>
          <a:xfrm>
            <a:off x="827584" y="1276760"/>
            <a:ext cx="7239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09D266DC-9EC8-D7AB-9212-DC0E50123DA6}"/>
              </a:ext>
            </a:extLst>
          </p:cNvPr>
          <p:cNvPicPr>
            <a:picLocks noGrp="1" noChangeAspect="1"/>
          </p:cNvPicPr>
          <p:nvPr>
            <p:ph idx="1"/>
          </p:nvPr>
        </p:nvPicPr>
        <p:blipFill>
          <a:blip r:embed="rId2"/>
          <a:stretch>
            <a:fillRect/>
          </a:stretch>
        </p:blipFill>
        <p:spPr>
          <a:xfrm>
            <a:off x="457200" y="2276872"/>
            <a:ext cx="8229600" cy="3750085"/>
          </a:xfrm>
        </p:spPr>
      </p:pic>
    </p:spTree>
    <p:extLst>
      <p:ext uri="{BB962C8B-B14F-4D97-AF65-F5344CB8AC3E}">
        <p14:creationId xmlns:p14="http://schemas.microsoft.com/office/powerpoint/2010/main" val="247286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46969-F431-57C7-7F5C-9130D0ADB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1DEDA-66F1-095A-E58F-E246B5AA39A7}"/>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graphicFrame>
        <p:nvGraphicFramePr>
          <p:cNvPr id="3" name="Table 2">
            <a:extLst>
              <a:ext uri="{FF2B5EF4-FFF2-40B4-BE49-F238E27FC236}">
                <a16:creationId xmlns:a16="http://schemas.microsoft.com/office/drawing/2014/main" id="{AFBB0517-1DBC-2E48-F6F2-AA8F3D7A839C}"/>
              </a:ext>
            </a:extLst>
          </p:cNvPr>
          <p:cNvGraphicFramePr>
            <a:graphicFrameLocks noGrp="1"/>
          </p:cNvGraphicFramePr>
          <p:nvPr>
            <p:extLst>
              <p:ext uri="{D42A27DB-BD31-4B8C-83A1-F6EECF244321}">
                <p14:modId xmlns:p14="http://schemas.microsoft.com/office/powerpoint/2010/main" val="993679827"/>
              </p:ext>
            </p:extLst>
          </p:nvPr>
        </p:nvGraphicFramePr>
        <p:xfrm>
          <a:off x="2003884" y="2132856"/>
          <a:ext cx="5136231" cy="2032000"/>
        </p:xfrm>
        <a:graphic>
          <a:graphicData uri="http://schemas.openxmlformats.org/drawingml/2006/table">
            <a:tbl>
              <a:tblPr firstRow="1" bandRow="1">
                <a:tableStyleId>{5940675A-B579-460E-94D1-54222C63F5DA}</a:tableStyleId>
              </a:tblPr>
              <a:tblGrid>
                <a:gridCol w="1712077">
                  <a:extLst>
                    <a:ext uri="{9D8B030D-6E8A-4147-A177-3AD203B41FA5}">
                      <a16:colId xmlns:a16="http://schemas.microsoft.com/office/drawing/2014/main" val="2899004133"/>
                    </a:ext>
                  </a:extLst>
                </a:gridCol>
                <a:gridCol w="1712077">
                  <a:extLst>
                    <a:ext uri="{9D8B030D-6E8A-4147-A177-3AD203B41FA5}">
                      <a16:colId xmlns:a16="http://schemas.microsoft.com/office/drawing/2014/main" val="2173937924"/>
                    </a:ext>
                  </a:extLst>
                </a:gridCol>
                <a:gridCol w="1712077">
                  <a:extLst>
                    <a:ext uri="{9D8B030D-6E8A-4147-A177-3AD203B41FA5}">
                      <a16:colId xmlns:a16="http://schemas.microsoft.com/office/drawing/2014/main" val="3464988581"/>
                    </a:ext>
                  </a:extLst>
                </a:gridCol>
              </a:tblGrid>
              <a:tr h="508000">
                <a:tc>
                  <a:txBody>
                    <a:bodyPr/>
                    <a:lstStyle/>
                    <a:p>
                      <a:pPr algn="ctr"/>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Loss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8436744"/>
                  </a:ext>
                </a:extLst>
              </a:tr>
              <a:tr h="508000">
                <a:tc>
                  <a:txBody>
                    <a:bodyPr/>
                    <a:lstStyle/>
                    <a:p>
                      <a:pPr algn="ctr"/>
                      <a:r>
                        <a:rPr lang="en-US" dirty="0">
                          <a:latin typeface="Times New Roman" panose="02020603050405020304" pitchFamily="18" charset="0"/>
                          <a:cs typeface="Times New Roman" panose="02020603050405020304" pitchFamily="18" charset="0"/>
                        </a:rPr>
                        <a:t>ResNet50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0.8921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0.5927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1431700"/>
                  </a:ext>
                </a:extLst>
              </a:tr>
              <a:tr h="508000">
                <a:tc>
                  <a:txBody>
                    <a:bodyPr/>
                    <a:lstStyle/>
                    <a:p>
                      <a:pPr algn="ctr"/>
                      <a:r>
                        <a:rPr lang="en-US" dirty="0">
                          <a:latin typeface="Times New Roman" panose="02020603050405020304" pitchFamily="18" charset="0"/>
                          <a:cs typeface="Times New Roman" panose="02020603050405020304" pitchFamily="18" charset="0"/>
                        </a:rPr>
                        <a:t>MobileNet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0.9770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0.0640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5312484"/>
                  </a:ext>
                </a:extLst>
              </a:tr>
              <a:tr h="508000">
                <a:tc>
                  <a:txBody>
                    <a:bodyPr/>
                    <a:lstStyle/>
                    <a:p>
                      <a:pPr algn="ctr"/>
                      <a:r>
                        <a:rPr lang="en-US" dirty="0">
                          <a:latin typeface="Times New Roman" panose="02020603050405020304" pitchFamily="18" charset="0"/>
                          <a:cs typeface="Times New Roman" panose="02020603050405020304" pitchFamily="18" charset="0"/>
                        </a:rPr>
                        <a:t>VGG16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0.9218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0.1998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9980578"/>
                  </a:ext>
                </a:extLst>
              </a:tr>
            </a:tbl>
          </a:graphicData>
        </a:graphic>
      </p:graphicFrame>
      <p:sp>
        <p:nvSpPr>
          <p:cNvPr id="4" name="TextBox 3">
            <a:extLst>
              <a:ext uri="{FF2B5EF4-FFF2-40B4-BE49-F238E27FC236}">
                <a16:creationId xmlns:a16="http://schemas.microsoft.com/office/drawing/2014/main" id="{FFD29CE6-AE0B-D81D-C79F-1781C2398DD8}"/>
              </a:ext>
            </a:extLst>
          </p:cNvPr>
          <p:cNvSpPr txBox="1"/>
          <p:nvPr/>
        </p:nvSpPr>
        <p:spPr>
          <a:xfrm>
            <a:off x="1619672" y="1196752"/>
            <a:ext cx="4104456"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and Loss of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77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53FCC-63FC-6894-1703-22C7D5482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91701-65AE-C66A-FD8A-7212CBA84A04}"/>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sp>
        <p:nvSpPr>
          <p:cNvPr id="11" name="TextBox 10">
            <a:extLst>
              <a:ext uri="{FF2B5EF4-FFF2-40B4-BE49-F238E27FC236}">
                <a16:creationId xmlns:a16="http://schemas.microsoft.com/office/drawing/2014/main" id="{D2018ED7-6B59-A6C7-1D31-28E96716C99F}"/>
              </a:ext>
            </a:extLst>
          </p:cNvPr>
          <p:cNvSpPr txBox="1"/>
          <p:nvPr/>
        </p:nvSpPr>
        <p:spPr>
          <a:xfrm>
            <a:off x="1475656" y="1317256"/>
            <a:ext cx="4752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VGG16 Model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11CA34-10AB-09FB-E166-3431C644D742}"/>
              </a:ext>
            </a:extLst>
          </p:cNvPr>
          <p:cNvPicPr>
            <a:picLocks noChangeAspect="1"/>
          </p:cNvPicPr>
          <p:nvPr/>
        </p:nvPicPr>
        <p:blipFill>
          <a:blip r:embed="rId2"/>
          <a:stretch>
            <a:fillRect/>
          </a:stretch>
        </p:blipFill>
        <p:spPr>
          <a:xfrm>
            <a:off x="1242548" y="1772816"/>
            <a:ext cx="6713828" cy="4275924"/>
          </a:xfrm>
          <a:prstGeom prst="rect">
            <a:avLst/>
          </a:prstGeom>
        </p:spPr>
      </p:pic>
    </p:spTree>
    <p:extLst>
      <p:ext uri="{BB962C8B-B14F-4D97-AF65-F5344CB8AC3E}">
        <p14:creationId xmlns:p14="http://schemas.microsoft.com/office/powerpoint/2010/main" val="209489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AC41D-F015-2DB0-01FD-EA9FD7ADE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B4C70-43C4-8CC0-B36A-E87400308651}"/>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4" name="Picture 3">
            <a:extLst>
              <a:ext uri="{FF2B5EF4-FFF2-40B4-BE49-F238E27FC236}">
                <a16:creationId xmlns:a16="http://schemas.microsoft.com/office/drawing/2014/main" id="{B6B9B5E2-6CA9-322E-B63F-E01901BD110B}"/>
              </a:ext>
            </a:extLst>
          </p:cNvPr>
          <p:cNvPicPr>
            <a:picLocks noChangeAspect="1"/>
          </p:cNvPicPr>
          <p:nvPr/>
        </p:nvPicPr>
        <p:blipFill>
          <a:blip r:embed="rId2"/>
          <a:stretch>
            <a:fillRect/>
          </a:stretch>
        </p:blipFill>
        <p:spPr>
          <a:xfrm>
            <a:off x="1185390" y="1412776"/>
            <a:ext cx="6773220" cy="4664543"/>
          </a:xfrm>
          <a:prstGeom prst="rect">
            <a:avLst/>
          </a:prstGeom>
        </p:spPr>
      </p:pic>
    </p:spTree>
    <p:extLst>
      <p:ext uri="{BB962C8B-B14F-4D97-AF65-F5344CB8AC3E}">
        <p14:creationId xmlns:p14="http://schemas.microsoft.com/office/powerpoint/2010/main" val="75950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36C3D-33C0-DA58-8AC7-38F462ED6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AB01C-DC83-0DF5-ED9C-4093E490B7AB}"/>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4" name="Picture 3">
            <a:extLst>
              <a:ext uri="{FF2B5EF4-FFF2-40B4-BE49-F238E27FC236}">
                <a16:creationId xmlns:a16="http://schemas.microsoft.com/office/drawing/2014/main" id="{9E635964-C382-934E-E592-00C21285A06E}"/>
              </a:ext>
            </a:extLst>
          </p:cNvPr>
          <p:cNvPicPr>
            <a:picLocks noChangeAspect="1"/>
          </p:cNvPicPr>
          <p:nvPr/>
        </p:nvPicPr>
        <p:blipFill>
          <a:blip r:embed="rId2"/>
          <a:stretch>
            <a:fillRect/>
          </a:stretch>
        </p:blipFill>
        <p:spPr>
          <a:xfrm>
            <a:off x="539552" y="1284755"/>
            <a:ext cx="7920880" cy="4952558"/>
          </a:xfrm>
          <a:prstGeom prst="rect">
            <a:avLst/>
          </a:prstGeom>
        </p:spPr>
      </p:pic>
    </p:spTree>
    <p:extLst>
      <p:ext uri="{BB962C8B-B14F-4D97-AF65-F5344CB8AC3E}">
        <p14:creationId xmlns:p14="http://schemas.microsoft.com/office/powerpoint/2010/main" val="396665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1752600"/>
            <a:ext cx="8077200" cy="3429000"/>
          </a:xfrm>
        </p:spPr>
        <p:txBody>
          <a:bodyPr>
            <a:noAutofit/>
          </a:bodyPr>
          <a:lstStyle/>
          <a:p>
            <a:r>
              <a:rPr lang="en-US" sz="3600" dirty="0">
                <a:latin typeface="Times New Roman" pitchFamily="18" charset="0"/>
                <a:cs typeface="Times New Roman" pitchFamily="18" charset="0"/>
              </a:rPr>
              <a:t>Presentation</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for</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Major Project-II</a:t>
            </a:r>
          </a:p>
        </p:txBody>
      </p:sp>
      <p:pic>
        <p:nvPicPr>
          <p:cNvPr id="4" name="Picture 3" descr="DMIHER New LOGO">
            <a:extLst>
              <a:ext uri="{FF2B5EF4-FFF2-40B4-BE49-F238E27FC236}">
                <a16:creationId xmlns:a16="http://schemas.microsoft.com/office/drawing/2014/main" id="{5B12DA93-F18A-7242-8681-D0998B7682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2400"/>
            <a:ext cx="1123950" cy="1219200"/>
          </a:xfrm>
          <a:prstGeom prst="rect">
            <a:avLst/>
          </a:prstGeom>
          <a:noFill/>
          <a:ln>
            <a:noFill/>
          </a:ln>
        </p:spPr>
      </p:pic>
      <p:pic>
        <p:nvPicPr>
          <p:cNvPr id="6" name="Picture 5"/>
          <p:cNvPicPr/>
          <p:nvPr/>
        </p:nvPicPr>
        <p:blipFill>
          <a:blip r:embed="rId3"/>
          <a:srcRect/>
          <a:stretch>
            <a:fillRect/>
          </a:stretch>
        </p:blipFill>
        <p:spPr bwMode="auto">
          <a:xfrm>
            <a:off x="8077200" y="152400"/>
            <a:ext cx="838200" cy="9144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973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534B0-7816-B527-03EF-4147FE84A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15A365-10DA-9B05-D3BF-EEA0200CDE8C}"/>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5" name="Picture 4">
            <a:extLst>
              <a:ext uri="{FF2B5EF4-FFF2-40B4-BE49-F238E27FC236}">
                <a16:creationId xmlns:a16="http://schemas.microsoft.com/office/drawing/2014/main" id="{04928F89-B18C-CA7B-0388-016F33C4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6752"/>
            <a:ext cx="7488832" cy="4860281"/>
          </a:xfrm>
          <a:prstGeom prst="rect">
            <a:avLst/>
          </a:prstGeom>
        </p:spPr>
      </p:pic>
    </p:spTree>
    <p:extLst>
      <p:ext uri="{BB962C8B-B14F-4D97-AF65-F5344CB8AC3E}">
        <p14:creationId xmlns:p14="http://schemas.microsoft.com/office/powerpoint/2010/main" val="426483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18C76-F0A6-B0A9-0ACB-AAC403D1F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5BAB3-283A-0738-4247-7C98BA47C5E8}"/>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4" name="Picture 3">
            <a:extLst>
              <a:ext uri="{FF2B5EF4-FFF2-40B4-BE49-F238E27FC236}">
                <a16:creationId xmlns:a16="http://schemas.microsoft.com/office/drawing/2014/main" id="{4C832E45-5B1B-A7F5-0493-B4A3AEEDD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340768"/>
            <a:ext cx="7632848" cy="4588768"/>
          </a:xfrm>
          <a:prstGeom prst="rect">
            <a:avLst/>
          </a:prstGeom>
        </p:spPr>
      </p:pic>
    </p:spTree>
    <p:extLst>
      <p:ext uri="{BB962C8B-B14F-4D97-AF65-F5344CB8AC3E}">
        <p14:creationId xmlns:p14="http://schemas.microsoft.com/office/powerpoint/2010/main" val="105119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8B863-3D38-419A-D0B4-705A945EF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885E7-A034-667B-33C7-CE99377531C7}"/>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4" name="Picture 3">
            <a:extLst>
              <a:ext uri="{FF2B5EF4-FFF2-40B4-BE49-F238E27FC236}">
                <a16:creationId xmlns:a16="http://schemas.microsoft.com/office/drawing/2014/main" id="{9D933D40-126D-3BCA-3DCF-0C52217817E0}"/>
              </a:ext>
            </a:extLst>
          </p:cNvPr>
          <p:cNvPicPr>
            <a:picLocks noChangeAspect="1"/>
          </p:cNvPicPr>
          <p:nvPr/>
        </p:nvPicPr>
        <p:blipFill>
          <a:blip r:embed="rId2"/>
          <a:stretch>
            <a:fillRect/>
          </a:stretch>
        </p:blipFill>
        <p:spPr>
          <a:xfrm>
            <a:off x="914400" y="1289523"/>
            <a:ext cx="7402016" cy="4278954"/>
          </a:xfrm>
          <a:prstGeom prst="rect">
            <a:avLst/>
          </a:prstGeom>
        </p:spPr>
      </p:pic>
    </p:spTree>
    <p:extLst>
      <p:ext uri="{BB962C8B-B14F-4D97-AF65-F5344CB8AC3E}">
        <p14:creationId xmlns:p14="http://schemas.microsoft.com/office/powerpoint/2010/main" val="317337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4D2F3-F1B1-3564-4B8A-4D28D41C4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DA9647-18AF-16A0-4840-89DA76013FDD}"/>
              </a:ext>
            </a:extLst>
          </p:cNvPr>
          <p:cNvSpPr>
            <a:spLocks noGrp="1"/>
          </p:cNvSpPr>
          <p:nvPr>
            <p:ph type="title"/>
          </p:nvPr>
        </p:nvSpPr>
        <p:spPr>
          <a:xfrm>
            <a:off x="461519" y="141754"/>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RESULTS</a:t>
            </a:r>
            <a:endParaRPr lang="en-IN" sz="3200" dirty="0"/>
          </a:p>
        </p:txBody>
      </p:sp>
      <p:pic>
        <p:nvPicPr>
          <p:cNvPr id="4" name="Picture 3">
            <a:extLst>
              <a:ext uri="{FF2B5EF4-FFF2-40B4-BE49-F238E27FC236}">
                <a16:creationId xmlns:a16="http://schemas.microsoft.com/office/drawing/2014/main" id="{4E2D85A2-E09B-9477-DAD6-7E161E439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6725"/>
            <a:ext cx="7330008" cy="4564550"/>
          </a:xfrm>
          <a:prstGeom prst="rect">
            <a:avLst/>
          </a:prstGeom>
        </p:spPr>
      </p:pic>
    </p:spTree>
    <p:extLst>
      <p:ext uri="{BB962C8B-B14F-4D97-AF65-F5344CB8AC3E}">
        <p14:creationId xmlns:p14="http://schemas.microsoft.com/office/powerpoint/2010/main" val="3981331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77FE-2616-713D-54AD-CF69DBF243A3}"/>
              </a:ext>
            </a:extLst>
          </p:cNvPr>
          <p:cNvSpPr>
            <a:spLocks noGrp="1"/>
          </p:cNvSpPr>
          <p:nvPr>
            <p:ph type="title"/>
          </p:nvPr>
        </p:nvSpPr>
        <p:spPr>
          <a:xfrm>
            <a:off x="457200" y="160331"/>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endParaRPr lang="en-IN" sz="3200" dirty="0"/>
          </a:p>
        </p:txBody>
      </p:sp>
      <p:sp>
        <p:nvSpPr>
          <p:cNvPr id="7" name="Rectangle 1">
            <a:extLst>
              <a:ext uri="{FF2B5EF4-FFF2-40B4-BE49-F238E27FC236}">
                <a16:creationId xmlns:a16="http://schemas.microsoft.com/office/drawing/2014/main" id="{23B879D4-263F-F227-904B-DBEE1C49905C}"/>
              </a:ext>
            </a:extLst>
          </p:cNvPr>
          <p:cNvSpPr>
            <a:spLocks noGrp="1" noChangeArrowheads="1"/>
          </p:cNvSpPr>
          <p:nvPr>
            <p:ph idx="1"/>
          </p:nvPr>
        </p:nvSpPr>
        <p:spPr bwMode="auto">
          <a:xfrm>
            <a:off x="791580" y="1346285"/>
            <a:ext cx="7560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This project successfully compares the ResNet50, VGG16, and MobileNet deep learning models with an interactive Streamlit GUI for breast cancer classification. It provides an easy-to-use platform for healthcare professionals to accurately classify images as benign or malignant, supporting early detection and improved diagnostics. The use of cloud deployment ensures accessibility and scalability, making this AI-driven solution a valuable tool for enhancing breast cancer diagnosis and patient care.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09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title"/>
          </p:nvPr>
        </p:nvSpPr>
        <p:spPr>
          <a:xfrm>
            <a:off x="628650" y="365142"/>
            <a:ext cx="7886700" cy="703263"/>
          </a:xfrm>
        </p:spPr>
        <p:txBody>
          <a:bodyPr>
            <a:normAutofit/>
          </a:bodyPr>
          <a:lstStyle/>
          <a:p>
            <a:pPr algn="ctr"/>
            <a:r>
              <a:rPr lang="en-US" altLang="en-US" sz="3200" b="1" dirty="0">
                <a:latin typeface="Times New Roman" panose="02020603050405020304" pitchFamily="18" charset="0"/>
                <a:cs typeface="Times New Roman" panose="02020603050405020304" pitchFamily="18" charset="0"/>
              </a:rPr>
              <a:t>PUBLICATION PLAN</a:t>
            </a:r>
          </a:p>
        </p:txBody>
      </p:sp>
      <p:sp>
        <p:nvSpPr>
          <p:cNvPr id="6" name="Slide Number Placeholder 5"/>
          <p:cNvSpPr>
            <a:spLocks noGrp="1"/>
          </p:cNvSpPr>
          <p:nvPr>
            <p:ph type="sldNum" sz="quarter" idx="12"/>
          </p:nvPr>
        </p:nvSpPr>
        <p:spPr>
          <a:xfrm>
            <a:off x="6457950" y="6310330"/>
            <a:ext cx="2057400" cy="365125"/>
          </a:xfrm>
        </p:spPr>
        <p:txBody>
          <a:bodyPr/>
          <a:lstStyle/>
          <a:p>
            <a:pPr>
              <a:defRPr/>
            </a:pPr>
            <a:fld id="{8FA09EC1-4646-49E0-9DE3-77F75FD2A343}" type="slidenum">
              <a:rPr lang="en-US">
                <a:solidFill>
                  <a:prstClr val="black">
                    <a:tint val="75000"/>
                  </a:prstClr>
                </a:solidFill>
              </a:rPr>
              <a:pPr>
                <a:defRPr/>
              </a:pPr>
              <a:t>35</a:t>
            </a:fld>
            <a:endParaRPr lang="en-US" dirty="0">
              <a:solidFill>
                <a:prstClr val="black">
                  <a:tint val="75000"/>
                </a:prstClr>
              </a:solidFill>
            </a:endParaRPr>
          </a:p>
        </p:txBody>
      </p:sp>
      <p:sp>
        <p:nvSpPr>
          <p:cNvPr id="2052" name="TextBox 7"/>
          <p:cNvSpPr txBox="1">
            <a:spLocks noChangeArrowheads="1"/>
          </p:cNvSpPr>
          <p:nvPr/>
        </p:nvSpPr>
        <p:spPr bwMode="auto">
          <a:xfrm>
            <a:off x="3371850" y="5707080"/>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solidFill>
                <a:prstClr val="black"/>
              </a:solidFill>
            </a:endParaRPr>
          </a:p>
        </p:txBody>
      </p:sp>
      <p:graphicFrame>
        <p:nvGraphicFramePr>
          <p:cNvPr id="2" name="Table 1">
            <a:extLst>
              <a:ext uri="{FF2B5EF4-FFF2-40B4-BE49-F238E27FC236}">
                <a16:creationId xmlns:a16="http://schemas.microsoft.com/office/drawing/2014/main" id="{51C149F8-9D8D-8FC8-2F8A-9A486DE4B898}"/>
              </a:ext>
            </a:extLst>
          </p:cNvPr>
          <p:cNvGraphicFramePr>
            <a:graphicFrameLocks noGrp="1"/>
          </p:cNvGraphicFramePr>
          <p:nvPr>
            <p:extLst>
              <p:ext uri="{D42A27DB-BD31-4B8C-83A1-F6EECF244321}">
                <p14:modId xmlns:p14="http://schemas.microsoft.com/office/powerpoint/2010/main" val="4282056540"/>
              </p:ext>
            </p:extLst>
          </p:nvPr>
        </p:nvGraphicFramePr>
        <p:xfrm>
          <a:off x="809029" y="1340768"/>
          <a:ext cx="7811691" cy="3882176"/>
        </p:xfrm>
        <a:graphic>
          <a:graphicData uri="http://schemas.openxmlformats.org/drawingml/2006/table">
            <a:tbl>
              <a:tblPr firstRow="1" bandRow="1">
                <a:tableStyleId>{5C22544A-7EE6-4342-B048-85BDC9FD1C3A}</a:tableStyleId>
              </a:tblPr>
              <a:tblGrid>
                <a:gridCol w="765435">
                  <a:extLst>
                    <a:ext uri="{9D8B030D-6E8A-4147-A177-3AD203B41FA5}">
                      <a16:colId xmlns:a16="http://schemas.microsoft.com/office/drawing/2014/main" val="639441428"/>
                    </a:ext>
                  </a:extLst>
                </a:gridCol>
                <a:gridCol w="4442359">
                  <a:extLst>
                    <a:ext uri="{9D8B030D-6E8A-4147-A177-3AD203B41FA5}">
                      <a16:colId xmlns:a16="http://schemas.microsoft.com/office/drawing/2014/main" val="2869183030"/>
                    </a:ext>
                  </a:extLst>
                </a:gridCol>
                <a:gridCol w="2603897">
                  <a:extLst>
                    <a:ext uri="{9D8B030D-6E8A-4147-A177-3AD203B41FA5}">
                      <a16:colId xmlns:a16="http://schemas.microsoft.com/office/drawing/2014/main" val="1826682907"/>
                    </a:ext>
                  </a:extLst>
                </a:gridCol>
              </a:tblGrid>
              <a:tr h="448268">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Sr. No.</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Target</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Month and Year</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2611079"/>
                  </a:ext>
                </a:extLst>
              </a:tr>
              <a:tr h="519242">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pitchFamily="18" charset="0"/>
                          <a:cs typeface="Times New Roman" panose="02020603050405020304" pitchFamily="18" charset="0"/>
                        </a:rPr>
                        <a:t>Publication (Review Paper) in Scopus/SCI Journal </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1</a:t>
                      </a:r>
                      <a:r>
                        <a:rPr lang="en-US" sz="1800" baseline="30000" dirty="0">
                          <a:solidFill>
                            <a:schemeClr val="tx1"/>
                          </a:solidFill>
                          <a:latin typeface="Times New Roman" panose="02020603050405020304" pitchFamily="18" charset="0"/>
                          <a:cs typeface="Times New Roman" panose="02020603050405020304" pitchFamily="18" charset="0"/>
                        </a:rPr>
                        <a:t>st</a:t>
                      </a:r>
                      <a:r>
                        <a:rPr lang="en-US" sz="1800" dirty="0">
                          <a:solidFill>
                            <a:schemeClr val="tx1"/>
                          </a:solidFill>
                          <a:latin typeface="Times New Roman" panose="02020603050405020304" pitchFamily="18" charset="0"/>
                          <a:cs typeface="Times New Roman" panose="02020603050405020304" pitchFamily="18" charset="0"/>
                        </a:rPr>
                        <a:t> week of</a:t>
                      </a:r>
                      <a:r>
                        <a:rPr lang="en-US" sz="1800" baseline="0" dirty="0">
                          <a:solidFill>
                            <a:schemeClr val="tx1"/>
                          </a:solidFill>
                          <a:latin typeface="Times New Roman" panose="02020603050405020304" pitchFamily="18" charset="0"/>
                          <a:cs typeface="Times New Roman" panose="02020603050405020304" pitchFamily="18" charset="0"/>
                        </a:rPr>
                        <a:t> December</a:t>
                      </a:r>
                      <a:endParaRPr lang="en-IN" sz="1800" dirty="0">
                        <a:solidFill>
                          <a:schemeClr val="tx1"/>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899594"/>
                  </a:ext>
                </a:extLst>
              </a:tr>
              <a:tr h="815799">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2</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pitchFamily="18" charset="0"/>
                          <a:cs typeface="Times New Roman" panose="02020603050405020304" pitchFamily="18" charset="0"/>
                        </a:rPr>
                        <a:t>Publication in Reputed IEEE/AIP /Web of Science Conferences if possible</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aseline="0" dirty="0">
                          <a:solidFill>
                            <a:schemeClr val="tx1"/>
                          </a:solidFill>
                          <a:latin typeface="Times New Roman" panose="02020603050405020304" pitchFamily="18" charset="0"/>
                          <a:cs typeface="Times New Roman" panose="02020603050405020304" pitchFamily="18" charset="0"/>
                        </a:rPr>
                        <a:t>5</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baseline="0" dirty="0">
                          <a:solidFill>
                            <a:schemeClr val="tx1"/>
                          </a:solidFill>
                          <a:latin typeface="Times New Roman" panose="02020603050405020304" pitchFamily="18" charset="0"/>
                          <a:cs typeface="Times New Roman" panose="02020603050405020304" pitchFamily="18" charset="0"/>
                        </a:rPr>
                        <a:t>  Week of January</a:t>
                      </a:r>
                      <a:endParaRPr lang="en-IN" sz="1800" dirty="0">
                        <a:solidFill>
                          <a:schemeClr val="tx1"/>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8868394"/>
                  </a:ext>
                </a:extLst>
              </a:tr>
              <a:tr h="914257">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3</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pitchFamily="18" charset="0"/>
                          <a:cs typeface="Times New Roman" panose="02020603050405020304" pitchFamily="18" charset="0"/>
                        </a:rPr>
                        <a:t>Publication of Research Paper in IEEE Transaction/SCI/ SCOPUS Index Journal </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aseline="0" dirty="0">
                          <a:solidFill>
                            <a:schemeClr val="tx1"/>
                          </a:solidFill>
                          <a:latin typeface="Times New Roman" panose="02020603050405020304" pitchFamily="18" charset="0"/>
                          <a:cs typeface="Times New Roman" panose="02020603050405020304" pitchFamily="18" charset="0"/>
                        </a:rPr>
                        <a:t>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baseline="0" dirty="0">
                          <a:solidFill>
                            <a:schemeClr val="tx1"/>
                          </a:solidFill>
                          <a:latin typeface="Times New Roman" panose="02020603050405020304" pitchFamily="18" charset="0"/>
                          <a:cs typeface="Times New Roman" panose="02020603050405020304" pitchFamily="18" charset="0"/>
                        </a:rPr>
                        <a:t> Week of February</a:t>
                      </a:r>
                      <a:endParaRPr lang="en-IN" sz="1800" dirty="0">
                        <a:solidFill>
                          <a:schemeClr val="tx1"/>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532415"/>
                  </a:ext>
                </a:extLst>
              </a:tr>
              <a:tr h="423720">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latin typeface="Times New Roman" panose="02020603050405020304" pitchFamily="18" charset="0"/>
                          <a:ea typeface="+mn-ea"/>
                          <a:cs typeface="Times New Roman" panose="02020603050405020304" pitchFamily="18" charset="0"/>
                        </a:rPr>
                        <a:t>Patent 01 if possible</a:t>
                      </a:r>
                    </a:p>
                  </a:txBody>
                  <a:tcPr marL="68578" marR="68578"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aseline="0" dirty="0">
                          <a:solidFill>
                            <a:schemeClr val="tx1"/>
                          </a:solidFill>
                          <a:latin typeface="Times New Roman" panose="02020603050405020304" pitchFamily="18" charset="0"/>
                          <a:cs typeface="Times New Roman" panose="02020603050405020304" pitchFamily="18" charset="0"/>
                        </a:rPr>
                        <a:t>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baseline="0" dirty="0">
                          <a:solidFill>
                            <a:schemeClr val="tx1"/>
                          </a:solidFill>
                          <a:latin typeface="Times New Roman" panose="02020603050405020304" pitchFamily="18" charset="0"/>
                          <a:cs typeface="Times New Roman" panose="02020603050405020304" pitchFamily="18" charset="0"/>
                        </a:rPr>
                        <a:t> Week of February</a:t>
                      </a:r>
                      <a:endParaRPr lang="en-IN" sz="1800" dirty="0">
                        <a:solidFill>
                          <a:schemeClr val="tx1"/>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1378892"/>
                  </a:ext>
                </a:extLst>
              </a:tr>
              <a:tr h="448268">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5</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Times New Roman" panose="02020603050405020304" pitchFamily="18" charset="0"/>
                          <a:cs typeface="Times New Roman" panose="02020603050405020304" pitchFamily="18" charset="0"/>
                        </a:rPr>
                        <a:t>Copyright at least 01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4</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baseline="0" dirty="0">
                          <a:solidFill>
                            <a:schemeClr val="tx1"/>
                          </a:solidFill>
                          <a:latin typeface="Times New Roman" panose="02020603050405020304" pitchFamily="18" charset="0"/>
                          <a:cs typeface="Times New Roman" panose="02020603050405020304" pitchFamily="18" charset="0"/>
                        </a:rPr>
                        <a:t> Week of January</a:t>
                      </a:r>
                      <a:endParaRPr lang="en-IN" sz="1800" dirty="0">
                        <a:solidFill>
                          <a:schemeClr val="tx1"/>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9722659"/>
                  </a:ext>
                </a:extLst>
              </a:tr>
            </a:tbl>
          </a:graphicData>
        </a:graphic>
      </p:graphicFrame>
    </p:spTree>
    <p:extLst>
      <p:ext uri="{BB962C8B-B14F-4D97-AF65-F5344CB8AC3E}">
        <p14:creationId xmlns:p14="http://schemas.microsoft.com/office/powerpoint/2010/main" val="1665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76428638"/>
              </p:ext>
            </p:extLst>
          </p:nvPr>
        </p:nvGraphicFramePr>
        <p:xfrm>
          <a:off x="533400" y="1142999"/>
          <a:ext cx="8324880" cy="3933864"/>
        </p:xfrm>
        <a:graphic>
          <a:graphicData uri="http://schemas.openxmlformats.org/drawingml/2006/table">
            <a:tbl>
              <a:tblPr firstRow="1" bandRow="1">
                <a:tableStyleId>{5C22544A-7EE6-4342-B048-85BDC9FD1C3A}</a:tableStyleId>
              </a:tblPr>
              <a:tblGrid>
                <a:gridCol w="600163">
                  <a:extLst>
                    <a:ext uri="{9D8B030D-6E8A-4147-A177-3AD203B41FA5}">
                      <a16:colId xmlns:a16="http://schemas.microsoft.com/office/drawing/2014/main" val="20000"/>
                    </a:ext>
                  </a:extLst>
                </a:gridCol>
                <a:gridCol w="5712871">
                  <a:extLst>
                    <a:ext uri="{9D8B030D-6E8A-4147-A177-3AD203B41FA5}">
                      <a16:colId xmlns:a16="http://schemas.microsoft.com/office/drawing/2014/main" val="20001"/>
                    </a:ext>
                  </a:extLst>
                </a:gridCol>
                <a:gridCol w="2011846">
                  <a:extLst>
                    <a:ext uri="{9D8B030D-6E8A-4147-A177-3AD203B41FA5}">
                      <a16:colId xmlns:a16="http://schemas.microsoft.com/office/drawing/2014/main" val="20002"/>
                    </a:ext>
                  </a:extLst>
                </a:gridCol>
              </a:tblGrid>
              <a:tr h="630315">
                <a:tc>
                  <a:txBody>
                    <a:bodyPr/>
                    <a:lstStyle/>
                    <a:p>
                      <a:r>
                        <a:rPr lang="en-US" sz="2000" dirty="0">
                          <a:latin typeface="Times New Roman" pitchFamily="18" charset="0"/>
                          <a:cs typeface="Times New Roman" pitchFamily="18" charset="0"/>
                        </a:rPr>
                        <a:t> S no</a:t>
                      </a:r>
                    </a:p>
                  </a:txBody>
                  <a:tcPr/>
                </a:tc>
                <a:tc>
                  <a:txBody>
                    <a:bodyPr/>
                    <a:lstStyle/>
                    <a:p>
                      <a:r>
                        <a:rPr lang="en-US" sz="2000" dirty="0">
                          <a:latin typeface="Times New Roman" pitchFamily="18" charset="0"/>
                          <a:cs typeface="Times New Roman" pitchFamily="18" charset="0"/>
                        </a:rPr>
                        <a:t>Point </a:t>
                      </a:r>
                    </a:p>
                  </a:txBody>
                  <a:tcPr/>
                </a:tc>
                <a:tc>
                  <a:txBody>
                    <a:bodyPr/>
                    <a:lstStyle/>
                    <a:p>
                      <a:r>
                        <a:rPr lang="en-US" sz="2000" dirty="0">
                          <a:latin typeface="Times New Roman" pitchFamily="18" charset="0"/>
                          <a:cs typeface="Times New Roman" pitchFamily="18" charset="0"/>
                        </a:rPr>
                        <a:t>Compliance </a:t>
                      </a:r>
                    </a:p>
                  </a:txBody>
                  <a:tcPr/>
                </a:tc>
                <a:extLst>
                  <a:ext uri="{0D108BD9-81ED-4DB2-BD59-A6C34878D82A}">
                    <a16:rowId xmlns:a16="http://schemas.microsoft.com/office/drawing/2014/main" val="10000"/>
                  </a:ext>
                </a:extLst>
              </a:tr>
              <a:tr h="356265">
                <a:tc>
                  <a:txBody>
                    <a:bodyPr/>
                    <a:lstStyle/>
                    <a:p>
                      <a:pPr algn="l"/>
                      <a:r>
                        <a:rPr lang="en-US" sz="2000" dirty="0">
                          <a:latin typeface="Times New Roman" pitchFamily="18" charset="0"/>
                          <a:cs typeface="Times New Roman" pitchFamily="18" charset="0"/>
                        </a:rPr>
                        <a:t>1</a:t>
                      </a:r>
                    </a:p>
                  </a:txBody>
                  <a:tcPr/>
                </a:tc>
                <a:tc>
                  <a:txBody>
                    <a:bodyPr/>
                    <a:lstStyle/>
                    <a:p>
                      <a:pPr algn="l"/>
                      <a:r>
                        <a:rPr lang="en-US" sz="2000" dirty="0">
                          <a:latin typeface="Times New Roman" pitchFamily="18" charset="0"/>
                          <a:cs typeface="Times New Roman" pitchFamily="18" charset="0"/>
                        </a:rPr>
                        <a:t>Is research gap identified?</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1"/>
                  </a:ext>
                </a:extLst>
              </a:tr>
              <a:tr h="630315">
                <a:tc>
                  <a:txBody>
                    <a:bodyPr/>
                    <a:lstStyle/>
                    <a:p>
                      <a:pPr algn="l"/>
                      <a:r>
                        <a:rPr lang="en-US" sz="2000" dirty="0">
                          <a:latin typeface="Times New Roman" pitchFamily="18" charset="0"/>
                          <a:cs typeface="Times New Roman"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Is the research question is in tune with research gap?</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2"/>
                  </a:ext>
                </a:extLst>
              </a:tr>
              <a:tr h="407949">
                <a:tc>
                  <a:txBody>
                    <a:bodyPr/>
                    <a:lstStyle/>
                    <a:p>
                      <a:pPr algn="l"/>
                      <a:r>
                        <a:rPr lang="en-US" sz="2000" dirty="0">
                          <a:latin typeface="Times New Roman" pitchFamily="18" charset="0"/>
                          <a:cs typeface="Times New Roman" pitchFamily="18" charset="0"/>
                        </a:rPr>
                        <a:t>3</a:t>
                      </a:r>
                    </a:p>
                  </a:txBody>
                  <a:tcPr/>
                </a:tc>
                <a:tc>
                  <a:txBody>
                    <a:bodyPr/>
                    <a:lstStyle/>
                    <a:p>
                      <a:pPr algn="l"/>
                      <a:r>
                        <a:rPr lang="en-US" sz="2000" dirty="0">
                          <a:latin typeface="Times New Roman" pitchFamily="18" charset="0"/>
                          <a:cs typeface="Times New Roman" pitchFamily="18" charset="0"/>
                        </a:rPr>
                        <a:t>Is the hypothesis in tune with the research question?</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3"/>
                  </a:ext>
                </a:extLst>
              </a:tr>
              <a:tr h="630315">
                <a:tc>
                  <a:txBody>
                    <a:bodyPr/>
                    <a:lstStyle/>
                    <a:p>
                      <a:pPr algn="l"/>
                      <a:r>
                        <a:rPr lang="en-US" sz="2000" dirty="0">
                          <a:latin typeface="Times New Roman" pitchFamily="18" charset="0"/>
                          <a:cs typeface="Times New Roman"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Is the study</a:t>
                      </a:r>
                      <a:r>
                        <a:rPr lang="en-US" sz="2000" baseline="0" dirty="0">
                          <a:latin typeface="Times New Roman" pitchFamily="18" charset="0"/>
                          <a:cs typeface="Times New Roman" pitchFamily="18" charset="0"/>
                        </a:rPr>
                        <a:t> design commensurate with the research question</a:t>
                      </a:r>
                      <a:r>
                        <a:rPr lang="en-US" sz="2000" dirty="0">
                          <a:latin typeface="Times New Roman" pitchFamily="18" charset="0"/>
                          <a:cs typeface="Times New Roman" pitchFamily="18" charset="0"/>
                        </a:rPr>
                        <a:t>?</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4"/>
                  </a:ext>
                </a:extLst>
              </a:tr>
              <a:tr h="356265">
                <a:tc>
                  <a:txBody>
                    <a:bodyPr/>
                    <a:lstStyle/>
                    <a:p>
                      <a:pPr algn="l"/>
                      <a:r>
                        <a:rPr lang="en-US" sz="2000" dirty="0">
                          <a:latin typeface="Times New Roman" pitchFamily="18" charset="0"/>
                          <a:cs typeface="Times New Roman" pitchFamily="18" charset="0"/>
                        </a:rPr>
                        <a:t>5</a:t>
                      </a:r>
                    </a:p>
                  </a:txBody>
                  <a:tcPr/>
                </a:tc>
                <a:tc>
                  <a:txBody>
                    <a:bodyPr/>
                    <a:lstStyle/>
                    <a:p>
                      <a:pPr algn="l"/>
                      <a:r>
                        <a:rPr lang="en-US" sz="2000" dirty="0">
                          <a:latin typeface="Times New Roman" pitchFamily="18" charset="0"/>
                          <a:cs typeface="Times New Roman" pitchFamily="18" charset="0"/>
                        </a:rPr>
                        <a:t>Is the study feasible ?</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5"/>
                  </a:ext>
                </a:extLst>
              </a:tr>
              <a:tr h="630315">
                <a:tc>
                  <a:txBody>
                    <a:bodyPr/>
                    <a:lstStyle/>
                    <a:p>
                      <a:pPr algn="l"/>
                      <a:r>
                        <a:rPr lang="en-US" sz="2000" dirty="0">
                          <a:latin typeface="Times New Roman" pitchFamily="18" charset="0"/>
                          <a:cs typeface="Times New Roman" pitchFamily="18" charset="0"/>
                        </a:rPr>
                        <a:t>6</a:t>
                      </a:r>
                    </a:p>
                  </a:txBody>
                  <a:tcPr/>
                </a:tc>
                <a:tc>
                  <a:txBody>
                    <a:bodyPr/>
                    <a:lstStyle/>
                    <a:p>
                      <a:pPr algn="l"/>
                      <a:r>
                        <a:rPr lang="en-US" sz="2000" dirty="0">
                          <a:latin typeface="Times New Roman" pitchFamily="18" charset="0"/>
                          <a:cs typeface="Times New Roman" pitchFamily="18" charset="0"/>
                        </a:rPr>
                        <a:t>Whether the research lead to generation of new knowledge or</a:t>
                      </a:r>
                      <a:r>
                        <a:rPr lang="en-US" sz="2000" baseline="0" dirty="0">
                          <a:latin typeface="Times New Roman" pitchFamily="18" charset="0"/>
                          <a:cs typeface="Times New Roman" pitchFamily="18" charset="0"/>
                        </a:rPr>
                        <a:t> achieve higher level of evidence</a:t>
                      </a:r>
                      <a:r>
                        <a:rPr lang="en-US" sz="2000" dirty="0">
                          <a:latin typeface="Times New Roman" pitchFamily="18" charset="0"/>
                          <a:cs typeface="Times New Roman" pitchFamily="18" charset="0"/>
                        </a:rPr>
                        <a:t>?</a:t>
                      </a:r>
                    </a:p>
                  </a:txBody>
                  <a:tcPr/>
                </a:tc>
                <a:tc>
                  <a:txBody>
                    <a:bodyPr/>
                    <a:lstStyle/>
                    <a:p>
                      <a:pPr algn="l"/>
                      <a:r>
                        <a:rPr lang="en-US" sz="2000" dirty="0">
                          <a:latin typeface="Times New Roman" pitchFamily="18" charset="0"/>
                          <a:cs typeface="Times New Roman" pitchFamily="18" charset="0"/>
                        </a:rPr>
                        <a:t>Yes</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30378" y="404664"/>
            <a:ext cx="91440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SUMMARY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9C2-81CC-84D8-0100-757DED7EDE2A}"/>
              </a:ext>
            </a:extLst>
          </p:cNvPr>
          <p:cNvSpPr>
            <a:spLocks noGrp="1"/>
          </p:cNvSpPr>
          <p:nvPr>
            <p:ph type="title"/>
          </p:nvPr>
        </p:nvSpPr>
        <p:spPr>
          <a:xfrm>
            <a:off x="447618" y="404664"/>
            <a:ext cx="8229600" cy="639762"/>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p>
        </p:txBody>
      </p:sp>
      <p:sp>
        <p:nvSpPr>
          <p:cNvPr id="5" name="Slide Number Placeholder 4">
            <a:extLst>
              <a:ext uri="{FF2B5EF4-FFF2-40B4-BE49-F238E27FC236}">
                <a16:creationId xmlns:a16="http://schemas.microsoft.com/office/drawing/2014/main" id="{C39B7105-933A-C4F0-8AD6-71E3E3C387A0}"/>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37</a:t>
            </a:fld>
            <a:endParaRPr lang="en-US" dirty="0">
              <a:solidFill>
                <a:prstClr val="black">
                  <a:tint val="75000"/>
                </a:prstClr>
              </a:solidFill>
            </a:endParaRPr>
          </a:p>
        </p:txBody>
      </p:sp>
      <p:sp>
        <p:nvSpPr>
          <p:cNvPr id="7" name="TextBox 6">
            <a:extLst>
              <a:ext uri="{FF2B5EF4-FFF2-40B4-BE49-F238E27FC236}">
                <a16:creationId xmlns:a16="http://schemas.microsoft.com/office/drawing/2014/main" id="{CC3610AF-70E2-4A3B-E4CF-53DE3DCB5C8C}"/>
              </a:ext>
            </a:extLst>
          </p:cNvPr>
          <p:cNvSpPr txBox="1"/>
          <p:nvPr/>
        </p:nvSpPr>
        <p:spPr>
          <a:xfrm>
            <a:off x="827584" y="620688"/>
            <a:ext cx="7704856" cy="6487417"/>
          </a:xfrm>
          <a:prstGeom prst="rect">
            <a:avLst/>
          </a:prstGeom>
          <a:noFill/>
        </p:spPr>
        <p:txBody>
          <a:bodyPr wrap="square">
            <a:spAutoFit/>
          </a:bodyPr>
          <a:lstStyle/>
          <a:p>
            <a:pPr marL="93980" marR="101600">
              <a:lnSpc>
                <a:spcPct val="150000"/>
              </a:lnSpc>
              <a:tabLst>
                <a:tab pos="562610" algn="l"/>
              </a:tabLst>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Amethiya, Yash, Prince Pipariya, Shlok Patel, and Manan Shah. "Comparative analysis of breast cancer detection using machine learning and biosensors."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Intelligent Medicine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2, no. 2 (2022): 69-81.</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Gupta, Vedika, Harshit Gaur, Srishti Vashishtha, Uttirna Das, Vivek Kumar Singh, and D. Jude Hemanth. "A fuzzy rule‐based system with decision tree for breast cancer detection."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IET Image Processing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17, no. 7 (2023): 2083-2096.</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Abarna, B., &amp; Rajesh, S. (2022). Breast Cancer Detection by Using Supervised Learning Algorithm.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Journal of Applied Information Science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(1), 29-33.</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Sundaravadivelu, B., &amp; Santhanakrishnan, K. (2023). Breast Cancer Detection Using Comprising Fuzzy C-Means and Artificial Bee Colony Optimization Segmentation and Grading with Random Forest Classifier.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Traitement du Signal</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40</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(6).</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Kriti, Virmani, J., &amp; Agarwal, R. (2022). A characterization approach for the review of CAD systems designed for breast tumor classification using B-mode ultrasound images.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Archives of Computational Methods in Engineering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29</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(3), 1485-1523</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Delphina, A. A., Kamarasan, M., &amp; Sathiamoorthy, S. (2018). Image processing for identification of breast cancer: A literature survey.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Asian Journal of Electrical Sciences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(2), 28-37.</a:t>
            </a:r>
          </a:p>
          <a:p>
            <a:pPr marL="228600" indent="-228600" algn="just">
              <a:lnSpc>
                <a:spcPct val="107000"/>
              </a:lnSpc>
              <a:spcAft>
                <a:spcPts val="800"/>
              </a:spcAft>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Ensafi, M., Keyvanpour, M. R., &amp; Shojaedini, S. V. (2024). ABT: a comparative analytical survey on Analysis of Breast Thermograms.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Multimedia Tools and Applications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100" dirty="0">
                <a:effectLst/>
                <a:latin typeface="Times New Roman" panose="02020603050405020304" pitchFamily="18" charset="0"/>
                <a:ea typeface="Calibri" panose="020F0502020204030204" pitchFamily="34" charset="0"/>
                <a:cs typeface="Times New Roman" panose="02020603050405020304" pitchFamily="18" charset="0"/>
              </a:rPr>
              <a:t>83</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(18), 53293-53346.</a:t>
            </a:r>
          </a:p>
          <a:p>
            <a:pPr marL="436880" marR="101600" indent="-342900" algn="just">
              <a:lnSpc>
                <a:spcPct val="150000"/>
              </a:lnSpc>
              <a:buFont typeface="+mj-lt"/>
              <a:buAutoNum type="arabicPeriod"/>
              <a:tabLst>
                <a:tab pos="562610" algn="l"/>
              </a:tabLst>
            </a:pPr>
            <a:endParaRPr lang="en-US" sz="9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436880" marR="101600" indent="-342900">
              <a:lnSpc>
                <a:spcPct val="150000"/>
              </a:lnSpc>
              <a:buFont typeface="+mj-lt"/>
              <a:buAutoNum type="arabicPeriod"/>
              <a:tabLst>
                <a:tab pos="562610" algn="l"/>
              </a:tabLst>
            </a:pPr>
            <a:endParaRPr lang="en-IN" sz="9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4587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0"/>
          </a:xfrm>
        </p:spPr>
        <p:txBody>
          <a:bodyPr>
            <a:normAutofit/>
          </a:bodyPr>
          <a:lstStyle/>
          <a:p>
            <a:r>
              <a:rPr lang="en-US" sz="4000" dirty="0">
                <a:latin typeface="Times New Roman" pitchFamily="18" charset="0"/>
                <a:cs typeface="Times New Roman" pitchFamily="18" charset="0"/>
              </a:rPr>
              <a:t>THANK YOU</a:t>
            </a:r>
          </a:p>
        </p:txBody>
      </p:sp>
      <p:sp>
        <p:nvSpPr>
          <p:cNvPr id="7" name="TextBox 6"/>
          <p:cNvSpPr txBox="1"/>
          <p:nvPr/>
        </p:nvSpPr>
        <p:spPr>
          <a:xfrm>
            <a:off x="2971800" y="5725923"/>
            <a:ext cx="3581400" cy="11320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5222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7772400" cy="1447799"/>
          </a:xfrm>
        </p:spPr>
        <p:txBody>
          <a:bodyPr>
            <a:normAutofit fontScale="90000"/>
          </a:bodyPr>
          <a:lstStyle/>
          <a:p>
            <a:pPr>
              <a:lnSpc>
                <a:spcPct val="150000"/>
              </a:lnSpc>
            </a:pPr>
            <a:br>
              <a:rPr lang="en-US" b="1"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b="1" dirty="0">
                <a:latin typeface="Times New Roman" pitchFamily="18" charset="0"/>
                <a:cs typeface="Times New Roman" pitchFamily="18" charset="0"/>
              </a:rPr>
            </a:br>
            <a:br>
              <a:rPr lang="en-US" sz="20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258385" y="2190719"/>
            <a:ext cx="8627230" cy="2924188"/>
          </a:xfrm>
        </p:spPr>
        <p:txBody>
          <a:bodyPr>
            <a:noAutofit/>
          </a:bodyPr>
          <a:lstStyle/>
          <a:p>
            <a:pPr algn="l">
              <a:lnSpc>
                <a:spcPct val="170000"/>
              </a:lnSpc>
            </a:pPr>
            <a:r>
              <a:rPr lang="en-US" sz="2000" b="1" dirty="0">
                <a:solidFill>
                  <a:schemeClr val="tx1"/>
                </a:solidFill>
                <a:latin typeface="Times New Roman" pitchFamily="18" charset="0"/>
                <a:cs typeface="Times New Roman" pitchFamily="18" charset="0"/>
              </a:rPr>
              <a:t>NAME OF STUDENT: SANIKA SUDHIR BELSARE.</a:t>
            </a:r>
          </a:p>
          <a:p>
            <a:pPr algn="l">
              <a:lnSpc>
                <a:spcPct val="170000"/>
              </a:lnSpc>
            </a:pPr>
            <a:r>
              <a:rPr lang="en-US" sz="2000" b="1" dirty="0">
                <a:solidFill>
                  <a:schemeClr val="tx1"/>
                </a:solidFill>
                <a:latin typeface="Times New Roman" pitchFamily="18" charset="0"/>
                <a:cs typeface="Times New Roman" pitchFamily="18" charset="0"/>
              </a:rPr>
              <a:t>NAME OF THE SUPERVISOR: DR. ASHUTOSH BAGDE</a:t>
            </a:r>
          </a:p>
          <a:p>
            <a:pPr algn="l">
              <a:lnSpc>
                <a:spcPct val="170000"/>
              </a:lnSpc>
            </a:pPr>
            <a:r>
              <a:rPr lang="en-US" sz="2000" b="1" dirty="0">
                <a:solidFill>
                  <a:schemeClr val="tx1"/>
                </a:solidFill>
                <a:latin typeface="Times New Roman" pitchFamily="18" charset="0"/>
                <a:cs typeface="Times New Roman" pitchFamily="18" charset="0"/>
              </a:rPr>
              <a:t>ROLL NO.: DMET1221012</a:t>
            </a:r>
          </a:p>
          <a:p>
            <a:pPr>
              <a:lnSpc>
                <a:spcPct val="170000"/>
              </a:lnSpc>
            </a:pPr>
            <a:r>
              <a:rPr lang="en-US" sz="2000" b="1" dirty="0">
                <a:solidFill>
                  <a:srgbClr val="002060"/>
                </a:solidFill>
                <a:latin typeface="Times New Roman" pitchFamily="18" charset="0"/>
                <a:cs typeface="Times New Roman" pitchFamily="18" charset="0"/>
              </a:rPr>
              <a:t>DEPARTMENT OF ARTIFICIAL INTELLIGENCE AND DATA SCIENCE,</a:t>
            </a:r>
          </a:p>
          <a:p>
            <a:pPr>
              <a:lnSpc>
                <a:spcPct val="170000"/>
              </a:lnSpc>
            </a:pPr>
            <a:r>
              <a:rPr lang="en-US" sz="2000" b="1" dirty="0">
                <a:solidFill>
                  <a:srgbClr val="002060"/>
                </a:solidFill>
                <a:latin typeface="Times New Roman" pitchFamily="18" charset="0"/>
                <a:cs typeface="Times New Roman" pitchFamily="18" charset="0"/>
              </a:rPr>
              <a:t>FACULTY OF ENGINEERING AND TECHNOLOGY, SAWANGI (MEGHE), WARDHA</a:t>
            </a:r>
            <a:endParaRPr lang="en-US" sz="2000" dirty="0">
              <a:solidFill>
                <a:schemeClr val="tx1"/>
              </a:solidFill>
              <a:latin typeface="Times New Roman" pitchFamily="18" charset="0"/>
              <a:cs typeface="Times New Roman" pitchFamily="18" charset="0"/>
            </a:endParaRPr>
          </a:p>
          <a:p>
            <a:pPr algn="l"/>
            <a:endParaRPr lang="en-US" sz="1800" b="1" dirty="0">
              <a:solidFill>
                <a:schemeClr val="tx1"/>
              </a:solidFill>
              <a:latin typeface="Times New Roman" pitchFamily="18" charset="0"/>
              <a:cs typeface="Times New Roman" pitchFamily="18" charset="0"/>
            </a:endParaRPr>
          </a:p>
          <a:p>
            <a:pPr algn="l"/>
            <a:r>
              <a:rPr lang="en-US" sz="1800" b="1" dirty="0">
                <a:solidFill>
                  <a:schemeClr val="tx1"/>
                </a:solidFill>
                <a:latin typeface="Times New Roman" pitchFamily="18" charset="0"/>
                <a:cs typeface="Times New Roman" pitchFamily="18" charset="0"/>
              </a:rPr>
              <a:t>DATE: 28-02-2025</a:t>
            </a:r>
          </a:p>
        </p:txBody>
      </p:sp>
      <p:sp>
        <p:nvSpPr>
          <p:cNvPr id="9" name="Rectangle 8"/>
          <p:cNvSpPr/>
          <p:nvPr/>
        </p:nvSpPr>
        <p:spPr>
          <a:xfrm>
            <a:off x="337258" y="144005"/>
            <a:ext cx="8375936" cy="4093428"/>
          </a:xfrm>
          <a:prstGeom prst="rect">
            <a:avLst/>
          </a:prstGeom>
        </p:spPr>
        <p:txBody>
          <a:bodyPr wrap="square">
            <a:sp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PRESENTATION FOR MAJOR PROJECT</a:t>
            </a:r>
          </a:p>
          <a:p>
            <a:pPr lvl="0" algn="ctr" eaLnBrk="0" fontAlgn="base" hangingPunct="0">
              <a:spcBef>
                <a:spcPct val="0"/>
              </a:spcBef>
              <a:spcAft>
                <a:spcPct val="0"/>
              </a:spcAft>
            </a:pPr>
            <a:r>
              <a:rPr lang="en-US" sz="2000" b="1" dirty="0">
                <a:solidFill>
                  <a:prstClr val="black"/>
                </a:solidFill>
                <a:latin typeface="Times New Roman" panose="02020603050405020304" pitchFamily="18" charset="0"/>
                <a:cs typeface="Times New Roman" panose="02020603050405020304" pitchFamily="18" charset="0"/>
              </a:rPr>
              <a:t>TOPIC</a:t>
            </a:r>
            <a:br>
              <a:rPr lang="en-US" sz="2000" b="1" dirty="0">
                <a:solidFill>
                  <a:prstClr val="black"/>
                </a:solidFill>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Breast Cancer Classification Usin</a:t>
            </a:r>
            <a:r>
              <a:rPr lang="en-US" altLang="en-US" sz="3200" b="1" dirty="0">
                <a:latin typeface="Times New Roman" panose="02020603050405020304" pitchFamily="18" charset="0"/>
                <a:cs typeface="Times New Roman" panose="02020603050405020304" pitchFamily="18" charset="0"/>
              </a:rPr>
              <a:t>g </a:t>
            </a:r>
          </a:p>
          <a:p>
            <a:pPr lvl="0" algn="ctr"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 GUI-Based Approach</a:t>
            </a:r>
            <a:r>
              <a:rPr lang="en-US" altLang="en-US" sz="3200" b="1" dirty="0">
                <a:latin typeface="Times New Roman" panose="02020603050405020304" pitchFamily="18" charset="0"/>
                <a:cs typeface="Times New Roman" panose="02020603050405020304" pitchFamily="18" charset="0"/>
              </a:rPr>
              <a:t> </a:t>
            </a: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US" sz="3200" b="1" dirty="0">
              <a:latin typeface="Times New Roman" pitchFamily="18" charset="0"/>
              <a:cs typeface="Times New Roman" pitchFamily="18" charset="0"/>
            </a:endParaRPr>
          </a:p>
          <a:p>
            <a:pPr algn="ctr"/>
            <a:endParaRPr lang="en-US" sz="3600" dirty="0">
              <a:solidFill>
                <a:srgbClr val="FF0000"/>
              </a:solidFill>
              <a:latin typeface="Times New Roman" pitchFamily="18" charset="0"/>
              <a:cs typeface="Times New Roman" pitchFamily="18" charset="0"/>
            </a:endParaRPr>
          </a:p>
          <a:p>
            <a:pPr algn="ctr"/>
            <a:r>
              <a:rPr lang="en-US" sz="3600" dirty="0">
                <a:solidFill>
                  <a:srgbClr val="FF0000"/>
                </a:solidFill>
                <a:latin typeface="Times New Roman" pitchFamily="18" charset="0"/>
                <a:cs typeface="Times New Roman" pitchFamily="18" charset="0"/>
              </a:rPr>
              <a:t>                   </a:t>
            </a:r>
          </a:p>
          <a:p>
            <a:pPr algn="ctr"/>
            <a:endParaRPr lang="en-US" sz="2000" b="1" dirty="0">
              <a:latin typeface="Times New Roman" pitchFamily="18" charset="0"/>
              <a:cs typeface="Times New Roman" pitchFamily="18" charset="0"/>
            </a:endParaRPr>
          </a:p>
          <a:p>
            <a:pPr algn="ctr"/>
            <a:endParaRPr lang="en-US" sz="3200" dirty="0">
              <a:solidFill>
                <a:srgbClr val="FF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Autofit/>
          </a:bodyPr>
          <a:lstStyle/>
          <a:p>
            <a:r>
              <a:rPr lang="en-US" sz="3200" b="1" dirty="0">
                <a:latin typeface="Times New Roman" panose="02020603050405020304" pitchFamily="18" charset="0"/>
                <a:cs typeface="Times New Roman" panose="02020603050405020304" pitchFamily="18" charset="0"/>
              </a:rPr>
              <a:t>CONTENTS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3023" y="800100"/>
            <a:ext cx="8229600" cy="6096000"/>
          </a:xfrm>
        </p:spPr>
        <p:txBody>
          <a:bodyPr>
            <a:normAutofit fontScale="25000" lnSpcReduction="20000"/>
          </a:bodyPr>
          <a:lstStyle/>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Introduction</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Prisma Chart </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Prisma-S Extension </a:t>
            </a:r>
          </a:p>
          <a:p>
            <a:pPr>
              <a:lnSpc>
                <a:spcPct val="200000"/>
              </a:lnSpc>
              <a:buFont typeface="Wingdings" panose="05000000000000000000" pitchFamily="2" charset="2"/>
              <a:buChar char="q"/>
            </a:pPr>
            <a:r>
              <a:rPr lang="en-US" sz="7200" dirty="0">
                <a:solidFill>
                  <a:prstClr val="black"/>
                </a:solidFill>
                <a:latin typeface="Times New Roman" panose="02020603050405020304" pitchFamily="18" charset="0"/>
                <a:cs typeface="Times New Roman" panose="02020603050405020304" pitchFamily="18" charset="0"/>
              </a:rPr>
              <a:t>Knowledge /Research gap analysis</a:t>
            </a:r>
            <a:endParaRPr lang="en-US" sz="72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 Knowledge/Research Gap Summary </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Nature of the Knowledge Gap Identified </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Research Question</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Aim</a:t>
            </a:r>
          </a:p>
          <a:p>
            <a:pPr>
              <a:lnSpc>
                <a:spcPct val="17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Objectives</a:t>
            </a:r>
          </a:p>
          <a:p>
            <a:pPr>
              <a:lnSpc>
                <a:spcPct val="200000"/>
              </a:lnSpc>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Methodology</a:t>
            </a:r>
          </a:p>
          <a:p>
            <a:pPr>
              <a:lnSpc>
                <a:spcPct val="2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49564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1EEB-31B9-62E5-0A24-6C5A8584AB83}"/>
              </a:ext>
            </a:extLst>
          </p:cNvPr>
          <p:cNvSpPr>
            <a:spLocks noGrp="1"/>
          </p:cNvSpPr>
          <p:nvPr>
            <p:ph type="title"/>
          </p:nvPr>
        </p:nvSpPr>
        <p:spPr>
          <a:xfrm>
            <a:off x="446493" y="-171400"/>
            <a:ext cx="8229600" cy="1143000"/>
          </a:xfrm>
        </p:spPr>
        <p:txBody>
          <a:bodyPr>
            <a:normAutofit/>
          </a:bodyPr>
          <a:lstStyle/>
          <a:p>
            <a:pPr>
              <a:lnSpc>
                <a:spcPct val="200000"/>
              </a:lnSpc>
            </a:pPr>
            <a:r>
              <a:rPr lang="en-US" sz="3200" b="1" dirty="0">
                <a:latin typeface="Times New Roman" panose="02020603050405020304" pitchFamily="18" charset="0"/>
                <a:cs typeface="Times New Roman" panose="02020603050405020304" pitchFamily="18" charset="0"/>
              </a:rPr>
              <a:t>CONTENTS</a:t>
            </a:r>
            <a:endParaRPr lang="en-IN" sz="3200" dirty="0"/>
          </a:p>
        </p:txBody>
      </p:sp>
      <p:sp>
        <p:nvSpPr>
          <p:cNvPr id="3" name="Content Placeholder 2">
            <a:extLst>
              <a:ext uri="{FF2B5EF4-FFF2-40B4-BE49-F238E27FC236}">
                <a16:creationId xmlns:a16="http://schemas.microsoft.com/office/drawing/2014/main" id="{A357B94F-DACC-4DD8-9C72-52F08B053178}"/>
              </a:ext>
            </a:extLst>
          </p:cNvPr>
          <p:cNvSpPr>
            <a:spLocks noGrp="1"/>
          </p:cNvSpPr>
          <p:nvPr>
            <p:ph idx="1"/>
          </p:nvPr>
        </p:nvSpPr>
        <p:spPr>
          <a:xfrm>
            <a:off x="683568" y="836712"/>
            <a:ext cx="8229600" cy="4525963"/>
          </a:xfrm>
        </p:spPr>
        <p:txBody>
          <a:bodyPr/>
          <a:lstStyle/>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Flowchart</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Quarterly Scheduling of Research Work</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Publication Schedule</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85838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52736"/>
            <a:ext cx="7620000" cy="4495800"/>
          </a:xfrm>
        </p:spPr>
        <p:txBody>
          <a:bodyPr>
            <a:noAutofit/>
          </a:bodyPr>
          <a:lstStyle/>
          <a:p>
            <a:pPr algn="just"/>
            <a:r>
              <a:rPr lang="en-US" sz="1800" dirty="0">
                <a:latin typeface="Times New Roman" panose="02020603050405020304" pitchFamily="18" charset="0"/>
                <a:cs typeface="Times New Roman" panose="02020603050405020304" pitchFamily="18" charset="0"/>
              </a:rPr>
              <a:t>Breast cancer remains one of the leading causes of cancer-related deaths among women worldwide.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Early detection is crucial for improving survival rates and treatment effectiveness.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Traditional diagnostic methods, such as mammograms and biopsies, rely heavily on medical expertise and can sometimes be prone to errors.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To address these challenges, deep learning has emerged as a powerful tool for medical image analysis, offering more accurate and efficient results.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project</a:t>
            </a:r>
            <a:r>
              <a:rPr lang="en-US" sz="1800">
                <a:latin typeface="Times New Roman" panose="02020603050405020304" pitchFamily="18" charset="0"/>
                <a:cs typeface="Times New Roman" panose="02020603050405020304" pitchFamily="18" charset="0"/>
              </a:rPr>
              <a:t>, “Breast </a:t>
            </a:r>
            <a:r>
              <a:rPr lang="en-US" sz="1800" dirty="0">
                <a:latin typeface="Times New Roman" panose="02020603050405020304" pitchFamily="18" charset="0"/>
                <a:cs typeface="Times New Roman" panose="02020603050405020304" pitchFamily="18" charset="0"/>
              </a:rPr>
              <a:t>Cancer Classification using Deep Learning: A GUI-Based Approach," leverages the power of the ResNet50, VGG16, MobileNet deep learning algorithm, renowned for its high performance in image classification tasks.</a:t>
            </a:r>
          </a:p>
          <a:p>
            <a:pPr algn="just"/>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altLang="en-US" sz="17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132766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228395"/>
            <a:ext cx="7772400" cy="4800600"/>
          </a:xfrm>
        </p:spPr>
        <p:txBody>
          <a:bodyPr>
            <a:normAutofit/>
          </a:bodyPr>
          <a:lstStyle/>
          <a:p>
            <a:pPr algn="just"/>
            <a:r>
              <a:rPr lang="en-US" sz="1800" dirty="0">
                <a:latin typeface="Times New Roman" panose="02020603050405020304" pitchFamily="18" charset="0"/>
                <a:cs typeface="Times New Roman" panose="02020603050405020304" pitchFamily="18" charset="0"/>
              </a:rPr>
              <a:t> By comparing ResNet50, VGG16, and MobileNet, a convolutional neural network (CNN) architecture, the project aims to develop a more accurate model for classifying breast cancer images.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model will be integrated with an interactive GUI built using Streamlit, allowing medical professionals to input data and receive classification results easily.</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This approach seeks to make breast cancer detection more accessible, user-friendly, and reliable, ultimately contributing to earlier diagnosis and improved patient outcomes.</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242304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84" y="306476"/>
            <a:ext cx="6256724" cy="522997"/>
          </a:xfrm>
        </p:spPr>
        <p:txBody>
          <a:bodyPr>
            <a:noAutofit/>
          </a:bodyPr>
          <a:lstStyle/>
          <a:p>
            <a:pPr algn="ctr"/>
            <a:r>
              <a:rPr lang="en-US" sz="1800" b="1" dirty="0">
                <a:solidFill>
                  <a:schemeClr val="accent2">
                    <a:lumMod val="75000"/>
                  </a:schemeClr>
                </a:solidFill>
                <a:latin typeface="Times New Roman" panose="02020603050405020304" pitchFamily="18" charset="0"/>
                <a:cs typeface="Times New Roman" panose="02020603050405020304" pitchFamily="18" charset="0"/>
              </a:rPr>
              <a:t>SYSTEMATIC REVIEW OF LITERATURE </a:t>
            </a:r>
            <a:br>
              <a:rPr lang="en-US" sz="1800" b="1" dirty="0">
                <a:solidFill>
                  <a:schemeClr val="accent2">
                    <a:lumMod val="75000"/>
                  </a:schemeClr>
                </a:solidFill>
                <a:latin typeface="Times New Roman" panose="02020603050405020304" pitchFamily="18" charset="0"/>
                <a:cs typeface="Times New Roman" panose="02020603050405020304" pitchFamily="18" charset="0"/>
              </a:rPr>
            </a:br>
            <a:r>
              <a:rPr lang="en-US" sz="1800" b="1" dirty="0">
                <a:solidFill>
                  <a:schemeClr val="accent2">
                    <a:lumMod val="75000"/>
                  </a:schemeClr>
                </a:solidFill>
                <a:latin typeface="Times New Roman" panose="02020603050405020304" pitchFamily="18" charset="0"/>
                <a:cs typeface="Times New Roman" panose="02020603050405020304" pitchFamily="18" charset="0"/>
              </a:rPr>
              <a:t>(PRISMA FLOW DIAGRAM) </a:t>
            </a:r>
          </a:p>
        </p:txBody>
      </p:sp>
      <p:sp>
        <p:nvSpPr>
          <p:cNvPr id="4" name="Rectangle 3"/>
          <p:cNvSpPr/>
          <p:nvPr/>
        </p:nvSpPr>
        <p:spPr>
          <a:xfrm>
            <a:off x="1335281" y="1200150"/>
            <a:ext cx="307782" cy="11765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Identification</a:t>
            </a:r>
            <a:r>
              <a:rPr lang="en-US" sz="1350" dirty="0">
                <a:solidFill>
                  <a:prstClr val="black"/>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1750680" y="1460794"/>
            <a:ext cx="2343149" cy="4742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identify through IEEE searching (n= 20)</a:t>
            </a:r>
          </a:p>
        </p:txBody>
      </p:sp>
      <p:sp>
        <p:nvSpPr>
          <p:cNvPr id="6" name="Rectangle 5"/>
          <p:cNvSpPr/>
          <p:nvPr/>
        </p:nvSpPr>
        <p:spPr>
          <a:xfrm>
            <a:off x="4963325" y="1113082"/>
            <a:ext cx="2628770" cy="7643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identified through other sources SCIE/SCOPUS/Research Gate Sources (n= 11)</a:t>
            </a:r>
          </a:p>
        </p:txBody>
      </p:sp>
      <p:cxnSp>
        <p:nvCxnSpPr>
          <p:cNvPr id="8" name="Straight Arrow Connector 7"/>
          <p:cNvCxnSpPr>
            <a:stCxn id="5" idx="2"/>
          </p:cNvCxnSpPr>
          <p:nvPr/>
        </p:nvCxnSpPr>
        <p:spPr>
          <a:xfrm flipH="1">
            <a:off x="2922254" y="1935090"/>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2475757" y="2124696"/>
            <a:ext cx="4153643" cy="219712"/>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Records after duplicates removal (n=25)</a:t>
            </a:r>
          </a:p>
        </p:txBody>
      </p:sp>
      <p:sp>
        <p:nvSpPr>
          <p:cNvPr id="16" name="Rectangle 15"/>
          <p:cNvSpPr/>
          <p:nvPr/>
        </p:nvSpPr>
        <p:spPr>
          <a:xfrm>
            <a:off x="1750680" y="2568691"/>
            <a:ext cx="2656027" cy="3877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b="1"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srgbClr val="FFFF00"/>
                </a:solidFill>
                <a:latin typeface="Times New Roman" panose="02020603050405020304" pitchFamily="18" charset="0"/>
                <a:cs typeface="Times New Roman" panose="02020603050405020304" pitchFamily="18" charset="0"/>
              </a:rPr>
              <a:t>Records screened for removal(n=25)</a:t>
            </a:r>
            <a:endParaRPr lang="en-US" sz="1500" b="1" dirty="0">
              <a:solidFill>
                <a:srgbClr val="FFFF00"/>
              </a:solidFill>
              <a:latin typeface="Times New Roman" panose="02020603050405020304" pitchFamily="18" charset="0"/>
              <a:cs typeface="Times New Roman" panose="02020603050405020304" pitchFamily="18" charset="0"/>
            </a:endParaRPr>
          </a:p>
          <a:p>
            <a:pPr algn="ctr"/>
            <a:endParaRPr lang="en-US" sz="1350" b="1" dirty="0">
              <a:solidFill>
                <a:prstClr val="white"/>
              </a:solidFill>
              <a:latin typeface="Times New Roman" panose="02020603050405020304" pitchFamily="18" charset="0"/>
              <a:cs typeface="Times New Roman" panose="02020603050405020304" pitchFamily="18" charset="0"/>
            </a:endParaRPr>
          </a:p>
        </p:txBody>
      </p:sp>
      <p:cxnSp>
        <p:nvCxnSpPr>
          <p:cNvPr id="18" name="Straight Arrow Connector 17"/>
          <p:cNvCxnSpPr>
            <a:cxnSpLocks/>
            <a:endCxn id="20" idx="1"/>
          </p:cNvCxnSpPr>
          <p:nvPr/>
        </p:nvCxnSpPr>
        <p:spPr>
          <a:xfrm flipV="1">
            <a:off x="4401505" y="2739628"/>
            <a:ext cx="766407" cy="29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5167913" y="2552180"/>
            <a:ext cx="2656027" cy="374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FF00"/>
                </a:solidFill>
                <a:latin typeface="Times New Roman" panose="02020603050405020304" pitchFamily="18" charset="0"/>
                <a:cs typeface="Times New Roman" panose="02020603050405020304" pitchFamily="18" charset="0"/>
              </a:rPr>
              <a:t>Article excluded:(n=6)</a:t>
            </a:r>
          </a:p>
        </p:txBody>
      </p:sp>
      <p:sp>
        <p:nvSpPr>
          <p:cNvPr id="23" name="Rectangle 22"/>
          <p:cNvSpPr/>
          <p:nvPr/>
        </p:nvSpPr>
        <p:spPr>
          <a:xfrm>
            <a:off x="1736777" y="3542831"/>
            <a:ext cx="3431135" cy="10575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prstClr val="black"/>
                </a:solidFill>
                <a:latin typeface="Times New Roman" panose="02020603050405020304" pitchFamily="18" charset="0"/>
                <a:cs typeface="Times New Roman" panose="02020603050405020304" pitchFamily="18" charset="0"/>
              </a:rPr>
              <a:t>Number of Full text articles assessed for eligibility (n=19)</a:t>
            </a:r>
          </a:p>
        </p:txBody>
      </p:sp>
      <p:sp>
        <p:nvSpPr>
          <p:cNvPr id="29" name="Rectangle 28"/>
          <p:cNvSpPr/>
          <p:nvPr/>
        </p:nvSpPr>
        <p:spPr>
          <a:xfrm>
            <a:off x="1835928" y="4981102"/>
            <a:ext cx="2353379" cy="6886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Number of Studies included in Qualitative and Quantitative  (n=7)</a:t>
            </a:r>
          </a:p>
        </p:txBody>
      </p:sp>
      <p:sp>
        <p:nvSpPr>
          <p:cNvPr id="51" name="Rectangle 50"/>
          <p:cNvSpPr/>
          <p:nvPr/>
        </p:nvSpPr>
        <p:spPr>
          <a:xfrm>
            <a:off x="5351484" y="4656515"/>
            <a:ext cx="1963716" cy="10858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200" b="1" dirty="0">
              <a:solidFill>
                <a:prstClr val="black"/>
              </a:solidFill>
              <a:latin typeface="Times New Roman" panose="02020603050405020304" pitchFamily="18" charset="0"/>
              <a:cs typeface="Times New Roman" panose="02020603050405020304" pitchFamily="18" charset="0"/>
            </a:endParaRPr>
          </a:p>
          <a:p>
            <a:r>
              <a:rPr lang="en-US" sz="1200" b="1" dirty="0">
                <a:solidFill>
                  <a:prstClr val="black"/>
                </a:solidFill>
                <a:latin typeface="Times New Roman" panose="02020603050405020304" pitchFamily="18" charset="0"/>
                <a:cs typeface="Times New Roman" panose="02020603050405020304" pitchFamily="18" charset="0"/>
              </a:rPr>
              <a:t>Original articles-4</a:t>
            </a:r>
          </a:p>
          <a:p>
            <a:r>
              <a:rPr lang="en-US" sz="1200" b="1" dirty="0">
                <a:solidFill>
                  <a:prstClr val="black"/>
                </a:solidFill>
                <a:latin typeface="Times New Roman" panose="02020603050405020304" pitchFamily="18" charset="0"/>
                <a:cs typeface="Times New Roman" panose="02020603050405020304" pitchFamily="18" charset="0"/>
              </a:rPr>
              <a:t>Review articles-3</a:t>
            </a:r>
            <a:br>
              <a:rPr lang="en-US" sz="1200" b="1" dirty="0">
                <a:solidFill>
                  <a:prstClr val="black"/>
                </a:solidFill>
                <a:latin typeface="Times New Roman" panose="02020603050405020304" pitchFamily="18" charset="0"/>
                <a:cs typeface="Times New Roman" panose="02020603050405020304" pitchFamily="18" charset="0"/>
              </a:rPr>
            </a:br>
            <a:endParaRPr lang="en-US" sz="1200" b="1" dirty="0">
              <a:solidFill>
                <a:prstClr val="black"/>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320063" y="2478824"/>
            <a:ext cx="323005" cy="10575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Screening</a:t>
            </a:r>
            <a:r>
              <a:rPr lang="en-US" sz="1350" b="1" dirty="0">
                <a:solidFill>
                  <a:srgbClr val="FFFF00"/>
                </a:solidFill>
                <a:latin typeface="Times New Roman" panose="02020603050405020304" pitchFamily="18" charset="0"/>
                <a:cs typeface="Times New Roman" panose="02020603050405020304" pitchFamily="18" charset="0"/>
              </a:rPr>
              <a:t> </a:t>
            </a:r>
          </a:p>
        </p:txBody>
      </p:sp>
      <p:sp>
        <p:nvSpPr>
          <p:cNvPr id="30" name="Rectangle 29"/>
          <p:cNvSpPr/>
          <p:nvPr/>
        </p:nvSpPr>
        <p:spPr>
          <a:xfrm>
            <a:off x="1320060" y="3757488"/>
            <a:ext cx="290855" cy="9651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Eligibility</a:t>
            </a:r>
            <a:endParaRPr lang="en-US" sz="1350" dirty="0">
              <a:solidFill>
                <a:prstClr val="black"/>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1335286" y="4864573"/>
            <a:ext cx="245740" cy="11440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Included </a:t>
            </a:r>
          </a:p>
        </p:txBody>
      </p:sp>
      <p:sp>
        <p:nvSpPr>
          <p:cNvPr id="3" name="Rectangle 2"/>
          <p:cNvSpPr/>
          <p:nvPr/>
        </p:nvSpPr>
        <p:spPr>
          <a:xfrm>
            <a:off x="5397736" y="3351436"/>
            <a:ext cx="2463329" cy="108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b="1" dirty="0">
                <a:solidFill>
                  <a:prstClr val="black"/>
                </a:solidFill>
                <a:latin typeface="Times New Roman" panose="02020603050405020304" pitchFamily="18" charset="0"/>
                <a:cs typeface="Times New Roman" panose="02020603050405020304" pitchFamily="18" charset="0"/>
              </a:rPr>
              <a:t>Records excluded(n=8)</a:t>
            </a:r>
          </a:p>
          <a:p>
            <a:pPr algn="just"/>
            <a:r>
              <a:rPr lang="en-US" sz="1350" b="1" dirty="0">
                <a:solidFill>
                  <a:prstClr val="black"/>
                </a:solidFill>
                <a:latin typeface="Times New Roman" panose="02020603050405020304" pitchFamily="18" charset="0"/>
                <a:cs typeface="Times New Roman" panose="02020603050405020304" pitchFamily="18" charset="0"/>
              </a:rPr>
              <a:t>Full-text articles were excluded for the following reasons: The objective does not match.</a:t>
            </a:r>
          </a:p>
        </p:txBody>
      </p:sp>
      <p:cxnSp>
        <p:nvCxnSpPr>
          <p:cNvPr id="34" name="Straight Arrow Connector 33"/>
          <p:cNvCxnSpPr/>
          <p:nvPr/>
        </p:nvCxnSpPr>
        <p:spPr>
          <a:xfrm>
            <a:off x="5150899" y="3666047"/>
            <a:ext cx="285750" cy="11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90E91F-EA5A-1359-8609-3FAFCB651E23}"/>
              </a:ext>
            </a:extLst>
          </p:cNvPr>
          <p:cNvCxnSpPr/>
          <p:nvPr/>
        </p:nvCxnSpPr>
        <p:spPr>
          <a:xfrm flipH="1">
            <a:off x="6203908" y="1919598"/>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22BD2B6-852B-3FDF-3390-A8914D708282}"/>
              </a:ext>
            </a:extLst>
          </p:cNvPr>
          <p:cNvCxnSpPr/>
          <p:nvPr/>
        </p:nvCxnSpPr>
        <p:spPr>
          <a:xfrm flipH="1">
            <a:off x="2922254" y="2347083"/>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251EB12-7057-7C06-3BBF-24279BB066DE}"/>
              </a:ext>
            </a:extLst>
          </p:cNvPr>
          <p:cNvCxnSpPr>
            <a:cxnSpLocks/>
          </p:cNvCxnSpPr>
          <p:nvPr/>
        </p:nvCxnSpPr>
        <p:spPr>
          <a:xfrm flipH="1">
            <a:off x="2864415" y="2982352"/>
            <a:ext cx="1" cy="535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31589AE-F0EC-EB08-31C0-9EA73B2B26A6}"/>
              </a:ext>
            </a:extLst>
          </p:cNvPr>
          <p:cNvCxnSpPr>
            <a:cxnSpLocks/>
          </p:cNvCxnSpPr>
          <p:nvPr/>
        </p:nvCxnSpPr>
        <p:spPr>
          <a:xfrm flipV="1">
            <a:off x="4189307" y="5339344"/>
            <a:ext cx="1208429" cy="2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C739ED-C1BA-F031-1C25-FDBFFF74E205}"/>
              </a:ext>
            </a:extLst>
          </p:cNvPr>
          <p:cNvCxnSpPr>
            <a:cxnSpLocks/>
          </p:cNvCxnSpPr>
          <p:nvPr/>
        </p:nvCxnSpPr>
        <p:spPr>
          <a:xfrm>
            <a:off x="2743201" y="4620128"/>
            <a:ext cx="0" cy="36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Slide Number Placeholder 11">
            <a:extLst>
              <a:ext uri="{FF2B5EF4-FFF2-40B4-BE49-F238E27FC236}">
                <a16:creationId xmlns:a16="http://schemas.microsoft.com/office/drawing/2014/main" id="{63872867-BE0B-3F48-A639-66CA51FBEC08}"/>
              </a:ext>
            </a:extLst>
          </p:cNvPr>
          <p:cNvSpPr>
            <a:spLocks noGrp="1"/>
          </p:cNvSpPr>
          <p:nvPr>
            <p:ph type="sldNum" sz="quarter" idx="12"/>
          </p:nvPr>
        </p:nvSpPr>
        <p:spPr/>
        <p:txBody>
          <a:bodyPr/>
          <a:lstStyle/>
          <a:p>
            <a:fld id="{E86EC999-44D2-4FF2-BD17-7A505A067AD1}" type="slidenum">
              <a:rPr lang="en-US" smtClean="0">
                <a:solidFill>
                  <a:prstClr val="black">
                    <a:tint val="75000"/>
                  </a:prstClr>
                </a:solidFill>
                <a:latin typeface="Times New Roman" panose="02020603050405020304" pitchFamily="18" charset="0"/>
                <a:cs typeface="Times New Roman" panose="02020603050405020304" pitchFamily="18" charset="0"/>
              </a:rPr>
              <a:pPr/>
              <a:t>9</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21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Major_Project_Sanika_final_year[1]</Template>
  <TotalTime>1438</TotalTime>
  <Words>2626</Words>
  <Application>Microsoft Office PowerPoint</Application>
  <PresentationFormat>On-screen Show (4:3)</PresentationFormat>
  <Paragraphs>390</Paragraphs>
  <Slides>38</Slides>
  <Notes>7</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38</vt:i4>
      </vt:variant>
    </vt:vector>
  </HeadingPairs>
  <TitlesOfParts>
    <vt:vector size="56" baseType="lpstr">
      <vt:lpstr>Arial</vt:lpstr>
      <vt:lpstr>Calibri</vt:lpstr>
      <vt:lpstr>Calibri Light</vt:lpstr>
      <vt:lpstr>Courier New</vt:lpstr>
      <vt:lpstr>Times New Roman</vt:lpstr>
      <vt:lpstr>Wingdings</vt:lpstr>
      <vt:lpstr>Office Theme</vt:lpstr>
      <vt:lpstr>6_Office Theme</vt:lpstr>
      <vt:lpstr>1_Office Theme</vt:lpstr>
      <vt:lpstr>2_Office Theme</vt:lpstr>
      <vt:lpstr>3_Office Theme</vt:lpstr>
      <vt:lpstr>4_Office Theme</vt:lpstr>
      <vt:lpstr>5_Office Theme</vt:lpstr>
      <vt:lpstr>8_Office Theme</vt:lpstr>
      <vt:lpstr>9_Office Theme</vt:lpstr>
      <vt:lpstr>10_Office Theme</vt:lpstr>
      <vt:lpstr>7_Office Theme</vt:lpstr>
      <vt:lpstr>15_Office Theme</vt:lpstr>
      <vt:lpstr>PowerPoint Presentation</vt:lpstr>
      <vt:lpstr>PowerPoint Presentation</vt:lpstr>
      <vt:lpstr>Presentation for Major Project-II</vt:lpstr>
      <vt:lpstr>    </vt:lpstr>
      <vt:lpstr>CONTENTS </vt:lpstr>
      <vt:lpstr>CONTENTS</vt:lpstr>
      <vt:lpstr>INTRODUCTION </vt:lpstr>
      <vt:lpstr>INTRODUCTION</vt:lpstr>
      <vt:lpstr>SYSTEMATIC REVIEW OF LITERATURE  (PRISMA FLOW DIAGRAM) </vt:lpstr>
      <vt:lpstr> PRISMA-S EXTENSION </vt:lpstr>
      <vt:lpstr>RESEARCH ARTICLES INCLUDED</vt:lpstr>
      <vt:lpstr>KNOWLEDGE GAP</vt:lpstr>
      <vt:lpstr>KNOWLEDGE GAP</vt:lpstr>
      <vt:lpstr>KNOWLEDGE GAP</vt:lpstr>
      <vt:lpstr>KNOWLEDGE GAP SUMMARY</vt:lpstr>
      <vt:lpstr>RESEARCH QUESTION</vt:lpstr>
      <vt:lpstr>PowerPoint Presentation</vt:lpstr>
      <vt:lpstr>OBJECTIVES</vt:lpstr>
      <vt:lpstr>METHODOLOGY</vt:lpstr>
      <vt:lpstr>METHODOLOGY</vt:lpstr>
      <vt:lpstr>METHODOLOGY</vt:lpstr>
      <vt:lpstr>FLOWCHART</vt:lpstr>
      <vt:lpstr>MATERIALS and METHOD  </vt:lpstr>
      <vt:lpstr>MATERIALS and METHOD  </vt:lpstr>
      <vt:lpstr>RESULTS</vt:lpstr>
      <vt:lpstr>RESULTS</vt:lpstr>
      <vt:lpstr>RESULTS</vt:lpstr>
      <vt:lpstr>RESULTS</vt:lpstr>
      <vt:lpstr>RESULTS</vt:lpstr>
      <vt:lpstr>RESULTS</vt:lpstr>
      <vt:lpstr>RESULTS</vt:lpstr>
      <vt:lpstr>RESULTS</vt:lpstr>
      <vt:lpstr>RESULTS</vt:lpstr>
      <vt:lpstr>CONCLUSION</vt:lpstr>
      <vt:lpstr>PUBLICATION PLAN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Fulkar</dc:creator>
  <cp:lastModifiedBy>Sushant belsare</cp:lastModifiedBy>
  <cp:revision>49</cp:revision>
  <cp:lastPrinted>2024-10-18T03:19:14Z</cp:lastPrinted>
  <dcterms:created xsi:type="dcterms:W3CDTF">2024-09-20T16:46:29Z</dcterms:created>
  <dcterms:modified xsi:type="dcterms:W3CDTF">2025-03-02T05:12:01Z</dcterms:modified>
</cp:coreProperties>
</file>