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sldIdLst>
    <p:sldId id="326" r:id="rId3"/>
    <p:sldId id="287" r:id="rId5"/>
    <p:sldId id="310" r:id="rId6"/>
    <p:sldId id="319" r:id="rId7"/>
    <p:sldId id="320" r:id="rId8"/>
    <p:sldId id="332" r:id="rId9"/>
    <p:sldId id="322" r:id="rId10"/>
    <p:sldId id="321" r:id="rId11"/>
    <p:sldId id="329" r:id="rId12"/>
    <p:sldId id="270" r:id="rId13"/>
    <p:sldId id="318" r:id="rId14"/>
  </p:sldIdLst>
  <p:sldSz cx="9144000" cy="5143500" type="screen16x9"/>
  <p:notesSz cx="7010400" cy="92964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2819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EA7D3A"/>
    <a:srgbClr val="FF006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686" y="101"/>
      </p:cViewPr>
      <p:guideLst>
        <p:guide orient="horz" pos="2185"/>
        <p:guide pos="2819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4EC7E01F-DC75-4521-90AE-3546F579C646}" type="datetime8">
              <a:rPr lang="en-US" smtClean="0"/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DAC3-8510-4A81-B5EA-EADCAA67075E}" type="datetime8">
              <a:rPr lang="en-US" smtClean="0">
                <a:solidFill>
                  <a:schemeClr val="tx2"/>
                </a:solidFill>
              </a:rPr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CB6F3AA5-0D1A-4836-B9A9-3DFF578591BB}" type="datetime8">
              <a:rPr lang="en-US" smtClean="0">
                <a:solidFill>
                  <a:schemeClr val="tx2"/>
                </a:solidFill>
              </a:rPr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A10E-1222-4D2B-AD1C-A7628460CA79}" type="datetime8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09A-CFD9-4FBF-888C-B7E6C05CA85D}" type="datetime8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797290-3E5F-4041-97AC-2AA7B70FABAC}" type="datetime8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0BF8B1-6C76-441D-83FB-42A95DE4B6D2}" type="datetime8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50DA-AF81-41C3-9358-7B8B12921A43}" type="datetime8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2EF5-003E-45BA-908B-ADDCC373B72A}" type="datetime8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E2D7-19E0-43DF-9B49-8BC9D15D144A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C392C5A6-78FF-4180-81D1-56A1158A2CA1}" type="datetime8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DC8FB424-1CF3-421F-8939-BDA40A9268F3}" type="datetime8">
              <a:rPr lang="en-US" smtClean="0">
                <a:solidFill>
                  <a:schemeClr val="tx2"/>
                </a:solidFill>
              </a:rPr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complyadvantage.com/press-media/complyadvantage-takes-on-payment-fraud-with-new-ai-powered-solution/" TargetMode="External"/><Relationship Id="rId5" Type="http://schemas.openxmlformats.org/officeDocument/2006/relationships/hyperlink" Target="https://ieeexplore.ieee.org/document/10717099/" TargetMode="External"/><Relationship Id="rId4" Type="http://schemas.openxmlformats.org/officeDocument/2006/relationships/hyperlink" Target="https://ieeexplore.ieee.org/document/10150467/" TargetMode="External"/><Relationship Id="rId3" Type="http://schemas.openxmlformats.org/officeDocument/2006/relationships/hyperlink" Target="https://ieeexplore.ieee.org/document/10522197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42844" y="114300"/>
            <a:ext cx="8772556" cy="7429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onstantia" panose="02030602050306030303" pitchFamily="18" charset="0"/>
              </a:rPr>
              <a:t>CONTENT</a:t>
            </a:r>
            <a:endParaRPr 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76200" y="-102499"/>
            <a:ext cx="1527715" cy="1031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2858"/>
            <a:ext cx="1090642" cy="6429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4282" y="1214429"/>
            <a:ext cx="8143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 and Cons of Existing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Solution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Novelty of the Solution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Diagram/Flow Chart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Description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 Estimate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intage_VictorianThank_You_Full_Color-Distressed@2x.pn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700" y="2228850"/>
            <a:ext cx="4229100" cy="257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1450"/>
            <a:ext cx="12192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438400" y="2000250"/>
            <a:ext cx="4191000" cy="3143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32004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Questions…..</a:t>
            </a:r>
            <a:endParaRPr lang="en-IN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1450"/>
            <a:ext cx="12192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133600" y="277498"/>
            <a:ext cx="4800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276350"/>
            <a:ext cx="8192135" cy="346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group savings and lending systems lack transparency and accountability, leading to disputes, financial mismanagement, and loss of trust.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0" y="-117170"/>
            <a:ext cx="1527715" cy="1031570"/>
          </a:xfrm>
          <a:prstGeom prst="rect">
            <a:avLst/>
          </a:prstGeom>
        </p:spPr>
      </p:pic>
      <p:pic>
        <p:nvPicPr>
          <p:cNvPr id="3" name="Content Placeholder 2" descr="Screenshot 2025-01-27 123643"/>
          <p:cNvPicPr>
            <a:picLocks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835785" y="2139950"/>
            <a:ext cx="51435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95400" y="278614"/>
            <a:ext cx="6096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120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315" y="1285875"/>
            <a:ext cx="8717280" cy="37426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15949" y="-84829"/>
            <a:ext cx="1527715" cy="1031570"/>
          </a:xfrm>
          <a:prstGeom prst="rect">
            <a:avLst/>
          </a:prstGeom>
        </p:spPr>
      </p:pic>
      <p:pic>
        <p:nvPicPr>
          <p:cNvPr id="12" name="Content Placeholder 11" descr="Screenshot 2025-01-27 124257"/>
          <p:cNvPicPr>
            <a:picLocks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67360" y="1286510"/>
            <a:ext cx="2433320" cy="1649095"/>
          </a:xfrm>
          <a:prstGeom prst="rect">
            <a:avLst/>
          </a:prstGeom>
        </p:spPr>
      </p:pic>
      <p:pic>
        <p:nvPicPr>
          <p:cNvPr id="15" name="Content Placeholder 14" descr="Screenshot 2025-01-27 124727"/>
          <p:cNvPicPr>
            <a:picLocks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3202940" y="1286510"/>
            <a:ext cx="2747645" cy="1648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Screenshot 2025-01-27 124635"/>
          <p:cNvPicPr>
            <a:picLocks noChangeAspect="1"/>
          </p:cNvPicPr>
          <p:nvPr/>
        </p:nvPicPr>
        <p:blipFill>
          <a:blip r:embed="rId5"/>
          <a:srcRect l="15929" r="16368"/>
          <a:stretch>
            <a:fillRect/>
          </a:stretch>
        </p:blipFill>
        <p:spPr>
          <a:xfrm>
            <a:off x="6228080" y="1360805"/>
            <a:ext cx="2644775" cy="157416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251460" y="3084830"/>
            <a:ext cx="2918460" cy="1943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/>
              <a:t> 1. Manual Record-Keeping</a:t>
            </a:r>
            <a:endParaRPr lang="en-US" altLang="en-US"/>
          </a:p>
          <a:p>
            <a:pPr algn="ctr"/>
            <a:endParaRPr lang="en-US" altLang="en-US"/>
          </a:p>
          <a:p>
            <a:pPr algn="ctr"/>
            <a:r>
              <a:rPr lang="en-US" altLang="en-US"/>
              <a:t>Involves maintaining financial records using handwritten ledgers or journals.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3048000" y="3084830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ym typeface="+mn-ea"/>
              </a:rPr>
              <a:t>2. </a:t>
            </a:r>
            <a:r>
              <a:rPr lang="en-US" altLang="en-US"/>
              <a:t>Generic Digital Platforms</a:t>
            </a:r>
            <a:endParaRPr lang="en-US" altLang="en-US"/>
          </a:p>
          <a:p>
            <a:pPr algn="ctr"/>
            <a:endParaRPr lang="en-US" altLang="en-US"/>
          </a:p>
          <a:p>
            <a:pPr algn="ctr"/>
            <a:r>
              <a:rPr lang="en-US" altLang="en-US"/>
              <a:t>Unified Payments Interface is a real-time payment system that facilitates instant fund transfers between bank accounts through mobile applications.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6096000" y="3084830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ym typeface="+mn-ea"/>
              </a:rPr>
              <a:t> 3. </a:t>
            </a:r>
            <a:r>
              <a:rPr lang="en-US" altLang="en-US"/>
              <a:t>Financial Apps</a:t>
            </a:r>
            <a:endParaRPr lang="en-US" altLang="en-US"/>
          </a:p>
          <a:p>
            <a:pPr algn="ctr"/>
            <a:endParaRPr lang="en-US" altLang="en-US"/>
          </a:p>
          <a:p>
            <a:pPr algn="ctr"/>
            <a:r>
              <a:rPr lang="en-US" altLang="en-US"/>
              <a:t>Financial apps like Splitwise are designed to track shared expenses among groups, making it easier to split bills and manage contributions.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95400" y="324781"/>
            <a:ext cx="609600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120" algn="ctr"/>
                <a:tab pos="4543425" algn="l"/>
              </a:tabLst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EXISTING SOLUTIONS </a:t>
            </a:r>
            <a:endParaRPr kumimoji="0" lang="en-US" sz="22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75" y="1214120"/>
            <a:ext cx="8839200" cy="37661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-26581" y="-124194"/>
            <a:ext cx="1527715" cy="1031570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>
            <p:custDataLst>
              <p:tags r:id="rId3"/>
            </p:custDataLst>
          </p:nvPr>
        </p:nvGraphicFramePr>
        <p:xfrm>
          <a:off x="1371600" y="1508760"/>
          <a:ext cx="6806565" cy="288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855"/>
                <a:gridCol w="2268855"/>
                <a:gridCol w="2268855"/>
              </a:tblGrid>
              <a:tr h="426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Solutions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Pros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Cons</a:t>
                      </a:r>
                      <a:endParaRPr lang="en-US" altLang="en-US"/>
                    </a:p>
                  </a:txBody>
                  <a:tcPr/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Manual Record-Keeping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Low cost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Error-prone, lacks accountability</a:t>
                      </a:r>
                      <a:endParaRPr lang="en-US" altLang="en-US"/>
                    </a:p>
                  </a:txBody>
                  <a:tcPr/>
                </a:tc>
              </a:tr>
              <a:tr h="1022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Generic Digital Platforms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Easy transactions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 anomaly detection or audit tools</a:t>
                      </a:r>
                      <a:endParaRPr lang="en-US" altLang="en-US"/>
                    </a:p>
                  </a:txBody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Financial Apps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Useful for expense tracking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Not customized for group lending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895350"/>
            <a:ext cx="533400" cy="183357"/>
          </a:xfrm>
        </p:spPr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95400" y="278614"/>
            <a:ext cx="6096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120" algn="ctr"/>
                <a:tab pos="4543425" algn="l"/>
              </a:tabLst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hevron 4"/>
          <p:cNvSpPr/>
          <p:nvPr/>
        </p:nvSpPr>
        <p:spPr>
          <a:xfrm>
            <a:off x="6599115" y="3713083"/>
            <a:ext cx="1486535" cy="5624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26670" rIns="2667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/>
              <a:t>Iterate</a:t>
            </a:r>
            <a:endParaRPr lang="en-US" sz="2000" b="1" kern="1200" dirty="0"/>
          </a:p>
        </p:txBody>
      </p:sp>
      <p:sp>
        <p:nvSpPr>
          <p:cNvPr id="31" name="Chevron 4"/>
          <p:cNvSpPr/>
          <p:nvPr/>
        </p:nvSpPr>
        <p:spPr>
          <a:xfrm>
            <a:off x="4465515" y="3779320"/>
            <a:ext cx="1715135" cy="5624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26670" rIns="2667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/>
              <a:t>Communicate</a:t>
            </a:r>
            <a:endParaRPr lang="en-US" sz="2000" b="1" kern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0" y="-136220"/>
            <a:ext cx="1527715" cy="103157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571736" y="214296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115" y="1311910"/>
            <a:ext cx="8787130" cy="3631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AI-powered system integrating digital tools like UPI to ensure: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transaction tracking: The system integrates UPI to monitor all group transactions instantly and notify members for transparency.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audits and anomaly detection: AI algorithms analyze transaction data to detect irregularities and alert administrators for corrective action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digital ledger accessible to all members: A shared, secure ledger accessible to all members records contributions, loans, and repayments.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47664" y="292887"/>
            <a:ext cx="6048672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/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  / SCOPE OF  SOLUTION</a:t>
            </a:r>
            <a:endParaRPr lang="en-IN" sz="26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815" y="1203325"/>
            <a:ext cx="8481060" cy="36937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2000" b="1" dirty="0">
                <a:cs typeface="Times New Roman" panose="02020603050405020304" pitchFamily="18" charset="0"/>
              </a:rPr>
              <a:t>Novelty:</a:t>
            </a:r>
            <a:endParaRPr lang="en-US" altLang="en-US" sz="20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Combines AI with UPI for real-time transaction tracking, anomaly detection, and automated auditing.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Provides a transparent digital ledger for easy tracking of contributions, loans, and repayments.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Proactively identifies fraud through AI-powered anomaly detection.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Ensures compliance with group rules via automated audits.</a:t>
            </a:r>
            <a:endParaRPr lang="en-US" altLang="en-US" sz="800" dirty="0"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800" dirty="0"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cs typeface="Times New Roman" panose="02020603050405020304" pitchFamily="18" charset="0"/>
              </a:rPr>
              <a:t>Scope:</a:t>
            </a:r>
            <a:endParaRPr lang="en-US" altLang="en-US" sz="20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Applicable to rural and urban savings groups, microfinance, and lending circles.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Promotes financial inclusion by leveraging digital tools in underserved areas.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Customizable for different group needs and adaptable for global use.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endParaRPr lang="en-US" altLang="en-US" sz="2000" dirty="0">
              <a:cs typeface="Times New Roman" panose="02020603050405020304" pitchFamily="18" charset="0"/>
            </a:endParaRPr>
          </a:p>
          <a:p>
            <a:endParaRPr lang="en-US" altLang="en-US" sz="2000" dirty="0"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0" y="-117170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73943" y="216312"/>
            <a:ext cx="678180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2865120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DIAGRAM/FLOW CHART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120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-78057" y="-117170"/>
            <a:ext cx="1527715" cy="1031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675" y="1170305"/>
            <a:ext cx="8776970" cy="3611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3000378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685925" y="1170305"/>
            <a:ext cx="5530850" cy="3865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43608" y="241132"/>
            <a:ext cx="6781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120" algn="ctr"/>
                <a:tab pos="4543425" algn="l"/>
              </a:tabLst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DESCRIPTION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0" y="-19932"/>
            <a:ext cx="1527715" cy="1031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60" y="1137285"/>
            <a:ext cx="9001125" cy="3878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en-US" dirty="0"/>
          </a:p>
        </p:txBody>
      </p:sp>
      <p:pic>
        <p:nvPicPr>
          <p:cNvPr id="3" name="Content Placeholder 2" descr="modern-tech-stack"/>
          <p:cNvPicPr>
            <a:picLocks noChangeAspect="1"/>
          </p:cNvPicPr>
          <p:nvPr>
            <p:ph sz="quarter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445" y="1200150"/>
            <a:ext cx="5752465" cy="3814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19804" y="195590"/>
            <a:ext cx="468052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120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REFERENCES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>
            <a:fillRect/>
          </a:stretch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96" y="1206326"/>
            <a:ext cx="89297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1</a:t>
            </a:r>
            <a:r>
              <a:rPr lang="en-US" altLang="en-US" dirty="0"/>
              <a:t>. </a:t>
            </a:r>
            <a:r>
              <a:rPr lang="en-US" altLang="en-US" b="1" dirty="0"/>
              <a:t>Fraud Detection with ML</a:t>
            </a:r>
            <a:endParaRPr lang="en-US" altLang="en-US" dirty="0"/>
          </a:p>
          <a:p>
            <a:r>
              <a:rPr lang="en-US" altLang="en-US" dirty="0"/>
              <a:t>  </a:t>
            </a:r>
            <a:r>
              <a:rPr lang="en-US" altLang="en-US" dirty="0">
                <a:hlinkClick r:id="rId3" action="ppaction://hlinkfile"/>
              </a:rPr>
              <a:t> https://ieeexplore.ieee.org/document/10522197/ </a:t>
            </a:r>
            <a:endParaRPr lang="en-US" altLang="en-US" dirty="0">
              <a:hlinkClick r:id="rId3" action="ppaction://hlinkfile"/>
            </a:endParaRPr>
          </a:p>
          <a:p>
            <a:r>
              <a:rPr lang="en-US" altLang="en-US" dirty="0"/>
              <a:t>   Compares ML algorithms (decision trees, neural networks) for financial fraud detection.  </a:t>
            </a:r>
            <a:endParaRPr lang="en-US" altLang="en-US" dirty="0"/>
          </a:p>
          <a:p>
            <a:r>
              <a:rPr lang="en-US" altLang="en-US" b="1" dirty="0"/>
              <a:t>2</a:t>
            </a:r>
            <a:r>
              <a:rPr lang="en-US" altLang="en-US" dirty="0"/>
              <a:t>.</a:t>
            </a:r>
            <a:r>
              <a:rPr lang="en-US" altLang="en-US" b="1" dirty="0"/>
              <a:t> Deep Learning for Fraud</a:t>
            </a:r>
            <a:r>
              <a:rPr lang="en-US" altLang="en-US" dirty="0"/>
              <a:t>  </a:t>
            </a:r>
            <a:endParaRPr lang="en-US" altLang="en-US" dirty="0"/>
          </a:p>
          <a:p>
            <a:r>
              <a:rPr lang="en-US" altLang="en-US" dirty="0"/>
              <a:t>   </a:t>
            </a:r>
            <a:r>
              <a:rPr lang="en-US" altLang="en-US" dirty="0">
                <a:hlinkClick r:id="rId4" action="ppaction://hlinkfile"/>
              </a:rPr>
              <a:t>https://ieeexplore.ieee.org/document/10150467/ </a:t>
            </a:r>
            <a:endParaRPr lang="en-US" altLang="en-US" dirty="0"/>
          </a:p>
          <a:p>
            <a:r>
              <a:rPr lang="en-US" altLang="en-US" dirty="0"/>
              <a:t>   Reduces false positives in transactions using neural networks.  </a:t>
            </a:r>
            <a:endParaRPr lang="en-US" altLang="en-US" dirty="0"/>
          </a:p>
          <a:p>
            <a:r>
              <a:rPr lang="en-US" altLang="en-US" b="1" dirty="0"/>
              <a:t>3. AI in Banking Tools  </a:t>
            </a:r>
            <a:endParaRPr lang="en-US" altLang="en-US" b="1" dirty="0"/>
          </a:p>
          <a:p>
            <a:r>
              <a:rPr lang="en-US" altLang="en-US" dirty="0"/>
              <a:t>   </a:t>
            </a:r>
            <a:r>
              <a:rPr lang="en-US" altLang="en-US" dirty="0">
                <a:hlinkClick r:id="rId5" action="ppaction://hlinkfile"/>
              </a:rPr>
              <a:t>https://ieeexplore.ieee.org/document/10717099/</a:t>
            </a:r>
            <a:r>
              <a:rPr lang="en-US" altLang="en-US" dirty="0"/>
              <a:t>  </a:t>
            </a:r>
            <a:endParaRPr lang="en-US" altLang="en-US" dirty="0"/>
          </a:p>
          <a:p>
            <a:r>
              <a:rPr lang="en-US" altLang="en-US" dirty="0"/>
              <a:t>   Enhances operational efficiency &amp; automated auditing processes.  </a:t>
            </a:r>
            <a:endParaRPr lang="en-US" altLang="en-US" dirty="0"/>
          </a:p>
          <a:p>
            <a:r>
              <a:rPr lang="en-US" altLang="en-US" b="1" dirty="0"/>
              <a:t>4. ComplyAdvantage Solution  </a:t>
            </a:r>
            <a:endParaRPr lang="en-US" altLang="en-US" b="1" dirty="0"/>
          </a:p>
          <a:p>
            <a:r>
              <a:rPr lang="en-US" altLang="en-US" dirty="0"/>
              <a:t>   </a:t>
            </a:r>
            <a:r>
              <a:rPr lang="en-US" altLang="en-US" dirty="0">
                <a:hlinkClick r:id="rId6" action="ppaction://hlinkfile"/>
              </a:rPr>
              <a:t>https://complyadvantage.com/press-media/complyadvantage-takes-on-payment-fraud-with-new-ai-powered-solution/</a:t>
            </a:r>
            <a:r>
              <a:rPr lang="en-US" altLang="en-US" dirty="0"/>
              <a:t> </a:t>
            </a:r>
            <a:endParaRPr lang="en-US" altLang="en-US" dirty="0"/>
          </a:p>
          <a:p>
            <a:r>
              <a:rPr lang="en-US" altLang="en-US" dirty="0"/>
              <a:t>   Monitors 50+ fraud patterns (e.g., UPI scams) in real-time.  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35*226"/>
  <p:tag name="TABLE_ENDDRAG_RECT" val="108*118*535*226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0070C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2.xml><?xml version="1.0" encoding="utf-8"?>
<ds:datastoreItem xmlns:ds="http://schemas.openxmlformats.org/officeDocument/2006/customXml" ds:itemID="{A9000B0E-F247-42DE-B4C8-953FA55828E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2967</Words>
  <Application>WPS Presentation</Application>
  <PresentationFormat>On-screen Show (16:9)</PresentationFormat>
  <Paragraphs>125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</vt:lpstr>
      <vt:lpstr>Wingdings 2</vt:lpstr>
      <vt:lpstr>Constantia</vt:lpstr>
      <vt:lpstr>Times New Roman</vt:lpstr>
      <vt:lpstr>Tw Cen MT</vt:lpstr>
      <vt:lpstr>Microsoft YaHei</vt:lpstr>
      <vt:lpstr>Arial Unicode MS</vt:lpstr>
      <vt:lpstr>Calibri</vt:lpstr>
      <vt:lpstr>Median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Sanika Chougule</cp:lastModifiedBy>
  <cp:revision>20</cp:revision>
  <dcterms:created xsi:type="dcterms:W3CDTF">2018-04-19T17:20:00Z</dcterms:created>
  <dcterms:modified xsi:type="dcterms:W3CDTF">2025-01-31T07:25:47Z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  <property fmtid="{D5CDD505-2E9C-101B-9397-08002B2CF9AE}" pid="3" name="ICV">
    <vt:lpwstr>B9FFB6AAD2514DA3BE2656E1DACC3180_13</vt:lpwstr>
  </property>
  <property fmtid="{D5CDD505-2E9C-101B-9397-08002B2CF9AE}" pid="4" name="KSOProductBuildVer">
    <vt:lpwstr>1033-12.2.0.19805</vt:lpwstr>
  </property>
</Properties>
</file>