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71" r:id="rId2"/>
    <p:sldId id="266" r:id="rId3"/>
    <p:sldId id="267" r:id="rId4"/>
    <p:sldId id="269" r:id="rId5"/>
    <p:sldId id="265" r:id="rId6"/>
    <p:sldId id="279" r:id="rId7"/>
    <p:sldId id="272" r:id="rId8"/>
    <p:sldId id="280" r:id="rId9"/>
    <p:sldId id="281" r:id="rId10"/>
    <p:sldId id="282" r:id="rId11"/>
    <p:sldId id="273" r:id="rId12"/>
    <p:sldId id="274" r:id="rId13"/>
    <p:sldId id="283" r:id="rId14"/>
    <p:sldId id="275" r:id="rId15"/>
    <p:sldId id="276" r:id="rId16"/>
    <p:sldId id="277"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29DA18-A393-AF46-A467-28A786C6888B}" v="271" dt="2024-04-12T01:05:15.887"/>
    <p1510:client id="{E24144B4-4E7B-FC4C-88E9-F37B2F92E455}" v="5999" dt="2024-04-11T18:45:30.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4"/>
    <p:restoredTop sz="94640"/>
  </p:normalViewPr>
  <p:slideViewPr>
    <p:cSldViewPr snapToGrid="0">
      <p:cViewPr>
        <p:scale>
          <a:sx n="79" d="100"/>
          <a:sy n="79" d="100"/>
        </p:scale>
        <p:origin x="656"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B7C5A-3C88-694A-A42D-1BC175BD9F74}" type="datetimeFigureOut">
              <a:rPr lang="en-US" smtClean="0"/>
              <a:t>4/10/24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06F532-7613-BC42-9F15-CA3FBA84BB4E}" type="slidenum">
              <a:rPr lang="en-US" smtClean="0"/>
              <a:t>‹#›</a:t>
            </a:fld>
            <a:endParaRPr lang="en-US"/>
          </a:p>
        </p:txBody>
      </p:sp>
    </p:spTree>
    <p:extLst>
      <p:ext uri="{BB962C8B-B14F-4D97-AF65-F5344CB8AC3E}">
        <p14:creationId xmlns:p14="http://schemas.microsoft.com/office/powerpoint/2010/main" val="1621924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106F532-7613-BC42-9F15-CA3FBA84BB4E}" type="slidenum">
              <a:rPr lang="en-US" smtClean="0"/>
              <a:t>1</a:t>
            </a:fld>
            <a:endParaRPr lang="en-US"/>
          </a:p>
        </p:txBody>
      </p:sp>
    </p:spTree>
    <p:extLst>
      <p:ext uri="{BB962C8B-B14F-4D97-AF65-F5344CB8AC3E}">
        <p14:creationId xmlns:p14="http://schemas.microsoft.com/office/powerpoint/2010/main" val="3740644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06F532-7613-BC42-9F15-CA3FBA84BB4E}" type="slidenum">
              <a:rPr lang="en-US" smtClean="0"/>
              <a:t>10</a:t>
            </a:fld>
            <a:endParaRPr lang="en-US"/>
          </a:p>
        </p:txBody>
      </p:sp>
    </p:spTree>
    <p:extLst>
      <p:ext uri="{BB962C8B-B14F-4D97-AF65-F5344CB8AC3E}">
        <p14:creationId xmlns:p14="http://schemas.microsoft.com/office/powerpoint/2010/main" val="3504831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5043A-D33F-F478-2DA8-AB5BB51D78D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AC87759-D868-B4DA-BDB7-49BF67859A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BB52D49-1BA9-837D-DD30-A897C5BABCF0}"/>
              </a:ext>
            </a:extLst>
          </p:cNvPr>
          <p:cNvSpPr>
            <a:spLocks noGrp="1"/>
          </p:cNvSpPr>
          <p:nvPr>
            <p:ph type="dt" sz="half" idx="10"/>
          </p:nvPr>
        </p:nvSpPr>
        <p:spPr/>
        <p:txBody>
          <a:bodyPr/>
          <a:lstStyle/>
          <a:p>
            <a:fld id="{4F668EFA-0E92-124F-B64E-9F1D1249B1C8}" type="datetimeFigureOut">
              <a:rPr lang="en-US" smtClean="0"/>
              <a:t>4/10/24</a:t>
            </a:fld>
            <a:endParaRPr lang="en-US"/>
          </a:p>
        </p:txBody>
      </p:sp>
      <p:sp>
        <p:nvSpPr>
          <p:cNvPr id="5" name="Footer Placeholder 4">
            <a:extLst>
              <a:ext uri="{FF2B5EF4-FFF2-40B4-BE49-F238E27FC236}">
                <a16:creationId xmlns:a16="http://schemas.microsoft.com/office/drawing/2014/main" id="{3F794FA3-E030-879C-49F0-7C1812C89F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652C4-1C98-5F83-99D4-8126E64A6218}"/>
              </a:ext>
            </a:extLst>
          </p:cNvPr>
          <p:cNvSpPr>
            <a:spLocks noGrp="1"/>
          </p:cNvSpPr>
          <p:nvPr>
            <p:ph type="sldNum" sz="quarter" idx="12"/>
          </p:nvPr>
        </p:nvSpPr>
        <p:spPr/>
        <p:txBody>
          <a:bodyPr/>
          <a:lstStyle/>
          <a:p>
            <a:fld id="{C4EEE432-6757-3344-86DB-EBBF2DFABFCB}" type="slidenum">
              <a:rPr lang="en-US" smtClean="0"/>
              <a:t>‹#›</a:t>
            </a:fld>
            <a:endParaRPr lang="en-US"/>
          </a:p>
        </p:txBody>
      </p:sp>
    </p:spTree>
    <p:extLst>
      <p:ext uri="{BB962C8B-B14F-4D97-AF65-F5344CB8AC3E}">
        <p14:creationId xmlns:p14="http://schemas.microsoft.com/office/powerpoint/2010/main" val="394055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99B77-9BF4-30EC-2171-CCF356FBC2F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AE46B0D-BC72-1A1C-15B1-E80B3F2A304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788EDE8-1321-F494-A2D9-1573926DE635}"/>
              </a:ext>
            </a:extLst>
          </p:cNvPr>
          <p:cNvSpPr>
            <a:spLocks noGrp="1"/>
          </p:cNvSpPr>
          <p:nvPr>
            <p:ph type="dt" sz="half" idx="10"/>
          </p:nvPr>
        </p:nvSpPr>
        <p:spPr/>
        <p:txBody>
          <a:bodyPr/>
          <a:lstStyle/>
          <a:p>
            <a:fld id="{4F668EFA-0E92-124F-B64E-9F1D1249B1C8}" type="datetimeFigureOut">
              <a:rPr lang="en-US" smtClean="0"/>
              <a:t>4/10/24</a:t>
            </a:fld>
            <a:endParaRPr lang="en-US"/>
          </a:p>
        </p:txBody>
      </p:sp>
      <p:sp>
        <p:nvSpPr>
          <p:cNvPr id="5" name="Footer Placeholder 4">
            <a:extLst>
              <a:ext uri="{FF2B5EF4-FFF2-40B4-BE49-F238E27FC236}">
                <a16:creationId xmlns:a16="http://schemas.microsoft.com/office/drawing/2014/main" id="{0A4B992A-1860-5FCC-EA1E-FC607ECC7C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A4D14-2731-254E-D7A0-65BA0F6EF668}"/>
              </a:ext>
            </a:extLst>
          </p:cNvPr>
          <p:cNvSpPr>
            <a:spLocks noGrp="1"/>
          </p:cNvSpPr>
          <p:nvPr>
            <p:ph type="sldNum" sz="quarter" idx="12"/>
          </p:nvPr>
        </p:nvSpPr>
        <p:spPr/>
        <p:txBody>
          <a:bodyPr/>
          <a:lstStyle/>
          <a:p>
            <a:fld id="{C4EEE432-6757-3344-86DB-EBBF2DFABFCB}" type="slidenum">
              <a:rPr lang="en-US" smtClean="0"/>
              <a:t>‹#›</a:t>
            </a:fld>
            <a:endParaRPr lang="en-US"/>
          </a:p>
        </p:txBody>
      </p:sp>
    </p:spTree>
    <p:extLst>
      <p:ext uri="{BB962C8B-B14F-4D97-AF65-F5344CB8AC3E}">
        <p14:creationId xmlns:p14="http://schemas.microsoft.com/office/powerpoint/2010/main" val="37618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05C4DB-FE66-8817-D51A-451ED7A99EF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8DC4DAC-59AA-9A62-678D-146693DB63D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75E91E3-7078-FD37-B9D8-F952E381539D}"/>
              </a:ext>
            </a:extLst>
          </p:cNvPr>
          <p:cNvSpPr>
            <a:spLocks noGrp="1"/>
          </p:cNvSpPr>
          <p:nvPr>
            <p:ph type="dt" sz="half" idx="10"/>
          </p:nvPr>
        </p:nvSpPr>
        <p:spPr/>
        <p:txBody>
          <a:bodyPr/>
          <a:lstStyle/>
          <a:p>
            <a:fld id="{4F668EFA-0E92-124F-B64E-9F1D1249B1C8}" type="datetimeFigureOut">
              <a:rPr lang="en-US" smtClean="0"/>
              <a:t>4/10/24</a:t>
            </a:fld>
            <a:endParaRPr lang="en-US"/>
          </a:p>
        </p:txBody>
      </p:sp>
      <p:sp>
        <p:nvSpPr>
          <p:cNvPr id="5" name="Footer Placeholder 4">
            <a:extLst>
              <a:ext uri="{FF2B5EF4-FFF2-40B4-BE49-F238E27FC236}">
                <a16:creationId xmlns:a16="http://schemas.microsoft.com/office/drawing/2014/main" id="{C7448D02-B339-0BE0-00C6-C83B6C2CF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08250B-BB0C-6BEF-63D6-9767865244F0}"/>
              </a:ext>
            </a:extLst>
          </p:cNvPr>
          <p:cNvSpPr>
            <a:spLocks noGrp="1"/>
          </p:cNvSpPr>
          <p:nvPr>
            <p:ph type="sldNum" sz="quarter" idx="12"/>
          </p:nvPr>
        </p:nvSpPr>
        <p:spPr/>
        <p:txBody>
          <a:bodyPr/>
          <a:lstStyle/>
          <a:p>
            <a:fld id="{C4EEE432-6757-3344-86DB-EBBF2DFABFCB}" type="slidenum">
              <a:rPr lang="en-US" smtClean="0"/>
              <a:t>‹#›</a:t>
            </a:fld>
            <a:endParaRPr lang="en-US"/>
          </a:p>
        </p:txBody>
      </p:sp>
    </p:spTree>
    <p:extLst>
      <p:ext uri="{BB962C8B-B14F-4D97-AF65-F5344CB8AC3E}">
        <p14:creationId xmlns:p14="http://schemas.microsoft.com/office/powerpoint/2010/main" val="666391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2A2B-B330-8624-230E-E802002B4BA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E533348-A2B3-617B-1B9D-175F5CF7FCB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1C9DF24-7389-6307-84A1-39337C4017C8}"/>
              </a:ext>
            </a:extLst>
          </p:cNvPr>
          <p:cNvSpPr>
            <a:spLocks noGrp="1"/>
          </p:cNvSpPr>
          <p:nvPr>
            <p:ph type="dt" sz="half" idx="10"/>
          </p:nvPr>
        </p:nvSpPr>
        <p:spPr/>
        <p:txBody>
          <a:bodyPr/>
          <a:lstStyle/>
          <a:p>
            <a:fld id="{4F668EFA-0E92-124F-B64E-9F1D1249B1C8}" type="datetimeFigureOut">
              <a:rPr lang="en-US" smtClean="0"/>
              <a:t>4/10/24</a:t>
            </a:fld>
            <a:endParaRPr lang="en-US"/>
          </a:p>
        </p:txBody>
      </p:sp>
      <p:sp>
        <p:nvSpPr>
          <p:cNvPr id="5" name="Footer Placeholder 4">
            <a:extLst>
              <a:ext uri="{FF2B5EF4-FFF2-40B4-BE49-F238E27FC236}">
                <a16:creationId xmlns:a16="http://schemas.microsoft.com/office/drawing/2014/main" id="{DCFCDC48-474C-9717-BA40-1608FD581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09C59-CF31-8516-F3B5-A30AF20E9799}"/>
              </a:ext>
            </a:extLst>
          </p:cNvPr>
          <p:cNvSpPr>
            <a:spLocks noGrp="1"/>
          </p:cNvSpPr>
          <p:nvPr>
            <p:ph type="sldNum" sz="quarter" idx="12"/>
          </p:nvPr>
        </p:nvSpPr>
        <p:spPr/>
        <p:txBody>
          <a:bodyPr/>
          <a:lstStyle/>
          <a:p>
            <a:fld id="{C4EEE432-6757-3344-86DB-EBBF2DFABFCB}" type="slidenum">
              <a:rPr lang="en-US" smtClean="0"/>
              <a:t>‹#›</a:t>
            </a:fld>
            <a:endParaRPr lang="en-US"/>
          </a:p>
        </p:txBody>
      </p:sp>
    </p:spTree>
    <p:extLst>
      <p:ext uri="{BB962C8B-B14F-4D97-AF65-F5344CB8AC3E}">
        <p14:creationId xmlns:p14="http://schemas.microsoft.com/office/powerpoint/2010/main" val="2637746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B459F-8CF0-A5E9-B7CF-42DA9D606E8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B4CDF31-36AF-2F4E-AAFE-F2DEE3820F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9E42EA8-D066-3839-97A0-41D5591A4E2C}"/>
              </a:ext>
            </a:extLst>
          </p:cNvPr>
          <p:cNvSpPr>
            <a:spLocks noGrp="1"/>
          </p:cNvSpPr>
          <p:nvPr>
            <p:ph type="dt" sz="half" idx="10"/>
          </p:nvPr>
        </p:nvSpPr>
        <p:spPr/>
        <p:txBody>
          <a:bodyPr/>
          <a:lstStyle/>
          <a:p>
            <a:fld id="{4F668EFA-0E92-124F-B64E-9F1D1249B1C8}" type="datetimeFigureOut">
              <a:rPr lang="en-US" smtClean="0"/>
              <a:t>4/10/24</a:t>
            </a:fld>
            <a:endParaRPr lang="en-US"/>
          </a:p>
        </p:txBody>
      </p:sp>
      <p:sp>
        <p:nvSpPr>
          <p:cNvPr id="5" name="Footer Placeholder 4">
            <a:extLst>
              <a:ext uri="{FF2B5EF4-FFF2-40B4-BE49-F238E27FC236}">
                <a16:creationId xmlns:a16="http://schemas.microsoft.com/office/drawing/2014/main" id="{EF1F03F7-217E-BF34-10BE-32926717FA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F6AD0-E008-E22C-E1B8-299660A322D5}"/>
              </a:ext>
            </a:extLst>
          </p:cNvPr>
          <p:cNvSpPr>
            <a:spLocks noGrp="1"/>
          </p:cNvSpPr>
          <p:nvPr>
            <p:ph type="sldNum" sz="quarter" idx="12"/>
          </p:nvPr>
        </p:nvSpPr>
        <p:spPr/>
        <p:txBody>
          <a:bodyPr/>
          <a:lstStyle/>
          <a:p>
            <a:fld id="{C4EEE432-6757-3344-86DB-EBBF2DFABFCB}" type="slidenum">
              <a:rPr lang="en-US" smtClean="0"/>
              <a:t>‹#›</a:t>
            </a:fld>
            <a:endParaRPr lang="en-US"/>
          </a:p>
        </p:txBody>
      </p:sp>
    </p:spTree>
    <p:extLst>
      <p:ext uri="{BB962C8B-B14F-4D97-AF65-F5344CB8AC3E}">
        <p14:creationId xmlns:p14="http://schemas.microsoft.com/office/powerpoint/2010/main" val="137179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54A0-F569-8228-7BAA-0F24C26E62F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1CCB99E-B250-73C8-0135-468C773C7F4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1C87FC6-5A56-0996-8C6A-4F09B939774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E5E3A4C-4529-470A-627F-601DAD29E262}"/>
              </a:ext>
            </a:extLst>
          </p:cNvPr>
          <p:cNvSpPr>
            <a:spLocks noGrp="1"/>
          </p:cNvSpPr>
          <p:nvPr>
            <p:ph type="dt" sz="half" idx="10"/>
          </p:nvPr>
        </p:nvSpPr>
        <p:spPr/>
        <p:txBody>
          <a:bodyPr/>
          <a:lstStyle/>
          <a:p>
            <a:fld id="{4F668EFA-0E92-124F-B64E-9F1D1249B1C8}" type="datetimeFigureOut">
              <a:rPr lang="en-US" smtClean="0"/>
              <a:t>4/10/24</a:t>
            </a:fld>
            <a:endParaRPr lang="en-US"/>
          </a:p>
        </p:txBody>
      </p:sp>
      <p:sp>
        <p:nvSpPr>
          <p:cNvPr id="6" name="Footer Placeholder 5">
            <a:extLst>
              <a:ext uri="{FF2B5EF4-FFF2-40B4-BE49-F238E27FC236}">
                <a16:creationId xmlns:a16="http://schemas.microsoft.com/office/drawing/2014/main" id="{ECF25466-376B-D6AF-AFD4-D70C8D0915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D5AC26-FA2A-EE51-D796-A62395740240}"/>
              </a:ext>
            </a:extLst>
          </p:cNvPr>
          <p:cNvSpPr>
            <a:spLocks noGrp="1"/>
          </p:cNvSpPr>
          <p:nvPr>
            <p:ph type="sldNum" sz="quarter" idx="12"/>
          </p:nvPr>
        </p:nvSpPr>
        <p:spPr/>
        <p:txBody>
          <a:bodyPr/>
          <a:lstStyle/>
          <a:p>
            <a:fld id="{C4EEE432-6757-3344-86DB-EBBF2DFABFCB}" type="slidenum">
              <a:rPr lang="en-US" smtClean="0"/>
              <a:t>‹#›</a:t>
            </a:fld>
            <a:endParaRPr lang="en-US"/>
          </a:p>
        </p:txBody>
      </p:sp>
    </p:spTree>
    <p:extLst>
      <p:ext uri="{BB962C8B-B14F-4D97-AF65-F5344CB8AC3E}">
        <p14:creationId xmlns:p14="http://schemas.microsoft.com/office/powerpoint/2010/main" val="1087278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D42D-7E84-F2FB-610A-76E8B1C0E1D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2F98821-F9EE-7337-CC63-7CECA5C485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C7E980F-27EF-B24E-3514-76371772A0A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ED04833-8161-8757-78BA-495910F23A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76BE7DE-9072-0DFE-6E65-49EA7024948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63A8F12-5799-5941-B609-F650F42D1487}"/>
              </a:ext>
            </a:extLst>
          </p:cNvPr>
          <p:cNvSpPr>
            <a:spLocks noGrp="1"/>
          </p:cNvSpPr>
          <p:nvPr>
            <p:ph type="dt" sz="half" idx="10"/>
          </p:nvPr>
        </p:nvSpPr>
        <p:spPr/>
        <p:txBody>
          <a:bodyPr/>
          <a:lstStyle/>
          <a:p>
            <a:fld id="{4F668EFA-0E92-124F-B64E-9F1D1249B1C8}" type="datetimeFigureOut">
              <a:rPr lang="en-US" smtClean="0"/>
              <a:t>4/10/24</a:t>
            </a:fld>
            <a:endParaRPr lang="en-US"/>
          </a:p>
        </p:txBody>
      </p:sp>
      <p:sp>
        <p:nvSpPr>
          <p:cNvPr id="8" name="Footer Placeholder 7">
            <a:extLst>
              <a:ext uri="{FF2B5EF4-FFF2-40B4-BE49-F238E27FC236}">
                <a16:creationId xmlns:a16="http://schemas.microsoft.com/office/drawing/2014/main" id="{E2296D46-BE18-0E48-05DD-82DFB16641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91A9FE-F5C8-D9A6-BC81-5D8145137B69}"/>
              </a:ext>
            </a:extLst>
          </p:cNvPr>
          <p:cNvSpPr>
            <a:spLocks noGrp="1"/>
          </p:cNvSpPr>
          <p:nvPr>
            <p:ph type="sldNum" sz="quarter" idx="12"/>
          </p:nvPr>
        </p:nvSpPr>
        <p:spPr/>
        <p:txBody>
          <a:bodyPr/>
          <a:lstStyle/>
          <a:p>
            <a:fld id="{C4EEE432-6757-3344-86DB-EBBF2DFABFCB}" type="slidenum">
              <a:rPr lang="en-US" smtClean="0"/>
              <a:t>‹#›</a:t>
            </a:fld>
            <a:endParaRPr lang="en-US"/>
          </a:p>
        </p:txBody>
      </p:sp>
    </p:spTree>
    <p:extLst>
      <p:ext uri="{BB962C8B-B14F-4D97-AF65-F5344CB8AC3E}">
        <p14:creationId xmlns:p14="http://schemas.microsoft.com/office/powerpoint/2010/main" val="1144363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F6500-30F7-4997-A6FD-B793926453F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59799A8-8DCE-31C9-F2C0-F5FE1CD6675C}"/>
              </a:ext>
            </a:extLst>
          </p:cNvPr>
          <p:cNvSpPr>
            <a:spLocks noGrp="1"/>
          </p:cNvSpPr>
          <p:nvPr>
            <p:ph type="dt" sz="half" idx="10"/>
          </p:nvPr>
        </p:nvSpPr>
        <p:spPr/>
        <p:txBody>
          <a:bodyPr/>
          <a:lstStyle/>
          <a:p>
            <a:fld id="{4F668EFA-0E92-124F-B64E-9F1D1249B1C8}" type="datetimeFigureOut">
              <a:rPr lang="en-US" smtClean="0"/>
              <a:t>4/10/24</a:t>
            </a:fld>
            <a:endParaRPr lang="en-US"/>
          </a:p>
        </p:txBody>
      </p:sp>
      <p:sp>
        <p:nvSpPr>
          <p:cNvPr id="4" name="Footer Placeholder 3">
            <a:extLst>
              <a:ext uri="{FF2B5EF4-FFF2-40B4-BE49-F238E27FC236}">
                <a16:creationId xmlns:a16="http://schemas.microsoft.com/office/drawing/2014/main" id="{3C39FF68-B09C-A4F3-5F75-916E53473B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B69C54-A400-EA3E-8F7F-7D80696D98AB}"/>
              </a:ext>
            </a:extLst>
          </p:cNvPr>
          <p:cNvSpPr>
            <a:spLocks noGrp="1"/>
          </p:cNvSpPr>
          <p:nvPr>
            <p:ph type="sldNum" sz="quarter" idx="12"/>
          </p:nvPr>
        </p:nvSpPr>
        <p:spPr/>
        <p:txBody>
          <a:bodyPr/>
          <a:lstStyle/>
          <a:p>
            <a:fld id="{C4EEE432-6757-3344-86DB-EBBF2DFABFCB}" type="slidenum">
              <a:rPr lang="en-US" smtClean="0"/>
              <a:t>‹#›</a:t>
            </a:fld>
            <a:endParaRPr lang="en-US"/>
          </a:p>
        </p:txBody>
      </p:sp>
    </p:spTree>
    <p:extLst>
      <p:ext uri="{BB962C8B-B14F-4D97-AF65-F5344CB8AC3E}">
        <p14:creationId xmlns:p14="http://schemas.microsoft.com/office/powerpoint/2010/main" val="3387012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A8431D-4662-FE57-2029-F78AC1F5AD2A}"/>
              </a:ext>
            </a:extLst>
          </p:cNvPr>
          <p:cNvSpPr>
            <a:spLocks noGrp="1"/>
          </p:cNvSpPr>
          <p:nvPr>
            <p:ph type="dt" sz="half" idx="10"/>
          </p:nvPr>
        </p:nvSpPr>
        <p:spPr/>
        <p:txBody>
          <a:bodyPr/>
          <a:lstStyle/>
          <a:p>
            <a:fld id="{4F668EFA-0E92-124F-B64E-9F1D1249B1C8}" type="datetimeFigureOut">
              <a:rPr lang="en-US" smtClean="0"/>
              <a:t>4/10/24</a:t>
            </a:fld>
            <a:endParaRPr lang="en-US"/>
          </a:p>
        </p:txBody>
      </p:sp>
      <p:sp>
        <p:nvSpPr>
          <p:cNvPr id="3" name="Footer Placeholder 2">
            <a:extLst>
              <a:ext uri="{FF2B5EF4-FFF2-40B4-BE49-F238E27FC236}">
                <a16:creationId xmlns:a16="http://schemas.microsoft.com/office/drawing/2014/main" id="{F161348D-1883-59BC-16D5-CAF36B9888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195BB-7F93-232A-FDA1-D1F3263D4C55}"/>
              </a:ext>
            </a:extLst>
          </p:cNvPr>
          <p:cNvSpPr>
            <a:spLocks noGrp="1"/>
          </p:cNvSpPr>
          <p:nvPr>
            <p:ph type="sldNum" sz="quarter" idx="12"/>
          </p:nvPr>
        </p:nvSpPr>
        <p:spPr/>
        <p:txBody>
          <a:bodyPr/>
          <a:lstStyle/>
          <a:p>
            <a:fld id="{C4EEE432-6757-3344-86DB-EBBF2DFABFCB}" type="slidenum">
              <a:rPr lang="en-US" smtClean="0"/>
              <a:t>‹#›</a:t>
            </a:fld>
            <a:endParaRPr lang="en-US"/>
          </a:p>
        </p:txBody>
      </p:sp>
    </p:spTree>
    <p:extLst>
      <p:ext uri="{BB962C8B-B14F-4D97-AF65-F5344CB8AC3E}">
        <p14:creationId xmlns:p14="http://schemas.microsoft.com/office/powerpoint/2010/main" val="2866761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5F80-7287-74A0-93A0-DDA85334C16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339C60C-5293-3459-E676-1E35A8F95A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7A20F09-B27D-2836-C5D5-5135853FAB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E92E72A-6EB2-EB2E-2783-515173D7785C}"/>
              </a:ext>
            </a:extLst>
          </p:cNvPr>
          <p:cNvSpPr>
            <a:spLocks noGrp="1"/>
          </p:cNvSpPr>
          <p:nvPr>
            <p:ph type="dt" sz="half" idx="10"/>
          </p:nvPr>
        </p:nvSpPr>
        <p:spPr/>
        <p:txBody>
          <a:bodyPr/>
          <a:lstStyle/>
          <a:p>
            <a:fld id="{4F668EFA-0E92-124F-B64E-9F1D1249B1C8}" type="datetimeFigureOut">
              <a:rPr lang="en-US" smtClean="0"/>
              <a:t>4/10/24</a:t>
            </a:fld>
            <a:endParaRPr lang="en-US"/>
          </a:p>
        </p:txBody>
      </p:sp>
      <p:sp>
        <p:nvSpPr>
          <p:cNvPr id="6" name="Footer Placeholder 5">
            <a:extLst>
              <a:ext uri="{FF2B5EF4-FFF2-40B4-BE49-F238E27FC236}">
                <a16:creationId xmlns:a16="http://schemas.microsoft.com/office/drawing/2014/main" id="{F3F1CA73-E34E-E149-752F-FE70E01FFC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5D4CED-60F4-7515-B0C8-CA43C119DB77}"/>
              </a:ext>
            </a:extLst>
          </p:cNvPr>
          <p:cNvSpPr>
            <a:spLocks noGrp="1"/>
          </p:cNvSpPr>
          <p:nvPr>
            <p:ph type="sldNum" sz="quarter" idx="12"/>
          </p:nvPr>
        </p:nvSpPr>
        <p:spPr/>
        <p:txBody>
          <a:bodyPr/>
          <a:lstStyle/>
          <a:p>
            <a:fld id="{C4EEE432-6757-3344-86DB-EBBF2DFABFCB}" type="slidenum">
              <a:rPr lang="en-US" smtClean="0"/>
              <a:t>‹#›</a:t>
            </a:fld>
            <a:endParaRPr lang="en-US"/>
          </a:p>
        </p:txBody>
      </p:sp>
    </p:spTree>
    <p:extLst>
      <p:ext uri="{BB962C8B-B14F-4D97-AF65-F5344CB8AC3E}">
        <p14:creationId xmlns:p14="http://schemas.microsoft.com/office/powerpoint/2010/main" val="1042795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B797A-9BA9-826D-D5CE-A26B2429BEE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9608CB9-27BE-D279-2AEC-AC4ADBC010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71C89A-A1BF-2548-3E1F-7033532B7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38EF59A-A608-52F2-C8C1-036402576C6D}"/>
              </a:ext>
            </a:extLst>
          </p:cNvPr>
          <p:cNvSpPr>
            <a:spLocks noGrp="1"/>
          </p:cNvSpPr>
          <p:nvPr>
            <p:ph type="dt" sz="half" idx="10"/>
          </p:nvPr>
        </p:nvSpPr>
        <p:spPr/>
        <p:txBody>
          <a:bodyPr/>
          <a:lstStyle/>
          <a:p>
            <a:fld id="{4F668EFA-0E92-124F-B64E-9F1D1249B1C8}" type="datetimeFigureOut">
              <a:rPr lang="en-US" smtClean="0"/>
              <a:t>4/10/24</a:t>
            </a:fld>
            <a:endParaRPr lang="en-US"/>
          </a:p>
        </p:txBody>
      </p:sp>
      <p:sp>
        <p:nvSpPr>
          <p:cNvPr id="6" name="Footer Placeholder 5">
            <a:extLst>
              <a:ext uri="{FF2B5EF4-FFF2-40B4-BE49-F238E27FC236}">
                <a16:creationId xmlns:a16="http://schemas.microsoft.com/office/drawing/2014/main" id="{08D4668D-DBC6-6B6E-EFD0-C6E9A07788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6273A3-0CC3-24A8-651B-6DA46AF4833B}"/>
              </a:ext>
            </a:extLst>
          </p:cNvPr>
          <p:cNvSpPr>
            <a:spLocks noGrp="1"/>
          </p:cNvSpPr>
          <p:nvPr>
            <p:ph type="sldNum" sz="quarter" idx="12"/>
          </p:nvPr>
        </p:nvSpPr>
        <p:spPr/>
        <p:txBody>
          <a:bodyPr/>
          <a:lstStyle/>
          <a:p>
            <a:fld id="{C4EEE432-6757-3344-86DB-EBBF2DFABFCB}" type="slidenum">
              <a:rPr lang="en-US" smtClean="0"/>
              <a:t>‹#›</a:t>
            </a:fld>
            <a:endParaRPr lang="en-US"/>
          </a:p>
        </p:txBody>
      </p:sp>
    </p:spTree>
    <p:extLst>
      <p:ext uri="{BB962C8B-B14F-4D97-AF65-F5344CB8AC3E}">
        <p14:creationId xmlns:p14="http://schemas.microsoft.com/office/powerpoint/2010/main" val="4204125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6B65CB-41B6-06AC-F079-5DA5EE6F8F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19237BA-488D-D362-E8CD-DBB16EB55E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FBD9585-AA05-A8BE-E466-0C4C8DF0F5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668EFA-0E92-124F-B64E-9F1D1249B1C8}" type="datetimeFigureOut">
              <a:rPr lang="en-US" smtClean="0"/>
              <a:t>4/10/24</a:t>
            </a:fld>
            <a:endParaRPr lang="en-US"/>
          </a:p>
        </p:txBody>
      </p:sp>
      <p:sp>
        <p:nvSpPr>
          <p:cNvPr id="5" name="Footer Placeholder 4">
            <a:extLst>
              <a:ext uri="{FF2B5EF4-FFF2-40B4-BE49-F238E27FC236}">
                <a16:creationId xmlns:a16="http://schemas.microsoft.com/office/drawing/2014/main" id="{E00FB472-A021-9A2F-2817-7211B3C4EA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E0DBDB-8685-3B41-9CAF-9876CE5D2D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EEE432-6757-3344-86DB-EBBF2DFABFCB}" type="slidenum">
              <a:rPr lang="en-US" smtClean="0"/>
              <a:t>‹#›</a:t>
            </a:fld>
            <a:endParaRPr lang="en-US"/>
          </a:p>
        </p:txBody>
      </p:sp>
    </p:spTree>
    <p:extLst>
      <p:ext uri="{BB962C8B-B14F-4D97-AF65-F5344CB8AC3E}">
        <p14:creationId xmlns:p14="http://schemas.microsoft.com/office/powerpoint/2010/main" val="2380741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8.png"/><Relationship Id="rId7"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12.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A31F91-3B8A-8C10-7621-9EE3FEBB9BE4}"/>
              </a:ext>
            </a:extLst>
          </p:cNvPr>
          <p:cNvPicPr>
            <a:picLocks noChangeAspect="1"/>
          </p:cNvPicPr>
          <p:nvPr/>
        </p:nvPicPr>
        <p:blipFill rotWithShape="1">
          <a:blip r:embed="rId3">
            <a:alphaModFix/>
          </a:blip>
          <a:srcRect t="8126" b="12369"/>
          <a:stretch/>
        </p:blipFill>
        <p:spPr>
          <a:xfrm>
            <a:off x="20" y="1"/>
            <a:ext cx="12191980" cy="6857999"/>
          </a:xfrm>
          <a:prstGeom prst="rect">
            <a:avLst/>
          </a:prstGeom>
        </p:spPr>
      </p:pic>
      <p:sp>
        <p:nvSpPr>
          <p:cNvPr id="9" name="Rectangle 8">
            <a:extLst>
              <a:ext uri="{FF2B5EF4-FFF2-40B4-BE49-F238E27FC236}">
                <a16:creationId xmlns:a16="http://schemas.microsoft.com/office/drawing/2014/main" id="{F6E17439-BCD0-CA9B-AA46-F191136A0404}"/>
              </a:ext>
            </a:extLst>
          </p:cNvPr>
          <p:cNvSpPr/>
          <p:nvPr/>
        </p:nvSpPr>
        <p:spPr>
          <a:xfrm>
            <a:off x="-1" y="0"/>
            <a:ext cx="8185533" cy="6858000"/>
          </a:xfrm>
          <a:prstGeom prst="rect">
            <a:avLst/>
          </a:prstGeom>
          <a:gradFill>
            <a:gsLst>
              <a:gs pos="0">
                <a:schemeClr val="tx1">
                  <a:alpha val="0"/>
                </a:schemeClr>
              </a:gs>
              <a:gs pos="14000">
                <a:schemeClr val="tx1">
                  <a:alpha val="0"/>
                </a:schemeClr>
              </a:gs>
              <a:gs pos="61000">
                <a:schemeClr val="tx1">
                  <a:alpha val="0"/>
                </a:schemeClr>
              </a:gs>
              <a:gs pos="100000">
                <a:schemeClr val="tx1"/>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F934343-F3D6-7D2B-56B5-EE82E6E08B21}"/>
              </a:ext>
            </a:extLst>
          </p:cNvPr>
          <p:cNvSpPr txBox="1"/>
          <p:nvPr/>
        </p:nvSpPr>
        <p:spPr>
          <a:xfrm>
            <a:off x="443874" y="1230710"/>
            <a:ext cx="6096000" cy="1569660"/>
          </a:xfrm>
          <a:prstGeom prst="rect">
            <a:avLst/>
          </a:prstGeom>
          <a:noFill/>
        </p:spPr>
        <p:txBody>
          <a:bodyPr wrap="square">
            <a:spAutoFit/>
          </a:bodyPr>
          <a:lstStyle/>
          <a:p>
            <a:r>
              <a:rPr lang="en-US" sz="4800">
                <a:solidFill>
                  <a:schemeClr val="bg1"/>
                </a:solidFill>
                <a:latin typeface="Phosphate Solid" panose="02000506050000020004" pitchFamily="2" charset="77"/>
                <a:cs typeface="Phosphate Solid" panose="02000506050000020004" pitchFamily="2" charset="77"/>
              </a:rPr>
              <a:t>Fracture Detection</a:t>
            </a:r>
          </a:p>
          <a:p>
            <a:r>
              <a:rPr lang="en-US" sz="4800">
                <a:solidFill>
                  <a:schemeClr val="bg1"/>
                </a:solidFill>
                <a:latin typeface="Phosphate Solid" panose="02000506050000020004" pitchFamily="2" charset="77"/>
                <a:cs typeface="Phosphate Solid" panose="02000506050000020004" pitchFamily="2" charset="77"/>
              </a:rPr>
              <a:t>using PyTorch</a:t>
            </a:r>
          </a:p>
        </p:txBody>
      </p:sp>
      <p:sp>
        <p:nvSpPr>
          <p:cNvPr id="7" name="TextBox 6">
            <a:extLst>
              <a:ext uri="{FF2B5EF4-FFF2-40B4-BE49-F238E27FC236}">
                <a16:creationId xmlns:a16="http://schemas.microsoft.com/office/drawing/2014/main" id="{D9B01D13-4442-8534-109B-37F5DD20AE93}"/>
              </a:ext>
            </a:extLst>
          </p:cNvPr>
          <p:cNvSpPr txBox="1"/>
          <p:nvPr/>
        </p:nvSpPr>
        <p:spPr>
          <a:xfrm>
            <a:off x="443874" y="3831222"/>
            <a:ext cx="3533215" cy="369332"/>
          </a:xfrm>
          <a:prstGeom prst="rect">
            <a:avLst/>
          </a:prstGeom>
          <a:noFill/>
        </p:spPr>
        <p:txBody>
          <a:bodyPr wrap="square">
            <a:spAutoFit/>
          </a:bodyPr>
          <a:lstStyle/>
          <a:p>
            <a:r>
              <a:rPr lang="en-US" sz="1800">
                <a:solidFill>
                  <a:schemeClr val="bg1"/>
                </a:solidFill>
                <a:latin typeface="Phosphate Solid" panose="02000506050000020004" pitchFamily="2" charset="77"/>
                <a:cs typeface="Phosphate Solid" panose="02000506050000020004" pitchFamily="2" charset="77"/>
              </a:rPr>
              <a:t>High Performance Parallel AI</a:t>
            </a:r>
          </a:p>
        </p:txBody>
      </p:sp>
      <p:sp>
        <p:nvSpPr>
          <p:cNvPr id="8" name="TextBox 7">
            <a:extLst>
              <a:ext uri="{FF2B5EF4-FFF2-40B4-BE49-F238E27FC236}">
                <a16:creationId xmlns:a16="http://schemas.microsoft.com/office/drawing/2014/main" id="{CF1DBDF9-B3EA-4997-B876-1CC2B71B84A3}"/>
              </a:ext>
            </a:extLst>
          </p:cNvPr>
          <p:cNvSpPr txBox="1"/>
          <p:nvPr/>
        </p:nvSpPr>
        <p:spPr>
          <a:xfrm>
            <a:off x="443874" y="5231406"/>
            <a:ext cx="6096000" cy="738664"/>
          </a:xfrm>
          <a:prstGeom prst="rect">
            <a:avLst/>
          </a:prstGeom>
          <a:noFill/>
        </p:spPr>
        <p:txBody>
          <a:bodyPr wrap="square">
            <a:spAutoFit/>
          </a:bodyPr>
          <a:lstStyle/>
          <a:p>
            <a:r>
              <a:rPr lang="en-US" sz="1400" b="1" dirty="0">
                <a:solidFill>
                  <a:schemeClr val="bg1"/>
                </a:solidFill>
                <a:latin typeface="Century Gothic" panose="020B0502020202020204" pitchFamily="34" charset="0"/>
              </a:rPr>
              <a:t>Team 9</a:t>
            </a:r>
            <a:endParaRPr lang="en-US" sz="1400" dirty="0">
              <a:solidFill>
                <a:schemeClr val="bg1"/>
              </a:solidFill>
              <a:latin typeface="Century Gothic" panose="020B0502020202020204" pitchFamily="34" charset="0"/>
            </a:endParaRPr>
          </a:p>
          <a:p>
            <a:r>
              <a:rPr lang="en-US" sz="1400" dirty="0">
                <a:solidFill>
                  <a:schemeClr val="bg1"/>
                </a:solidFill>
                <a:latin typeface="Century Gothic" panose="020B0502020202020204" pitchFamily="34" charset="0"/>
              </a:rPr>
              <a:t>Aneesh Koka</a:t>
            </a:r>
          </a:p>
          <a:p>
            <a:r>
              <a:rPr lang="en-US" sz="1400" dirty="0" err="1">
                <a:solidFill>
                  <a:schemeClr val="bg1"/>
                </a:solidFill>
                <a:latin typeface="Century Gothic" panose="020B0502020202020204" pitchFamily="34" charset="0"/>
              </a:rPr>
              <a:t>Sanika</a:t>
            </a:r>
            <a:r>
              <a:rPr lang="en-US" sz="1400" dirty="0">
                <a:solidFill>
                  <a:schemeClr val="bg1"/>
                </a:solidFill>
                <a:latin typeface="Century Gothic" panose="020B0502020202020204" pitchFamily="34" charset="0"/>
              </a:rPr>
              <a:t> D</a:t>
            </a:r>
          </a:p>
        </p:txBody>
      </p:sp>
    </p:spTree>
    <p:extLst>
      <p:ext uri="{BB962C8B-B14F-4D97-AF65-F5344CB8AC3E}">
        <p14:creationId xmlns:p14="http://schemas.microsoft.com/office/powerpoint/2010/main" val="19013684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41869-722A-8CFC-98EE-2583DCDBF54D}"/>
              </a:ext>
            </a:extLst>
          </p:cNvPr>
          <p:cNvSpPr>
            <a:spLocks noGrp="1"/>
          </p:cNvSpPr>
          <p:nvPr>
            <p:ph type="title"/>
          </p:nvPr>
        </p:nvSpPr>
        <p:spPr>
          <a:xfrm>
            <a:off x="838200" y="2946741"/>
            <a:ext cx="10515600" cy="2980530"/>
          </a:xfrm>
          <a:solidFill>
            <a:schemeClr val="bg1"/>
          </a:solidFill>
        </p:spPr>
        <p:txBody>
          <a:bodyPr>
            <a:normAutofit/>
          </a:bodyPr>
          <a:lstStyle/>
          <a:p>
            <a:r>
              <a:rPr lang="en-IN" sz="2000" dirty="0">
                <a:latin typeface="+mn-lt"/>
              </a:rPr>
              <a:t>Single CPU Time: 102.435 seconds </a:t>
            </a:r>
            <a:br>
              <a:rPr lang="en-IN" sz="2000" dirty="0">
                <a:latin typeface="+mn-lt"/>
              </a:rPr>
            </a:br>
            <a:r>
              <a:rPr lang="en-IN" sz="2000" dirty="0">
                <a:latin typeface="+mn-lt"/>
              </a:rPr>
              <a:t>Multi CPU Time: 637.303 seconds </a:t>
            </a:r>
            <a:br>
              <a:rPr lang="en-IN" sz="2000" dirty="0">
                <a:latin typeface="+mn-lt"/>
              </a:rPr>
            </a:br>
            <a:r>
              <a:rPr lang="en-IN" sz="2000" dirty="0">
                <a:latin typeface="+mn-lt"/>
              </a:rPr>
              <a:t>GPU Time: 8.168 seconds </a:t>
            </a:r>
            <a:br>
              <a:rPr lang="en-IN" sz="2000" dirty="0">
                <a:latin typeface="+mn-lt"/>
              </a:rPr>
            </a:br>
            <a:r>
              <a:rPr lang="en-IN" sz="2000" dirty="0">
                <a:latin typeface="+mn-lt"/>
              </a:rPr>
              <a:t>Multi CPU Speedup: 0.16073202228767164x </a:t>
            </a:r>
            <a:br>
              <a:rPr lang="en-IN" sz="2000" dirty="0">
                <a:latin typeface="+mn-lt"/>
              </a:rPr>
            </a:br>
            <a:r>
              <a:rPr lang="en-IN" sz="2000" dirty="0">
                <a:latin typeface="+mn-lt"/>
              </a:rPr>
              <a:t>GPU Speedup: 12.541013712047015x </a:t>
            </a:r>
            <a:br>
              <a:rPr lang="en-IN" sz="2000" dirty="0">
                <a:latin typeface="+mn-lt"/>
              </a:rPr>
            </a:br>
            <a:r>
              <a:rPr lang="en-IN" sz="2000" dirty="0">
                <a:latin typeface="+mn-lt"/>
              </a:rPr>
              <a:t>Multi CPU Efficiency: 0.04018300557191791</a:t>
            </a:r>
            <a:endParaRPr lang="en-US" sz="2000" dirty="0">
              <a:latin typeface="+mn-lt"/>
            </a:endParaRPr>
          </a:p>
        </p:txBody>
      </p:sp>
      <p:pic>
        <p:nvPicPr>
          <p:cNvPr id="5" name="Content Placeholder 4" descr="A screenshot of a computer code&#10;&#10;Description automatically generated">
            <a:extLst>
              <a:ext uri="{FF2B5EF4-FFF2-40B4-BE49-F238E27FC236}">
                <a16:creationId xmlns:a16="http://schemas.microsoft.com/office/drawing/2014/main" id="{F33257D9-FDE2-BFA6-D0F1-BA2E3DDB576A}"/>
              </a:ext>
            </a:extLst>
          </p:cNvPr>
          <p:cNvPicPr>
            <a:picLocks noGrp="1" noChangeAspect="1"/>
          </p:cNvPicPr>
          <p:nvPr>
            <p:ph idx="1"/>
          </p:nvPr>
        </p:nvPicPr>
        <p:blipFill>
          <a:blip r:embed="rId3"/>
          <a:stretch>
            <a:fillRect/>
          </a:stretch>
        </p:blipFill>
        <p:spPr>
          <a:xfrm>
            <a:off x="838200" y="397782"/>
            <a:ext cx="10515600" cy="2187915"/>
          </a:xfrm>
        </p:spPr>
      </p:pic>
    </p:spTree>
    <p:extLst>
      <p:ext uri="{BB962C8B-B14F-4D97-AF65-F5344CB8AC3E}">
        <p14:creationId xmlns:p14="http://schemas.microsoft.com/office/powerpoint/2010/main" val="3837166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3B2045-33BB-E407-43E2-C085EFA9F5CF}"/>
              </a:ext>
            </a:extLst>
          </p:cNvPr>
          <p:cNvSpPr txBox="1"/>
          <p:nvPr/>
        </p:nvSpPr>
        <p:spPr>
          <a:xfrm>
            <a:off x="511629" y="403802"/>
            <a:ext cx="4363129" cy="461665"/>
          </a:xfrm>
          <a:prstGeom prst="rect">
            <a:avLst/>
          </a:prstGeom>
          <a:noFill/>
        </p:spPr>
        <p:txBody>
          <a:bodyPr wrap="square" rtlCol="0">
            <a:spAutoFit/>
          </a:bodyPr>
          <a:lstStyle/>
          <a:p>
            <a:r>
              <a:rPr lang="en-US" sz="2400" b="1">
                <a:solidFill>
                  <a:schemeClr val="bg1"/>
                </a:solidFill>
                <a:latin typeface="Gill Sans" panose="020B0502020104020203" pitchFamily="34" charset="-79"/>
                <a:cs typeface="Gill Sans" panose="020B0502020104020203" pitchFamily="34" charset="-79"/>
              </a:rPr>
              <a:t>Analysis</a:t>
            </a:r>
          </a:p>
        </p:txBody>
      </p:sp>
      <p:pic>
        <p:nvPicPr>
          <p:cNvPr id="12" name="Picture 2">
            <a:extLst>
              <a:ext uri="{FF2B5EF4-FFF2-40B4-BE49-F238E27FC236}">
                <a16:creationId xmlns:a16="http://schemas.microsoft.com/office/drawing/2014/main" id="{AA1FA9E9-7234-A4D5-2BF0-C4FCBE4486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281" r="29509" b="66436"/>
          <a:stretch/>
        </p:blipFill>
        <p:spPr bwMode="auto">
          <a:xfrm>
            <a:off x="8668410" y="-2272650"/>
            <a:ext cx="1995777" cy="169918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C691E326-9396-DBAD-5594-F024C501C8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1000" b="66436"/>
          <a:stretch/>
        </p:blipFill>
        <p:spPr bwMode="auto">
          <a:xfrm>
            <a:off x="9033399" y="-2287356"/>
            <a:ext cx="1658275" cy="169918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9440AA87-59C2-B125-523F-94FEEC2969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0994" b="66279"/>
          <a:stretch/>
        </p:blipFill>
        <p:spPr bwMode="auto">
          <a:xfrm>
            <a:off x="9137832" y="7874564"/>
            <a:ext cx="1439739" cy="170713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1D73CA0D-CD91-07BC-6B8D-26DECD47CF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316" r="71646" b="33701"/>
          <a:stretch/>
        </p:blipFill>
        <p:spPr bwMode="auto">
          <a:xfrm>
            <a:off x="8270151" y="7816974"/>
            <a:ext cx="1407372" cy="16697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4ADDDF61-94E4-AA0A-C939-757E852CD9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681" t="33473" r="35964" b="33544"/>
          <a:stretch/>
        </p:blipFill>
        <p:spPr bwMode="auto">
          <a:xfrm>
            <a:off x="9225410" y="-2268524"/>
            <a:ext cx="1407372" cy="166977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42625D5C-6281-7198-6DD5-645052DDC7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646" t="33316" b="33701"/>
          <a:stretch/>
        </p:blipFill>
        <p:spPr bwMode="auto">
          <a:xfrm>
            <a:off x="8853666" y="8395304"/>
            <a:ext cx="1407372" cy="16697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a:extLst>
              <a:ext uri="{FF2B5EF4-FFF2-40B4-BE49-F238E27FC236}">
                <a16:creationId xmlns:a16="http://schemas.microsoft.com/office/drawing/2014/main" id="{72AE5C84-D922-01DC-9828-2FBCFDB124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52" t="67017" r="71847"/>
          <a:stretch/>
        </p:blipFill>
        <p:spPr bwMode="auto">
          <a:xfrm>
            <a:off x="9187514" y="8560478"/>
            <a:ext cx="1504160" cy="166977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1685275F-41A7-9B63-545C-C8220E96BE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367" t="67017" r="35278"/>
          <a:stretch/>
        </p:blipFill>
        <p:spPr bwMode="auto">
          <a:xfrm>
            <a:off x="8329713" y="-2272650"/>
            <a:ext cx="1407372" cy="166977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a:extLst>
              <a:ext uri="{FF2B5EF4-FFF2-40B4-BE49-F238E27FC236}">
                <a16:creationId xmlns:a16="http://schemas.microsoft.com/office/drawing/2014/main" id="{1E210993-60D9-94CA-E56B-81C9D5D633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646" t="67017"/>
          <a:stretch/>
        </p:blipFill>
        <p:spPr bwMode="auto">
          <a:xfrm>
            <a:off x="8210776" y="8465526"/>
            <a:ext cx="1407373" cy="16697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5AE0C0C-0CCC-5682-A88B-9AC39A153B06}"/>
              </a:ext>
            </a:extLst>
          </p:cNvPr>
          <p:cNvSpPr txBox="1"/>
          <p:nvPr/>
        </p:nvSpPr>
        <p:spPr>
          <a:xfrm>
            <a:off x="-1136720" y="7086937"/>
            <a:ext cx="21628485" cy="3693319"/>
          </a:xfrm>
          <a:prstGeom prst="rect">
            <a:avLst/>
          </a:prstGeom>
          <a:noFill/>
        </p:spPr>
        <p:txBody>
          <a:bodyPr wrap="none" rtlCol="0">
            <a:spAutoFit/>
          </a:bodyPr>
          <a:lstStyle/>
          <a:p>
            <a:pPr algn="l">
              <a:buFont typeface="+mj-lt"/>
              <a:buAutoNum type="arabicPeriod"/>
            </a:pPr>
            <a:r>
              <a:rPr lang="en-IN" b="0" i="0" u="none" strike="noStrike">
                <a:solidFill>
                  <a:srgbClr val="0D0D0D"/>
                </a:solidFill>
                <a:effectLst/>
                <a:latin typeface="Söhne"/>
              </a:rPr>
              <a:t>CUDA for Data Preparation</a:t>
            </a:r>
          </a:p>
          <a:p>
            <a:pPr marL="742950" lvl="1" indent="-285750" algn="l">
              <a:buFont typeface="+mj-lt"/>
              <a:buAutoNum type="arabicPeriod"/>
            </a:pPr>
            <a:r>
              <a:rPr lang="en-IN" b="0" i="0" u="none" strike="noStrike">
                <a:solidFill>
                  <a:srgbClr val="0D0D0D"/>
                </a:solidFill>
                <a:effectLst/>
                <a:latin typeface="Söhne"/>
              </a:rPr>
              <a:t>Outcome: Significant reduction in data preparation time, accelerating dataset readiness for training.</a:t>
            </a:r>
          </a:p>
          <a:p>
            <a:pPr marL="742950" lvl="1" indent="-285750" algn="l">
              <a:buFont typeface="+mj-lt"/>
              <a:buAutoNum type="arabicPeriod"/>
            </a:pPr>
            <a:r>
              <a:rPr lang="en-IN" b="0" i="0" u="none" strike="noStrike">
                <a:solidFill>
                  <a:srgbClr val="0D0D0D"/>
                </a:solidFill>
                <a:effectLst/>
                <a:latin typeface="Söhne"/>
              </a:rPr>
              <a:t>Analysis: Utilizing CUDA for data preprocessing enhances performance by offloading intensive tasks to the GPU, leading to significant speedups, especially for parallelizable tasks like image normalization and augmentation.</a:t>
            </a:r>
          </a:p>
          <a:p>
            <a:pPr algn="l">
              <a:buFont typeface="+mj-lt"/>
              <a:buAutoNum type="arabicPeriod"/>
            </a:pPr>
            <a:r>
              <a:rPr lang="en-IN" b="0" i="0" u="none" strike="noStrike">
                <a:solidFill>
                  <a:srgbClr val="0D0D0D"/>
                </a:solidFill>
                <a:effectLst/>
                <a:latin typeface="Söhne"/>
              </a:rPr>
              <a:t>Data Parallelism with PyTorch for Model Training</a:t>
            </a:r>
          </a:p>
          <a:p>
            <a:pPr marL="742950" lvl="1" indent="-285750" algn="l">
              <a:buFont typeface="+mj-lt"/>
              <a:buAutoNum type="arabicPeriod"/>
            </a:pPr>
            <a:r>
              <a:rPr lang="en-IN" b="0" i="0" u="none" strike="noStrike">
                <a:solidFill>
                  <a:srgbClr val="0D0D0D"/>
                </a:solidFill>
                <a:effectLst/>
                <a:latin typeface="Söhne"/>
              </a:rPr>
              <a:t>Outcome: Substantial decrease in training time per epoch, enabling extensive experimentation.</a:t>
            </a:r>
          </a:p>
          <a:p>
            <a:pPr marL="742950" lvl="1" indent="-285750" algn="l">
              <a:buFont typeface="+mj-lt"/>
              <a:buAutoNum type="arabicPeriod"/>
            </a:pPr>
            <a:r>
              <a:rPr lang="en-IN" b="0" i="0" u="none" strike="noStrike">
                <a:solidFill>
                  <a:srgbClr val="0D0D0D"/>
                </a:solidFill>
                <a:effectLst/>
                <a:latin typeface="Söhne"/>
              </a:rPr>
              <a:t>Analysis: Data parallelism efficiently distributes workload across GPUs, beneficial for large-scale data and complex models. However, increased communication overhead between GPUs may impact speedup.</a:t>
            </a:r>
          </a:p>
          <a:p>
            <a:pPr algn="l">
              <a:buFont typeface="+mj-lt"/>
              <a:buAutoNum type="arabicPeriod"/>
            </a:pPr>
            <a:r>
              <a:rPr lang="en-IN" b="0" i="0" u="none" strike="noStrike">
                <a:solidFill>
                  <a:srgbClr val="0D0D0D"/>
                </a:solidFill>
                <a:effectLst/>
                <a:latin typeface="Söhne"/>
              </a:rPr>
              <a:t>Multiprocessing for Data Loading</a:t>
            </a:r>
          </a:p>
          <a:p>
            <a:pPr marL="742950" lvl="1" indent="-285750" algn="l">
              <a:buFont typeface="+mj-lt"/>
              <a:buAutoNum type="arabicPeriod"/>
            </a:pPr>
            <a:r>
              <a:rPr lang="en-IN" b="0" i="0" u="none" strike="noStrike">
                <a:solidFill>
                  <a:srgbClr val="0D0D0D"/>
                </a:solidFill>
                <a:effectLst/>
                <a:latin typeface="Söhne"/>
              </a:rPr>
              <a:t>Outcome: Reduction in GPU idle times, improving hardware utilization.</a:t>
            </a:r>
          </a:p>
          <a:p>
            <a:pPr marL="742950" lvl="1" indent="-285750" algn="l">
              <a:buFont typeface="+mj-lt"/>
              <a:buAutoNum type="arabicPeriod"/>
            </a:pPr>
            <a:r>
              <a:rPr lang="en-IN" b="0" i="0" u="none" strike="noStrike">
                <a:solidFill>
                  <a:srgbClr val="0D0D0D"/>
                </a:solidFill>
                <a:effectLst/>
                <a:latin typeface="Söhne"/>
              </a:rPr>
              <a:t>Analysis: Minimized bottlenecks in data feeding to the training loop, though optimal worker number required empirical tuning to prevent overloading I/O capabilities.</a:t>
            </a:r>
          </a:p>
          <a:p>
            <a:pPr algn="l">
              <a:buFont typeface="+mj-lt"/>
              <a:buAutoNum type="arabicPeriod"/>
            </a:pPr>
            <a:r>
              <a:rPr lang="en-IN" b="0" i="0" u="none" strike="noStrike">
                <a:solidFill>
                  <a:srgbClr val="0D0D0D"/>
                </a:solidFill>
                <a:effectLst/>
                <a:latin typeface="Söhne"/>
              </a:rPr>
              <a:t>Convolutional Neural Networks (CNNs)</a:t>
            </a:r>
          </a:p>
          <a:p>
            <a:pPr marL="742950" lvl="1" indent="-285750" algn="l">
              <a:buFont typeface="+mj-lt"/>
              <a:buAutoNum type="arabicPeriod"/>
            </a:pPr>
            <a:r>
              <a:rPr lang="en-IN" b="0" i="0" u="none" strike="noStrike">
                <a:solidFill>
                  <a:srgbClr val="0D0D0D"/>
                </a:solidFill>
                <a:effectLst/>
                <a:latin typeface="Söhne"/>
              </a:rPr>
              <a:t>Outcome: Robust performance in feature extraction and classification accuracy for fracture detection.</a:t>
            </a:r>
          </a:p>
          <a:p>
            <a:pPr marL="742950" lvl="1" indent="-285750" algn="l">
              <a:buFont typeface="+mj-lt"/>
              <a:buAutoNum type="arabicPeriod"/>
            </a:pPr>
            <a:r>
              <a:rPr lang="en-IN" b="0" i="0" u="none" strike="noStrike">
                <a:solidFill>
                  <a:srgbClr val="0D0D0D"/>
                </a:solidFill>
                <a:effectLst/>
                <a:latin typeface="Söhne"/>
              </a:rPr>
              <a:t>Analysis: Success attributed to CNNs' ability to learn spatial hierarchies of features, despite computational demands, mitigated by parallel computing strategies.</a:t>
            </a:r>
          </a:p>
          <a:p>
            <a:endParaRPr lang="en-US"/>
          </a:p>
        </p:txBody>
      </p:sp>
      <p:grpSp>
        <p:nvGrpSpPr>
          <p:cNvPr id="26" name="Group 25">
            <a:extLst>
              <a:ext uri="{FF2B5EF4-FFF2-40B4-BE49-F238E27FC236}">
                <a16:creationId xmlns:a16="http://schemas.microsoft.com/office/drawing/2014/main" id="{6CEBE02A-F894-4205-7A14-B7FF7038B94D}"/>
              </a:ext>
            </a:extLst>
          </p:cNvPr>
          <p:cNvGrpSpPr/>
          <p:nvPr/>
        </p:nvGrpSpPr>
        <p:grpSpPr>
          <a:xfrm>
            <a:off x="511629" y="1143469"/>
            <a:ext cx="11299371" cy="5434633"/>
            <a:chOff x="878532" y="1312838"/>
            <a:chExt cx="10434935" cy="5434633"/>
          </a:xfrm>
        </p:grpSpPr>
        <p:grpSp>
          <p:nvGrpSpPr>
            <p:cNvPr id="22" name="Group 21">
              <a:extLst>
                <a:ext uri="{FF2B5EF4-FFF2-40B4-BE49-F238E27FC236}">
                  <a16:creationId xmlns:a16="http://schemas.microsoft.com/office/drawing/2014/main" id="{94657798-0429-1D84-934E-DC0C50489EF8}"/>
                </a:ext>
              </a:extLst>
            </p:cNvPr>
            <p:cNvGrpSpPr/>
            <p:nvPr/>
          </p:nvGrpSpPr>
          <p:grpSpPr>
            <a:xfrm>
              <a:off x="878532" y="1312838"/>
              <a:ext cx="10434935" cy="5224095"/>
              <a:chOff x="831779" y="1774370"/>
              <a:chExt cx="5786925" cy="5138216"/>
            </a:xfrm>
          </p:grpSpPr>
          <p:sp>
            <p:nvSpPr>
              <p:cNvPr id="6" name="Rounded Rectangle 5">
                <a:extLst>
                  <a:ext uri="{FF2B5EF4-FFF2-40B4-BE49-F238E27FC236}">
                    <a16:creationId xmlns:a16="http://schemas.microsoft.com/office/drawing/2014/main" id="{244DF062-1718-D9E4-0654-1501E965301E}"/>
                  </a:ext>
                </a:extLst>
              </p:cNvPr>
              <p:cNvSpPr/>
              <p:nvPr/>
            </p:nvSpPr>
            <p:spPr>
              <a:xfrm>
                <a:off x="831779" y="1774371"/>
                <a:ext cx="2847592" cy="2507445"/>
              </a:xfrm>
              <a:prstGeom prst="roundRect">
                <a:avLst>
                  <a:gd name="adj" fmla="val 711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D0E220E0-BE5D-A467-BD31-349EA28AFCCB}"/>
                  </a:ext>
                </a:extLst>
              </p:cNvPr>
              <p:cNvSpPr/>
              <p:nvPr/>
            </p:nvSpPr>
            <p:spPr>
              <a:xfrm>
                <a:off x="3771112" y="1774370"/>
                <a:ext cx="2847592" cy="2507445"/>
              </a:xfrm>
              <a:prstGeom prst="roundRect">
                <a:avLst>
                  <a:gd name="adj" fmla="val 711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C444A5EA-5A81-D2FA-4412-3042245F4F44}"/>
                  </a:ext>
                </a:extLst>
              </p:cNvPr>
              <p:cNvSpPr/>
              <p:nvPr/>
            </p:nvSpPr>
            <p:spPr>
              <a:xfrm>
                <a:off x="831779" y="4405141"/>
                <a:ext cx="2847592" cy="2507445"/>
              </a:xfrm>
              <a:prstGeom prst="roundRect">
                <a:avLst>
                  <a:gd name="adj" fmla="val 711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6D691C09-5330-9A1B-69EB-1E28FB53B61B}"/>
                  </a:ext>
                </a:extLst>
              </p:cNvPr>
              <p:cNvSpPr/>
              <p:nvPr/>
            </p:nvSpPr>
            <p:spPr>
              <a:xfrm>
                <a:off x="3771112" y="4404380"/>
                <a:ext cx="2847592" cy="2507445"/>
              </a:xfrm>
              <a:prstGeom prst="roundRect">
                <a:avLst>
                  <a:gd name="adj" fmla="val 711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CF225DEC-DAD5-9481-A8DD-64BCAA812FC5}"/>
                </a:ext>
              </a:extLst>
            </p:cNvPr>
            <p:cNvSpPr txBox="1"/>
            <p:nvPr/>
          </p:nvSpPr>
          <p:spPr>
            <a:xfrm>
              <a:off x="957942" y="1424297"/>
              <a:ext cx="5247182" cy="2339102"/>
            </a:xfrm>
            <a:prstGeom prst="rect">
              <a:avLst/>
            </a:prstGeom>
            <a:noFill/>
          </p:spPr>
          <p:txBody>
            <a:bodyPr wrap="square" rtlCol="0">
              <a:spAutoFit/>
            </a:bodyPr>
            <a:lstStyle/>
            <a:p>
              <a:pPr algn="l"/>
              <a:r>
                <a:rPr lang="en-IN" sz="1600" b="1" i="0" u="none" strike="noStrike">
                  <a:solidFill>
                    <a:schemeClr val="bg1"/>
                  </a:solidFill>
                  <a:effectLst/>
                  <a:latin typeface="Century Gothic" panose="020B0502020202020204" pitchFamily="34" charset="0"/>
                </a:rPr>
                <a:t>CUDA for Data Preparation</a:t>
              </a:r>
            </a:p>
            <a:p>
              <a:pPr algn="l"/>
              <a:endParaRPr lang="en-IN" b="0" i="0" u="none" strike="noStrike">
                <a:solidFill>
                  <a:schemeClr val="bg1"/>
                </a:solidFill>
                <a:effectLst/>
                <a:latin typeface="Century Gothic" panose="020B0502020202020204" pitchFamily="34" charset="0"/>
              </a:endParaRPr>
            </a:p>
            <a:p>
              <a:r>
                <a:rPr lang="en-IN" sz="1400" b="1" i="0" u="none" strike="noStrike">
                  <a:solidFill>
                    <a:schemeClr val="bg1"/>
                  </a:solidFill>
                  <a:effectLst/>
                  <a:latin typeface="Century Gothic" panose="020B0502020202020204" pitchFamily="34" charset="0"/>
                </a:rPr>
                <a:t>Outcome</a:t>
              </a:r>
            </a:p>
            <a:p>
              <a:r>
                <a:rPr lang="en-IN" sz="1400" b="0" i="0" u="none" strike="noStrike">
                  <a:solidFill>
                    <a:schemeClr val="bg1"/>
                  </a:solidFill>
                  <a:effectLst/>
                  <a:latin typeface="Century Gothic" panose="020B0502020202020204" pitchFamily="34" charset="0"/>
                </a:rPr>
                <a:t>Significant reduction in data preparation time, accelerating dataset readiness for training.</a:t>
              </a:r>
            </a:p>
            <a:p>
              <a:r>
                <a:rPr lang="en-IN" sz="1400" b="1" i="0" u="none" strike="noStrike">
                  <a:solidFill>
                    <a:schemeClr val="bg1"/>
                  </a:solidFill>
                  <a:effectLst/>
                  <a:latin typeface="Century Gothic" panose="020B0502020202020204" pitchFamily="34" charset="0"/>
                </a:rPr>
                <a:t>Analysis</a:t>
              </a:r>
            </a:p>
            <a:p>
              <a:r>
                <a:rPr lang="en-IN" sz="1400" b="0" i="0" u="none" strike="noStrike">
                  <a:solidFill>
                    <a:schemeClr val="bg1"/>
                  </a:solidFill>
                  <a:effectLst/>
                  <a:latin typeface="Century Gothic" panose="020B0502020202020204" pitchFamily="34" charset="0"/>
                </a:rPr>
                <a:t>Utilizing CUDA for data preprocessing enhances performance by offloading intensive tasks to the GPU, leading to significant speedups, especially, parallelizable tasks like image normalization and augmentation.</a:t>
              </a:r>
            </a:p>
          </p:txBody>
        </p:sp>
        <p:sp>
          <p:nvSpPr>
            <p:cNvPr id="5" name="TextBox 4">
              <a:extLst>
                <a:ext uri="{FF2B5EF4-FFF2-40B4-BE49-F238E27FC236}">
                  <a16:creationId xmlns:a16="http://schemas.microsoft.com/office/drawing/2014/main" id="{06DA4FC4-BBB4-7D4B-A154-F1A8B3E4B0AE}"/>
                </a:ext>
              </a:extLst>
            </p:cNvPr>
            <p:cNvSpPr txBox="1"/>
            <p:nvPr/>
          </p:nvSpPr>
          <p:spPr>
            <a:xfrm>
              <a:off x="6244828" y="1451751"/>
              <a:ext cx="5028934" cy="2369880"/>
            </a:xfrm>
            <a:prstGeom prst="rect">
              <a:avLst/>
            </a:prstGeom>
            <a:noFill/>
          </p:spPr>
          <p:txBody>
            <a:bodyPr wrap="square" rtlCol="0">
              <a:spAutoFit/>
            </a:bodyPr>
            <a:lstStyle/>
            <a:p>
              <a:pPr algn="l"/>
              <a:r>
                <a:rPr lang="en-IN" sz="1600" b="1" i="0" u="none" strike="noStrike">
                  <a:solidFill>
                    <a:schemeClr val="bg1"/>
                  </a:solidFill>
                  <a:effectLst/>
                  <a:latin typeface="Century Gothic" panose="020B0502020202020204" pitchFamily="34" charset="0"/>
                </a:rPr>
                <a:t>Data Parallelism with PyTorch for Model Training</a:t>
              </a:r>
            </a:p>
            <a:p>
              <a:pPr algn="l"/>
              <a:endParaRPr lang="en-IN" b="0" i="0" u="none" strike="noStrike">
                <a:solidFill>
                  <a:schemeClr val="bg1"/>
                </a:solidFill>
                <a:effectLst/>
                <a:latin typeface="Century Gothic" panose="020B0502020202020204" pitchFamily="34" charset="0"/>
              </a:endParaRPr>
            </a:p>
            <a:p>
              <a:r>
                <a:rPr lang="en-IN" sz="1400" b="1" i="0" u="none" strike="noStrike">
                  <a:solidFill>
                    <a:schemeClr val="bg1"/>
                  </a:solidFill>
                  <a:effectLst/>
                  <a:latin typeface="Century Gothic" panose="020B0502020202020204" pitchFamily="34" charset="0"/>
                </a:rPr>
                <a:t>Outcome</a:t>
              </a:r>
            </a:p>
            <a:p>
              <a:r>
                <a:rPr lang="en-IN" sz="1400" b="0" i="0" u="none" strike="noStrike">
                  <a:solidFill>
                    <a:schemeClr val="bg1"/>
                  </a:solidFill>
                  <a:effectLst/>
                  <a:latin typeface="Century Gothic" panose="020B0502020202020204" pitchFamily="34" charset="0"/>
                </a:rPr>
                <a:t>Substantial decrease in training time per epoch, enabling extensive experimentation.</a:t>
              </a:r>
            </a:p>
            <a:p>
              <a:r>
                <a:rPr lang="en-IN" sz="1400" b="1" i="0" u="none" strike="noStrike">
                  <a:solidFill>
                    <a:schemeClr val="bg1"/>
                  </a:solidFill>
                  <a:effectLst/>
                  <a:latin typeface="Century Gothic" panose="020B0502020202020204" pitchFamily="34" charset="0"/>
                </a:rPr>
                <a:t>Analysis</a:t>
              </a:r>
            </a:p>
            <a:p>
              <a:r>
                <a:rPr lang="en-IN" sz="1400" b="0" i="0" u="none" strike="noStrike">
                  <a:solidFill>
                    <a:schemeClr val="bg1"/>
                  </a:solidFill>
                  <a:effectLst/>
                  <a:latin typeface="Century Gothic" panose="020B0502020202020204" pitchFamily="34" charset="0"/>
                </a:rPr>
                <a:t>Data parallelism efficiently distributes workload across GPUs, beneficial for large-scale data and complex models. However, increased communication overhead between GPUs may impact speedup.</a:t>
              </a:r>
            </a:p>
          </p:txBody>
        </p:sp>
        <p:sp>
          <p:nvSpPr>
            <p:cNvPr id="24" name="TextBox 23">
              <a:extLst>
                <a:ext uri="{FF2B5EF4-FFF2-40B4-BE49-F238E27FC236}">
                  <a16:creationId xmlns:a16="http://schemas.microsoft.com/office/drawing/2014/main" id="{2740386F-A3CF-34AD-FD2D-12CAA0F7F396}"/>
                </a:ext>
              </a:extLst>
            </p:cNvPr>
            <p:cNvSpPr txBox="1"/>
            <p:nvPr/>
          </p:nvSpPr>
          <p:spPr>
            <a:xfrm>
              <a:off x="957942" y="4131370"/>
              <a:ext cx="4822372" cy="2616101"/>
            </a:xfrm>
            <a:prstGeom prst="rect">
              <a:avLst/>
            </a:prstGeom>
            <a:noFill/>
          </p:spPr>
          <p:txBody>
            <a:bodyPr wrap="square" rtlCol="0">
              <a:spAutoFit/>
            </a:bodyPr>
            <a:lstStyle/>
            <a:p>
              <a:pPr algn="l"/>
              <a:r>
                <a:rPr lang="en-IN" sz="1600" b="1" i="0" u="none" strike="noStrike">
                  <a:solidFill>
                    <a:schemeClr val="bg1"/>
                  </a:solidFill>
                  <a:effectLst/>
                  <a:latin typeface="Century Gothic" panose="020B0502020202020204" pitchFamily="34" charset="0"/>
                </a:rPr>
                <a:t>Multiprocessing for Data Loading</a:t>
              </a:r>
            </a:p>
            <a:p>
              <a:pPr algn="l"/>
              <a:endParaRPr lang="en-IN" b="0" i="0" u="none" strike="noStrike">
                <a:solidFill>
                  <a:schemeClr val="bg1"/>
                </a:solidFill>
                <a:effectLst/>
                <a:latin typeface="Century Gothic" panose="020B0502020202020204" pitchFamily="34" charset="0"/>
              </a:endParaRPr>
            </a:p>
            <a:p>
              <a:r>
                <a:rPr lang="en-IN" sz="1400" b="1" i="0" u="none" strike="noStrike">
                  <a:solidFill>
                    <a:schemeClr val="bg1"/>
                  </a:solidFill>
                  <a:effectLst/>
                  <a:latin typeface="Century Gothic" panose="020B0502020202020204" pitchFamily="34" charset="0"/>
                </a:rPr>
                <a:t>Outcome</a:t>
              </a:r>
            </a:p>
            <a:p>
              <a:r>
                <a:rPr lang="en-IN" sz="1400" b="0" i="0" u="none" strike="noStrike">
                  <a:solidFill>
                    <a:schemeClr val="bg1"/>
                  </a:solidFill>
                  <a:effectLst/>
                  <a:latin typeface="Century Gothic" panose="020B0502020202020204" pitchFamily="34" charset="0"/>
                </a:rPr>
                <a:t>Reduction in GPU idle times, improving hardware utilization.</a:t>
              </a:r>
            </a:p>
            <a:p>
              <a:r>
                <a:rPr lang="en-IN" sz="1400" b="1" i="0" u="none" strike="noStrike">
                  <a:solidFill>
                    <a:schemeClr val="bg1"/>
                  </a:solidFill>
                  <a:effectLst/>
                  <a:latin typeface="Century Gothic" panose="020B0502020202020204" pitchFamily="34" charset="0"/>
                </a:rPr>
                <a:t>Analysis</a:t>
              </a:r>
            </a:p>
            <a:p>
              <a:r>
                <a:rPr lang="en-IN" sz="1400" b="0" i="0" u="none" strike="noStrike">
                  <a:solidFill>
                    <a:schemeClr val="bg1"/>
                  </a:solidFill>
                  <a:effectLst/>
                  <a:latin typeface="Century Gothic" panose="020B0502020202020204" pitchFamily="34" charset="0"/>
                </a:rPr>
                <a:t>Minimized bottlenecks in data feeding to the training loop, though optimal worker number required empirical tuning to prevent overloading I/O capabilities.</a:t>
              </a:r>
            </a:p>
            <a:p>
              <a:endParaRPr lang="en-US">
                <a:solidFill>
                  <a:schemeClr val="bg1"/>
                </a:solidFill>
                <a:latin typeface="Century Gothic" panose="020B0502020202020204" pitchFamily="34" charset="0"/>
              </a:endParaRPr>
            </a:p>
          </p:txBody>
        </p:sp>
        <p:sp>
          <p:nvSpPr>
            <p:cNvPr id="25" name="TextBox 24">
              <a:extLst>
                <a:ext uri="{FF2B5EF4-FFF2-40B4-BE49-F238E27FC236}">
                  <a16:creationId xmlns:a16="http://schemas.microsoft.com/office/drawing/2014/main" id="{2D833549-1CFC-A135-3BE2-51DF71E1D596}"/>
                </a:ext>
              </a:extLst>
            </p:cNvPr>
            <p:cNvSpPr txBox="1"/>
            <p:nvPr/>
          </p:nvSpPr>
          <p:spPr>
            <a:xfrm>
              <a:off x="6248444" y="4120015"/>
              <a:ext cx="4995291" cy="2431435"/>
            </a:xfrm>
            <a:prstGeom prst="rect">
              <a:avLst/>
            </a:prstGeom>
            <a:noFill/>
          </p:spPr>
          <p:txBody>
            <a:bodyPr wrap="square" rtlCol="0">
              <a:spAutoFit/>
            </a:bodyPr>
            <a:lstStyle/>
            <a:p>
              <a:pPr algn="l"/>
              <a:r>
                <a:rPr lang="en-IN" b="1" i="0" u="none" strike="noStrike">
                  <a:solidFill>
                    <a:schemeClr val="bg1"/>
                  </a:solidFill>
                  <a:effectLst/>
                  <a:latin typeface="Century Gothic" panose="020B0502020202020204" pitchFamily="34" charset="0"/>
                </a:rPr>
                <a:t>Convolutional Neural Networks (CNNs)</a:t>
              </a:r>
            </a:p>
            <a:p>
              <a:pPr algn="l"/>
              <a:endParaRPr lang="en-IN" b="1" i="0" u="none" strike="noStrike">
                <a:solidFill>
                  <a:schemeClr val="bg1"/>
                </a:solidFill>
                <a:effectLst/>
                <a:latin typeface="Century Gothic" panose="020B0502020202020204" pitchFamily="34" charset="0"/>
              </a:endParaRPr>
            </a:p>
            <a:p>
              <a:pPr algn="l"/>
              <a:r>
                <a:rPr lang="en-IN" sz="1400" b="1" i="0" u="none" strike="noStrike">
                  <a:solidFill>
                    <a:schemeClr val="bg1"/>
                  </a:solidFill>
                  <a:effectLst/>
                  <a:latin typeface="Century Gothic" panose="020B0502020202020204" pitchFamily="34" charset="0"/>
                </a:rPr>
                <a:t>Outcome</a:t>
              </a:r>
            </a:p>
            <a:p>
              <a:pPr algn="l"/>
              <a:r>
                <a:rPr lang="en-IN" sz="1400" b="0" i="0" u="none" strike="noStrike">
                  <a:solidFill>
                    <a:schemeClr val="bg1"/>
                  </a:solidFill>
                  <a:effectLst/>
                  <a:latin typeface="Century Gothic" panose="020B0502020202020204" pitchFamily="34" charset="0"/>
                </a:rPr>
                <a:t>Robust performance in feature extraction and classification accuracy for fracture detection.</a:t>
              </a:r>
            </a:p>
            <a:p>
              <a:pPr algn="l"/>
              <a:r>
                <a:rPr lang="en-IN" sz="1400" b="1" i="0" u="none" strike="noStrike">
                  <a:solidFill>
                    <a:schemeClr val="bg1"/>
                  </a:solidFill>
                  <a:effectLst/>
                  <a:latin typeface="Century Gothic" panose="020B0502020202020204" pitchFamily="34" charset="0"/>
                </a:rPr>
                <a:t>Analysis</a:t>
              </a:r>
            </a:p>
            <a:p>
              <a:pPr algn="l"/>
              <a:r>
                <a:rPr lang="en-IN" sz="1400" b="0" i="0" u="none" strike="noStrike">
                  <a:solidFill>
                    <a:schemeClr val="bg1"/>
                  </a:solidFill>
                  <a:effectLst/>
                  <a:latin typeface="Century Gothic" panose="020B0502020202020204" pitchFamily="34" charset="0"/>
                </a:rPr>
                <a:t>Success attributed to CNNs' ability to learn spatial hierarchies of features, despite computational demands, mitigated by parallel computing strategies.</a:t>
              </a:r>
            </a:p>
            <a:p>
              <a:endParaRPr lang="en-US">
                <a:solidFill>
                  <a:schemeClr val="bg1"/>
                </a:solidFill>
                <a:latin typeface="Century Gothic" panose="020B0502020202020204" pitchFamily="34" charset="0"/>
              </a:endParaRPr>
            </a:p>
          </p:txBody>
        </p:sp>
      </p:grpSp>
    </p:spTree>
    <p:extLst>
      <p:ext uri="{BB962C8B-B14F-4D97-AF65-F5344CB8AC3E}">
        <p14:creationId xmlns:p14="http://schemas.microsoft.com/office/powerpoint/2010/main" val="3195075683"/>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A61D42-887A-3A6D-B5A3-4C6E1CA6C183}"/>
              </a:ext>
            </a:extLst>
          </p:cNvPr>
          <p:cNvSpPr txBox="1"/>
          <p:nvPr/>
        </p:nvSpPr>
        <p:spPr>
          <a:xfrm>
            <a:off x="146957" y="-2857500"/>
            <a:ext cx="9003683" cy="2031325"/>
          </a:xfrm>
          <a:prstGeom prst="rect">
            <a:avLst/>
          </a:prstGeom>
          <a:noFill/>
        </p:spPr>
        <p:txBody>
          <a:bodyPr wrap="none" rtlCol="0">
            <a:spAutoFit/>
          </a:bodyPr>
          <a:lstStyle/>
          <a:p>
            <a:pPr algn="l">
              <a:buFont typeface="+mj-lt"/>
              <a:buAutoNum type="arabicPeriod"/>
            </a:pPr>
            <a:r>
              <a:rPr lang="en-IN" b="0" i="0" u="none" strike="noStrike">
                <a:solidFill>
                  <a:srgbClr val="0D0D0D"/>
                </a:solidFill>
                <a:effectLst/>
                <a:latin typeface="Söhne"/>
              </a:rPr>
              <a:t>Achievement</a:t>
            </a:r>
          </a:p>
          <a:p>
            <a:pPr marL="742950" lvl="1" indent="-285750" algn="l">
              <a:buFont typeface="+mj-lt"/>
              <a:buAutoNum type="arabicPeriod"/>
            </a:pPr>
            <a:r>
              <a:rPr lang="en-IN" b="0" i="0" u="none" strike="noStrike">
                <a:solidFill>
                  <a:srgbClr val="0D0D0D"/>
                </a:solidFill>
                <a:effectLst/>
                <a:latin typeface="Söhne"/>
              </a:rPr>
              <a:t>Classification accuracy of 94% on the test set.</a:t>
            </a:r>
          </a:p>
          <a:p>
            <a:pPr marL="742950" lvl="1" indent="-285750" algn="l">
              <a:buFont typeface="+mj-lt"/>
              <a:buAutoNum type="arabicPeriod"/>
            </a:pPr>
            <a:r>
              <a:rPr lang="en-IN" b="0" i="0" u="none" strike="noStrike">
                <a:solidFill>
                  <a:srgbClr val="0D0D0D"/>
                </a:solidFill>
                <a:effectLst/>
                <a:latin typeface="Söhne"/>
              </a:rPr>
              <a:t>Significant reduction in training and inference times attributed to parallel processing.</a:t>
            </a:r>
          </a:p>
          <a:p>
            <a:pPr algn="l">
              <a:buFont typeface="+mj-lt"/>
              <a:buAutoNum type="arabicPeriod"/>
            </a:pPr>
            <a:r>
              <a:rPr lang="en-IN" b="0" i="0" u="none" strike="noStrike">
                <a:solidFill>
                  <a:srgbClr val="0D0D0D"/>
                </a:solidFill>
                <a:effectLst/>
                <a:latin typeface="Söhne"/>
              </a:rPr>
              <a:t>Visualizations</a:t>
            </a:r>
          </a:p>
          <a:p>
            <a:pPr marL="742950" lvl="1" indent="-285750" algn="l">
              <a:buFont typeface="+mj-lt"/>
              <a:buAutoNum type="arabicPeriod"/>
            </a:pPr>
            <a:r>
              <a:rPr lang="en-IN" b="0" i="0" u="none" strike="noStrike">
                <a:solidFill>
                  <a:srgbClr val="0D0D0D"/>
                </a:solidFill>
                <a:effectLst/>
                <a:latin typeface="Söhne"/>
              </a:rPr>
              <a:t>Confusion matrices demonstrating model performance across different fracture types.</a:t>
            </a:r>
          </a:p>
          <a:p>
            <a:pPr marL="742950" lvl="1" indent="-285750" algn="l">
              <a:buFont typeface="+mj-lt"/>
              <a:buAutoNum type="arabicPeriod"/>
            </a:pPr>
            <a:r>
              <a:rPr lang="en-IN" b="0" i="0" u="none" strike="noStrike">
                <a:solidFill>
                  <a:srgbClr val="0D0D0D"/>
                </a:solidFill>
                <a:effectLst/>
                <a:latin typeface="Söhne"/>
              </a:rPr>
              <a:t>Training progress graphs illustrating the speedup achieved through parallelization.</a:t>
            </a:r>
          </a:p>
          <a:p>
            <a:endParaRPr lang="en-US"/>
          </a:p>
        </p:txBody>
      </p:sp>
      <p:sp>
        <p:nvSpPr>
          <p:cNvPr id="6" name="TextBox 5">
            <a:extLst>
              <a:ext uri="{FF2B5EF4-FFF2-40B4-BE49-F238E27FC236}">
                <a16:creationId xmlns:a16="http://schemas.microsoft.com/office/drawing/2014/main" id="{07EC4503-C2FE-2594-D9D6-91A45DEDF241}"/>
              </a:ext>
            </a:extLst>
          </p:cNvPr>
          <p:cNvSpPr txBox="1"/>
          <p:nvPr/>
        </p:nvSpPr>
        <p:spPr>
          <a:xfrm>
            <a:off x="424543" y="506185"/>
            <a:ext cx="4240713" cy="738664"/>
          </a:xfrm>
          <a:prstGeom prst="rect">
            <a:avLst/>
          </a:prstGeom>
          <a:noFill/>
        </p:spPr>
        <p:txBody>
          <a:bodyPr wrap="none" rtlCol="0">
            <a:spAutoFit/>
          </a:bodyPr>
          <a:lstStyle/>
          <a:p>
            <a:r>
              <a:rPr lang="en-IN" sz="2400" b="1" u="none" strike="noStrike">
                <a:solidFill>
                  <a:schemeClr val="bg1"/>
                </a:solidFill>
                <a:effectLst/>
                <a:latin typeface="Gill Sans" panose="020B0502020104020203" pitchFamily="34" charset="-79"/>
                <a:cs typeface="Gill Sans" panose="020B0502020104020203" pitchFamily="34" charset="-79"/>
              </a:rPr>
              <a:t>Results and Visualizations</a:t>
            </a:r>
          </a:p>
          <a:p>
            <a:endParaRPr lang="en-US" b="1">
              <a:solidFill>
                <a:schemeClr val="bg1"/>
              </a:solidFill>
              <a:latin typeface="Gill Sans" panose="020B0502020104020203" pitchFamily="34" charset="-79"/>
              <a:cs typeface="Gill Sans" panose="020B0502020104020203" pitchFamily="34" charset="-79"/>
            </a:endParaRPr>
          </a:p>
        </p:txBody>
      </p:sp>
      <p:sp>
        <p:nvSpPr>
          <p:cNvPr id="7" name="TextBox 6">
            <a:extLst>
              <a:ext uri="{FF2B5EF4-FFF2-40B4-BE49-F238E27FC236}">
                <a16:creationId xmlns:a16="http://schemas.microsoft.com/office/drawing/2014/main" id="{FBB53231-79B0-EB72-2532-003B875B41D4}"/>
              </a:ext>
            </a:extLst>
          </p:cNvPr>
          <p:cNvSpPr txBox="1"/>
          <p:nvPr/>
        </p:nvSpPr>
        <p:spPr>
          <a:xfrm>
            <a:off x="538843" y="1747157"/>
            <a:ext cx="7462157" cy="1754326"/>
          </a:xfrm>
          <a:prstGeom prst="rect">
            <a:avLst/>
          </a:prstGeom>
          <a:noFill/>
        </p:spPr>
        <p:txBody>
          <a:bodyPr wrap="square" rtlCol="0">
            <a:spAutoFit/>
          </a:bodyPr>
          <a:lstStyle/>
          <a:p>
            <a:pPr algn="l"/>
            <a:r>
              <a:rPr lang="en-IN" b="1" i="0" u="none" strike="noStrike">
                <a:solidFill>
                  <a:schemeClr val="bg1"/>
                </a:solidFill>
                <a:effectLst/>
                <a:latin typeface="Century Gothic" panose="020B0502020202020204" pitchFamily="34" charset="0"/>
              </a:rPr>
              <a:t>Achievements</a:t>
            </a:r>
          </a:p>
          <a:p>
            <a:pPr algn="l"/>
            <a:endParaRPr lang="en-IN" b="0" i="0" u="none" strike="noStrike">
              <a:solidFill>
                <a:schemeClr val="bg1"/>
              </a:solidFill>
              <a:effectLst/>
              <a:latin typeface="Century Gothic" panose="020B0502020202020204" pitchFamily="34" charset="0"/>
            </a:endParaRPr>
          </a:p>
          <a:p>
            <a:pPr marL="285750" indent="-285750">
              <a:buFont typeface="+mj-lt"/>
              <a:buAutoNum type="arabicPeriod"/>
            </a:pPr>
            <a:r>
              <a:rPr lang="en-IN" b="0" i="0" u="none" strike="noStrike">
                <a:solidFill>
                  <a:schemeClr val="bg1"/>
                </a:solidFill>
                <a:effectLst/>
                <a:latin typeface="Century Gothic" panose="020B0502020202020204" pitchFamily="34" charset="0"/>
              </a:rPr>
              <a:t>Classification accuracy of 94% on the test set.</a:t>
            </a:r>
          </a:p>
          <a:p>
            <a:pPr marL="285750" indent="-285750">
              <a:buFont typeface="+mj-lt"/>
              <a:buAutoNum type="arabicPeriod"/>
            </a:pPr>
            <a:r>
              <a:rPr lang="en-IN" b="0" i="0" u="none" strike="noStrike">
                <a:solidFill>
                  <a:schemeClr val="bg1"/>
                </a:solidFill>
                <a:effectLst/>
                <a:latin typeface="Century Gothic" panose="020B0502020202020204" pitchFamily="34" charset="0"/>
              </a:rPr>
              <a:t>Significant reduction in training and inference times attributed to parallel processing.</a:t>
            </a:r>
          </a:p>
          <a:p>
            <a:endParaRPr lang="en-US">
              <a:solidFill>
                <a:schemeClr val="bg1"/>
              </a:solidFill>
              <a:latin typeface="Century Gothic" panose="020B0502020202020204" pitchFamily="34" charset="0"/>
            </a:endParaRPr>
          </a:p>
        </p:txBody>
      </p:sp>
      <p:pic>
        <p:nvPicPr>
          <p:cNvPr id="9218" name="Picture 2" descr="Achievements - Free sports and competition icons">
            <a:extLst>
              <a:ext uri="{FF2B5EF4-FFF2-40B4-BE49-F238E27FC236}">
                <a16:creationId xmlns:a16="http://schemas.microsoft.com/office/drawing/2014/main" id="{B16DB6D7-AFAD-C7BA-5772-6A42DC93C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0640" y="1487097"/>
            <a:ext cx="1800000" cy="1800000"/>
          </a:xfrm>
          <a:prstGeom prst="ellipse">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6CDBE5C-D99F-0B94-6D7F-BF383F36CC92}"/>
              </a:ext>
            </a:extLst>
          </p:cNvPr>
          <p:cNvSpPr txBox="1"/>
          <p:nvPr/>
        </p:nvSpPr>
        <p:spPr>
          <a:xfrm>
            <a:off x="538843" y="4043490"/>
            <a:ext cx="7576457" cy="2031325"/>
          </a:xfrm>
          <a:prstGeom prst="rect">
            <a:avLst/>
          </a:prstGeom>
          <a:noFill/>
        </p:spPr>
        <p:txBody>
          <a:bodyPr wrap="square" rtlCol="0">
            <a:spAutoFit/>
          </a:bodyPr>
          <a:lstStyle/>
          <a:p>
            <a:pPr algn="l"/>
            <a:r>
              <a:rPr lang="en-IN" b="1" i="0" u="none" strike="noStrike">
                <a:solidFill>
                  <a:schemeClr val="bg1"/>
                </a:solidFill>
                <a:effectLst/>
                <a:latin typeface="Century Gothic" panose="020B0502020202020204" pitchFamily="34" charset="0"/>
              </a:rPr>
              <a:t>Visualizations</a:t>
            </a:r>
          </a:p>
          <a:p>
            <a:pPr algn="l"/>
            <a:endParaRPr lang="en-IN" b="0" i="0" u="none" strike="noStrike">
              <a:solidFill>
                <a:schemeClr val="bg1"/>
              </a:solidFill>
              <a:effectLst/>
              <a:latin typeface="Century Gothic" panose="020B0502020202020204" pitchFamily="34" charset="0"/>
            </a:endParaRPr>
          </a:p>
          <a:p>
            <a:pPr marL="285750" indent="-285750">
              <a:buFont typeface="+mj-lt"/>
              <a:buAutoNum type="arabicPeriod"/>
            </a:pPr>
            <a:r>
              <a:rPr lang="en-IN" b="0" i="0" u="none" strike="noStrike">
                <a:solidFill>
                  <a:schemeClr val="bg1"/>
                </a:solidFill>
                <a:effectLst/>
                <a:latin typeface="Century Gothic" panose="020B0502020202020204" pitchFamily="34" charset="0"/>
              </a:rPr>
              <a:t>Confusion matrices demonstrating model performance across different fracture types.</a:t>
            </a:r>
          </a:p>
          <a:p>
            <a:pPr marL="285750" indent="-285750">
              <a:buFont typeface="+mj-lt"/>
              <a:buAutoNum type="arabicPeriod"/>
            </a:pPr>
            <a:r>
              <a:rPr lang="en-IN" b="0" i="0" u="none" strike="noStrike">
                <a:solidFill>
                  <a:schemeClr val="bg1"/>
                </a:solidFill>
                <a:effectLst/>
                <a:latin typeface="Century Gothic" panose="020B0502020202020204" pitchFamily="34" charset="0"/>
              </a:rPr>
              <a:t>Training progress graphs illustrating the speedup achieved through parallelization.</a:t>
            </a:r>
          </a:p>
          <a:p>
            <a:endParaRPr lang="en-US">
              <a:solidFill>
                <a:schemeClr val="bg1"/>
              </a:solidFill>
              <a:latin typeface="Century Gothic" panose="020B0502020202020204" pitchFamily="34" charset="0"/>
            </a:endParaRPr>
          </a:p>
        </p:txBody>
      </p:sp>
      <p:pic>
        <p:nvPicPr>
          <p:cNvPr id="9222" name="Picture 6" descr="Data Visualization icon in vector. Illustration 23752823 Vector Art at  Vecteezy">
            <a:extLst>
              <a:ext uri="{FF2B5EF4-FFF2-40B4-BE49-F238E27FC236}">
                <a16:creationId xmlns:a16="http://schemas.microsoft.com/office/drawing/2014/main" id="{1925C63D-33BF-28AD-D5CD-B6D6C23275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0640" y="4159152"/>
            <a:ext cx="1800000" cy="1800000"/>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586985"/>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3DAD9-5801-6441-6062-4E63CEDA1960}"/>
              </a:ext>
            </a:extLst>
          </p:cNvPr>
          <p:cNvSpPr>
            <a:spLocks noGrp="1"/>
          </p:cNvSpPr>
          <p:nvPr>
            <p:ph type="title"/>
          </p:nvPr>
        </p:nvSpPr>
        <p:spPr>
          <a:noFill/>
        </p:spPr>
        <p:txBody>
          <a:bodyPr/>
          <a:lstStyle/>
          <a:p>
            <a:r>
              <a:rPr lang="en-US" dirty="0">
                <a:solidFill>
                  <a:schemeClr val="bg1"/>
                </a:solidFill>
              </a:rPr>
              <a:t>                      Classification report</a:t>
            </a:r>
          </a:p>
        </p:txBody>
      </p:sp>
      <p:pic>
        <p:nvPicPr>
          <p:cNvPr id="4" name="Content Placeholder 3">
            <a:extLst>
              <a:ext uri="{FF2B5EF4-FFF2-40B4-BE49-F238E27FC236}">
                <a16:creationId xmlns:a16="http://schemas.microsoft.com/office/drawing/2014/main" id="{D7E0A2C6-413A-CE41-6235-4673AB2C6418}"/>
              </a:ext>
            </a:extLst>
          </p:cNvPr>
          <p:cNvPicPr>
            <a:picLocks noGrp="1" noChangeAspect="1"/>
          </p:cNvPicPr>
          <p:nvPr>
            <p:ph idx="1"/>
          </p:nvPr>
        </p:nvPicPr>
        <p:blipFill>
          <a:blip r:embed="rId2"/>
          <a:stretch>
            <a:fillRect/>
          </a:stretch>
        </p:blipFill>
        <p:spPr>
          <a:xfrm>
            <a:off x="2125313" y="2743202"/>
            <a:ext cx="7941374" cy="2792185"/>
          </a:xfrm>
          <a:prstGeom prst="rect">
            <a:avLst/>
          </a:prstGeom>
        </p:spPr>
      </p:pic>
    </p:spTree>
    <p:extLst>
      <p:ext uri="{BB962C8B-B14F-4D97-AF65-F5344CB8AC3E}">
        <p14:creationId xmlns:p14="http://schemas.microsoft.com/office/powerpoint/2010/main" val="1932978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D351F9-0697-8792-4642-E519FD4B0E72}"/>
              </a:ext>
            </a:extLst>
          </p:cNvPr>
          <p:cNvSpPr txBox="1"/>
          <p:nvPr/>
        </p:nvSpPr>
        <p:spPr>
          <a:xfrm>
            <a:off x="-978971" y="-3693319"/>
            <a:ext cx="17099233" cy="3693319"/>
          </a:xfrm>
          <a:prstGeom prst="rect">
            <a:avLst/>
          </a:prstGeom>
          <a:noFill/>
        </p:spPr>
        <p:txBody>
          <a:bodyPr wrap="none" rtlCol="0">
            <a:spAutoFit/>
          </a:bodyPr>
          <a:lstStyle/>
          <a:p>
            <a:pPr algn="l">
              <a:buFont typeface="+mj-lt"/>
              <a:buAutoNum type="arabicPeriod"/>
            </a:pPr>
            <a:r>
              <a:rPr lang="en-IN" b="0" i="0" u="none" strike="noStrike">
                <a:solidFill>
                  <a:srgbClr val="0D0D0D"/>
                </a:solidFill>
                <a:effectLst/>
                <a:latin typeface="Söhne"/>
              </a:rPr>
              <a:t>Improvements a. Optimize Data Loading and Augmentation</a:t>
            </a:r>
          </a:p>
          <a:p>
            <a:pPr marL="742950" lvl="1" indent="-285750" algn="l">
              <a:buFont typeface="+mj-lt"/>
              <a:buAutoNum type="arabicPeriod"/>
            </a:pPr>
            <a:r>
              <a:rPr lang="en-IN" b="0" i="0" u="none" strike="noStrike">
                <a:solidFill>
                  <a:srgbClr val="0D0D0D"/>
                </a:solidFill>
                <a:effectLst/>
                <a:latin typeface="Söhne"/>
              </a:rPr>
              <a:t>Further optimization of data loading and augmentation pipelines to better utilize GPU capabilities.</a:t>
            </a:r>
          </a:p>
          <a:p>
            <a:pPr marL="742950" lvl="1" indent="-285750" algn="l">
              <a:buFont typeface="+mj-lt"/>
              <a:buAutoNum type="arabicPeriod"/>
            </a:pPr>
            <a:r>
              <a:rPr lang="en-IN" b="0" i="0" u="none" strike="noStrike">
                <a:solidFill>
                  <a:srgbClr val="0D0D0D"/>
                </a:solidFill>
                <a:effectLst/>
                <a:latin typeface="Söhne"/>
              </a:rPr>
              <a:t>Exploration of advanced CUDA-accelerated data transformation techniques to reduce preprocessing times and improve GPU utilization.</a:t>
            </a:r>
          </a:p>
          <a:p>
            <a:pPr algn="l">
              <a:buFont typeface="+mj-lt"/>
              <a:buAutoNum type="arabicPeriod"/>
            </a:pPr>
            <a:r>
              <a:rPr lang="en-IN" b="0" i="0" u="none" strike="noStrike">
                <a:solidFill>
                  <a:srgbClr val="0D0D0D"/>
                </a:solidFill>
                <a:effectLst/>
                <a:latin typeface="Söhne"/>
              </a:rPr>
              <a:t>b. Hybrid Parallelism Approach</a:t>
            </a:r>
          </a:p>
          <a:p>
            <a:pPr marL="742950" lvl="1" indent="-285750" algn="l">
              <a:buFont typeface="+mj-lt"/>
              <a:buAutoNum type="arabicPeriod"/>
            </a:pPr>
            <a:r>
              <a:rPr lang="en-IN" b="0" i="0" u="none" strike="noStrike">
                <a:solidFill>
                  <a:srgbClr val="0D0D0D"/>
                </a:solidFill>
                <a:effectLst/>
                <a:latin typeface="Söhne"/>
              </a:rPr>
              <a:t>Implementation of a hybrid approach combining both model and data parallelism to address communication overhead observed with pure data parallelism.</a:t>
            </a:r>
          </a:p>
          <a:p>
            <a:pPr marL="742950" lvl="1" indent="-285750" algn="l">
              <a:buFont typeface="+mj-lt"/>
              <a:buAutoNum type="arabicPeriod"/>
            </a:pPr>
            <a:r>
              <a:rPr lang="en-IN" b="0" i="0" u="none" strike="noStrike">
                <a:solidFill>
                  <a:srgbClr val="0D0D0D"/>
                </a:solidFill>
                <a:effectLst/>
                <a:latin typeface="Söhne"/>
              </a:rPr>
              <a:t>Potential for more efficient scaling of training across multiple GPUs, improving training times without sacrificing model performance or accuracy.</a:t>
            </a:r>
          </a:p>
          <a:p>
            <a:pPr algn="l">
              <a:buFont typeface="+mj-lt"/>
              <a:buAutoNum type="arabicPeriod"/>
            </a:pPr>
            <a:r>
              <a:rPr lang="en-IN" b="0" i="0" u="none" strike="noStrike">
                <a:solidFill>
                  <a:srgbClr val="0D0D0D"/>
                </a:solidFill>
                <a:effectLst/>
                <a:latin typeface="Söhne"/>
              </a:rPr>
              <a:t>c. Model Architecture Optimization</a:t>
            </a:r>
          </a:p>
          <a:p>
            <a:pPr marL="742950" lvl="1" indent="-285750" algn="l">
              <a:buFont typeface="+mj-lt"/>
              <a:buAutoNum type="arabicPeriod"/>
            </a:pPr>
            <a:r>
              <a:rPr lang="en-IN" b="0" i="0" u="none" strike="noStrike">
                <a:solidFill>
                  <a:srgbClr val="0D0D0D"/>
                </a:solidFill>
                <a:effectLst/>
                <a:latin typeface="Söhne"/>
              </a:rPr>
              <a:t>Investigation of more efficient convolutional network architectures like </a:t>
            </a:r>
            <a:r>
              <a:rPr lang="en-IN" b="0" i="0" u="none" strike="noStrike" err="1">
                <a:solidFill>
                  <a:srgbClr val="0D0D0D"/>
                </a:solidFill>
                <a:effectLst/>
                <a:latin typeface="Söhne"/>
              </a:rPr>
              <a:t>MobileNets</a:t>
            </a:r>
            <a:r>
              <a:rPr lang="en-IN" b="0" i="0" u="none" strike="noStrike">
                <a:solidFill>
                  <a:srgbClr val="0D0D0D"/>
                </a:solidFill>
                <a:effectLst/>
                <a:latin typeface="Söhne"/>
              </a:rPr>
              <a:t> or </a:t>
            </a:r>
            <a:r>
              <a:rPr lang="en-IN" b="0" i="0" u="none" strike="noStrike" err="1">
                <a:solidFill>
                  <a:srgbClr val="0D0D0D"/>
                </a:solidFill>
                <a:effectLst/>
                <a:latin typeface="Söhne"/>
              </a:rPr>
              <a:t>EfficientNets</a:t>
            </a:r>
            <a:r>
              <a:rPr lang="en-IN" b="0" i="0" u="none" strike="noStrike">
                <a:solidFill>
                  <a:srgbClr val="0D0D0D"/>
                </a:solidFill>
                <a:effectLst/>
                <a:latin typeface="Söhne"/>
              </a:rPr>
              <a:t>.</a:t>
            </a:r>
          </a:p>
          <a:p>
            <a:pPr marL="742950" lvl="1" indent="-285750" algn="l">
              <a:buFont typeface="+mj-lt"/>
              <a:buAutoNum type="arabicPeriod"/>
            </a:pPr>
            <a:r>
              <a:rPr lang="en-IN" b="0" i="0" u="none" strike="noStrike">
                <a:solidFill>
                  <a:srgbClr val="0D0D0D"/>
                </a:solidFill>
                <a:effectLst/>
                <a:latin typeface="Söhne"/>
              </a:rPr>
              <a:t>Designed to provide high accuracy with lower computational cost, enabling faster training and inference, and enhancing </a:t>
            </a:r>
            <a:r>
              <a:rPr lang="en-IN" b="0" i="0" u="none" strike="noStrike" err="1">
                <a:solidFill>
                  <a:srgbClr val="0D0D0D"/>
                </a:solidFill>
                <a:effectLst/>
                <a:latin typeface="Söhne"/>
              </a:rPr>
              <a:t>deployability</a:t>
            </a:r>
            <a:r>
              <a:rPr lang="en-IN" b="0" i="0" u="none" strike="noStrike">
                <a:solidFill>
                  <a:srgbClr val="0D0D0D"/>
                </a:solidFill>
                <a:effectLst/>
                <a:latin typeface="Söhne"/>
              </a:rPr>
              <a:t> in resource-constrained environments.</a:t>
            </a:r>
          </a:p>
          <a:p>
            <a:pPr algn="l">
              <a:buFont typeface="+mj-lt"/>
              <a:buAutoNum type="arabicPeriod"/>
            </a:pPr>
            <a:r>
              <a:rPr lang="en-IN" b="0" i="0" u="none" strike="noStrike">
                <a:solidFill>
                  <a:srgbClr val="0D0D0D"/>
                </a:solidFill>
                <a:effectLst/>
                <a:latin typeface="Söhne"/>
              </a:rPr>
              <a:t>d. Advanced Regularization Techniques</a:t>
            </a:r>
          </a:p>
          <a:p>
            <a:pPr marL="742950" lvl="1" indent="-285750" algn="l">
              <a:buFont typeface="+mj-lt"/>
              <a:buAutoNum type="arabicPeriod"/>
            </a:pPr>
            <a:r>
              <a:rPr lang="en-IN" b="0" i="0" u="none" strike="noStrike">
                <a:solidFill>
                  <a:srgbClr val="0D0D0D"/>
                </a:solidFill>
                <a:effectLst/>
                <a:latin typeface="Söhne"/>
              </a:rPr>
              <a:t>Application of sophisticated regularization techniques like dropout variations or </a:t>
            </a:r>
            <a:r>
              <a:rPr lang="en-IN" b="0" i="0" u="none" strike="noStrike" err="1">
                <a:solidFill>
                  <a:srgbClr val="0D0D0D"/>
                </a:solidFill>
                <a:effectLst/>
                <a:latin typeface="Söhne"/>
              </a:rPr>
              <a:t>mixup</a:t>
            </a:r>
            <a:r>
              <a:rPr lang="en-IN" b="0" i="0" u="none" strike="noStrike">
                <a:solidFill>
                  <a:srgbClr val="0D0D0D"/>
                </a:solidFill>
                <a:effectLst/>
                <a:latin typeface="Söhne"/>
              </a:rPr>
              <a:t> to enhance model generalization and prevent overfitting.</a:t>
            </a:r>
          </a:p>
          <a:p>
            <a:pPr marL="742950" lvl="1" indent="-285750" algn="l">
              <a:buFont typeface="+mj-lt"/>
              <a:buAutoNum type="arabicPeriod"/>
            </a:pPr>
            <a:r>
              <a:rPr lang="en-IN" b="0" i="0" u="none" strike="noStrike">
                <a:solidFill>
                  <a:srgbClr val="0D0D0D"/>
                </a:solidFill>
                <a:effectLst/>
                <a:latin typeface="Söhne"/>
              </a:rPr>
              <a:t>Careful tuning of these techniques in parallel training environments to achieve higher accuracy on unseen data, improving model reliability and robustness.</a:t>
            </a:r>
          </a:p>
          <a:p>
            <a:endParaRPr lang="en-US"/>
          </a:p>
        </p:txBody>
      </p:sp>
      <p:sp>
        <p:nvSpPr>
          <p:cNvPr id="5" name="TextBox 4">
            <a:extLst>
              <a:ext uri="{FF2B5EF4-FFF2-40B4-BE49-F238E27FC236}">
                <a16:creationId xmlns:a16="http://schemas.microsoft.com/office/drawing/2014/main" id="{1151C501-C690-221D-35EA-2E241E642976}"/>
              </a:ext>
            </a:extLst>
          </p:cNvPr>
          <p:cNvSpPr txBox="1"/>
          <p:nvPr/>
        </p:nvSpPr>
        <p:spPr>
          <a:xfrm>
            <a:off x="511629" y="403802"/>
            <a:ext cx="4363129" cy="461665"/>
          </a:xfrm>
          <a:prstGeom prst="rect">
            <a:avLst/>
          </a:prstGeom>
          <a:noFill/>
        </p:spPr>
        <p:txBody>
          <a:bodyPr wrap="square" rtlCol="0">
            <a:spAutoFit/>
          </a:bodyPr>
          <a:lstStyle/>
          <a:p>
            <a:r>
              <a:rPr lang="en-US" sz="2400" b="1">
                <a:solidFill>
                  <a:schemeClr val="bg1"/>
                </a:solidFill>
                <a:latin typeface="Gill Sans" panose="020B0502020104020203" pitchFamily="34" charset="-79"/>
                <a:cs typeface="Gill Sans" panose="020B0502020104020203" pitchFamily="34" charset="-79"/>
              </a:rPr>
              <a:t>Improvements</a:t>
            </a:r>
          </a:p>
        </p:txBody>
      </p:sp>
      <p:grpSp>
        <p:nvGrpSpPr>
          <p:cNvPr id="6" name="Group 5">
            <a:extLst>
              <a:ext uri="{FF2B5EF4-FFF2-40B4-BE49-F238E27FC236}">
                <a16:creationId xmlns:a16="http://schemas.microsoft.com/office/drawing/2014/main" id="{71013BDA-556A-16CA-355A-F5E09033BF02}"/>
              </a:ext>
            </a:extLst>
          </p:cNvPr>
          <p:cNvGrpSpPr/>
          <p:nvPr/>
        </p:nvGrpSpPr>
        <p:grpSpPr>
          <a:xfrm>
            <a:off x="511629" y="1143469"/>
            <a:ext cx="11299371" cy="5249967"/>
            <a:chOff x="878532" y="1312838"/>
            <a:chExt cx="10434935" cy="5249967"/>
          </a:xfrm>
        </p:grpSpPr>
        <p:grpSp>
          <p:nvGrpSpPr>
            <p:cNvPr id="7" name="Group 6">
              <a:extLst>
                <a:ext uri="{FF2B5EF4-FFF2-40B4-BE49-F238E27FC236}">
                  <a16:creationId xmlns:a16="http://schemas.microsoft.com/office/drawing/2014/main" id="{17A57616-96C4-34C8-0EA9-EF540B8EB172}"/>
                </a:ext>
              </a:extLst>
            </p:cNvPr>
            <p:cNvGrpSpPr/>
            <p:nvPr/>
          </p:nvGrpSpPr>
          <p:grpSpPr>
            <a:xfrm>
              <a:off x="878532" y="1312838"/>
              <a:ext cx="10434935" cy="5224095"/>
              <a:chOff x="831779" y="1774370"/>
              <a:chExt cx="5786925" cy="5138216"/>
            </a:xfrm>
          </p:grpSpPr>
          <p:sp>
            <p:nvSpPr>
              <p:cNvPr id="12" name="Rounded Rectangle 11">
                <a:extLst>
                  <a:ext uri="{FF2B5EF4-FFF2-40B4-BE49-F238E27FC236}">
                    <a16:creationId xmlns:a16="http://schemas.microsoft.com/office/drawing/2014/main" id="{FC1C955F-376D-DDAC-5B2D-9154531BEBD2}"/>
                  </a:ext>
                </a:extLst>
              </p:cNvPr>
              <p:cNvSpPr/>
              <p:nvPr/>
            </p:nvSpPr>
            <p:spPr>
              <a:xfrm>
                <a:off x="831779" y="1774371"/>
                <a:ext cx="2847592" cy="2507445"/>
              </a:xfrm>
              <a:prstGeom prst="roundRect">
                <a:avLst>
                  <a:gd name="adj" fmla="val 711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71538C4F-1705-AF7F-83B8-83A02460BDC4}"/>
                  </a:ext>
                </a:extLst>
              </p:cNvPr>
              <p:cNvSpPr/>
              <p:nvPr/>
            </p:nvSpPr>
            <p:spPr>
              <a:xfrm>
                <a:off x="3771112" y="1774370"/>
                <a:ext cx="2847592" cy="2507445"/>
              </a:xfrm>
              <a:prstGeom prst="roundRect">
                <a:avLst>
                  <a:gd name="adj" fmla="val 711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494F0F82-F64E-7FD0-E94E-AF70D2E9A671}"/>
                  </a:ext>
                </a:extLst>
              </p:cNvPr>
              <p:cNvSpPr/>
              <p:nvPr/>
            </p:nvSpPr>
            <p:spPr>
              <a:xfrm>
                <a:off x="831779" y="4405141"/>
                <a:ext cx="2847592" cy="2507445"/>
              </a:xfrm>
              <a:prstGeom prst="roundRect">
                <a:avLst>
                  <a:gd name="adj" fmla="val 711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43CD01A2-2022-DB17-0C7E-1160742756EB}"/>
                  </a:ext>
                </a:extLst>
              </p:cNvPr>
              <p:cNvSpPr/>
              <p:nvPr/>
            </p:nvSpPr>
            <p:spPr>
              <a:xfrm>
                <a:off x="3771112" y="4404380"/>
                <a:ext cx="2847592" cy="2507445"/>
              </a:xfrm>
              <a:prstGeom prst="roundRect">
                <a:avLst>
                  <a:gd name="adj" fmla="val 711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B41B9086-8714-B73E-5411-E82833985C7C}"/>
                </a:ext>
              </a:extLst>
            </p:cNvPr>
            <p:cNvSpPr txBox="1"/>
            <p:nvPr/>
          </p:nvSpPr>
          <p:spPr>
            <a:xfrm>
              <a:off x="957942" y="1424297"/>
              <a:ext cx="4978394" cy="1938992"/>
            </a:xfrm>
            <a:prstGeom prst="rect">
              <a:avLst/>
            </a:prstGeom>
            <a:noFill/>
          </p:spPr>
          <p:txBody>
            <a:bodyPr wrap="square" rtlCol="0">
              <a:spAutoFit/>
            </a:bodyPr>
            <a:lstStyle/>
            <a:p>
              <a:pPr algn="l"/>
              <a:r>
                <a:rPr lang="en-IN" b="1" i="0" u="none" strike="noStrike">
                  <a:solidFill>
                    <a:schemeClr val="bg1"/>
                  </a:solidFill>
                  <a:effectLst/>
                  <a:latin typeface="Century Gothic" panose="020B0502020202020204" pitchFamily="34" charset="0"/>
                </a:rPr>
                <a:t>Optimize Data Loading and Augmentation</a:t>
              </a:r>
            </a:p>
            <a:p>
              <a:pPr algn="l"/>
              <a:endParaRPr lang="en-IN">
                <a:solidFill>
                  <a:schemeClr val="bg1"/>
                </a:solidFill>
                <a:latin typeface="Century Gothic" panose="020B0502020202020204" pitchFamily="34" charset="0"/>
              </a:endParaRPr>
            </a:p>
            <a:p>
              <a:pPr algn="l"/>
              <a:r>
                <a:rPr lang="en-IN" sz="1400" b="0" i="0" u="none" strike="noStrike">
                  <a:solidFill>
                    <a:schemeClr val="bg1"/>
                  </a:solidFill>
                  <a:effectLst/>
                  <a:latin typeface="Century Gothic" panose="020B0502020202020204" pitchFamily="34" charset="0"/>
                </a:rPr>
                <a:t>Further optimization of data loading and augmentation pipelines to better utilize GPU capabilities.</a:t>
              </a:r>
            </a:p>
            <a:p>
              <a:pPr algn="l"/>
              <a:endParaRPr lang="en-IN" sz="1400">
                <a:solidFill>
                  <a:schemeClr val="bg1"/>
                </a:solidFill>
                <a:latin typeface="Century Gothic" panose="020B0502020202020204" pitchFamily="34" charset="0"/>
              </a:endParaRPr>
            </a:p>
            <a:p>
              <a:pPr algn="l"/>
              <a:r>
                <a:rPr lang="en-IN" sz="1400" b="0" i="0" u="none" strike="noStrike">
                  <a:solidFill>
                    <a:schemeClr val="bg1"/>
                  </a:solidFill>
                  <a:effectLst/>
                  <a:latin typeface="Century Gothic" panose="020B0502020202020204" pitchFamily="34" charset="0"/>
                </a:rPr>
                <a:t>Exploration of advanced CUDA-accelerated data transformation techniques to reduce preprocessing times and improve GPU utilization</a:t>
              </a:r>
              <a:endParaRPr lang="en-IN" sz="1100" b="0" i="0" u="none" strike="noStrike">
                <a:solidFill>
                  <a:schemeClr val="bg1"/>
                </a:solidFill>
                <a:effectLst/>
                <a:latin typeface="Century Gothic" panose="020B0502020202020204" pitchFamily="34" charset="0"/>
              </a:endParaRPr>
            </a:p>
          </p:txBody>
        </p:sp>
        <p:sp>
          <p:nvSpPr>
            <p:cNvPr id="9" name="TextBox 8">
              <a:extLst>
                <a:ext uri="{FF2B5EF4-FFF2-40B4-BE49-F238E27FC236}">
                  <a16:creationId xmlns:a16="http://schemas.microsoft.com/office/drawing/2014/main" id="{0358F176-BE0B-F0F4-51A8-C2EE593F8A40}"/>
                </a:ext>
              </a:extLst>
            </p:cNvPr>
            <p:cNvSpPr txBox="1"/>
            <p:nvPr/>
          </p:nvSpPr>
          <p:spPr>
            <a:xfrm>
              <a:off x="6231623" y="1397272"/>
              <a:ext cx="5028934" cy="2215991"/>
            </a:xfrm>
            <a:prstGeom prst="rect">
              <a:avLst/>
            </a:prstGeom>
            <a:noFill/>
          </p:spPr>
          <p:txBody>
            <a:bodyPr wrap="square" rtlCol="0">
              <a:spAutoFit/>
            </a:bodyPr>
            <a:lstStyle/>
            <a:p>
              <a:pPr algn="l"/>
              <a:r>
                <a:rPr lang="en-IN" b="1" i="0" u="none" strike="noStrike">
                  <a:solidFill>
                    <a:schemeClr val="bg1"/>
                  </a:solidFill>
                  <a:effectLst/>
                  <a:latin typeface="Century Gothic" panose="020B0502020202020204" pitchFamily="34" charset="0"/>
                </a:rPr>
                <a:t>Hybrid Parallelism Approach</a:t>
              </a:r>
            </a:p>
            <a:p>
              <a:pPr algn="l"/>
              <a:endParaRPr lang="en-IN" b="0" i="0" u="none" strike="noStrike">
                <a:solidFill>
                  <a:schemeClr val="bg1"/>
                </a:solidFill>
                <a:effectLst/>
                <a:latin typeface="Century Gothic" panose="020B0502020202020204" pitchFamily="34" charset="0"/>
              </a:endParaRPr>
            </a:p>
            <a:p>
              <a:r>
                <a:rPr lang="en-IN" sz="1400" b="0" i="0" u="none" strike="noStrike">
                  <a:solidFill>
                    <a:schemeClr val="bg1"/>
                  </a:solidFill>
                  <a:effectLst/>
                  <a:latin typeface="Century Gothic" panose="020B0502020202020204" pitchFamily="34" charset="0"/>
                </a:rPr>
                <a:t>Implementation of a hybrid approach combining both model and data parallelism to address communication overhead observed with pure data parallelism.</a:t>
              </a:r>
            </a:p>
            <a:p>
              <a:endParaRPr lang="en-IN" sz="1400" b="0" i="0" u="none" strike="noStrike">
                <a:solidFill>
                  <a:schemeClr val="bg1"/>
                </a:solidFill>
                <a:effectLst/>
                <a:latin typeface="Century Gothic" panose="020B0502020202020204" pitchFamily="34" charset="0"/>
              </a:endParaRPr>
            </a:p>
            <a:p>
              <a:r>
                <a:rPr lang="en-IN" sz="1400" b="0" i="0" u="none" strike="noStrike">
                  <a:solidFill>
                    <a:schemeClr val="bg1"/>
                  </a:solidFill>
                  <a:effectLst/>
                  <a:latin typeface="Century Gothic" panose="020B0502020202020204" pitchFamily="34" charset="0"/>
                </a:rPr>
                <a:t>Potential for more efficient scaling of training across multiple GPUs, improving training times without sacrificing model performance or accuracy</a:t>
              </a:r>
              <a:r>
                <a:rPr lang="en-IN" sz="1600" b="0" i="0" u="none" strike="noStrike">
                  <a:solidFill>
                    <a:schemeClr val="bg1"/>
                  </a:solidFill>
                  <a:effectLst/>
                  <a:latin typeface="Century Gothic" panose="020B0502020202020204" pitchFamily="34" charset="0"/>
                </a:rPr>
                <a:t>.</a:t>
              </a:r>
            </a:p>
          </p:txBody>
        </p:sp>
        <p:sp>
          <p:nvSpPr>
            <p:cNvPr id="10" name="TextBox 9">
              <a:extLst>
                <a:ext uri="{FF2B5EF4-FFF2-40B4-BE49-F238E27FC236}">
                  <a16:creationId xmlns:a16="http://schemas.microsoft.com/office/drawing/2014/main" id="{277CA3B6-50FA-3E99-AF93-47AD1E899020}"/>
                </a:ext>
              </a:extLst>
            </p:cNvPr>
            <p:cNvSpPr txBox="1"/>
            <p:nvPr/>
          </p:nvSpPr>
          <p:spPr>
            <a:xfrm>
              <a:off x="957942" y="4131370"/>
              <a:ext cx="4822372" cy="2431435"/>
            </a:xfrm>
            <a:prstGeom prst="rect">
              <a:avLst/>
            </a:prstGeom>
            <a:noFill/>
          </p:spPr>
          <p:txBody>
            <a:bodyPr wrap="square" rtlCol="0">
              <a:spAutoFit/>
            </a:bodyPr>
            <a:lstStyle/>
            <a:p>
              <a:pPr algn="l"/>
              <a:r>
                <a:rPr lang="en-IN" b="1" i="0" u="none" strike="noStrike">
                  <a:solidFill>
                    <a:schemeClr val="bg1"/>
                  </a:solidFill>
                  <a:effectLst/>
                  <a:latin typeface="Century Gothic" panose="020B0502020202020204" pitchFamily="34" charset="0"/>
                </a:rPr>
                <a:t>Model Architecture Optimization</a:t>
              </a:r>
            </a:p>
            <a:p>
              <a:pPr lvl="1" algn="l"/>
              <a:endParaRPr lang="en-IN" b="0" i="0" u="none" strike="noStrike">
                <a:solidFill>
                  <a:schemeClr val="bg1"/>
                </a:solidFill>
                <a:effectLst/>
                <a:latin typeface="Century Gothic" panose="020B0502020202020204" pitchFamily="34" charset="0"/>
              </a:endParaRPr>
            </a:p>
            <a:p>
              <a:r>
                <a:rPr lang="en-IN" sz="1400" b="0" i="0" u="none" strike="noStrike">
                  <a:solidFill>
                    <a:schemeClr val="bg1"/>
                  </a:solidFill>
                  <a:effectLst/>
                  <a:latin typeface="Century Gothic" panose="020B0502020202020204" pitchFamily="34" charset="0"/>
                </a:rPr>
                <a:t>Investigation of more efficient convolutional network architectures like </a:t>
              </a:r>
              <a:r>
                <a:rPr lang="en-IN" sz="1400" b="0" i="0" u="none" strike="noStrike" err="1">
                  <a:solidFill>
                    <a:schemeClr val="bg1"/>
                  </a:solidFill>
                  <a:effectLst/>
                  <a:latin typeface="Century Gothic" panose="020B0502020202020204" pitchFamily="34" charset="0"/>
                </a:rPr>
                <a:t>MobileNets</a:t>
              </a:r>
              <a:r>
                <a:rPr lang="en-IN" sz="1400" b="0" i="0" u="none" strike="noStrike">
                  <a:solidFill>
                    <a:schemeClr val="bg1"/>
                  </a:solidFill>
                  <a:effectLst/>
                  <a:latin typeface="Century Gothic" panose="020B0502020202020204" pitchFamily="34" charset="0"/>
                </a:rPr>
                <a:t> or </a:t>
              </a:r>
              <a:r>
                <a:rPr lang="en-IN" sz="1400" b="0" i="0" u="none" strike="noStrike" err="1">
                  <a:solidFill>
                    <a:schemeClr val="bg1"/>
                  </a:solidFill>
                  <a:effectLst/>
                  <a:latin typeface="Century Gothic" panose="020B0502020202020204" pitchFamily="34" charset="0"/>
                </a:rPr>
                <a:t>EfficientNets</a:t>
              </a:r>
              <a:r>
                <a:rPr lang="en-IN" sz="1400" b="0" i="0" u="none" strike="noStrike">
                  <a:solidFill>
                    <a:schemeClr val="bg1"/>
                  </a:solidFill>
                  <a:effectLst/>
                  <a:latin typeface="Century Gothic" panose="020B0502020202020204" pitchFamily="34" charset="0"/>
                </a:rPr>
                <a:t>.</a:t>
              </a:r>
            </a:p>
            <a:p>
              <a:endParaRPr lang="en-IN" sz="1400" b="0" i="0" u="none" strike="noStrike">
                <a:solidFill>
                  <a:schemeClr val="bg1"/>
                </a:solidFill>
                <a:effectLst/>
                <a:latin typeface="Century Gothic" panose="020B0502020202020204" pitchFamily="34" charset="0"/>
              </a:endParaRPr>
            </a:p>
            <a:p>
              <a:r>
                <a:rPr lang="en-IN" sz="1400" b="0" i="0" u="none" strike="noStrike">
                  <a:solidFill>
                    <a:schemeClr val="bg1"/>
                  </a:solidFill>
                  <a:effectLst/>
                  <a:latin typeface="Century Gothic" panose="020B0502020202020204" pitchFamily="34" charset="0"/>
                </a:rPr>
                <a:t>Designed to provide high accuracy with lower computational cost, enabling faster training and inference, and enhancing deploy ability in resource-constrained environments.</a:t>
              </a:r>
            </a:p>
            <a:p>
              <a:endParaRPr lang="en-US">
                <a:solidFill>
                  <a:schemeClr val="bg1"/>
                </a:solidFill>
                <a:latin typeface="Century Gothic" panose="020B0502020202020204" pitchFamily="34" charset="0"/>
              </a:endParaRPr>
            </a:p>
          </p:txBody>
        </p:sp>
        <p:sp>
          <p:nvSpPr>
            <p:cNvPr id="11" name="TextBox 10">
              <a:extLst>
                <a:ext uri="{FF2B5EF4-FFF2-40B4-BE49-F238E27FC236}">
                  <a16:creationId xmlns:a16="http://schemas.microsoft.com/office/drawing/2014/main" id="{7A33FE05-A00C-8381-CF35-C39F9969A27E}"/>
                </a:ext>
              </a:extLst>
            </p:cNvPr>
            <p:cNvSpPr txBox="1"/>
            <p:nvPr/>
          </p:nvSpPr>
          <p:spPr>
            <a:xfrm>
              <a:off x="6248444" y="4120015"/>
              <a:ext cx="4995291" cy="2431435"/>
            </a:xfrm>
            <a:prstGeom prst="rect">
              <a:avLst/>
            </a:prstGeom>
            <a:noFill/>
          </p:spPr>
          <p:txBody>
            <a:bodyPr wrap="square" rtlCol="0">
              <a:spAutoFit/>
            </a:bodyPr>
            <a:lstStyle/>
            <a:p>
              <a:pPr algn="l"/>
              <a:r>
                <a:rPr lang="en-IN" b="1" i="0" u="none" strike="noStrike">
                  <a:solidFill>
                    <a:schemeClr val="bg1"/>
                  </a:solidFill>
                  <a:effectLst/>
                  <a:latin typeface="Century Gothic" panose="020B0502020202020204" pitchFamily="34" charset="0"/>
                </a:rPr>
                <a:t>Advanced Regularization Techniques</a:t>
              </a:r>
            </a:p>
            <a:p>
              <a:pPr algn="l"/>
              <a:endParaRPr lang="en-IN" b="1" i="0" u="none" strike="noStrike">
                <a:solidFill>
                  <a:schemeClr val="bg1"/>
                </a:solidFill>
                <a:effectLst/>
                <a:latin typeface="Century Gothic" panose="020B0502020202020204" pitchFamily="34" charset="0"/>
              </a:endParaRPr>
            </a:p>
            <a:p>
              <a:r>
                <a:rPr lang="en-IN" sz="1400" b="0" i="0" u="none" strike="noStrike">
                  <a:solidFill>
                    <a:schemeClr val="bg1"/>
                  </a:solidFill>
                  <a:effectLst/>
                  <a:latin typeface="Century Gothic" panose="020B0502020202020204" pitchFamily="34" charset="0"/>
                </a:rPr>
                <a:t>Application of sophisticated regularization techniques like dropout variations or mix up to enhance model generalization and prevent overfitting.</a:t>
              </a:r>
            </a:p>
            <a:p>
              <a:endParaRPr lang="en-IN" sz="1400" b="0" i="0" u="none" strike="noStrike">
                <a:solidFill>
                  <a:schemeClr val="bg1"/>
                </a:solidFill>
                <a:effectLst/>
                <a:latin typeface="Century Gothic" panose="020B0502020202020204" pitchFamily="34" charset="0"/>
              </a:endParaRPr>
            </a:p>
            <a:p>
              <a:r>
                <a:rPr lang="en-IN" sz="1400" b="0" i="0" u="none" strike="noStrike">
                  <a:solidFill>
                    <a:schemeClr val="bg1"/>
                  </a:solidFill>
                  <a:effectLst/>
                  <a:latin typeface="Century Gothic" panose="020B0502020202020204" pitchFamily="34" charset="0"/>
                </a:rPr>
                <a:t>Careful tuning of these techniques in parallel training environments to achieve higher accuracy on unseen data, improving model reliability and robustness.</a:t>
              </a:r>
            </a:p>
            <a:p>
              <a:endParaRPr lang="en-US">
                <a:solidFill>
                  <a:schemeClr val="bg1"/>
                </a:solidFill>
                <a:latin typeface="Century Gothic" panose="020B0502020202020204" pitchFamily="34" charset="0"/>
              </a:endParaRPr>
            </a:p>
          </p:txBody>
        </p:sp>
      </p:grpSp>
    </p:spTree>
    <p:extLst>
      <p:ext uri="{BB962C8B-B14F-4D97-AF65-F5344CB8AC3E}">
        <p14:creationId xmlns:p14="http://schemas.microsoft.com/office/powerpoint/2010/main" val="2999168367"/>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E8DBBB81-9576-BD29-815D-78D69436FEB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794" y="1848708"/>
            <a:ext cx="4179600" cy="4176584"/>
          </a:xfrm>
          <a:prstGeom prst="roundRect">
            <a:avLst>
              <a:gd name="adj" fmla="val 7200"/>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EE45D60D-A082-68A9-AA04-50D86DCBC0B4}"/>
              </a:ext>
            </a:extLst>
          </p:cNvPr>
          <p:cNvGrpSpPr/>
          <p:nvPr/>
        </p:nvGrpSpPr>
        <p:grpSpPr>
          <a:xfrm>
            <a:off x="5764834" y="1848708"/>
            <a:ext cx="5984356" cy="4176584"/>
            <a:chOff x="5742257" y="1229495"/>
            <a:chExt cx="5984356" cy="4287797"/>
          </a:xfrm>
        </p:grpSpPr>
        <p:pic>
          <p:nvPicPr>
            <p:cNvPr id="5" name="Picture 4">
              <a:extLst>
                <a:ext uri="{FF2B5EF4-FFF2-40B4-BE49-F238E27FC236}">
                  <a16:creationId xmlns:a16="http://schemas.microsoft.com/office/drawing/2014/main" id="{7E1CF16A-51E1-D683-CE5E-8F2A5D7DA6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60"/>
            <a:stretch/>
          </p:blipFill>
          <p:spPr bwMode="auto">
            <a:xfrm>
              <a:off x="5742257" y="1229497"/>
              <a:ext cx="1804359" cy="4287795"/>
            </a:xfrm>
            <a:prstGeom prst="roundRect">
              <a:avLst>
                <a:gd name="adj" fmla="val 7282"/>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AB8A2934-F97D-1F82-D612-E95C43EF68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848" r="35024"/>
            <a:stretch/>
          </p:blipFill>
          <p:spPr bwMode="auto">
            <a:xfrm>
              <a:off x="7761271" y="1229495"/>
              <a:ext cx="1952686" cy="4287795"/>
            </a:xfrm>
            <a:prstGeom prst="roundRect">
              <a:avLst>
                <a:gd name="adj" fmla="val 6839"/>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BD6CB75A-6A1F-312F-EC8A-DD0F70AD3EB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2258"/>
            <a:stretch/>
          </p:blipFill>
          <p:spPr bwMode="auto">
            <a:xfrm>
              <a:off x="9928612" y="1229496"/>
              <a:ext cx="1798001" cy="4287795"/>
            </a:xfrm>
            <a:prstGeom prst="roundRect">
              <a:avLst>
                <a:gd name="adj" fmla="val 5993"/>
              </a:avLst>
            </a:prstGeom>
            <a:noFill/>
            <a:extLst>
              <a:ext uri="{909E8E84-426E-40DD-AFC4-6F175D3DCCD1}">
                <a14:hiddenFill xmlns:a14="http://schemas.microsoft.com/office/drawing/2010/main">
                  <a:solidFill>
                    <a:srgbClr val="FFFFFF"/>
                  </a:solidFill>
                </a14:hiddenFill>
              </a:ext>
            </a:extLst>
          </p:spPr>
        </p:pic>
      </p:grpSp>
      <p:sp>
        <p:nvSpPr>
          <p:cNvPr id="9" name="TextBox 8">
            <a:extLst>
              <a:ext uri="{FF2B5EF4-FFF2-40B4-BE49-F238E27FC236}">
                <a16:creationId xmlns:a16="http://schemas.microsoft.com/office/drawing/2014/main" id="{EA297FCC-E10A-282B-52D6-F42CFEFF9333}"/>
              </a:ext>
            </a:extLst>
          </p:cNvPr>
          <p:cNvSpPr txBox="1"/>
          <p:nvPr/>
        </p:nvSpPr>
        <p:spPr>
          <a:xfrm>
            <a:off x="865794" y="406399"/>
            <a:ext cx="10727895" cy="923330"/>
          </a:xfrm>
          <a:prstGeom prst="rect">
            <a:avLst/>
          </a:prstGeom>
          <a:noFill/>
        </p:spPr>
        <p:txBody>
          <a:bodyPr wrap="square" rtlCol="0">
            <a:spAutoFit/>
          </a:bodyPr>
          <a:lstStyle/>
          <a:p>
            <a:r>
              <a:rPr lang="en-US">
                <a:solidFill>
                  <a:schemeClr val="bg1"/>
                </a:solidFill>
                <a:latin typeface="Century Gothic" panose="020B0502020202020204" pitchFamily="34" charset="0"/>
              </a:rPr>
              <a:t>The chart clearly shows that training time on the GPU is approximately 20 seconds, significantly lower than on the CPU. This highlights the GPU's advantage in parallel processing tasks like machine learning model training.</a:t>
            </a:r>
          </a:p>
        </p:txBody>
      </p:sp>
    </p:spTree>
    <p:extLst>
      <p:ext uri="{BB962C8B-B14F-4D97-AF65-F5344CB8AC3E}">
        <p14:creationId xmlns:p14="http://schemas.microsoft.com/office/powerpoint/2010/main" val="4000576157"/>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1E5FBD-A361-B67F-E46A-FFDB23EB50BB}"/>
              </a:ext>
            </a:extLst>
          </p:cNvPr>
          <p:cNvSpPr txBox="1"/>
          <p:nvPr/>
        </p:nvSpPr>
        <p:spPr>
          <a:xfrm>
            <a:off x="1224845" y="2274838"/>
            <a:ext cx="9742310" cy="2308324"/>
          </a:xfrm>
          <a:prstGeom prst="rect">
            <a:avLst/>
          </a:prstGeom>
          <a:noFill/>
        </p:spPr>
        <p:txBody>
          <a:bodyPr wrap="square" rtlCol="0">
            <a:spAutoFit/>
          </a:bodyPr>
          <a:lstStyle/>
          <a:p>
            <a:r>
              <a:rPr lang="en-US">
                <a:solidFill>
                  <a:schemeClr val="bg1"/>
                </a:solidFill>
                <a:latin typeface="Century Gothic" panose="020B0502020202020204" pitchFamily="34" charset="0"/>
              </a:rPr>
              <a:t>In our project, parallel computing proved essential for handling the computational demands of ML/DL in fracture detection and classification. We learned that adaptability and strategic method selection are key for efficiency and scalability in AI-driven medical imaging. Our decision to employ parallel computing strategically helped us tackle scale and complexity by addressing bottlenecks at each project stage. This underscores parallelism's importance in modern ML, especially for tasks like medical image analysis. Through pushing technological boundaries, we not only met our goals but also gained insights into its potential for AI diagnostics.</a:t>
            </a:r>
          </a:p>
        </p:txBody>
      </p:sp>
      <p:sp>
        <p:nvSpPr>
          <p:cNvPr id="10" name="TextBox 9">
            <a:extLst>
              <a:ext uri="{FF2B5EF4-FFF2-40B4-BE49-F238E27FC236}">
                <a16:creationId xmlns:a16="http://schemas.microsoft.com/office/drawing/2014/main" id="{9A2F7E25-C598-1B4C-6749-D6B5A4131D86}"/>
              </a:ext>
            </a:extLst>
          </p:cNvPr>
          <p:cNvSpPr txBox="1"/>
          <p:nvPr/>
        </p:nvSpPr>
        <p:spPr>
          <a:xfrm>
            <a:off x="654756" y="707156"/>
            <a:ext cx="609600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a:ln>
                  <a:noFill/>
                </a:ln>
                <a:solidFill>
                  <a:prstClr val="white"/>
                </a:solidFill>
                <a:effectLst/>
                <a:uLnTx/>
                <a:uFillTx/>
                <a:latin typeface="Gill Sans" panose="020B0502020104020203" pitchFamily="34" charset="-79"/>
                <a:ea typeface="+mn-ea"/>
                <a:cs typeface="Gill Sans" panose="020B0502020104020203" pitchFamily="34" charset="-79"/>
              </a:rPr>
              <a:t>Conclusion</a:t>
            </a:r>
          </a:p>
        </p:txBody>
      </p:sp>
    </p:spTree>
    <p:extLst>
      <p:ext uri="{BB962C8B-B14F-4D97-AF65-F5344CB8AC3E}">
        <p14:creationId xmlns:p14="http://schemas.microsoft.com/office/powerpoint/2010/main" val="3837578209"/>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EED96D-953C-520F-528F-8CB5B22F854B}"/>
              </a:ext>
            </a:extLst>
          </p:cNvPr>
          <p:cNvSpPr txBox="1"/>
          <p:nvPr/>
        </p:nvSpPr>
        <p:spPr>
          <a:xfrm>
            <a:off x="4907213" y="3244334"/>
            <a:ext cx="1948931" cy="369332"/>
          </a:xfrm>
          <a:prstGeom prst="rect">
            <a:avLst/>
          </a:prstGeom>
          <a:noFill/>
        </p:spPr>
        <p:txBody>
          <a:bodyPr wrap="none" rtlCol="0">
            <a:spAutoFit/>
          </a:bodyPr>
          <a:lstStyle/>
          <a:p>
            <a:r>
              <a:rPr lang="en-US" b="1">
                <a:solidFill>
                  <a:schemeClr val="bg1"/>
                </a:solidFill>
                <a:latin typeface="Broadway" pitchFamily="82" charset="77"/>
              </a:rPr>
              <a:t>ANY QUESTIONS ?</a:t>
            </a:r>
          </a:p>
        </p:txBody>
      </p:sp>
    </p:spTree>
    <p:extLst>
      <p:ext uri="{BB962C8B-B14F-4D97-AF65-F5344CB8AC3E}">
        <p14:creationId xmlns:p14="http://schemas.microsoft.com/office/powerpoint/2010/main" val="1202994390"/>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EF4398-1A9F-13F6-DCBA-04ED643B5BCD}"/>
              </a:ext>
            </a:extLst>
          </p:cNvPr>
          <p:cNvSpPr txBox="1"/>
          <p:nvPr/>
        </p:nvSpPr>
        <p:spPr>
          <a:xfrm>
            <a:off x="609600" y="4336209"/>
            <a:ext cx="8148810" cy="1477328"/>
          </a:xfrm>
          <a:prstGeom prst="rect">
            <a:avLst/>
          </a:prstGeom>
          <a:noFill/>
        </p:spPr>
        <p:txBody>
          <a:bodyPr wrap="square" rtlCol="0">
            <a:spAutoFit/>
          </a:bodyPr>
          <a:lstStyle/>
          <a:p>
            <a:pPr algn="l"/>
            <a:r>
              <a:rPr lang="en-IN" b="0" i="0" u="none" strike="noStrike">
                <a:solidFill>
                  <a:schemeClr val="bg1"/>
                </a:solidFill>
                <a:effectLst/>
                <a:latin typeface="Century Gothic" panose="020B0502020202020204" pitchFamily="34" charset="0"/>
              </a:rPr>
              <a:t>Our goal is to develop a parallel machine learning system for bone fracture detection in X-ray images. By leveraging parallel computing and advanced image processing, we aim to reduce computation time and enhance diagnostic accuracy for rapid clinical decision-making.</a:t>
            </a:r>
          </a:p>
          <a:p>
            <a:endParaRPr lang="en-US">
              <a:solidFill>
                <a:schemeClr val="bg1"/>
              </a:solidFill>
            </a:endParaRPr>
          </a:p>
        </p:txBody>
      </p:sp>
      <p:sp>
        <p:nvSpPr>
          <p:cNvPr id="5" name="TextBox 4">
            <a:extLst>
              <a:ext uri="{FF2B5EF4-FFF2-40B4-BE49-F238E27FC236}">
                <a16:creationId xmlns:a16="http://schemas.microsoft.com/office/drawing/2014/main" id="{1A47CA96-1C41-02C7-790A-59F792037060}"/>
              </a:ext>
            </a:extLst>
          </p:cNvPr>
          <p:cNvSpPr txBox="1"/>
          <p:nvPr/>
        </p:nvSpPr>
        <p:spPr>
          <a:xfrm>
            <a:off x="609600" y="702880"/>
            <a:ext cx="1903085" cy="461665"/>
          </a:xfrm>
          <a:prstGeom prst="rect">
            <a:avLst/>
          </a:prstGeom>
          <a:noFill/>
        </p:spPr>
        <p:txBody>
          <a:bodyPr wrap="none" rtlCol="0">
            <a:spAutoFit/>
          </a:bodyPr>
          <a:lstStyle/>
          <a:p>
            <a:r>
              <a:rPr lang="en-IN" sz="2400" b="1" u="none" strike="noStrike">
                <a:solidFill>
                  <a:schemeClr val="bg1"/>
                </a:solidFill>
                <a:effectLst/>
                <a:latin typeface="Gill Sans" panose="020B0502020104020203" pitchFamily="34" charset="-79"/>
                <a:cs typeface="Gill Sans" panose="020B0502020104020203" pitchFamily="34" charset="-79"/>
              </a:rPr>
              <a:t>Motivation</a:t>
            </a:r>
            <a:endParaRPr lang="en-US" sz="2400" b="1">
              <a:solidFill>
                <a:schemeClr val="bg1"/>
              </a:solidFill>
              <a:latin typeface="Gill Sans" panose="020B0502020104020203" pitchFamily="34" charset="-79"/>
              <a:cs typeface="Gill Sans" panose="020B0502020104020203" pitchFamily="34" charset="-79"/>
            </a:endParaRPr>
          </a:p>
        </p:txBody>
      </p:sp>
      <p:sp>
        <p:nvSpPr>
          <p:cNvPr id="6" name="TextBox 5">
            <a:extLst>
              <a:ext uri="{FF2B5EF4-FFF2-40B4-BE49-F238E27FC236}">
                <a16:creationId xmlns:a16="http://schemas.microsoft.com/office/drawing/2014/main" id="{30575E15-BE59-F4A0-BE3A-4A9082F37A12}"/>
              </a:ext>
            </a:extLst>
          </p:cNvPr>
          <p:cNvSpPr txBox="1"/>
          <p:nvPr/>
        </p:nvSpPr>
        <p:spPr>
          <a:xfrm>
            <a:off x="609600" y="1480457"/>
            <a:ext cx="7972540" cy="1477328"/>
          </a:xfrm>
          <a:prstGeom prst="rect">
            <a:avLst/>
          </a:prstGeom>
          <a:noFill/>
        </p:spPr>
        <p:txBody>
          <a:bodyPr wrap="square" rtlCol="0">
            <a:spAutoFit/>
          </a:bodyPr>
          <a:lstStyle/>
          <a:p>
            <a:r>
              <a:rPr lang="en-IN" b="0" i="0" u="none" strike="noStrike">
                <a:solidFill>
                  <a:schemeClr val="bg1"/>
                </a:solidFill>
                <a:effectLst/>
                <a:latin typeface="Century Gothic" panose="020B0502020202020204" pitchFamily="34" charset="0"/>
              </a:rPr>
              <a:t>Detecting bone fractures is crucial for trauma care, but the increasing number of X-ray scans overwhelms radiologists, leading to delays. Some fractures are subtle, requiring second opinions and straining resources. Manual review is slow and error-prone. We propose using parallel computing to speed up and improve fracture detection.</a:t>
            </a:r>
          </a:p>
        </p:txBody>
      </p:sp>
      <p:sp>
        <p:nvSpPr>
          <p:cNvPr id="7" name="TextBox 6">
            <a:extLst>
              <a:ext uri="{FF2B5EF4-FFF2-40B4-BE49-F238E27FC236}">
                <a16:creationId xmlns:a16="http://schemas.microsoft.com/office/drawing/2014/main" id="{A819BA86-D5E8-308D-5A3A-B3ADEC3ADDE7}"/>
              </a:ext>
            </a:extLst>
          </p:cNvPr>
          <p:cNvSpPr txBox="1"/>
          <p:nvPr/>
        </p:nvSpPr>
        <p:spPr>
          <a:xfrm>
            <a:off x="609600" y="3438551"/>
            <a:ext cx="898003" cy="461665"/>
          </a:xfrm>
          <a:prstGeom prst="rect">
            <a:avLst/>
          </a:prstGeom>
          <a:noFill/>
        </p:spPr>
        <p:txBody>
          <a:bodyPr wrap="none" rtlCol="0">
            <a:spAutoFit/>
          </a:bodyPr>
          <a:lstStyle/>
          <a:p>
            <a:r>
              <a:rPr lang="en-IN" sz="2400" b="1" u="none" strike="noStrike">
                <a:solidFill>
                  <a:schemeClr val="bg1"/>
                </a:solidFill>
                <a:effectLst/>
                <a:latin typeface="Gill Sans" panose="020B0502020104020203" pitchFamily="34" charset="-79"/>
                <a:cs typeface="Gill Sans" panose="020B0502020104020203" pitchFamily="34" charset="-79"/>
              </a:rPr>
              <a:t>Goal</a:t>
            </a:r>
            <a:endParaRPr lang="en-US" b="1">
              <a:solidFill>
                <a:schemeClr val="bg1"/>
              </a:solidFill>
              <a:latin typeface="Gill Sans" panose="020B0502020104020203" pitchFamily="34" charset="-79"/>
              <a:cs typeface="Gill Sans" panose="020B0502020104020203" pitchFamily="34" charset="-79"/>
            </a:endParaRPr>
          </a:p>
        </p:txBody>
      </p:sp>
      <p:pic>
        <p:nvPicPr>
          <p:cNvPr id="2050" name="Picture 2" descr="Motivation Flat Circular Flat icon">
            <a:extLst>
              <a:ext uri="{FF2B5EF4-FFF2-40B4-BE49-F238E27FC236}">
                <a16:creationId xmlns:a16="http://schemas.microsoft.com/office/drawing/2014/main" id="{C55FD91F-257B-32D8-990A-440203286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2731" y="1044463"/>
            <a:ext cx="1785465" cy="178546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oals Basic Rounded Flat icon">
            <a:extLst>
              <a:ext uri="{FF2B5EF4-FFF2-40B4-BE49-F238E27FC236}">
                <a16:creationId xmlns:a16="http://schemas.microsoft.com/office/drawing/2014/main" id="{0976B10E-0F5F-31DA-F7A1-8FA4410C7B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2429" y="3888524"/>
            <a:ext cx="1925013" cy="192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728804"/>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3D50B55-3FF8-9D11-03DC-DFC4E7A5F466}"/>
              </a:ext>
            </a:extLst>
          </p:cNvPr>
          <p:cNvSpPr txBox="1"/>
          <p:nvPr/>
        </p:nvSpPr>
        <p:spPr>
          <a:xfrm>
            <a:off x="420957" y="464887"/>
            <a:ext cx="2236510" cy="461665"/>
          </a:xfrm>
          <a:prstGeom prst="rect">
            <a:avLst/>
          </a:prstGeom>
          <a:noFill/>
        </p:spPr>
        <p:txBody>
          <a:bodyPr wrap="none" rtlCol="0">
            <a:spAutoFit/>
          </a:bodyPr>
          <a:lstStyle/>
          <a:p>
            <a:r>
              <a:rPr lang="en-US" sz="2400" b="1">
                <a:solidFill>
                  <a:schemeClr val="bg1"/>
                </a:solidFill>
                <a:latin typeface="Gill Sans" panose="020B0502020104020203" pitchFamily="34" charset="-79"/>
                <a:cs typeface="Gill Sans" panose="020B0502020104020203" pitchFamily="34" charset="-79"/>
              </a:rPr>
              <a:t>Methodology</a:t>
            </a:r>
          </a:p>
        </p:txBody>
      </p:sp>
      <p:cxnSp>
        <p:nvCxnSpPr>
          <p:cNvPr id="8" name="Straight Connector 7">
            <a:extLst>
              <a:ext uri="{FF2B5EF4-FFF2-40B4-BE49-F238E27FC236}">
                <a16:creationId xmlns:a16="http://schemas.microsoft.com/office/drawing/2014/main" id="{9297E6C5-C7E4-DE75-8C2D-3487FCD812D7}"/>
              </a:ext>
            </a:extLst>
          </p:cNvPr>
          <p:cNvCxnSpPr>
            <a:cxnSpLocks/>
          </p:cNvCxnSpPr>
          <p:nvPr/>
        </p:nvCxnSpPr>
        <p:spPr>
          <a:xfrm>
            <a:off x="2333485" y="3429000"/>
            <a:ext cx="9858515" cy="0"/>
          </a:xfrm>
          <a:prstGeom prst="line">
            <a:avLst/>
          </a:prstGeom>
          <a:ln w="762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83EC661-6902-3684-C70B-2E52FC904C6C}"/>
              </a:ext>
            </a:extLst>
          </p:cNvPr>
          <p:cNvSpPr txBox="1"/>
          <p:nvPr/>
        </p:nvSpPr>
        <p:spPr>
          <a:xfrm>
            <a:off x="2609744" y="1282769"/>
            <a:ext cx="2125903" cy="646331"/>
          </a:xfrm>
          <a:prstGeom prst="rect">
            <a:avLst/>
          </a:prstGeom>
          <a:noFill/>
        </p:spPr>
        <p:txBody>
          <a:bodyPr wrap="none" rtlCol="0">
            <a:spAutoFit/>
          </a:bodyPr>
          <a:lstStyle/>
          <a:p>
            <a:r>
              <a:rPr lang="en-US" b="1">
                <a:solidFill>
                  <a:schemeClr val="bg1"/>
                </a:solidFill>
                <a:latin typeface="Century Gothic" panose="020B0502020202020204" pitchFamily="34" charset="0"/>
              </a:rPr>
              <a:t>Data Preparation</a:t>
            </a:r>
          </a:p>
          <a:p>
            <a:endParaRPr lang="en-US">
              <a:solidFill>
                <a:schemeClr val="bg1"/>
              </a:solidFill>
              <a:latin typeface="Century Gothic" panose="020B0502020202020204" pitchFamily="34" charset="0"/>
            </a:endParaRPr>
          </a:p>
        </p:txBody>
      </p:sp>
      <p:sp>
        <p:nvSpPr>
          <p:cNvPr id="14" name="TextBox 13">
            <a:extLst>
              <a:ext uri="{FF2B5EF4-FFF2-40B4-BE49-F238E27FC236}">
                <a16:creationId xmlns:a16="http://schemas.microsoft.com/office/drawing/2014/main" id="{12F9E078-00EB-8967-AABF-9FE2875F1364}"/>
              </a:ext>
            </a:extLst>
          </p:cNvPr>
          <p:cNvSpPr txBox="1"/>
          <p:nvPr/>
        </p:nvSpPr>
        <p:spPr>
          <a:xfrm>
            <a:off x="2609744" y="1884125"/>
            <a:ext cx="2567931" cy="1107996"/>
          </a:xfrm>
          <a:prstGeom prst="rect">
            <a:avLst/>
          </a:prstGeom>
          <a:noFill/>
        </p:spPr>
        <p:txBody>
          <a:bodyPr wrap="square" rtlCol="0">
            <a:spAutoFit/>
          </a:bodyPr>
          <a:lstStyle/>
          <a:p>
            <a:r>
              <a:rPr lang="en-US" sz="1100">
                <a:solidFill>
                  <a:schemeClr val="bg1">
                    <a:lumMod val="50000"/>
                  </a:schemeClr>
                </a:solidFill>
                <a:latin typeface="Century Gothic" panose="020B0502020202020204" pitchFamily="34" charset="0"/>
              </a:rPr>
              <a:t>In the data preparation phase, we'll ensure X-ray images are clean and standardized for feature extraction, utilizing parallel computing to manage computational intensity efficiently.</a:t>
            </a:r>
          </a:p>
        </p:txBody>
      </p:sp>
      <p:grpSp>
        <p:nvGrpSpPr>
          <p:cNvPr id="26" name="Group 25">
            <a:extLst>
              <a:ext uri="{FF2B5EF4-FFF2-40B4-BE49-F238E27FC236}">
                <a16:creationId xmlns:a16="http://schemas.microsoft.com/office/drawing/2014/main" id="{B8832426-92F6-E746-6880-45717C8E54BA}"/>
              </a:ext>
            </a:extLst>
          </p:cNvPr>
          <p:cNvGrpSpPr/>
          <p:nvPr/>
        </p:nvGrpSpPr>
        <p:grpSpPr>
          <a:xfrm>
            <a:off x="2267132" y="1731922"/>
            <a:ext cx="180000" cy="1719112"/>
            <a:chOff x="2274942" y="1687854"/>
            <a:chExt cx="180000" cy="1719112"/>
          </a:xfrm>
        </p:grpSpPr>
        <p:cxnSp>
          <p:nvCxnSpPr>
            <p:cNvPr id="16" name="Straight Connector 15">
              <a:extLst>
                <a:ext uri="{FF2B5EF4-FFF2-40B4-BE49-F238E27FC236}">
                  <a16:creationId xmlns:a16="http://schemas.microsoft.com/office/drawing/2014/main" id="{5666E13B-1AD4-9CBE-A680-AE73094F9700}"/>
                </a:ext>
              </a:extLst>
            </p:cNvPr>
            <p:cNvCxnSpPr>
              <a:cxnSpLocks/>
            </p:cNvCxnSpPr>
            <p:nvPr/>
          </p:nvCxnSpPr>
          <p:spPr>
            <a:xfrm flipH="1">
              <a:off x="2349831" y="1949149"/>
              <a:ext cx="15111" cy="1457817"/>
            </a:xfrm>
            <a:prstGeom prst="line">
              <a:avLst/>
            </a:prstGeom>
            <a:ln w="38100" cap="flat" cmpd="sng" algn="ctr">
              <a:solidFill>
                <a:schemeClr val="accent1">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Oval 18">
              <a:extLst>
                <a:ext uri="{FF2B5EF4-FFF2-40B4-BE49-F238E27FC236}">
                  <a16:creationId xmlns:a16="http://schemas.microsoft.com/office/drawing/2014/main" id="{08A986AF-04CC-0718-652B-0A5C2280C2B5}"/>
                </a:ext>
              </a:extLst>
            </p:cNvPr>
            <p:cNvSpPr/>
            <p:nvPr/>
          </p:nvSpPr>
          <p:spPr>
            <a:xfrm>
              <a:off x="2274942" y="1687854"/>
              <a:ext cx="180000" cy="18000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765DC256-6DA9-31D2-30D0-54C08131BB8D}"/>
              </a:ext>
            </a:extLst>
          </p:cNvPr>
          <p:cNvGrpSpPr/>
          <p:nvPr/>
        </p:nvGrpSpPr>
        <p:grpSpPr>
          <a:xfrm>
            <a:off x="6003165" y="4355838"/>
            <a:ext cx="2490707" cy="1935289"/>
            <a:chOff x="6426501" y="4402988"/>
            <a:chExt cx="2490707" cy="1935289"/>
          </a:xfrm>
        </p:grpSpPr>
        <p:sp>
          <p:nvSpPr>
            <p:cNvPr id="17" name="TextBox 16">
              <a:extLst>
                <a:ext uri="{FF2B5EF4-FFF2-40B4-BE49-F238E27FC236}">
                  <a16:creationId xmlns:a16="http://schemas.microsoft.com/office/drawing/2014/main" id="{867ED6BE-3E77-7664-197D-C79EF0705690}"/>
                </a:ext>
              </a:extLst>
            </p:cNvPr>
            <p:cNvSpPr txBox="1"/>
            <p:nvPr/>
          </p:nvSpPr>
          <p:spPr>
            <a:xfrm>
              <a:off x="6426501" y="4402988"/>
              <a:ext cx="2231095" cy="923330"/>
            </a:xfrm>
            <a:prstGeom prst="rect">
              <a:avLst/>
            </a:prstGeom>
            <a:noFill/>
          </p:spPr>
          <p:txBody>
            <a:bodyPr wrap="square" rtlCol="0">
              <a:spAutoFit/>
            </a:bodyPr>
            <a:lstStyle/>
            <a:p>
              <a:r>
                <a:rPr lang="en-US" b="1">
                  <a:solidFill>
                    <a:schemeClr val="bg1"/>
                  </a:solidFill>
                  <a:latin typeface="Century Gothic" panose="020B0502020202020204" pitchFamily="34" charset="0"/>
                </a:rPr>
                <a:t>Multiprocessing </a:t>
              </a:r>
            </a:p>
            <a:p>
              <a:r>
                <a:rPr lang="en-US" b="1">
                  <a:solidFill>
                    <a:schemeClr val="bg1"/>
                  </a:solidFill>
                  <a:latin typeface="Century Gothic" panose="020B0502020202020204" pitchFamily="34" charset="0"/>
                </a:rPr>
                <a:t>For Data Loading</a:t>
              </a:r>
            </a:p>
            <a:p>
              <a:endParaRPr lang="en-US" b="1">
                <a:solidFill>
                  <a:schemeClr val="bg1"/>
                </a:solidFill>
                <a:latin typeface="Century Gothic" panose="020B0502020202020204" pitchFamily="34" charset="0"/>
              </a:endParaRPr>
            </a:p>
          </p:txBody>
        </p:sp>
        <p:sp>
          <p:nvSpPr>
            <p:cNvPr id="22" name="TextBox 21">
              <a:extLst>
                <a:ext uri="{FF2B5EF4-FFF2-40B4-BE49-F238E27FC236}">
                  <a16:creationId xmlns:a16="http://schemas.microsoft.com/office/drawing/2014/main" id="{A8BBC307-3A99-FCBF-ED23-CE6CB0D0699B}"/>
                </a:ext>
              </a:extLst>
            </p:cNvPr>
            <p:cNvSpPr txBox="1"/>
            <p:nvPr/>
          </p:nvSpPr>
          <p:spPr>
            <a:xfrm>
              <a:off x="6426502" y="5230281"/>
              <a:ext cx="2490706" cy="1107996"/>
            </a:xfrm>
            <a:prstGeom prst="rect">
              <a:avLst/>
            </a:prstGeom>
            <a:noFill/>
          </p:spPr>
          <p:txBody>
            <a:bodyPr wrap="square" rtlCol="0">
              <a:spAutoFit/>
            </a:bodyPr>
            <a:lstStyle/>
            <a:p>
              <a:r>
                <a:rPr lang="en-US" sz="1100">
                  <a:solidFill>
                    <a:schemeClr val="bg1">
                      <a:lumMod val="50000"/>
                    </a:schemeClr>
                  </a:solidFill>
                  <a:latin typeface="Century Gothic" panose="020B0502020202020204" pitchFamily="34" charset="0"/>
                </a:rPr>
                <a:t>Utilize Python's multiprocessing or deep learning frameworks' parallel functions to speed up data loading by processing multiple batches simultaneously, minimizing I/O time.</a:t>
              </a:r>
            </a:p>
          </p:txBody>
        </p:sp>
      </p:grpSp>
      <p:pic>
        <p:nvPicPr>
          <p:cNvPr id="3074" name="Picture 2" descr="Modern linear icon of data filtration 8111772 Vector Art at Vecteezy">
            <a:extLst>
              <a:ext uri="{FF2B5EF4-FFF2-40B4-BE49-F238E27FC236}">
                <a16:creationId xmlns:a16="http://schemas.microsoft.com/office/drawing/2014/main" id="{548B1ED0-7E9F-785D-7AC6-B74409E08254}"/>
              </a:ext>
            </a:extLst>
          </p:cNvPr>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2041776" y="3068990"/>
            <a:ext cx="716228" cy="716228"/>
          </a:xfrm>
          <a:prstGeom prst="roundRect">
            <a:avLst/>
          </a:prstGeom>
          <a:noFill/>
          <a:ln>
            <a:noFill/>
          </a:ln>
          <a:effectLst>
            <a:outerShdw blurRad="63500" sx="131817" sy="131817"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28" name="Group 27">
            <a:extLst>
              <a:ext uri="{FF2B5EF4-FFF2-40B4-BE49-F238E27FC236}">
                <a16:creationId xmlns:a16="http://schemas.microsoft.com/office/drawing/2014/main" id="{891A8709-B540-D1C7-820B-7DF52ECD71A4}"/>
              </a:ext>
            </a:extLst>
          </p:cNvPr>
          <p:cNvGrpSpPr/>
          <p:nvPr/>
        </p:nvGrpSpPr>
        <p:grpSpPr>
          <a:xfrm>
            <a:off x="5675500" y="3515585"/>
            <a:ext cx="180000" cy="1723259"/>
            <a:chOff x="6013751" y="3548358"/>
            <a:chExt cx="180000" cy="1723259"/>
          </a:xfrm>
        </p:grpSpPr>
        <p:sp>
          <p:nvSpPr>
            <p:cNvPr id="20" name="Oval 19">
              <a:extLst>
                <a:ext uri="{FF2B5EF4-FFF2-40B4-BE49-F238E27FC236}">
                  <a16:creationId xmlns:a16="http://schemas.microsoft.com/office/drawing/2014/main" id="{3C523346-420A-8C14-25C8-35136A715829}"/>
                </a:ext>
              </a:extLst>
            </p:cNvPr>
            <p:cNvSpPr/>
            <p:nvPr/>
          </p:nvSpPr>
          <p:spPr>
            <a:xfrm>
              <a:off x="6013751" y="5091617"/>
              <a:ext cx="180000" cy="180000"/>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25" name="Straight Connector 24">
              <a:extLst>
                <a:ext uri="{FF2B5EF4-FFF2-40B4-BE49-F238E27FC236}">
                  <a16:creationId xmlns:a16="http://schemas.microsoft.com/office/drawing/2014/main" id="{4402D814-72BF-346C-DF29-E3ECB14D5EBE}"/>
                </a:ext>
              </a:extLst>
            </p:cNvPr>
            <p:cNvCxnSpPr>
              <a:cxnSpLocks/>
            </p:cNvCxnSpPr>
            <p:nvPr/>
          </p:nvCxnSpPr>
          <p:spPr>
            <a:xfrm flipH="1">
              <a:off x="6096196" y="3548358"/>
              <a:ext cx="15111" cy="1457817"/>
            </a:xfrm>
            <a:prstGeom prst="line">
              <a:avLst/>
            </a:prstGeom>
            <a:ln w="38100" cap="flat" cmpd="sng" algn="ctr">
              <a:solidFill>
                <a:schemeClr val="accent1">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pic>
        <p:nvPicPr>
          <p:cNvPr id="3076" name="Picture 4" descr="Black Line Icon for Multiprocessing ...">
            <a:extLst>
              <a:ext uri="{FF2B5EF4-FFF2-40B4-BE49-F238E27FC236}">
                <a16:creationId xmlns:a16="http://schemas.microsoft.com/office/drawing/2014/main" id="{4713AE07-0584-64D3-C303-B99B3FA70FD4}"/>
              </a:ext>
            </a:extLst>
          </p:cNvPr>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5387522" y="3073887"/>
            <a:ext cx="716229" cy="716229"/>
          </a:xfrm>
          <a:prstGeom prst="roundRect">
            <a:avLst/>
          </a:prstGeom>
          <a:noFill/>
          <a:effectLst>
            <a:outerShdw blurRad="63500" sx="122000" sy="12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F182A4ED-96B0-1B8F-850A-9BF6F238BA4D}"/>
              </a:ext>
            </a:extLst>
          </p:cNvPr>
          <p:cNvSpPr txBox="1"/>
          <p:nvPr/>
        </p:nvSpPr>
        <p:spPr>
          <a:xfrm>
            <a:off x="9210100" y="1256409"/>
            <a:ext cx="1994053" cy="369332"/>
          </a:xfrm>
          <a:prstGeom prst="rect">
            <a:avLst/>
          </a:prstGeom>
          <a:noFill/>
        </p:spPr>
        <p:txBody>
          <a:bodyPr wrap="square" rtlCol="0">
            <a:spAutoFit/>
          </a:bodyPr>
          <a:lstStyle/>
          <a:p>
            <a:r>
              <a:rPr lang="en-US" b="1">
                <a:solidFill>
                  <a:schemeClr val="bg1"/>
                </a:solidFill>
              </a:rPr>
              <a:t>Feature Extraction</a:t>
            </a:r>
          </a:p>
        </p:txBody>
      </p:sp>
      <p:grpSp>
        <p:nvGrpSpPr>
          <p:cNvPr id="29" name="Group 28">
            <a:extLst>
              <a:ext uri="{FF2B5EF4-FFF2-40B4-BE49-F238E27FC236}">
                <a16:creationId xmlns:a16="http://schemas.microsoft.com/office/drawing/2014/main" id="{244AD3CD-98EC-8B88-959C-1BF9152ECEB5}"/>
              </a:ext>
            </a:extLst>
          </p:cNvPr>
          <p:cNvGrpSpPr/>
          <p:nvPr/>
        </p:nvGrpSpPr>
        <p:grpSpPr>
          <a:xfrm rot="10800000">
            <a:off x="8751850" y="1731922"/>
            <a:ext cx="180000" cy="1723259"/>
            <a:chOff x="6013751" y="3548358"/>
            <a:chExt cx="180000" cy="1723259"/>
          </a:xfrm>
        </p:grpSpPr>
        <p:sp>
          <p:nvSpPr>
            <p:cNvPr id="30" name="Oval 29">
              <a:extLst>
                <a:ext uri="{FF2B5EF4-FFF2-40B4-BE49-F238E27FC236}">
                  <a16:creationId xmlns:a16="http://schemas.microsoft.com/office/drawing/2014/main" id="{B32EC0ED-1D42-245C-DE34-E92B028DB682}"/>
                </a:ext>
              </a:extLst>
            </p:cNvPr>
            <p:cNvSpPr/>
            <p:nvPr/>
          </p:nvSpPr>
          <p:spPr>
            <a:xfrm>
              <a:off x="6013751" y="5091617"/>
              <a:ext cx="180000" cy="180000"/>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31" name="Straight Connector 30">
              <a:extLst>
                <a:ext uri="{FF2B5EF4-FFF2-40B4-BE49-F238E27FC236}">
                  <a16:creationId xmlns:a16="http://schemas.microsoft.com/office/drawing/2014/main" id="{5A04E066-E001-837F-F30A-7E8493608881}"/>
                </a:ext>
              </a:extLst>
            </p:cNvPr>
            <p:cNvCxnSpPr>
              <a:cxnSpLocks/>
            </p:cNvCxnSpPr>
            <p:nvPr/>
          </p:nvCxnSpPr>
          <p:spPr>
            <a:xfrm flipH="1">
              <a:off x="6096196" y="3548358"/>
              <a:ext cx="15111" cy="1457817"/>
            </a:xfrm>
            <a:prstGeom prst="line">
              <a:avLst/>
            </a:prstGeom>
            <a:ln w="38100" cap="flat" cmpd="sng" algn="ctr">
              <a:solidFill>
                <a:schemeClr val="accent1">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pic>
        <p:nvPicPr>
          <p:cNvPr id="3080" name="Picture 8" descr="Whether The Plots Of Land Paddy Field ...">
            <a:extLst>
              <a:ext uri="{FF2B5EF4-FFF2-40B4-BE49-F238E27FC236}">
                <a16:creationId xmlns:a16="http://schemas.microsoft.com/office/drawing/2014/main" id="{CF7DFBEC-154A-CA99-1C56-AF911AB91A8F}"/>
              </a:ext>
            </a:extLst>
          </p:cNvPr>
          <p:cNvPicPr>
            <a:picLocks noChangeAspect="1" noChangeArrowheads="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8493871" y="3076641"/>
            <a:ext cx="716229" cy="716229"/>
          </a:xfrm>
          <a:prstGeom prst="roundRect">
            <a:avLst/>
          </a:prstGeom>
          <a:noFill/>
          <a:effectLst>
            <a:outerShdw blurRad="63500" sx="115429" sy="115429"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C9AB9928-FE8B-CEF9-2326-E512B092EB3A}"/>
              </a:ext>
            </a:extLst>
          </p:cNvPr>
          <p:cNvSpPr txBox="1"/>
          <p:nvPr/>
        </p:nvSpPr>
        <p:spPr>
          <a:xfrm>
            <a:off x="9210101" y="1902507"/>
            <a:ext cx="2369848" cy="938719"/>
          </a:xfrm>
          <a:prstGeom prst="rect">
            <a:avLst/>
          </a:prstGeom>
          <a:noFill/>
        </p:spPr>
        <p:txBody>
          <a:bodyPr wrap="square">
            <a:spAutoFit/>
          </a:bodyPr>
          <a:lstStyle/>
          <a:p>
            <a:r>
              <a:rPr lang="en-US" sz="1100">
                <a:solidFill>
                  <a:schemeClr val="bg1">
                    <a:lumMod val="50000"/>
                  </a:schemeClr>
                </a:solidFill>
                <a:latin typeface="Century Gothic" panose="020B0502020202020204" pitchFamily="34" charset="0"/>
              </a:rPr>
              <a:t>Feature extraction converts raw image data into a machine-readable format, crucial for identifying fracture patterns in X-ray images.</a:t>
            </a:r>
          </a:p>
        </p:txBody>
      </p:sp>
      <p:pic>
        <p:nvPicPr>
          <p:cNvPr id="38" name="Picture 14" descr="Wide Area Network Stock Photos and Images - 123RF">
            <a:extLst>
              <a:ext uri="{FF2B5EF4-FFF2-40B4-BE49-F238E27FC236}">
                <a16:creationId xmlns:a16="http://schemas.microsoft.com/office/drawing/2014/main" id="{E646A195-F977-39B1-A6D8-149EDD778E7A}"/>
              </a:ext>
            </a:extLst>
          </p:cNvPr>
          <p:cNvPicPr>
            <a:picLocks noChangeAspect="1" noChangeArrowheads="1"/>
          </p:cNvPicPr>
          <p:nvPr/>
        </p:nvPicPr>
        <p:blipFill rotWithShape="1">
          <a:blip r:embed="rId5">
            <a:duotone>
              <a:prstClr val="black"/>
              <a:schemeClr val="tx1">
                <a:tint val="45000"/>
                <a:satMod val="400000"/>
              </a:schemeClr>
            </a:duoton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l="32015" r="8762" b="49724"/>
          <a:stretch/>
        </p:blipFill>
        <p:spPr bwMode="auto">
          <a:xfrm rot="16200000">
            <a:off x="9691972" y="4357961"/>
            <a:ext cx="3384657" cy="1615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514304"/>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3" name="Picture 14" descr="Wide Area Network Stock Photos and Images - 123RF">
            <a:extLst>
              <a:ext uri="{FF2B5EF4-FFF2-40B4-BE49-F238E27FC236}">
                <a16:creationId xmlns:a16="http://schemas.microsoft.com/office/drawing/2014/main" id="{A3F8C774-530B-A178-DC22-C034F3D93241}"/>
              </a:ext>
            </a:extLst>
          </p:cNvPr>
          <p:cNvPicPr>
            <a:picLocks noChangeAspect="1" noChangeArrowheads="1"/>
          </p:cNvPicPr>
          <p:nvPr/>
        </p:nvPicPr>
        <p:blipFill rotWithShape="1">
          <a:blip r:embed="rId2">
            <a:duotone>
              <a:prstClr val="black"/>
              <a:schemeClr val="tx1">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l="31624" t="50275" r="9329"/>
          <a:stretch/>
        </p:blipFill>
        <p:spPr bwMode="auto">
          <a:xfrm rot="16200000">
            <a:off x="-888434" y="4371859"/>
            <a:ext cx="3374576" cy="159770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9297E6C5-C7E4-DE75-8C2D-3487FCD812D7}"/>
              </a:ext>
            </a:extLst>
          </p:cNvPr>
          <p:cNvCxnSpPr>
            <a:cxnSpLocks/>
          </p:cNvCxnSpPr>
          <p:nvPr/>
        </p:nvCxnSpPr>
        <p:spPr>
          <a:xfrm>
            <a:off x="-16449" y="3412671"/>
            <a:ext cx="9379131" cy="0"/>
          </a:xfrm>
          <a:prstGeom prst="line">
            <a:avLst/>
          </a:prstGeom>
          <a:ln w="762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CB0729CA-81E2-ED89-04F1-6FD6E96E5315}"/>
              </a:ext>
            </a:extLst>
          </p:cNvPr>
          <p:cNvGrpSpPr/>
          <p:nvPr/>
        </p:nvGrpSpPr>
        <p:grpSpPr>
          <a:xfrm>
            <a:off x="594945" y="1112310"/>
            <a:ext cx="3073515" cy="2660759"/>
            <a:chOff x="1290128" y="1112310"/>
            <a:chExt cx="3073515" cy="2660759"/>
          </a:xfrm>
        </p:grpSpPr>
        <p:grpSp>
          <p:nvGrpSpPr>
            <p:cNvPr id="10" name="Group 9">
              <a:extLst>
                <a:ext uri="{FF2B5EF4-FFF2-40B4-BE49-F238E27FC236}">
                  <a16:creationId xmlns:a16="http://schemas.microsoft.com/office/drawing/2014/main" id="{D06B1DF9-69DC-4712-0D21-18C9A1E11C03}"/>
                </a:ext>
              </a:extLst>
            </p:cNvPr>
            <p:cNvGrpSpPr/>
            <p:nvPr/>
          </p:nvGrpSpPr>
          <p:grpSpPr>
            <a:xfrm>
              <a:off x="1995017" y="1112310"/>
              <a:ext cx="2368626" cy="1743933"/>
              <a:chOff x="299231" y="1138314"/>
              <a:chExt cx="2368626" cy="1743933"/>
            </a:xfrm>
          </p:grpSpPr>
          <p:sp>
            <p:nvSpPr>
              <p:cNvPr id="2" name="TextBox 1">
                <a:extLst>
                  <a:ext uri="{FF2B5EF4-FFF2-40B4-BE49-F238E27FC236}">
                    <a16:creationId xmlns:a16="http://schemas.microsoft.com/office/drawing/2014/main" id="{EEB5A8F1-0DD6-7B07-F50D-BDBB1CF7FF0C}"/>
                  </a:ext>
                </a:extLst>
              </p:cNvPr>
              <p:cNvSpPr txBox="1"/>
              <p:nvPr/>
            </p:nvSpPr>
            <p:spPr>
              <a:xfrm>
                <a:off x="299231" y="1138314"/>
                <a:ext cx="1821332" cy="646331"/>
              </a:xfrm>
              <a:prstGeom prst="rect">
                <a:avLst/>
              </a:prstGeom>
              <a:noFill/>
            </p:spPr>
            <p:txBody>
              <a:bodyPr wrap="none" rtlCol="0">
                <a:spAutoFit/>
              </a:bodyPr>
              <a:lstStyle/>
              <a:p>
                <a:r>
                  <a:rPr lang="en-US" b="1">
                    <a:solidFill>
                      <a:schemeClr val="bg1"/>
                    </a:solidFill>
                    <a:latin typeface="Century Gothic" panose="020B0502020202020204" pitchFamily="34" charset="0"/>
                  </a:rPr>
                  <a:t>Model Training</a:t>
                </a:r>
              </a:p>
              <a:p>
                <a:endParaRPr lang="en-US" b="1">
                  <a:solidFill>
                    <a:schemeClr val="bg1"/>
                  </a:solidFill>
                  <a:latin typeface="Century Gothic" panose="020B0502020202020204" pitchFamily="34" charset="0"/>
                </a:endParaRPr>
              </a:p>
            </p:txBody>
          </p:sp>
          <p:sp>
            <p:nvSpPr>
              <p:cNvPr id="3" name="TextBox 2">
                <a:extLst>
                  <a:ext uri="{FF2B5EF4-FFF2-40B4-BE49-F238E27FC236}">
                    <a16:creationId xmlns:a16="http://schemas.microsoft.com/office/drawing/2014/main" id="{A74C7CCA-273D-B54D-0BA2-663E3310C920}"/>
                  </a:ext>
                </a:extLst>
              </p:cNvPr>
              <p:cNvSpPr txBox="1"/>
              <p:nvPr/>
            </p:nvSpPr>
            <p:spPr>
              <a:xfrm>
                <a:off x="299231" y="1774251"/>
                <a:ext cx="2368626" cy="1107996"/>
              </a:xfrm>
              <a:prstGeom prst="rect">
                <a:avLst/>
              </a:prstGeom>
              <a:noFill/>
            </p:spPr>
            <p:txBody>
              <a:bodyPr wrap="square" rtlCol="0">
                <a:spAutoFit/>
              </a:bodyPr>
              <a:lstStyle/>
              <a:p>
                <a:r>
                  <a:rPr lang="en-US" sz="1100">
                    <a:solidFill>
                      <a:schemeClr val="bg1">
                        <a:lumMod val="50000"/>
                      </a:schemeClr>
                    </a:solidFill>
                    <a:latin typeface="Century Gothic" panose="020B0502020202020204" pitchFamily="34" charset="0"/>
                  </a:rPr>
                  <a:t>We'll deploy CNNs for image analysis, utilizing their automatic feature detection. Running on GPUs enables parallel processing, accelerating both training and inference.</a:t>
                </a:r>
              </a:p>
            </p:txBody>
          </p:sp>
        </p:grpSp>
        <p:grpSp>
          <p:nvGrpSpPr>
            <p:cNvPr id="4" name="Group 3">
              <a:extLst>
                <a:ext uri="{FF2B5EF4-FFF2-40B4-BE49-F238E27FC236}">
                  <a16:creationId xmlns:a16="http://schemas.microsoft.com/office/drawing/2014/main" id="{5128A289-5C21-13F7-80AE-F78C6E55D537}"/>
                </a:ext>
              </a:extLst>
            </p:cNvPr>
            <p:cNvGrpSpPr/>
            <p:nvPr/>
          </p:nvGrpSpPr>
          <p:grpSpPr>
            <a:xfrm>
              <a:off x="1560128" y="1709888"/>
              <a:ext cx="180000" cy="1719112"/>
              <a:chOff x="2274942" y="1687854"/>
              <a:chExt cx="180000" cy="1719112"/>
            </a:xfrm>
          </p:grpSpPr>
          <p:cxnSp>
            <p:nvCxnSpPr>
              <p:cNvPr id="7" name="Straight Connector 6">
                <a:extLst>
                  <a:ext uri="{FF2B5EF4-FFF2-40B4-BE49-F238E27FC236}">
                    <a16:creationId xmlns:a16="http://schemas.microsoft.com/office/drawing/2014/main" id="{1930B722-3E31-19AF-5C00-999FB043392D}"/>
                  </a:ext>
                </a:extLst>
              </p:cNvPr>
              <p:cNvCxnSpPr>
                <a:cxnSpLocks/>
              </p:cNvCxnSpPr>
              <p:nvPr/>
            </p:nvCxnSpPr>
            <p:spPr>
              <a:xfrm flipH="1">
                <a:off x="2349831" y="1949149"/>
                <a:ext cx="15111" cy="1457817"/>
              </a:xfrm>
              <a:prstGeom prst="line">
                <a:avLst/>
              </a:prstGeom>
              <a:ln w="38100" cap="flat" cmpd="sng" algn="ctr">
                <a:solidFill>
                  <a:schemeClr val="accent1">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Oval 8">
                <a:extLst>
                  <a:ext uri="{FF2B5EF4-FFF2-40B4-BE49-F238E27FC236}">
                    <a16:creationId xmlns:a16="http://schemas.microsoft.com/office/drawing/2014/main" id="{991BB604-5516-D7F7-DFDB-9E2109FF3891}"/>
                  </a:ext>
                </a:extLst>
              </p:cNvPr>
              <p:cNvSpPr/>
              <p:nvPr/>
            </p:nvSpPr>
            <p:spPr>
              <a:xfrm>
                <a:off x="2274942" y="1687854"/>
                <a:ext cx="180000" cy="18000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descr="Machine learning - icon by Adioma">
              <a:extLst>
                <a:ext uri="{FF2B5EF4-FFF2-40B4-BE49-F238E27FC236}">
                  <a16:creationId xmlns:a16="http://schemas.microsoft.com/office/drawing/2014/main" id="{A0563FEB-6321-879A-7C5E-9A8768720578}"/>
                </a:ext>
              </a:extLst>
            </p:cNvPr>
            <p:cNvPicPr>
              <a:picLocks noChangeArrowheads="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290128" y="3053069"/>
              <a:ext cx="720000" cy="720000"/>
            </a:xfrm>
            <a:prstGeom prst="roundRect">
              <a:avLst/>
            </a:prstGeom>
            <a:noFill/>
            <a:effectLst>
              <a:outerShdw blurRad="63500" sx="116896" sy="116896"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43" name="Group 42">
            <a:extLst>
              <a:ext uri="{FF2B5EF4-FFF2-40B4-BE49-F238E27FC236}">
                <a16:creationId xmlns:a16="http://schemas.microsoft.com/office/drawing/2014/main" id="{DB5D0211-3D97-D025-5F55-2242DB23B080}"/>
              </a:ext>
            </a:extLst>
          </p:cNvPr>
          <p:cNvGrpSpPr/>
          <p:nvPr/>
        </p:nvGrpSpPr>
        <p:grpSpPr>
          <a:xfrm>
            <a:off x="3969433" y="3063542"/>
            <a:ext cx="3086529" cy="3100228"/>
            <a:chOff x="4003643" y="3053069"/>
            <a:chExt cx="3086529" cy="3100228"/>
          </a:xfrm>
        </p:grpSpPr>
        <p:sp>
          <p:nvSpPr>
            <p:cNvPr id="11" name="TextBox 10">
              <a:extLst>
                <a:ext uri="{FF2B5EF4-FFF2-40B4-BE49-F238E27FC236}">
                  <a16:creationId xmlns:a16="http://schemas.microsoft.com/office/drawing/2014/main" id="{5AD79548-20EA-2F29-C8E1-A202C2E31BAC}"/>
                </a:ext>
              </a:extLst>
            </p:cNvPr>
            <p:cNvSpPr txBox="1"/>
            <p:nvPr/>
          </p:nvSpPr>
          <p:spPr>
            <a:xfrm>
              <a:off x="4585846" y="4345826"/>
              <a:ext cx="1972227" cy="923330"/>
            </a:xfrm>
            <a:prstGeom prst="rect">
              <a:avLst/>
            </a:prstGeom>
            <a:noFill/>
          </p:spPr>
          <p:txBody>
            <a:bodyPr wrap="square" rtlCol="0">
              <a:spAutoFit/>
            </a:bodyPr>
            <a:lstStyle/>
            <a:p>
              <a:r>
                <a:rPr lang="en-US" b="1">
                  <a:solidFill>
                    <a:schemeClr val="bg1"/>
                  </a:solidFill>
                  <a:latin typeface="Century Gothic" panose="020B0502020202020204" pitchFamily="34" charset="0"/>
                </a:rPr>
                <a:t>Distributed Data Parallel Training</a:t>
              </a:r>
            </a:p>
            <a:p>
              <a:endParaRPr lang="en-US">
                <a:solidFill>
                  <a:schemeClr val="bg1"/>
                </a:solidFill>
              </a:endParaRPr>
            </a:p>
          </p:txBody>
        </p:sp>
        <p:grpSp>
          <p:nvGrpSpPr>
            <p:cNvPr id="12" name="Group 11">
              <a:extLst>
                <a:ext uri="{FF2B5EF4-FFF2-40B4-BE49-F238E27FC236}">
                  <a16:creationId xmlns:a16="http://schemas.microsoft.com/office/drawing/2014/main" id="{F67C17B3-0274-7A00-BBA5-26F27A142A99}"/>
                </a:ext>
              </a:extLst>
            </p:cNvPr>
            <p:cNvGrpSpPr/>
            <p:nvPr/>
          </p:nvGrpSpPr>
          <p:grpSpPr>
            <a:xfrm rot="10800000">
              <a:off x="4273643" y="3352996"/>
              <a:ext cx="180000" cy="1719112"/>
              <a:chOff x="2274942" y="1687854"/>
              <a:chExt cx="180000" cy="1719112"/>
            </a:xfrm>
          </p:grpSpPr>
          <p:cxnSp>
            <p:nvCxnSpPr>
              <p:cNvPr id="15" name="Straight Connector 14">
                <a:extLst>
                  <a:ext uri="{FF2B5EF4-FFF2-40B4-BE49-F238E27FC236}">
                    <a16:creationId xmlns:a16="http://schemas.microsoft.com/office/drawing/2014/main" id="{DCEB7B34-6AD2-191C-6DE3-DEA8334109EB}"/>
                  </a:ext>
                </a:extLst>
              </p:cNvPr>
              <p:cNvCxnSpPr>
                <a:cxnSpLocks/>
              </p:cNvCxnSpPr>
              <p:nvPr/>
            </p:nvCxnSpPr>
            <p:spPr>
              <a:xfrm flipH="1">
                <a:off x="2349831" y="1949149"/>
                <a:ext cx="15111" cy="1457817"/>
              </a:xfrm>
              <a:prstGeom prst="line">
                <a:avLst/>
              </a:prstGeom>
              <a:ln w="38100" cap="flat" cmpd="sng" algn="ctr">
                <a:solidFill>
                  <a:schemeClr val="accent1">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Oval 17">
                <a:extLst>
                  <a:ext uri="{FF2B5EF4-FFF2-40B4-BE49-F238E27FC236}">
                    <a16:creationId xmlns:a16="http://schemas.microsoft.com/office/drawing/2014/main" id="{8D70DBC4-7682-FBE8-C9F0-F68B6795F472}"/>
                  </a:ext>
                </a:extLst>
              </p:cNvPr>
              <p:cNvSpPr/>
              <p:nvPr/>
            </p:nvSpPr>
            <p:spPr>
              <a:xfrm>
                <a:off x="2274942" y="1687854"/>
                <a:ext cx="180000" cy="18000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4" name="Picture 4" descr="Architecture, computer, parallel ...">
              <a:extLst>
                <a:ext uri="{FF2B5EF4-FFF2-40B4-BE49-F238E27FC236}">
                  <a16:creationId xmlns:a16="http://schemas.microsoft.com/office/drawing/2014/main" id="{2EAC5A2E-FDD5-FF6A-79B0-EAD4D3E9EFC7}"/>
                </a:ext>
              </a:extLst>
            </p:cNvPr>
            <p:cNvPicPr>
              <a:picLocks noChangeAspect="1" noChangeArrowheads="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4003643" y="3053069"/>
              <a:ext cx="720000" cy="720000"/>
            </a:xfrm>
            <a:prstGeom prst="roundRect">
              <a:avLst/>
            </a:prstGeom>
            <a:noFill/>
            <a:effectLst>
              <a:outerShdw blurRad="63500" sx="114826" sy="114826"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E3C11A0-0DD9-19ED-012B-57D2B5D97226}"/>
                </a:ext>
              </a:extLst>
            </p:cNvPr>
            <p:cNvSpPr txBox="1"/>
            <p:nvPr/>
          </p:nvSpPr>
          <p:spPr>
            <a:xfrm>
              <a:off x="4585846" y="5045301"/>
              <a:ext cx="2504326" cy="1107996"/>
            </a:xfrm>
            <a:prstGeom prst="rect">
              <a:avLst/>
            </a:prstGeom>
            <a:noFill/>
          </p:spPr>
          <p:txBody>
            <a:bodyPr wrap="square" rtlCol="0">
              <a:spAutoFit/>
            </a:bodyPr>
            <a:lstStyle/>
            <a:p>
              <a:r>
                <a:rPr lang="en-US" sz="1100" dirty="0">
                  <a:solidFill>
                    <a:schemeClr val="bg1">
                      <a:lumMod val="50000"/>
                    </a:schemeClr>
                  </a:solidFill>
                  <a:latin typeface="Century Gothic" panose="020B0502020202020204" pitchFamily="34" charset="0"/>
                </a:rPr>
                <a:t>Leverage </a:t>
              </a:r>
              <a:r>
                <a:rPr lang="en-US" sz="1100" dirty="0" err="1">
                  <a:solidFill>
                    <a:schemeClr val="bg1">
                      <a:lumMod val="50000"/>
                    </a:schemeClr>
                  </a:solidFill>
                  <a:latin typeface="Century Gothic" panose="020B0502020202020204" pitchFamily="34" charset="0"/>
                </a:rPr>
                <a:t>PyTorch's</a:t>
              </a:r>
              <a:r>
                <a:rPr lang="en-US" sz="1100" dirty="0">
                  <a:solidFill>
                    <a:schemeClr val="bg1">
                      <a:lumMod val="50000"/>
                    </a:schemeClr>
                  </a:solidFill>
                  <a:latin typeface="Century Gothic" panose="020B0502020202020204" pitchFamily="34" charset="0"/>
                </a:rPr>
                <a:t> Distributed Data Parallel .</a:t>
              </a:r>
              <a:r>
                <a:rPr lang="en-US" sz="1100" dirty="0" err="1">
                  <a:solidFill>
                    <a:schemeClr val="bg1">
                      <a:lumMod val="50000"/>
                    </a:schemeClr>
                  </a:solidFill>
                  <a:latin typeface="Century Gothic" panose="020B0502020202020204" pitchFamily="34" charset="0"/>
                </a:rPr>
                <a:t>distribute.Strategy</a:t>
              </a:r>
              <a:r>
                <a:rPr lang="en-US" sz="1100" dirty="0">
                  <a:solidFill>
                    <a:schemeClr val="bg1">
                      <a:lumMod val="50000"/>
                    </a:schemeClr>
                  </a:solidFill>
                  <a:latin typeface="Century Gothic" panose="020B0502020202020204" pitchFamily="34" charset="0"/>
                </a:rPr>
                <a:t> to parallelize model training across multiple GPUs, synchronizing gradients across all devices for each training step.</a:t>
              </a:r>
            </a:p>
          </p:txBody>
        </p:sp>
      </p:grpSp>
      <p:sp>
        <p:nvSpPr>
          <p:cNvPr id="37" name="TextBox 36">
            <a:extLst>
              <a:ext uri="{FF2B5EF4-FFF2-40B4-BE49-F238E27FC236}">
                <a16:creationId xmlns:a16="http://schemas.microsoft.com/office/drawing/2014/main" id="{833AD3E9-6DA8-B517-CB00-1AD300A6380B}"/>
              </a:ext>
            </a:extLst>
          </p:cNvPr>
          <p:cNvSpPr txBox="1"/>
          <p:nvPr/>
        </p:nvSpPr>
        <p:spPr>
          <a:xfrm>
            <a:off x="9073520" y="2694210"/>
            <a:ext cx="1055704" cy="369332"/>
          </a:xfrm>
          <a:prstGeom prst="rect">
            <a:avLst/>
          </a:prstGeom>
          <a:noFill/>
        </p:spPr>
        <p:txBody>
          <a:bodyPr wrap="square" rtlCol="0">
            <a:spAutoFit/>
          </a:bodyPr>
          <a:lstStyle/>
          <a:p>
            <a:r>
              <a:rPr lang="en-US" b="1" dirty="0">
                <a:solidFill>
                  <a:schemeClr val="bg1"/>
                </a:solidFill>
                <a:latin typeface="Century Gothic" panose="020B0502020202020204" pitchFamily="34" charset="0"/>
              </a:rPr>
              <a:t>PyTorch</a:t>
            </a:r>
          </a:p>
        </p:txBody>
      </p:sp>
      <p:sp>
        <p:nvSpPr>
          <p:cNvPr id="38" name="TextBox 37">
            <a:extLst>
              <a:ext uri="{FF2B5EF4-FFF2-40B4-BE49-F238E27FC236}">
                <a16:creationId xmlns:a16="http://schemas.microsoft.com/office/drawing/2014/main" id="{F13BB049-2F97-F4AE-72A9-E8F4CBDE30F1}"/>
              </a:ext>
            </a:extLst>
          </p:cNvPr>
          <p:cNvSpPr txBox="1"/>
          <p:nvPr/>
        </p:nvSpPr>
        <p:spPr>
          <a:xfrm>
            <a:off x="8825117" y="3794459"/>
            <a:ext cx="1957114" cy="1446550"/>
          </a:xfrm>
          <a:prstGeom prst="rect">
            <a:avLst/>
          </a:prstGeom>
          <a:noFill/>
        </p:spPr>
        <p:txBody>
          <a:bodyPr wrap="square" rtlCol="0">
            <a:spAutoFit/>
          </a:bodyPr>
          <a:lstStyle/>
          <a:p>
            <a:r>
              <a:rPr lang="en-US" sz="1100" dirty="0">
                <a:solidFill>
                  <a:schemeClr val="bg1">
                    <a:lumMod val="50000"/>
                  </a:schemeClr>
                </a:solidFill>
                <a:latin typeface="Century Gothic" panose="020B0502020202020204" pitchFamily="34" charset="0"/>
              </a:rPr>
              <a:t>Use </a:t>
            </a:r>
            <a:r>
              <a:rPr lang="en-US" sz="1100" dirty="0" err="1">
                <a:solidFill>
                  <a:schemeClr val="bg1">
                    <a:lumMod val="50000"/>
                  </a:schemeClr>
                </a:solidFill>
                <a:latin typeface="Century Gothic" panose="020B0502020202020204" pitchFamily="34" charset="0"/>
              </a:rPr>
              <a:t>PyTorch's</a:t>
            </a:r>
            <a:r>
              <a:rPr lang="en-US" sz="1100" dirty="0">
                <a:solidFill>
                  <a:schemeClr val="bg1">
                    <a:lumMod val="50000"/>
                  </a:schemeClr>
                </a:solidFill>
                <a:latin typeface="Century Gothic" panose="020B0502020202020204" pitchFamily="34" charset="0"/>
              </a:rPr>
              <a:t> parallel modules and TensorFlow's distributed strategies, alongside AMP capabilities, for efficient parallelism in data processing and model training.</a:t>
            </a:r>
          </a:p>
        </p:txBody>
      </p:sp>
      <p:grpSp>
        <p:nvGrpSpPr>
          <p:cNvPr id="39" name="Group 38">
            <a:extLst>
              <a:ext uri="{FF2B5EF4-FFF2-40B4-BE49-F238E27FC236}">
                <a16:creationId xmlns:a16="http://schemas.microsoft.com/office/drawing/2014/main" id="{C0D7E469-DC38-731E-E698-966EAEC80E41}"/>
              </a:ext>
            </a:extLst>
          </p:cNvPr>
          <p:cNvGrpSpPr/>
          <p:nvPr/>
        </p:nvGrpSpPr>
        <p:grpSpPr>
          <a:xfrm rot="5400000">
            <a:off x="9055713" y="2574710"/>
            <a:ext cx="180000" cy="1675922"/>
            <a:chOff x="2274942" y="1687854"/>
            <a:chExt cx="180000" cy="1675922"/>
          </a:xfrm>
        </p:grpSpPr>
        <p:cxnSp>
          <p:nvCxnSpPr>
            <p:cNvPr id="40" name="Straight Connector 39">
              <a:extLst>
                <a:ext uri="{FF2B5EF4-FFF2-40B4-BE49-F238E27FC236}">
                  <a16:creationId xmlns:a16="http://schemas.microsoft.com/office/drawing/2014/main" id="{4E3AB167-0710-7AE8-A649-8F272DCC49A9}"/>
                </a:ext>
              </a:extLst>
            </p:cNvPr>
            <p:cNvCxnSpPr>
              <a:cxnSpLocks/>
            </p:cNvCxnSpPr>
            <p:nvPr/>
          </p:nvCxnSpPr>
          <p:spPr>
            <a:xfrm flipH="1">
              <a:off x="2366160" y="1905959"/>
              <a:ext cx="15111" cy="1457817"/>
            </a:xfrm>
            <a:prstGeom prst="line">
              <a:avLst/>
            </a:prstGeom>
            <a:ln w="38100" cap="flat" cmpd="sng" algn="ctr">
              <a:solidFill>
                <a:schemeClr val="accent1">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Oval 40">
              <a:extLst>
                <a:ext uri="{FF2B5EF4-FFF2-40B4-BE49-F238E27FC236}">
                  <a16:creationId xmlns:a16="http://schemas.microsoft.com/office/drawing/2014/main" id="{6A721345-AE05-4DD3-02F2-3CA39D634018}"/>
                </a:ext>
              </a:extLst>
            </p:cNvPr>
            <p:cNvSpPr/>
            <p:nvPr/>
          </p:nvSpPr>
          <p:spPr>
            <a:xfrm>
              <a:off x="2274942" y="1687854"/>
              <a:ext cx="180000" cy="18000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30" name="Picture 10" descr="PyTorch | LinkedIn">
            <a:extLst>
              <a:ext uri="{FF2B5EF4-FFF2-40B4-BE49-F238E27FC236}">
                <a16:creationId xmlns:a16="http://schemas.microsoft.com/office/drawing/2014/main" id="{19E36B1E-4EB4-8AA4-232E-316B7C5192E8}"/>
              </a:ext>
            </a:extLst>
          </p:cNvPr>
          <p:cNvPicPr>
            <a:picLocks noChangeAspect="1" noChangeArrowheads="1"/>
          </p:cNvPicPr>
          <p:nvPr/>
        </p:nvPicPr>
        <p:blipFill>
          <a:blip r:embed="rId6">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7490746" y="3052671"/>
            <a:ext cx="720000" cy="720000"/>
          </a:xfrm>
          <a:prstGeom prst="roundRect">
            <a:avLst/>
          </a:prstGeom>
          <a:noFill/>
          <a:effectLst>
            <a:outerShdw blurRad="63500" sx="113343" sy="113343"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6" name="Picture 2">
            <a:extLst>
              <a:ext uri="{FF2B5EF4-FFF2-40B4-BE49-F238E27FC236}">
                <a16:creationId xmlns:a16="http://schemas.microsoft.com/office/drawing/2014/main" id="{1B946B28-2081-F57C-9D07-C59B1254519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0281" r="29509" b="66436"/>
          <a:stretch/>
        </p:blipFill>
        <p:spPr bwMode="auto">
          <a:xfrm>
            <a:off x="8364794" y="7588868"/>
            <a:ext cx="1995777" cy="169918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a:extLst>
              <a:ext uri="{FF2B5EF4-FFF2-40B4-BE49-F238E27FC236}">
                <a16:creationId xmlns:a16="http://schemas.microsoft.com/office/drawing/2014/main" id="{0C301AAF-883F-876A-1BB0-46AC54D4C34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000" b="66436"/>
          <a:stretch/>
        </p:blipFill>
        <p:spPr bwMode="auto">
          <a:xfrm>
            <a:off x="14516505" y="3351957"/>
            <a:ext cx="1658275" cy="169918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a:extLst>
              <a:ext uri="{FF2B5EF4-FFF2-40B4-BE49-F238E27FC236}">
                <a16:creationId xmlns:a16="http://schemas.microsoft.com/office/drawing/2014/main" id="{175E9F92-CD54-C3CD-4FFE-9FF8EDDA8DF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70994" b="66279"/>
          <a:stretch/>
        </p:blipFill>
        <p:spPr bwMode="auto">
          <a:xfrm>
            <a:off x="9691029" y="9863379"/>
            <a:ext cx="1439739" cy="170713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a:extLst>
              <a:ext uri="{FF2B5EF4-FFF2-40B4-BE49-F238E27FC236}">
                <a16:creationId xmlns:a16="http://schemas.microsoft.com/office/drawing/2014/main" id="{1337B493-00FF-371C-C93C-B92A5F00390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3316" r="71646" b="33701"/>
          <a:stretch/>
        </p:blipFill>
        <p:spPr bwMode="auto">
          <a:xfrm>
            <a:off x="12661272" y="4652800"/>
            <a:ext cx="1407372" cy="166977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a:extLst>
              <a:ext uri="{FF2B5EF4-FFF2-40B4-BE49-F238E27FC236}">
                <a16:creationId xmlns:a16="http://schemas.microsoft.com/office/drawing/2014/main" id="{32B941B5-3881-8376-805F-34E52FEF00E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5681" t="33473" r="35964" b="33544"/>
          <a:stretch/>
        </p:blipFill>
        <p:spPr bwMode="auto">
          <a:xfrm>
            <a:off x="12661272" y="2731904"/>
            <a:ext cx="1407372" cy="166977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a:extLst>
              <a:ext uri="{FF2B5EF4-FFF2-40B4-BE49-F238E27FC236}">
                <a16:creationId xmlns:a16="http://schemas.microsoft.com/office/drawing/2014/main" id="{65C65499-4833-BFB7-815C-9FAD8BDA8E1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71646" t="33316" b="33701"/>
          <a:stretch/>
        </p:blipFill>
        <p:spPr bwMode="auto">
          <a:xfrm>
            <a:off x="14507431" y="6023113"/>
            <a:ext cx="1407372" cy="166977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a:extLst>
              <a:ext uri="{FF2B5EF4-FFF2-40B4-BE49-F238E27FC236}">
                <a16:creationId xmlns:a16="http://schemas.microsoft.com/office/drawing/2014/main" id="{3C6DA1F9-7AA1-A0F6-1D19-DAE6BADE073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152" t="67017" r="71847"/>
          <a:stretch/>
        </p:blipFill>
        <p:spPr bwMode="auto">
          <a:xfrm>
            <a:off x="12192000" y="7279932"/>
            <a:ext cx="1504160" cy="166977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a:extLst>
              <a:ext uri="{FF2B5EF4-FFF2-40B4-BE49-F238E27FC236}">
                <a16:creationId xmlns:a16="http://schemas.microsoft.com/office/drawing/2014/main" id="{201123F2-2DE3-181F-753B-B06C659EDCE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6367" t="67017" r="35278"/>
          <a:stretch/>
        </p:blipFill>
        <p:spPr bwMode="auto">
          <a:xfrm>
            <a:off x="6533365" y="7618280"/>
            <a:ext cx="1407372" cy="1669774"/>
          </a:xfrm>
          <a:prstGeom prst="rect">
            <a:avLst/>
          </a:prstGeom>
          <a:noFill/>
          <a:extLst>
            <a:ext uri="{909E8E84-426E-40DD-AFC4-6F175D3DCCD1}">
              <a14:hiddenFill xmlns:a14="http://schemas.microsoft.com/office/drawing/2010/main">
                <a:solidFill>
                  <a:srgbClr val="FFFFFF"/>
                </a:solidFill>
              </a14:hiddenFill>
            </a:ext>
          </a:extLst>
        </p:spPr>
      </p:pic>
      <p:pic>
        <p:nvPicPr>
          <p:cNvPr id="5120" name="Picture 2">
            <a:extLst>
              <a:ext uri="{FF2B5EF4-FFF2-40B4-BE49-F238E27FC236}">
                <a16:creationId xmlns:a16="http://schemas.microsoft.com/office/drawing/2014/main" id="{8333700E-1841-6E78-5346-F21C836DC80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71646" t="67017"/>
          <a:stretch/>
        </p:blipFill>
        <p:spPr bwMode="auto">
          <a:xfrm>
            <a:off x="7870300" y="9863379"/>
            <a:ext cx="1407373" cy="1669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826684"/>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3B2045-33BB-E407-43E2-C085EFA9F5CF}"/>
              </a:ext>
            </a:extLst>
          </p:cNvPr>
          <p:cNvSpPr txBox="1"/>
          <p:nvPr/>
        </p:nvSpPr>
        <p:spPr>
          <a:xfrm>
            <a:off x="539377" y="514308"/>
            <a:ext cx="4363129" cy="830997"/>
          </a:xfrm>
          <a:prstGeom prst="rect">
            <a:avLst/>
          </a:prstGeom>
          <a:noFill/>
        </p:spPr>
        <p:txBody>
          <a:bodyPr wrap="square" rtlCol="0">
            <a:spAutoFit/>
          </a:bodyPr>
          <a:lstStyle/>
          <a:p>
            <a:r>
              <a:rPr lang="en-US" sz="2400" b="1">
                <a:solidFill>
                  <a:schemeClr val="bg1"/>
                </a:solidFill>
                <a:latin typeface="Gill Sans" panose="020B0502020104020203" pitchFamily="34" charset="-79"/>
                <a:cs typeface="Gill Sans" panose="020B0502020104020203" pitchFamily="34" charset="-79"/>
              </a:rPr>
              <a:t>Data Preparation and Multiprocessing</a:t>
            </a:r>
          </a:p>
        </p:txBody>
      </p:sp>
      <p:pic>
        <p:nvPicPr>
          <p:cNvPr id="6" name="Picture 2">
            <a:extLst>
              <a:ext uri="{FF2B5EF4-FFF2-40B4-BE49-F238E27FC236}">
                <a16:creationId xmlns:a16="http://schemas.microsoft.com/office/drawing/2014/main" id="{3CF6338E-1337-43D8-E206-ED88DDD78B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50691" y="514308"/>
            <a:ext cx="4963492" cy="50625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A1FA9E9-7234-A4D5-2BF0-C4FCBE4486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281" r="29509" b="66436"/>
          <a:stretch/>
        </p:blipFill>
        <p:spPr bwMode="auto">
          <a:xfrm>
            <a:off x="6648169" y="728499"/>
            <a:ext cx="1995777" cy="169918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C691E326-9396-DBAD-5594-F024C501C8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1000" b="66436"/>
          <a:stretch/>
        </p:blipFill>
        <p:spPr bwMode="auto">
          <a:xfrm>
            <a:off x="10409916" y="728499"/>
            <a:ext cx="1658275" cy="169918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9440AA87-59C2-B125-523F-94FEEC2969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0994" b="66279"/>
          <a:stretch/>
        </p:blipFill>
        <p:spPr bwMode="auto">
          <a:xfrm>
            <a:off x="6913807" y="2622745"/>
            <a:ext cx="1439739" cy="170713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1D73CA0D-CD91-07BC-6B8D-26DECD47CF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316" r="71646" b="33701"/>
          <a:stretch/>
        </p:blipFill>
        <p:spPr bwMode="auto">
          <a:xfrm>
            <a:off x="8680347" y="2594113"/>
            <a:ext cx="1407372" cy="16697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4ADDDF61-94E4-AA0A-C939-757E852CD9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681" t="33473" r="35964" b="33544"/>
          <a:stretch/>
        </p:blipFill>
        <p:spPr bwMode="auto">
          <a:xfrm>
            <a:off x="8846278" y="745140"/>
            <a:ext cx="1407372" cy="166977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42625D5C-6281-7198-6DD5-645052DDC7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646" t="33316" b="33701"/>
          <a:stretch/>
        </p:blipFill>
        <p:spPr bwMode="auto">
          <a:xfrm>
            <a:off x="10402184" y="2588202"/>
            <a:ext cx="1407372" cy="16697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a:extLst>
              <a:ext uri="{FF2B5EF4-FFF2-40B4-BE49-F238E27FC236}">
                <a16:creationId xmlns:a16="http://schemas.microsoft.com/office/drawing/2014/main" id="{72AE5C84-D922-01DC-9828-2FBCFDB124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52" t="67017" r="71847"/>
          <a:stretch/>
        </p:blipFill>
        <p:spPr bwMode="auto">
          <a:xfrm>
            <a:off x="9293047" y="4638967"/>
            <a:ext cx="1504160" cy="166977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1685275F-41A7-9B63-545C-C8220E96BE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367" t="67017" r="35278"/>
          <a:stretch/>
        </p:blipFill>
        <p:spPr bwMode="auto">
          <a:xfrm>
            <a:off x="5041573" y="687177"/>
            <a:ext cx="1407372" cy="166977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a:extLst>
              <a:ext uri="{FF2B5EF4-FFF2-40B4-BE49-F238E27FC236}">
                <a16:creationId xmlns:a16="http://schemas.microsoft.com/office/drawing/2014/main" id="{1E210993-60D9-94CA-E56B-81C9D5D633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646" t="67017"/>
          <a:stretch/>
        </p:blipFill>
        <p:spPr bwMode="auto">
          <a:xfrm>
            <a:off x="5164023" y="2595042"/>
            <a:ext cx="1407373" cy="166977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17E88CB2-8A96-5476-8419-648AFFA8EE97}"/>
              </a:ext>
            </a:extLst>
          </p:cNvPr>
          <p:cNvSpPr txBox="1"/>
          <p:nvPr/>
        </p:nvSpPr>
        <p:spPr>
          <a:xfrm>
            <a:off x="594861" y="2414914"/>
            <a:ext cx="3553121" cy="3139321"/>
          </a:xfrm>
          <a:prstGeom prst="rect">
            <a:avLst/>
          </a:prstGeom>
          <a:noFill/>
        </p:spPr>
        <p:txBody>
          <a:bodyPr wrap="square" rtlCol="0">
            <a:spAutoFit/>
          </a:bodyPr>
          <a:lstStyle/>
          <a:p>
            <a:r>
              <a:rPr lang="en-US">
                <a:solidFill>
                  <a:schemeClr val="bg1"/>
                </a:solidFill>
                <a:latin typeface="Century Gothic" panose="020B0502020202020204" pitchFamily="34" charset="0"/>
              </a:rPr>
              <a:t>In the data preparation phase, we utilized Python's multiprocessing to parallelize tasks like cleaning, normalizing, and augmenting X-ray images. This approach accelerated processing significantly, minimizing I/O time and maximizing CPU utilization for prompt dataset readiness.</a:t>
            </a:r>
          </a:p>
        </p:txBody>
      </p:sp>
      <p:grpSp>
        <p:nvGrpSpPr>
          <p:cNvPr id="25" name="Group 24">
            <a:extLst>
              <a:ext uri="{FF2B5EF4-FFF2-40B4-BE49-F238E27FC236}">
                <a16:creationId xmlns:a16="http://schemas.microsoft.com/office/drawing/2014/main" id="{7CDA0587-AAA3-E4FD-646C-C0750A13340A}"/>
              </a:ext>
            </a:extLst>
          </p:cNvPr>
          <p:cNvGrpSpPr/>
          <p:nvPr/>
        </p:nvGrpSpPr>
        <p:grpSpPr>
          <a:xfrm>
            <a:off x="-12061490" y="769170"/>
            <a:ext cx="3073515" cy="2660759"/>
            <a:chOff x="1290128" y="1112310"/>
            <a:chExt cx="3073515" cy="2660759"/>
          </a:xfrm>
        </p:grpSpPr>
        <p:grpSp>
          <p:nvGrpSpPr>
            <p:cNvPr id="26" name="Group 25">
              <a:extLst>
                <a:ext uri="{FF2B5EF4-FFF2-40B4-BE49-F238E27FC236}">
                  <a16:creationId xmlns:a16="http://schemas.microsoft.com/office/drawing/2014/main" id="{50F2E3F6-118C-48A9-075F-DFD8AFDB1E3A}"/>
                </a:ext>
              </a:extLst>
            </p:cNvPr>
            <p:cNvGrpSpPr/>
            <p:nvPr/>
          </p:nvGrpSpPr>
          <p:grpSpPr>
            <a:xfrm>
              <a:off x="1995017" y="1112310"/>
              <a:ext cx="2368626" cy="1743933"/>
              <a:chOff x="299231" y="1138314"/>
              <a:chExt cx="2368626" cy="1743933"/>
            </a:xfrm>
          </p:grpSpPr>
          <p:sp>
            <p:nvSpPr>
              <p:cNvPr id="31" name="TextBox 30">
                <a:extLst>
                  <a:ext uri="{FF2B5EF4-FFF2-40B4-BE49-F238E27FC236}">
                    <a16:creationId xmlns:a16="http://schemas.microsoft.com/office/drawing/2014/main" id="{2811FE54-E192-29E1-B32C-0A301DBF8B05}"/>
                  </a:ext>
                </a:extLst>
              </p:cNvPr>
              <p:cNvSpPr txBox="1"/>
              <p:nvPr/>
            </p:nvSpPr>
            <p:spPr>
              <a:xfrm>
                <a:off x="299231" y="1138314"/>
                <a:ext cx="1821332" cy="646331"/>
              </a:xfrm>
              <a:prstGeom prst="rect">
                <a:avLst/>
              </a:prstGeom>
              <a:noFill/>
            </p:spPr>
            <p:txBody>
              <a:bodyPr wrap="none" rtlCol="0">
                <a:spAutoFit/>
              </a:bodyPr>
              <a:lstStyle/>
              <a:p>
                <a:r>
                  <a:rPr lang="en-US" b="1">
                    <a:solidFill>
                      <a:schemeClr val="bg1"/>
                    </a:solidFill>
                    <a:latin typeface="Century Gothic" panose="020B0502020202020204" pitchFamily="34" charset="0"/>
                  </a:rPr>
                  <a:t>Model Training</a:t>
                </a:r>
              </a:p>
              <a:p>
                <a:endParaRPr lang="en-US" b="1">
                  <a:solidFill>
                    <a:schemeClr val="bg1"/>
                  </a:solidFill>
                  <a:latin typeface="Century Gothic" panose="020B0502020202020204" pitchFamily="34" charset="0"/>
                </a:endParaRPr>
              </a:p>
            </p:txBody>
          </p:sp>
          <p:sp>
            <p:nvSpPr>
              <p:cNvPr id="32" name="TextBox 31">
                <a:extLst>
                  <a:ext uri="{FF2B5EF4-FFF2-40B4-BE49-F238E27FC236}">
                    <a16:creationId xmlns:a16="http://schemas.microsoft.com/office/drawing/2014/main" id="{703E1680-49A7-29BE-CC04-811C07C01427}"/>
                  </a:ext>
                </a:extLst>
              </p:cNvPr>
              <p:cNvSpPr txBox="1"/>
              <p:nvPr/>
            </p:nvSpPr>
            <p:spPr>
              <a:xfrm>
                <a:off x="299231" y="1774251"/>
                <a:ext cx="2368626" cy="1107996"/>
              </a:xfrm>
              <a:prstGeom prst="rect">
                <a:avLst/>
              </a:prstGeom>
              <a:noFill/>
            </p:spPr>
            <p:txBody>
              <a:bodyPr wrap="square" rtlCol="0">
                <a:spAutoFit/>
              </a:bodyPr>
              <a:lstStyle/>
              <a:p>
                <a:r>
                  <a:rPr lang="en-US" sz="1100">
                    <a:solidFill>
                      <a:schemeClr val="bg1">
                        <a:lumMod val="50000"/>
                      </a:schemeClr>
                    </a:solidFill>
                    <a:latin typeface="Century Gothic" panose="020B0502020202020204" pitchFamily="34" charset="0"/>
                  </a:rPr>
                  <a:t>We'll deploy CNNs for image analysis, utilizing their automatic feature detection. Running on GPUs enables parallel processing, accelerating both training and inference.</a:t>
                </a:r>
              </a:p>
            </p:txBody>
          </p:sp>
        </p:grpSp>
        <p:grpSp>
          <p:nvGrpSpPr>
            <p:cNvPr id="27" name="Group 26">
              <a:extLst>
                <a:ext uri="{FF2B5EF4-FFF2-40B4-BE49-F238E27FC236}">
                  <a16:creationId xmlns:a16="http://schemas.microsoft.com/office/drawing/2014/main" id="{2A8DDB1A-23E1-F383-863C-FE65C14ED92E}"/>
                </a:ext>
              </a:extLst>
            </p:cNvPr>
            <p:cNvGrpSpPr/>
            <p:nvPr/>
          </p:nvGrpSpPr>
          <p:grpSpPr>
            <a:xfrm>
              <a:off x="1560128" y="1709888"/>
              <a:ext cx="180000" cy="1719112"/>
              <a:chOff x="2274942" y="1687854"/>
              <a:chExt cx="180000" cy="1719112"/>
            </a:xfrm>
          </p:grpSpPr>
          <p:cxnSp>
            <p:nvCxnSpPr>
              <p:cNvPr id="29" name="Straight Connector 28">
                <a:extLst>
                  <a:ext uri="{FF2B5EF4-FFF2-40B4-BE49-F238E27FC236}">
                    <a16:creationId xmlns:a16="http://schemas.microsoft.com/office/drawing/2014/main" id="{93F33838-568E-23C4-7163-7B41AAD19990}"/>
                  </a:ext>
                </a:extLst>
              </p:cNvPr>
              <p:cNvCxnSpPr>
                <a:cxnSpLocks/>
              </p:cNvCxnSpPr>
              <p:nvPr/>
            </p:nvCxnSpPr>
            <p:spPr>
              <a:xfrm flipH="1">
                <a:off x="2349831" y="1949149"/>
                <a:ext cx="15111" cy="1457817"/>
              </a:xfrm>
              <a:prstGeom prst="line">
                <a:avLst/>
              </a:prstGeom>
              <a:ln w="38100" cap="flat" cmpd="sng" algn="ctr">
                <a:solidFill>
                  <a:schemeClr val="accent1">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Oval 29">
                <a:extLst>
                  <a:ext uri="{FF2B5EF4-FFF2-40B4-BE49-F238E27FC236}">
                    <a16:creationId xmlns:a16="http://schemas.microsoft.com/office/drawing/2014/main" id="{8BC2FCE0-4048-1284-B46D-257F75274697}"/>
                  </a:ext>
                </a:extLst>
              </p:cNvPr>
              <p:cNvSpPr/>
              <p:nvPr/>
            </p:nvSpPr>
            <p:spPr>
              <a:xfrm>
                <a:off x="2274942" y="1687854"/>
                <a:ext cx="180000" cy="18000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 descr="Machine learning - icon by Adioma">
              <a:extLst>
                <a:ext uri="{FF2B5EF4-FFF2-40B4-BE49-F238E27FC236}">
                  <a16:creationId xmlns:a16="http://schemas.microsoft.com/office/drawing/2014/main" id="{0B6E20AC-FED8-19BB-D0A2-66AD02672D13}"/>
                </a:ext>
              </a:extLst>
            </p:cNvPr>
            <p:cNvPicPr>
              <a:picLocks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290128" y="3053069"/>
              <a:ext cx="720000" cy="720000"/>
            </a:xfrm>
            <a:prstGeom prst="roundRect">
              <a:avLst/>
            </a:prstGeom>
            <a:noFill/>
            <a:effectLst>
              <a:outerShdw blurRad="63500" sx="116896" sy="116896"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F87A145C-A161-0A44-2FBF-ABEF65F3901F}"/>
              </a:ext>
            </a:extLst>
          </p:cNvPr>
          <p:cNvGrpSpPr/>
          <p:nvPr/>
        </p:nvGrpSpPr>
        <p:grpSpPr>
          <a:xfrm>
            <a:off x="-9361590" y="2709929"/>
            <a:ext cx="3086529" cy="3269505"/>
            <a:chOff x="4003643" y="3053069"/>
            <a:chExt cx="3086529" cy="3269505"/>
          </a:xfrm>
        </p:grpSpPr>
        <p:sp>
          <p:nvSpPr>
            <p:cNvPr id="34" name="TextBox 33">
              <a:extLst>
                <a:ext uri="{FF2B5EF4-FFF2-40B4-BE49-F238E27FC236}">
                  <a16:creationId xmlns:a16="http://schemas.microsoft.com/office/drawing/2014/main" id="{44A88A2D-F1AA-DD06-4225-13F2CEB9A5C2}"/>
                </a:ext>
              </a:extLst>
            </p:cNvPr>
            <p:cNvSpPr txBox="1"/>
            <p:nvPr/>
          </p:nvSpPr>
          <p:spPr>
            <a:xfrm>
              <a:off x="4585846" y="4345826"/>
              <a:ext cx="1972227" cy="923330"/>
            </a:xfrm>
            <a:prstGeom prst="rect">
              <a:avLst/>
            </a:prstGeom>
            <a:noFill/>
          </p:spPr>
          <p:txBody>
            <a:bodyPr wrap="square" rtlCol="0">
              <a:spAutoFit/>
            </a:bodyPr>
            <a:lstStyle/>
            <a:p>
              <a:r>
                <a:rPr lang="en-US" b="1">
                  <a:solidFill>
                    <a:schemeClr val="bg1"/>
                  </a:solidFill>
                  <a:latin typeface="Century Gothic" panose="020B0502020202020204" pitchFamily="34" charset="0"/>
                </a:rPr>
                <a:t>Distributed Data Parallel Training</a:t>
              </a:r>
            </a:p>
            <a:p>
              <a:endParaRPr lang="en-US">
                <a:solidFill>
                  <a:schemeClr val="bg1"/>
                </a:solidFill>
              </a:endParaRPr>
            </a:p>
          </p:txBody>
        </p:sp>
        <p:grpSp>
          <p:nvGrpSpPr>
            <p:cNvPr id="35" name="Group 34">
              <a:extLst>
                <a:ext uri="{FF2B5EF4-FFF2-40B4-BE49-F238E27FC236}">
                  <a16:creationId xmlns:a16="http://schemas.microsoft.com/office/drawing/2014/main" id="{D87ECF42-5D75-F070-9CDB-7D798ED4AD37}"/>
                </a:ext>
              </a:extLst>
            </p:cNvPr>
            <p:cNvGrpSpPr/>
            <p:nvPr/>
          </p:nvGrpSpPr>
          <p:grpSpPr>
            <a:xfrm rot="10800000">
              <a:off x="4273643" y="3352996"/>
              <a:ext cx="180000" cy="1719112"/>
              <a:chOff x="2274942" y="1687854"/>
              <a:chExt cx="180000" cy="1719112"/>
            </a:xfrm>
          </p:grpSpPr>
          <p:cxnSp>
            <p:nvCxnSpPr>
              <p:cNvPr id="38" name="Straight Connector 37">
                <a:extLst>
                  <a:ext uri="{FF2B5EF4-FFF2-40B4-BE49-F238E27FC236}">
                    <a16:creationId xmlns:a16="http://schemas.microsoft.com/office/drawing/2014/main" id="{C5EE8B45-A0B2-A656-ABE6-A4D7C643FABC}"/>
                  </a:ext>
                </a:extLst>
              </p:cNvPr>
              <p:cNvCxnSpPr>
                <a:cxnSpLocks/>
              </p:cNvCxnSpPr>
              <p:nvPr/>
            </p:nvCxnSpPr>
            <p:spPr>
              <a:xfrm flipH="1">
                <a:off x="2349831" y="1949149"/>
                <a:ext cx="15111" cy="1457817"/>
              </a:xfrm>
              <a:prstGeom prst="line">
                <a:avLst/>
              </a:prstGeom>
              <a:ln w="38100" cap="flat" cmpd="sng" algn="ctr">
                <a:solidFill>
                  <a:schemeClr val="accent1">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Oval 38">
                <a:extLst>
                  <a:ext uri="{FF2B5EF4-FFF2-40B4-BE49-F238E27FC236}">
                    <a16:creationId xmlns:a16="http://schemas.microsoft.com/office/drawing/2014/main" id="{0EBF89BF-7721-2313-281E-9F3C91B5728E}"/>
                  </a:ext>
                </a:extLst>
              </p:cNvPr>
              <p:cNvSpPr/>
              <p:nvPr/>
            </p:nvSpPr>
            <p:spPr>
              <a:xfrm>
                <a:off x="2274942" y="1687854"/>
                <a:ext cx="180000" cy="18000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6" name="Picture 4" descr="Architecture, computer, parallel ...">
              <a:extLst>
                <a:ext uri="{FF2B5EF4-FFF2-40B4-BE49-F238E27FC236}">
                  <a16:creationId xmlns:a16="http://schemas.microsoft.com/office/drawing/2014/main" id="{43DA58BE-3D56-7C26-4E23-E6B7955BA122}"/>
                </a:ext>
              </a:extLst>
            </p:cNvPr>
            <p:cNvPicPr>
              <a:picLocks noChangeAspect="1" noChangeArrowheads="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4003643" y="3053069"/>
              <a:ext cx="720000" cy="720000"/>
            </a:xfrm>
            <a:prstGeom prst="roundRect">
              <a:avLst/>
            </a:prstGeom>
            <a:noFill/>
            <a:effectLst>
              <a:outerShdw blurRad="63500" sx="114826" sy="114826"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1422A844-47CD-EDEC-BCDF-257704B7C0AB}"/>
                </a:ext>
              </a:extLst>
            </p:cNvPr>
            <p:cNvSpPr txBox="1"/>
            <p:nvPr/>
          </p:nvSpPr>
          <p:spPr>
            <a:xfrm>
              <a:off x="4585846" y="5045301"/>
              <a:ext cx="2504326" cy="1277273"/>
            </a:xfrm>
            <a:prstGeom prst="rect">
              <a:avLst/>
            </a:prstGeom>
            <a:noFill/>
          </p:spPr>
          <p:txBody>
            <a:bodyPr wrap="square" rtlCol="0">
              <a:spAutoFit/>
            </a:bodyPr>
            <a:lstStyle/>
            <a:p>
              <a:r>
                <a:rPr lang="en-US" sz="1100">
                  <a:solidFill>
                    <a:schemeClr val="bg1">
                      <a:lumMod val="50000"/>
                    </a:schemeClr>
                  </a:solidFill>
                  <a:latin typeface="Century Gothic" panose="020B0502020202020204" pitchFamily="34" charset="0"/>
                </a:rPr>
                <a:t>Leverage PyTorch's Distributed Data Parallel or TensorFlow's tf.distribute.Strategy to parallelize model training across multiple GPUs, synchronizing gradients across all devices for each training step.</a:t>
              </a:r>
            </a:p>
          </p:txBody>
        </p:sp>
      </p:grpSp>
      <p:grpSp>
        <p:nvGrpSpPr>
          <p:cNvPr id="40" name="Group 39">
            <a:extLst>
              <a:ext uri="{FF2B5EF4-FFF2-40B4-BE49-F238E27FC236}">
                <a16:creationId xmlns:a16="http://schemas.microsoft.com/office/drawing/2014/main" id="{A1FD4979-27BD-1228-4A47-EF3560705F75}"/>
              </a:ext>
            </a:extLst>
          </p:cNvPr>
          <p:cNvGrpSpPr/>
          <p:nvPr/>
        </p:nvGrpSpPr>
        <p:grpSpPr>
          <a:xfrm>
            <a:off x="-6569801" y="740090"/>
            <a:ext cx="3224326" cy="2689839"/>
            <a:chOff x="6748359" y="1083230"/>
            <a:chExt cx="3224326" cy="2689839"/>
          </a:xfrm>
        </p:grpSpPr>
        <p:grpSp>
          <p:nvGrpSpPr>
            <p:cNvPr id="41" name="Group 40">
              <a:extLst>
                <a:ext uri="{FF2B5EF4-FFF2-40B4-BE49-F238E27FC236}">
                  <a16:creationId xmlns:a16="http://schemas.microsoft.com/office/drawing/2014/main" id="{133C0DA4-6E0C-2A2F-4C73-BAF1BEEC6761}"/>
                </a:ext>
              </a:extLst>
            </p:cNvPr>
            <p:cNvGrpSpPr/>
            <p:nvPr/>
          </p:nvGrpSpPr>
          <p:grpSpPr>
            <a:xfrm>
              <a:off x="7018359" y="1741232"/>
              <a:ext cx="180000" cy="1719112"/>
              <a:chOff x="2274942" y="1687854"/>
              <a:chExt cx="180000" cy="1719112"/>
            </a:xfrm>
          </p:grpSpPr>
          <p:cxnSp>
            <p:nvCxnSpPr>
              <p:cNvPr id="45" name="Straight Connector 44">
                <a:extLst>
                  <a:ext uri="{FF2B5EF4-FFF2-40B4-BE49-F238E27FC236}">
                    <a16:creationId xmlns:a16="http://schemas.microsoft.com/office/drawing/2014/main" id="{9DA231B8-AAAB-A289-C3D1-43D7AE6360C5}"/>
                  </a:ext>
                </a:extLst>
              </p:cNvPr>
              <p:cNvCxnSpPr>
                <a:cxnSpLocks/>
              </p:cNvCxnSpPr>
              <p:nvPr/>
            </p:nvCxnSpPr>
            <p:spPr>
              <a:xfrm flipH="1">
                <a:off x="2349831" y="1949149"/>
                <a:ext cx="15111" cy="1457817"/>
              </a:xfrm>
              <a:prstGeom prst="line">
                <a:avLst/>
              </a:prstGeom>
              <a:ln w="38100" cap="flat" cmpd="sng" algn="ctr">
                <a:solidFill>
                  <a:schemeClr val="accent1">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6" name="Oval 45">
                <a:extLst>
                  <a:ext uri="{FF2B5EF4-FFF2-40B4-BE49-F238E27FC236}">
                    <a16:creationId xmlns:a16="http://schemas.microsoft.com/office/drawing/2014/main" id="{20418EB0-FE1F-607A-946C-92E2ADE770D9}"/>
                  </a:ext>
                </a:extLst>
              </p:cNvPr>
              <p:cNvSpPr/>
              <p:nvPr/>
            </p:nvSpPr>
            <p:spPr>
              <a:xfrm>
                <a:off x="2274942" y="1687854"/>
                <a:ext cx="180000" cy="18000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2" name="Picture 6" descr="Automated process - Free computer icons">
              <a:extLst>
                <a:ext uri="{FF2B5EF4-FFF2-40B4-BE49-F238E27FC236}">
                  <a16:creationId xmlns:a16="http://schemas.microsoft.com/office/drawing/2014/main" id="{769CA9FA-D0DF-A017-0309-C9EEF5302FE9}"/>
                </a:ext>
              </a:extLst>
            </p:cNvPr>
            <p:cNvPicPr>
              <a:picLocks noChangeAspect="1" noChangeArrowheads="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6748359" y="3053069"/>
              <a:ext cx="720000" cy="720000"/>
            </a:xfrm>
            <a:prstGeom prst="roundRect">
              <a:avLst/>
            </a:prstGeom>
            <a:noFill/>
            <a:effectLst>
              <a:outerShdw blurRad="63500" sx="115000" sy="115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226B389E-F293-5DE9-1C96-51004D2E6AFF}"/>
                </a:ext>
              </a:extLst>
            </p:cNvPr>
            <p:cNvSpPr txBox="1"/>
            <p:nvPr/>
          </p:nvSpPr>
          <p:spPr>
            <a:xfrm>
              <a:off x="7468359" y="1083230"/>
              <a:ext cx="2127333" cy="923330"/>
            </a:xfrm>
            <a:prstGeom prst="rect">
              <a:avLst/>
            </a:prstGeom>
            <a:noFill/>
          </p:spPr>
          <p:txBody>
            <a:bodyPr wrap="square" rtlCol="0">
              <a:spAutoFit/>
            </a:bodyPr>
            <a:lstStyle/>
            <a:p>
              <a:r>
                <a:rPr lang="en-US" b="1">
                  <a:solidFill>
                    <a:schemeClr val="bg1"/>
                  </a:solidFill>
                  <a:latin typeface="Century Gothic" panose="020B0502020202020204" pitchFamily="34" charset="0"/>
                </a:rPr>
                <a:t>Automatic Mixed Precision Training</a:t>
              </a:r>
            </a:p>
            <a:p>
              <a:endParaRPr lang="en-US" b="1">
                <a:solidFill>
                  <a:schemeClr val="bg1"/>
                </a:solidFill>
                <a:latin typeface="Century Gothic" panose="020B0502020202020204" pitchFamily="34" charset="0"/>
              </a:endParaRPr>
            </a:p>
          </p:txBody>
        </p:sp>
        <p:sp>
          <p:nvSpPr>
            <p:cNvPr id="44" name="TextBox 43">
              <a:extLst>
                <a:ext uri="{FF2B5EF4-FFF2-40B4-BE49-F238E27FC236}">
                  <a16:creationId xmlns:a16="http://schemas.microsoft.com/office/drawing/2014/main" id="{350B6923-EE6D-1D6D-A67B-7A29375B2286}"/>
                </a:ext>
              </a:extLst>
            </p:cNvPr>
            <p:cNvSpPr txBox="1"/>
            <p:nvPr/>
          </p:nvSpPr>
          <p:spPr>
            <a:xfrm>
              <a:off x="7468359" y="1848533"/>
              <a:ext cx="2504326" cy="938719"/>
            </a:xfrm>
            <a:prstGeom prst="rect">
              <a:avLst/>
            </a:prstGeom>
            <a:noFill/>
          </p:spPr>
          <p:txBody>
            <a:bodyPr wrap="square" rtlCol="0">
              <a:spAutoFit/>
            </a:bodyPr>
            <a:lstStyle/>
            <a:p>
              <a:r>
                <a:rPr lang="en-US" sz="1100">
                  <a:solidFill>
                    <a:schemeClr val="bg1">
                      <a:lumMod val="50000"/>
                    </a:schemeClr>
                  </a:solidFill>
                  <a:latin typeface="Century Gothic" panose="020B0502020202020204" pitchFamily="34" charset="0"/>
                </a:rPr>
                <a:t>Implement AMP to accelerate training and reduce memory usage on compatible GPUs, complementing parallel training strategies.</a:t>
              </a:r>
            </a:p>
          </p:txBody>
        </p:sp>
      </p:grpSp>
      <p:sp>
        <p:nvSpPr>
          <p:cNvPr id="47" name="TextBox 46">
            <a:extLst>
              <a:ext uri="{FF2B5EF4-FFF2-40B4-BE49-F238E27FC236}">
                <a16:creationId xmlns:a16="http://schemas.microsoft.com/office/drawing/2014/main" id="{FD9A665A-5D0E-56A0-3047-CE4FC17AF5D7}"/>
              </a:ext>
            </a:extLst>
          </p:cNvPr>
          <p:cNvSpPr txBox="1"/>
          <p:nvPr/>
        </p:nvSpPr>
        <p:spPr>
          <a:xfrm>
            <a:off x="-2810344" y="2510555"/>
            <a:ext cx="1055704" cy="369332"/>
          </a:xfrm>
          <a:prstGeom prst="rect">
            <a:avLst/>
          </a:prstGeom>
          <a:noFill/>
        </p:spPr>
        <p:txBody>
          <a:bodyPr wrap="square" rtlCol="0">
            <a:spAutoFit/>
          </a:bodyPr>
          <a:lstStyle/>
          <a:p>
            <a:r>
              <a:rPr lang="en-US" b="1">
                <a:solidFill>
                  <a:schemeClr val="bg1"/>
                </a:solidFill>
                <a:latin typeface="Century Gothic" panose="020B0502020202020204" pitchFamily="34" charset="0"/>
              </a:rPr>
              <a:t>PyTorch</a:t>
            </a:r>
          </a:p>
        </p:txBody>
      </p:sp>
      <p:sp>
        <p:nvSpPr>
          <p:cNvPr id="48" name="TextBox 47">
            <a:extLst>
              <a:ext uri="{FF2B5EF4-FFF2-40B4-BE49-F238E27FC236}">
                <a16:creationId xmlns:a16="http://schemas.microsoft.com/office/drawing/2014/main" id="{CB3DC125-9FBD-EC1B-ED5E-4067C5852FFE}"/>
              </a:ext>
            </a:extLst>
          </p:cNvPr>
          <p:cNvSpPr txBox="1"/>
          <p:nvPr/>
        </p:nvSpPr>
        <p:spPr>
          <a:xfrm>
            <a:off x="-2810344" y="3335263"/>
            <a:ext cx="1957114" cy="1446550"/>
          </a:xfrm>
          <a:prstGeom prst="rect">
            <a:avLst/>
          </a:prstGeom>
          <a:noFill/>
        </p:spPr>
        <p:txBody>
          <a:bodyPr wrap="square" rtlCol="0">
            <a:spAutoFit/>
          </a:bodyPr>
          <a:lstStyle/>
          <a:p>
            <a:r>
              <a:rPr lang="en-US" sz="1100">
                <a:solidFill>
                  <a:schemeClr val="bg1">
                    <a:lumMod val="50000"/>
                  </a:schemeClr>
                </a:solidFill>
                <a:latin typeface="Century Gothic" panose="020B0502020202020204" pitchFamily="34" charset="0"/>
              </a:rPr>
              <a:t>Use PyTorch's parallel modules and TensorFlow's distributed strategies, alongside AMP capabilities, for efficient parallelism in data processing and model training.</a:t>
            </a:r>
          </a:p>
        </p:txBody>
      </p:sp>
      <p:grpSp>
        <p:nvGrpSpPr>
          <p:cNvPr id="49" name="Group 48">
            <a:extLst>
              <a:ext uri="{FF2B5EF4-FFF2-40B4-BE49-F238E27FC236}">
                <a16:creationId xmlns:a16="http://schemas.microsoft.com/office/drawing/2014/main" id="{B7EAD42E-5F24-FEF6-3FB4-1349C9F420C5}"/>
              </a:ext>
            </a:extLst>
          </p:cNvPr>
          <p:cNvGrpSpPr/>
          <p:nvPr/>
        </p:nvGrpSpPr>
        <p:grpSpPr>
          <a:xfrm rot="5400000">
            <a:off x="-2524196" y="2239261"/>
            <a:ext cx="180000" cy="1719112"/>
            <a:chOff x="2274942" y="1687854"/>
            <a:chExt cx="180000" cy="1719112"/>
          </a:xfrm>
        </p:grpSpPr>
        <p:cxnSp>
          <p:nvCxnSpPr>
            <p:cNvPr id="50" name="Straight Connector 49">
              <a:extLst>
                <a:ext uri="{FF2B5EF4-FFF2-40B4-BE49-F238E27FC236}">
                  <a16:creationId xmlns:a16="http://schemas.microsoft.com/office/drawing/2014/main" id="{F9981E6C-CA50-2888-FA7F-58B9C67E97A5}"/>
                </a:ext>
              </a:extLst>
            </p:cNvPr>
            <p:cNvCxnSpPr>
              <a:cxnSpLocks/>
            </p:cNvCxnSpPr>
            <p:nvPr/>
          </p:nvCxnSpPr>
          <p:spPr>
            <a:xfrm flipH="1">
              <a:off x="2349831" y="1949149"/>
              <a:ext cx="15111" cy="1457817"/>
            </a:xfrm>
            <a:prstGeom prst="line">
              <a:avLst/>
            </a:prstGeom>
            <a:ln w="38100" cap="flat" cmpd="sng" algn="ctr">
              <a:solidFill>
                <a:schemeClr val="accent1">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Oval 50">
              <a:extLst>
                <a:ext uri="{FF2B5EF4-FFF2-40B4-BE49-F238E27FC236}">
                  <a16:creationId xmlns:a16="http://schemas.microsoft.com/office/drawing/2014/main" id="{624A71B4-77A3-CBC0-70DB-F7E2E72AF3E4}"/>
                </a:ext>
              </a:extLst>
            </p:cNvPr>
            <p:cNvSpPr/>
            <p:nvPr/>
          </p:nvSpPr>
          <p:spPr>
            <a:xfrm>
              <a:off x="2274942" y="1687854"/>
              <a:ext cx="180000" cy="18000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2" name="Picture 10" descr="PyTorch | LinkedIn">
            <a:extLst>
              <a:ext uri="{FF2B5EF4-FFF2-40B4-BE49-F238E27FC236}">
                <a16:creationId xmlns:a16="http://schemas.microsoft.com/office/drawing/2014/main" id="{68FE38F5-8863-0D46-4674-4B4E1796E7DA}"/>
              </a:ext>
            </a:extLst>
          </p:cNvPr>
          <p:cNvPicPr>
            <a:picLocks noChangeAspect="1" noChangeArrowheads="1"/>
          </p:cNvPicPr>
          <p:nvPr/>
        </p:nvPicPr>
        <p:blipFill>
          <a:blip r:embed="rId6">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862038" y="2709929"/>
            <a:ext cx="720000" cy="720000"/>
          </a:xfrm>
          <a:prstGeom prst="roundRect">
            <a:avLst/>
          </a:prstGeom>
          <a:noFill/>
          <a:effectLst>
            <a:outerShdw blurRad="63500" sx="113343" sy="113343"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3" name="Picture 2" descr="Architecture, computer, parallel, processing icon - Download on Iconfinder">
            <a:extLst>
              <a:ext uri="{FF2B5EF4-FFF2-40B4-BE49-F238E27FC236}">
                <a16:creationId xmlns:a16="http://schemas.microsoft.com/office/drawing/2014/main" id="{F020AFF5-DE32-2BC9-C199-EA46D9767C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53578" y="440807"/>
            <a:ext cx="1808996" cy="1808996"/>
          </a:xfrm>
          <a:prstGeom prst="roundRect">
            <a:avLst/>
          </a:prstGeom>
          <a:noFill/>
          <a:extLst>
            <a:ext uri="{909E8E84-426E-40DD-AFC4-6F175D3DCCD1}">
              <a14:hiddenFill xmlns:a14="http://schemas.microsoft.com/office/drawing/2010/main">
                <a:solidFill>
                  <a:srgbClr val="FFFFFF"/>
                </a:solidFill>
              </a14:hiddenFill>
            </a:ext>
          </a:extLst>
        </p:spPr>
      </p:pic>
      <p:pic>
        <p:nvPicPr>
          <p:cNvPr id="54" name="Picture 6" descr="Multiprocessing multitasking icon | Icons ~ Creative Market">
            <a:extLst>
              <a:ext uri="{FF2B5EF4-FFF2-40B4-BE49-F238E27FC236}">
                <a16:creationId xmlns:a16="http://schemas.microsoft.com/office/drawing/2014/main" id="{A8187CA9-1D25-4FEC-1F0A-4598F1C51DC4}"/>
              </a:ext>
            </a:extLst>
          </p:cNvPr>
          <p:cNvPicPr>
            <a:picLocks noChangeArrowheads="1"/>
          </p:cNvPicPr>
          <p:nvPr/>
        </p:nvPicPr>
        <p:blipFill rotWithShape="1">
          <a:blip r:embed="rId8">
            <a:extLst>
              <a:ext uri="{28A0092B-C50C-407E-A947-70E740481C1C}">
                <a14:useLocalDpi xmlns:a14="http://schemas.microsoft.com/office/drawing/2010/main" val="0"/>
              </a:ext>
            </a:extLst>
          </a:blip>
          <a:srcRect l="18466" r="17862"/>
          <a:stretch/>
        </p:blipFill>
        <p:spPr bwMode="auto">
          <a:xfrm>
            <a:off x="13119512" y="4381347"/>
            <a:ext cx="1808997" cy="1808996"/>
          </a:xfrm>
          <a:prstGeom prst="round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043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774B5-E898-9256-93E5-5DDD51AA3D5E}"/>
              </a:ext>
            </a:extLst>
          </p:cNvPr>
          <p:cNvSpPr>
            <a:spLocks noGrp="1"/>
          </p:cNvSpPr>
          <p:nvPr>
            <p:ph type="title"/>
          </p:nvPr>
        </p:nvSpPr>
        <p:spPr>
          <a:xfrm>
            <a:off x="838200" y="365126"/>
            <a:ext cx="10515600" cy="696232"/>
          </a:xfrm>
        </p:spPr>
        <p:txBody>
          <a:bodyPr/>
          <a:lstStyle/>
          <a:p>
            <a:r>
              <a:rPr lang="en-US" dirty="0">
                <a:solidFill>
                  <a:schemeClr val="bg1"/>
                </a:solidFill>
              </a:rPr>
              <a:t>                        Class Distribution</a:t>
            </a:r>
          </a:p>
        </p:txBody>
      </p:sp>
      <p:pic>
        <p:nvPicPr>
          <p:cNvPr id="15" name="Content Placeholder 14">
            <a:extLst>
              <a:ext uri="{FF2B5EF4-FFF2-40B4-BE49-F238E27FC236}">
                <a16:creationId xmlns:a16="http://schemas.microsoft.com/office/drawing/2014/main" id="{E114B841-FE01-9CEF-CBEC-A91E4228B78C}"/>
              </a:ext>
            </a:extLst>
          </p:cNvPr>
          <p:cNvPicPr>
            <a:picLocks noGrp="1" noChangeAspect="1"/>
          </p:cNvPicPr>
          <p:nvPr>
            <p:ph idx="1"/>
          </p:nvPr>
        </p:nvPicPr>
        <p:blipFill>
          <a:blip r:embed="rId2"/>
          <a:stretch>
            <a:fillRect/>
          </a:stretch>
        </p:blipFill>
        <p:spPr>
          <a:xfrm>
            <a:off x="2962808" y="1181100"/>
            <a:ext cx="6266384" cy="5181145"/>
          </a:xfrm>
          <a:prstGeom prst="rect">
            <a:avLst/>
          </a:prstGeom>
        </p:spPr>
      </p:pic>
    </p:spTree>
    <p:extLst>
      <p:ext uri="{BB962C8B-B14F-4D97-AF65-F5344CB8AC3E}">
        <p14:creationId xmlns:p14="http://schemas.microsoft.com/office/powerpoint/2010/main" val="3773752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3B2045-33BB-E407-43E2-C085EFA9F5CF}"/>
              </a:ext>
            </a:extLst>
          </p:cNvPr>
          <p:cNvSpPr txBox="1"/>
          <p:nvPr/>
        </p:nvSpPr>
        <p:spPr>
          <a:xfrm>
            <a:off x="539377" y="514308"/>
            <a:ext cx="4363129" cy="830997"/>
          </a:xfrm>
          <a:prstGeom prst="rect">
            <a:avLst/>
          </a:prstGeom>
          <a:noFill/>
        </p:spPr>
        <p:txBody>
          <a:bodyPr wrap="square" rtlCol="0">
            <a:spAutoFit/>
          </a:bodyPr>
          <a:lstStyle/>
          <a:p>
            <a:r>
              <a:rPr lang="en-US" sz="2400" b="1">
                <a:solidFill>
                  <a:schemeClr val="bg1"/>
                </a:solidFill>
                <a:latin typeface="Gill Sans" panose="020B0502020104020203" pitchFamily="34" charset="-79"/>
                <a:cs typeface="Gill Sans" panose="020B0502020104020203" pitchFamily="34" charset="-79"/>
              </a:rPr>
              <a:t>Data Parallelism in Model Training with PyTorch</a:t>
            </a:r>
          </a:p>
        </p:txBody>
      </p:sp>
      <p:pic>
        <p:nvPicPr>
          <p:cNvPr id="12" name="Picture 2">
            <a:extLst>
              <a:ext uri="{FF2B5EF4-FFF2-40B4-BE49-F238E27FC236}">
                <a16:creationId xmlns:a16="http://schemas.microsoft.com/office/drawing/2014/main" id="{AA1FA9E9-7234-A4D5-2BF0-C4FCBE4486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281" r="29509" b="66436"/>
          <a:stretch/>
        </p:blipFill>
        <p:spPr bwMode="auto">
          <a:xfrm>
            <a:off x="8668410" y="-2272650"/>
            <a:ext cx="1995777" cy="169918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C691E326-9396-DBAD-5594-F024C501C8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1000" b="66436"/>
          <a:stretch/>
        </p:blipFill>
        <p:spPr bwMode="auto">
          <a:xfrm>
            <a:off x="9033399" y="-2287356"/>
            <a:ext cx="1658275" cy="169918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9440AA87-59C2-B125-523F-94FEEC2969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0994" b="66279"/>
          <a:stretch/>
        </p:blipFill>
        <p:spPr bwMode="auto">
          <a:xfrm>
            <a:off x="9137832" y="7874564"/>
            <a:ext cx="1439739" cy="170713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1D73CA0D-CD91-07BC-6B8D-26DECD47CF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316" r="71646" b="33701"/>
          <a:stretch/>
        </p:blipFill>
        <p:spPr bwMode="auto">
          <a:xfrm>
            <a:off x="8270151" y="7816974"/>
            <a:ext cx="1407372" cy="16697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4ADDDF61-94E4-AA0A-C939-757E852CD9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681" t="33473" r="35964" b="33544"/>
          <a:stretch/>
        </p:blipFill>
        <p:spPr bwMode="auto">
          <a:xfrm>
            <a:off x="9225410" y="-2268524"/>
            <a:ext cx="1407372" cy="166977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42625D5C-6281-7198-6DD5-645052DDC7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646" t="33316" b="33701"/>
          <a:stretch/>
        </p:blipFill>
        <p:spPr bwMode="auto">
          <a:xfrm>
            <a:off x="8853666" y="8395304"/>
            <a:ext cx="1407372" cy="16697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a:extLst>
              <a:ext uri="{FF2B5EF4-FFF2-40B4-BE49-F238E27FC236}">
                <a16:creationId xmlns:a16="http://schemas.microsoft.com/office/drawing/2014/main" id="{72AE5C84-D922-01DC-9828-2FBCFDB124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52" t="67017" r="71847"/>
          <a:stretch/>
        </p:blipFill>
        <p:spPr bwMode="auto">
          <a:xfrm>
            <a:off x="9187514" y="8560478"/>
            <a:ext cx="1504160" cy="166977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1685275F-41A7-9B63-545C-C8220E96BE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367" t="67017" r="35278"/>
          <a:stretch/>
        </p:blipFill>
        <p:spPr bwMode="auto">
          <a:xfrm>
            <a:off x="8329713" y="-2272650"/>
            <a:ext cx="1407372" cy="166977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a:extLst>
              <a:ext uri="{FF2B5EF4-FFF2-40B4-BE49-F238E27FC236}">
                <a16:creationId xmlns:a16="http://schemas.microsoft.com/office/drawing/2014/main" id="{1E210993-60D9-94CA-E56B-81C9D5D633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646" t="67017"/>
          <a:stretch/>
        </p:blipFill>
        <p:spPr bwMode="auto">
          <a:xfrm>
            <a:off x="8210776" y="8465526"/>
            <a:ext cx="1407373" cy="166977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64DDD92-D16A-6BF2-66DD-27C31451A41E}"/>
              </a:ext>
            </a:extLst>
          </p:cNvPr>
          <p:cNvSpPr txBox="1"/>
          <p:nvPr/>
        </p:nvSpPr>
        <p:spPr>
          <a:xfrm>
            <a:off x="539377" y="1644664"/>
            <a:ext cx="8686033" cy="1200329"/>
          </a:xfrm>
          <a:prstGeom prst="rect">
            <a:avLst/>
          </a:prstGeom>
          <a:noFill/>
        </p:spPr>
        <p:txBody>
          <a:bodyPr wrap="square">
            <a:spAutoFit/>
          </a:bodyPr>
          <a:lstStyle/>
          <a:p>
            <a:r>
              <a:rPr lang="en-US" dirty="0">
                <a:solidFill>
                  <a:schemeClr val="bg1"/>
                </a:solidFill>
                <a:latin typeface="Century Gothic" panose="020B0502020202020204" pitchFamily="34" charset="0"/>
              </a:rPr>
              <a:t>To boost CNN model training in PyTorch, we utilized </a:t>
            </a:r>
            <a:r>
              <a:rPr lang="en-US" dirty="0" err="1">
                <a:solidFill>
                  <a:schemeClr val="bg1"/>
                </a:solidFill>
                <a:latin typeface="Century Gothic" panose="020B0502020202020204" pitchFamily="34" charset="0"/>
              </a:rPr>
              <a:t>torch.nn.DataParallel</a:t>
            </a:r>
            <a:r>
              <a:rPr lang="en-US" dirty="0">
                <a:solidFill>
                  <a:schemeClr val="bg1"/>
                </a:solidFill>
                <a:latin typeface="Century Gothic" panose="020B0502020202020204" pitchFamily="34" charset="0"/>
              </a:rPr>
              <a:t> for data parallelism across GPUs. This enabled parallel computation of the forward pass, aggregating outputs, and significantly speeding up training while efficiently utilizing hardware resources.</a:t>
            </a:r>
          </a:p>
        </p:txBody>
      </p:sp>
      <p:sp>
        <p:nvSpPr>
          <p:cNvPr id="11" name="TextBox 10">
            <a:extLst>
              <a:ext uri="{FF2B5EF4-FFF2-40B4-BE49-F238E27FC236}">
                <a16:creationId xmlns:a16="http://schemas.microsoft.com/office/drawing/2014/main" id="{82D49AB3-7F68-DDDC-E2DB-75721E368B24}"/>
              </a:ext>
            </a:extLst>
          </p:cNvPr>
          <p:cNvSpPr txBox="1"/>
          <p:nvPr/>
        </p:nvSpPr>
        <p:spPr>
          <a:xfrm>
            <a:off x="539377" y="3182011"/>
            <a:ext cx="4363129" cy="830997"/>
          </a:xfrm>
          <a:prstGeom prst="rect">
            <a:avLst/>
          </a:prstGeom>
          <a:noFill/>
        </p:spPr>
        <p:txBody>
          <a:bodyPr wrap="square" rtlCol="0">
            <a:spAutoFit/>
          </a:bodyPr>
          <a:lstStyle/>
          <a:p>
            <a:r>
              <a:rPr lang="en-US" sz="2400" b="1">
                <a:solidFill>
                  <a:schemeClr val="bg1"/>
                </a:solidFill>
                <a:latin typeface="Gill Sans" panose="020B0502020104020203" pitchFamily="34" charset="-79"/>
                <a:cs typeface="Gill Sans" panose="020B0502020104020203" pitchFamily="34" charset="-79"/>
              </a:rPr>
              <a:t>Multiprocessing for </a:t>
            </a:r>
          </a:p>
          <a:p>
            <a:r>
              <a:rPr lang="en-US" sz="2400" b="1">
                <a:solidFill>
                  <a:schemeClr val="bg1"/>
                </a:solidFill>
                <a:latin typeface="Gill Sans" panose="020B0502020104020203" pitchFamily="34" charset="-79"/>
                <a:cs typeface="Gill Sans" panose="020B0502020104020203" pitchFamily="34" charset="-79"/>
              </a:rPr>
              <a:t>Data Loading</a:t>
            </a:r>
          </a:p>
        </p:txBody>
      </p:sp>
      <p:sp>
        <p:nvSpPr>
          <p:cNvPr id="21" name="TextBox 20">
            <a:extLst>
              <a:ext uri="{FF2B5EF4-FFF2-40B4-BE49-F238E27FC236}">
                <a16:creationId xmlns:a16="http://schemas.microsoft.com/office/drawing/2014/main" id="{6803895D-1A9B-33D6-B422-8A5FFB07C248}"/>
              </a:ext>
            </a:extLst>
          </p:cNvPr>
          <p:cNvSpPr txBox="1"/>
          <p:nvPr/>
        </p:nvSpPr>
        <p:spPr>
          <a:xfrm>
            <a:off x="539377" y="4350026"/>
            <a:ext cx="8812441" cy="1477328"/>
          </a:xfrm>
          <a:prstGeom prst="rect">
            <a:avLst/>
          </a:prstGeom>
          <a:noFill/>
        </p:spPr>
        <p:txBody>
          <a:bodyPr wrap="square" rtlCol="0">
            <a:spAutoFit/>
          </a:bodyPr>
          <a:lstStyle/>
          <a:p>
            <a:r>
              <a:rPr lang="en-US">
                <a:solidFill>
                  <a:schemeClr val="bg1"/>
                </a:solidFill>
                <a:latin typeface="Century Gothic" panose="020B0502020202020204" pitchFamily="34" charset="0"/>
              </a:rPr>
              <a:t>To expedite data loading and preprocessing, crucial for efficient training, we employed Python's multiprocessing and PyTorch's </a:t>
            </a:r>
            <a:r>
              <a:rPr lang="en-US" err="1">
                <a:solidFill>
                  <a:schemeClr val="bg1"/>
                </a:solidFill>
                <a:latin typeface="Century Gothic" panose="020B0502020202020204" pitchFamily="34" charset="0"/>
              </a:rPr>
              <a:t>DataLoader</a:t>
            </a:r>
            <a:r>
              <a:rPr lang="en-US">
                <a:solidFill>
                  <a:schemeClr val="bg1"/>
                </a:solidFill>
                <a:latin typeface="Century Gothic" panose="020B0502020202020204" pitchFamily="34" charset="0"/>
              </a:rPr>
              <a:t> with the </a:t>
            </a:r>
            <a:r>
              <a:rPr lang="en-US" err="1">
                <a:solidFill>
                  <a:schemeClr val="bg1"/>
                </a:solidFill>
                <a:latin typeface="Century Gothic" panose="020B0502020202020204" pitchFamily="34" charset="0"/>
              </a:rPr>
              <a:t>num_workers</a:t>
            </a:r>
            <a:r>
              <a:rPr lang="en-US">
                <a:solidFill>
                  <a:schemeClr val="bg1"/>
                </a:solidFill>
                <a:latin typeface="Century Gothic" panose="020B0502020202020204" pitchFamily="34" charset="0"/>
              </a:rPr>
              <a:t> parameter. This parallelization minimized idle times in the training loop caused by I/O operations, ensuring GPUs remained occupied with computational tasks, thus enhancing throughput and efficiency.</a:t>
            </a:r>
          </a:p>
        </p:txBody>
      </p:sp>
      <p:pic>
        <p:nvPicPr>
          <p:cNvPr id="7170" name="Picture 2" descr="Architecture, computer, parallel, processing icon - Download on Iconfinder">
            <a:extLst>
              <a:ext uri="{FF2B5EF4-FFF2-40B4-BE49-F238E27FC236}">
                <a16:creationId xmlns:a16="http://schemas.microsoft.com/office/drawing/2014/main" id="{3134D9CD-15EE-804B-3724-B5594D75E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5882" y="1035998"/>
            <a:ext cx="1808996" cy="1808996"/>
          </a:xfrm>
          <a:prstGeom prst="roundRect">
            <a:avLst/>
          </a:prstGeom>
          <a:noFill/>
          <a:extLst>
            <a:ext uri="{909E8E84-426E-40DD-AFC4-6F175D3DCCD1}">
              <a14:hiddenFill xmlns:a14="http://schemas.microsoft.com/office/drawing/2010/main">
                <a:solidFill>
                  <a:srgbClr val="FFFFFF"/>
                </a:solidFill>
              </a14:hiddenFill>
            </a:ext>
          </a:extLst>
        </p:spPr>
      </p:pic>
      <p:pic>
        <p:nvPicPr>
          <p:cNvPr id="7174" name="Picture 6" descr="Multiprocessing multitasking icon | Icons ~ Creative Market">
            <a:extLst>
              <a:ext uri="{FF2B5EF4-FFF2-40B4-BE49-F238E27FC236}">
                <a16:creationId xmlns:a16="http://schemas.microsoft.com/office/drawing/2014/main" id="{228CB550-8402-788E-81A9-9FDBDE76C180}"/>
              </a:ext>
            </a:extLst>
          </p:cNvPr>
          <p:cNvPicPr>
            <a:picLocks noChangeArrowheads="1"/>
          </p:cNvPicPr>
          <p:nvPr/>
        </p:nvPicPr>
        <p:blipFill rotWithShape="1">
          <a:blip r:embed="rId4">
            <a:extLst>
              <a:ext uri="{28A0092B-C50C-407E-A947-70E740481C1C}">
                <a14:useLocalDpi xmlns:a14="http://schemas.microsoft.com/office/drawing/2010/main" val="0"/>
              </a:ext>
            </a:extLst>
          </a:blip>
          <a:srcRect l="18466" r="17862"/>
          <a:stretch/>
        </p:blipFill>
        <p:spPr bwMode="auto">
          <a:xfrm>
            <a:off x="9615882" y="4184192"/>
            <a:ext cx="1808997" cy="1808996"/>
          </a:xfrm>
          <a:prstGeom prst="round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338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DB71A-B381-20C9-A9AE-6639A2536DAE}"/>
              </a:ext>
            </a:extLst>
          </p:cNvPr>
          <p:cNvSpPr>
            <a:spLocks noGrp="1"/>
          </p:cNvSpPr>
          <p:nvPr>
            <p:ph type="title"/>
          </p:nvPr>
        </p:nvSpPr>
        <p:spPr/>
        <p:txBody>
          <a:bodyPr/>
          <a:lstStyle/>
          <a:p>
            <a:endParaRPr lang="en-US"/>
          </a:p>
        </p:txBody>
      </p:sp>
      <p:pic>
        <p:nvPicPr>
          <p:cNvPr id="5" name="Content Placeholder 4" descr="A screenshot of a computer program&#10;&#10;Description automatically generated">
            <a:extLst>
              <a:ext uri="{FF2B5EF4-FFF2-40B4-BE49-F238E27FC236}">
                <a16:creationId xmlns:a16="http://schemas.microsoft.com/office/drawing/2014/main" id="{7A004A1A-38E6-E8D8-619E-A94475F4BBA2}"/>
              </a:ext>
            </a:extLst>
          </p:cNvPr>
          <p:cNvPicPr>
            <a:picLocks noGrp="1" noChangeAspect="1"/>
          </p:cNvPicPr>
          <p:nvPr>
            <p:ph idx="1"/>
          </p:nvPr>
        </p:nvPicPr>
        <p:blipFill>
          <a:blip r:embed="rId2"/>
          <a:stretch>
            <a:fillRect/>
          </a:stretch>
        </p:blipFill>
        <p:spPr>
          <a:xfrm>
            <a:off x="1864039" y="1183821"/>
            <a:ext cx="8813520" cy="4490357"/>
          </a:xfrm>
        </p:spPr>
      </p:pic>
    </p:spTree>
    <p:extLst>
      <p:ext uri="{BB962C8B-B14F-4D97-AF65-F5344CB8AC3E}">
        <p14:creationId xmlns:p14="http://schemas.microsoft.com/office/powerpoint/2010/main" val="2843639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F503B-2ADA-B5FF-678E-D66A79D3F3BA}"/>
              </a:ext>
            </a:extLst>
          </p:cNvPr>
          <p:cNvSpPr>
            <a:spLocks noGrp="1"/>
          </p:cNvSpPr>
          <p:nvPr>
            <p:ph type="title"/>
          </p:nvPr>
        </p:nvSpPr>
        <p:spPr/>
        <p:txBody>
          <a:bodyPr/>
          <a:lstStyle/>
          <a:p>
            <a:endParaRPr lang="en-US"/>
          </a:p>
        </p:txBody>
      </p:sp>
      <p:pic>
        <p:nvPicPr>
          <p:cNvPr id="5" name="Content Placeholder 4" descr="A screenshot of a computer program&#10;&#10;Description automatically generated">
            <a:extLst>
              <a:ext uri="{FF2B5EF4-FFF2-40B4-BE49-F238E27FC236}">
                <a16:creationId xmlns:a16="http://schemas.microsoft.com/office/drawing/2014/main" id="{023E6823-E61F-C0E7-0276-4BD6F353011C}"/>
              </a:ext>
            </a:extLst>
          </p:cNvPr>
          <p:cNvPicPr>
            <a:picLocks noGrp="1" noChangeAspect="1"/>
          </p:cNvPicPr>
          <p:nvPr>
            <p:ph idx="1"/>
          </p:nvPr>
        </p:nvPicPr>
        <p:blipFill>
          <a:blip r:embed="rId2"/>
          <a:stretch>
            <a:fillRect/>
          </a:stretch>
        </p:blipFill>
        <p:spPr>
          <a:xfrm>
            <a:off x="1403243" y="640098"/>
            <a:ext cx="8916414" cy="5577803"/>
          </a:xfrm>
        </p:spPr>
      </p:pic>
    </p:spTree>
    <p:extLst>
      <p:ext uri="{BB962C8B-B14F-4D97-AF65-F5344CB8AC3E}">
        <p14:creationId xmlns:p14="http://schemas.microsoft.com/office/powerpoint/2010/main" val="2505654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1665</TotalTime>
  <Words>1528</Words>
  <Application>Microsoft Macintosh PowerPoint</Application>
  <PresentationFormat>Widescreen</PresentationFormat>
  <Paragraphs>133</Paragraphs>
  <Slides>17</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Aptos</vt:lpstr>
      <vt:lpstr>Arial</vt:lpstr>
      <vt:lpstr>Broadway</vt:lpstr>
      <vt:lpstr>Calibri</vt:lpstr>
      <vt:lpstr>Calibri Light</vt:lpstr>
      <vt:lpstr>Century Gothic</vt:lpstr>
      <vt:lpstr>Gill Sans</vt:lpstr>
      <vt:lpstr>Phosphate Solid</vt:lpstr>
      <vt:lpstr>Söhne</vt:lpstr>
      <vt:lpstr>Office Theme</vt:lpstr>
      <vt:lpstr>PowerPoint Presentation</vt:lpstr>
      <vt:lpstr>PowerPoint Presentation</vt:lpstr>
      <vt:lpstr>PowerPoint Presentation</vt:lpstr>
      <vt:lpstr>PowerPoint Presentation</vt:lpstr>
      <vt:lpstr>PowerPoint Presentation</vt:lpstr>
      <vt:lpstr>                        Class Distribution</vt:lpstr>
      <vt:lpstr>PowerPoint Presentation</vt:lpstr>
      <vt:lpstr>PowerPoint Presentation</vt:lpstr>
      <vt:lpstr>PowerPoint Presentation</vt:lpstr>
      <vt:lpstr>Single CPU Time: 102.435 seconds  Multi CPU Time: 637.303 seconds  GPU Time: 8.168 seconds  Multi CPU Speedup: 0.16073202228767164x  GPU Speedup: 12.541013712047015x  Multi CPU Efficiency: 0.04018300557191791</vt:lpstr>
      <vt:lpstr>PowerPoint Presentation</vt:lpstr>
      <vt:lpstr>PowerPoint Presentation</vt:lpstr>
      <vt:lpstr>                      Classification report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Aneesh Koka</dc:creator>
  <cp:lastModifiedBy>Aneesh Koka</cp:lastModifiedBy>
  <cp:revision>2</cp:revision>
  <dcterms:created xsi:type="dcterms:W3CDTF">2024-04-10T21:20:34Z</dcterms:created>
  <dcterms:modified xsi:type="dcterms:W3CDTF">2024-04-12T01:06:11Z</dcterms:modified>
</cp:coreProperties>
</file>