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erriweather Light"/>
      <p:regular r:id="rId31"/>
      <p:bold r:id="rId32"/>
      <p:italic r:id="rId33"/>
      <p:boldItalic r:id="rId34"/>
    </p:embeddedFont>
    <p:embeddedFont>
      <p:font typeface="Montserrat"/>
      <p:regular r:id="rId35"/>
      <p:bold r:id="rId36"/>
      <p:italic r:id="rId37"/>
      <p:boldItalic r:id="rId38"/>
    </p:embeddedFont>
    <p:embeddedFont>
      <p:font typeface="Open Sans SemiBold"/>
      <p:regular r:id="rId39"/>
      <p:bold r:id="rId40"/>
      <p:italic r:id="rId41"/>
      <p:boldItalic r:id="rId42"/>
    </p:embeddedFont>
    <p:embeddedFont>
      <p:font typeface="Vidaloka"/>
      <p:regular r:id="rId43"/>
    </p:embeddedFont>
    <p:embeddedFont>
      <p:font typeface="Russo One"/>
      <p:regular r:id="rId44"/>
    </p:embeddedFont>
    <p:embeddedFont>
      <p:font typeface="Mako"/>
      <p:regular r:id="rId45"/>
    </p:embeddedFont>
    <p:embeddedFont>
      <p:font typeface="Crimson Text"/>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44" Type="http://schemas.openxmlformats.org/officeDocument/2006/relationships/font" Target="fonts/RussoOne-regular.fntdata"/><Relationship Id="rId43" Type="http://schemas.openxmlformats.org/officeDocument/2006/relationships/font" Target="fonts/Vidaloka-regular.fntdata"/><Relationship Id="rId46" Type="http://schemas.openxmlformats.org/officeDocument/2006/relationships/font" Target="fonts/CrimsonText-regular.fntdata"/><Relationship Id="rId45" Type="http://schemas.openxmlformats.org/officeDocument/2006/relationships/font" Target="fonts/Mak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rimsonText-italic.fntdata"/><Relationship Id="rId47" Type="http://schemas.openxmlformats.org/officeDocument/2006/relationships/font" Target="fonts/CrimsonText-bold.fntdata"/><Relationship Id="rId49" Type="http://schemas.openxmlformats.org/officeDocument/2006/relationships/font" Target="fonts/CrimsonTex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Light-regular.fntdata"/><Relationship Id="rId30" Type="http://schemas.openxmlformats.org/officeDocument/2006/relationships/slide" Target="slides/slide26.xml"/><Relationship Id="rId33" Type="http://schemas.openxmlformats.org/officeDocument/2006/relationships/font" Target="fonts/MerriweatherLight-italic.fntdata"/><Relationship Id="rId32" Type="http://schemas.openxmlformats.org/officeDocument/2006/relationships/font" Target="fonts/MerriweatherLight-bold.fntdata"/><Relationship Id="rId35" Type="http://schemas.openxmlformats.org/officeDocument/2006/relationships/font" Target="fonts/Montserrat-regular.fntdata"/><Relationship Id="rId34" Type="http://schemas.openxmlformats.org/officeDocument/2006/relationships/font" Target="fonts/MerriweatherLight-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OpenSansSemiBold-regular.fntdata"/><Relationship Id="rId38"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2e80127a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2e80127a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e80127ad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e80127ad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e80127a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2e80127a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2e80127ad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2e80127ad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2e80127a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2e80127a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2e80127ad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2e80127ad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2e80127ad5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2e80127ad5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2e80127ad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2e80127ad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2e80127a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2e80127a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2e80127ad5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2e80127ad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2e80127ad5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2e80127ad5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2e80127ad5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2e80127ad5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2e80127ad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2e80127ad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e80127ad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2e80127ad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2e80127a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2e80127a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2e80127a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2e80127a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2e80127a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2e80127a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e80127ad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2e80127ad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2e80127a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2e80127a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2e80127ad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2e80127a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drive/folders/1OpOS-5FZDj6XRF-AOlD07a-sPpBK4CoM?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bodo-winter.net/tutorial/bw_LME_tutorial1.pdf" TargetMode="External"/><Relationship Id="rId4" Type="http://schemas.openxmlformats.org/officeDocument/2006/relationships/hyperlink" Target="https://bodo-winter.net/tutorial/bw_LME_tutorial2.pdf" TargetMode="External"/><Relationship Id="rId9" Type="http://schemas.openxmlformats.org/officeDocument/2006/relationships/hyperlink" Target="https://www.researchgate.net/profile/Thomas-Kwapil/publication/13977851_Magical_Ideation_and_Social_Anhedonia_as_Predictors_of_Psychosis_Proneness_A_Partial_Replication/links/0c96051d5beea2c8d4000000/Magical-Ideation-and-Social-Anhedonia-as-Predictors-of-Psychosis-Proneness-A-Partial-Replication.pdf" TargetMode="External"/><Relationship Id="rId5" Type="http://schemas.openxmlformats.org/officeDocument/2006/relationships/hyperlink" Target="https://onlinelibrary.wiley.com/doi/pdf/10.1111/tops.12145" TargetMode="External"/><Relationship Id="rId6" Type="http://schemas.openxmlformats.org/officeDocument/2006/relationships/hyperlink" Target="https://www.researchgate.net/publication/317237658_A_Primer_on_Foraging_and_the_ExploreExploit_Trade-Off_for_Psychiatry_Research" TargetMode="External"/><Relationship Id="rId7" Type="http://schemas.openxmlformats.org/officeDocument/2006/relationships/hyperlink" Target="https://pubmed.ncbi.nlm.nih.gov/31431340/" TargetMode="External"/><Relationship Id="rId8" Type="http://schemas.openxmlformats.org/officeDocument/2006/relationships/hyperlink" Target="https://www.researchgate.net/publication/361084748_Decision-Making_under_Stress_in_Volatile_Environments" TargetMode="External"/><Relationship Id="rId11" Type="http://schemas.openxmlformats.org/officeDocument/2006/relationships/hyperlink" Target="https://pubmed.ncbi.nlm.nih.gov/16054803/" TargetMode="External"/><Relationship Id="rId10" Type="http://schemas.openxmlformats.org/officeDocument/2006/relationships/hyperlink" Target="https://psyarxiv.com/xjkb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37" y="582975"/>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UGP-II: EE392A</a:t>
            </a:r>
            <a:endParaRPr/>
          </a:p>
        </p:txBody>
      </p:sp>
      <p:sp>
        <p:nvSpPr>
          <p:cNvPr id="473" name="Google Shape;473;p54"/>
          <p:cNvSpPr txBox="1"/>
          <p:nvPr>
            <p:ph idx="1" type="subTitle"/>
          </p:nvPr>
        </p:nvSpPr>
        <p:spPr>
          <a:xfrm>
            <a:off x="1039963" y="2635575"/>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Using a restless bandit game to investigate how schizotypy</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affects decision-making in dynamically changing environments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457200" lvl="0" marL="2286000" rtl="0" algn="ctr">
              <a:spcBef>
                <a:spcPts val="0"/>
              </a:spcBef>
              <a:spcAft>
                <a:spcPts val="0"/>
              </a:spcAft>
              <a:buClr>
                <a:schemeClr val="dk1"/>
              </a:buClr>
              <a:buSzPts val="1100"/>
              <a:buFont typeface="Arial"/>
              <a:buNone/>
            </a:pPr>
            <a:r>
              <a:rPr lang="en">
                <a:solidFill>
                  <a:schemeClr val="dk1"/>
                </a:solidFill>
              </a:rPr>
              <a:t> Presented by -</a:t>
            </a:r>
            <a:endParaRPr>
              <a:solidFill>
                <a:schemeClr val="dk1"/>
              </a:solidFill>
            </a:endParaRPr>
          </a:p>
          <a:p>
            <a:pPr indent="0" lvl="0" marL="4114800" rtl="0" algn="l">
              <a:spcBef>
                <a:spcPts val="0"/>
              </a:spcBef>
              <a:spcAft>
                <a:spcPts val="0"/>
              </a:spcAft>
              <a:buClr>
                <a:schemeClr val="dk1"/>
              </a:buClr>
              <a:buSzPts val="1100"/>
              <a:buFont typeface="Arial"/>
              <a:buNone/>
            </a:pPr>
            <a:r>
              <a:rPr lang="en">
                <a:solidFill>
                  <a:schemeClr val="dk1"/>
                </a:solidFill>
              </a:rPr>
              <a:t>Sanika Sanjeev Gumaste</a:t>
            </a:r>
            <a:endParaRPr>
              <a:solidFill>
                <a:schemeClr val="dk1"/>
              </a:solidFill>
            </a:endParaRPr>
          </a:p>
          <a:p>
            <a:pPr indent="457200" lvl="0" marL="3657600" rtl="0" algn="l">
              <a:spcBef>
                <a:spcPts val="0"/>
              </a:spcBef>
              <a:spcAft>
                <a:spcPts val="0"/>
              </a:spcAft>
              <a:buClr>
                <a:schemeClr val="dk1"/>
              </a:buClr>
              <a:buSzPts val="1100"/>
              <a:buFont typeface="Arial"/>
              <a:buNone/>
            </a:pPr>
            <a:r>
              <a:rPr lang="en">
                <a:solidFill>
                  <a:schemeClr val="dk1"/>
                </a:solidFill>
              </a:rPr>
              <a:t>200865</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3"/>
          <p:cNvSpPr txBox="1"/>
          <p:nvPr>
            <p:ph idx="1" type="subTitle"/>
          </p:nvPr>
        </p:nvSpPr>
        <p:spPr>
          <a:xfrm>
            <a:off x="860650" y="1285400"/>
            <a:ext cx="6711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Generalised Linear Mixed Models: </a:t>
            </a:r>
            <a:r>
              <a:rPr lang="en">
                <a:solidFill>
                  <a:schemeClr val="dk1"/>
                </a:solidFill>
              </a:rPr>
              <a:t>GLMMs are an extension of the generalised linear models. To implement GLMMs, we take into consideration sets of models, and not a single model at the same time. </a:t>
            </a:r>
            <a:endParaRPr>
              <a:solidFill>
                <a:schemeClr val="dk1"/>
              </a:solidFill>
            </a:endParaRPr>
          </a:p>
          <a:p>
            <a:pPr indent="0" lvl="0" marL="0" rtl="0" algn="l">
              <a:spcBef>
                <a:spcPts val="1000"/>
              </a:spcBef>
              <a:spcAft>
                <a:spcPts val="0"/>
              </a:spcAft>
              <a:buNone/>
            </a:pPr>
            <a:r>
              <a:rPr lang="en">
                <a:solidFill>
                  <a:schemeClr val="dk1"/>
                </a:solidFill>
              </a:rPr>
              <a:t>One set of models consists of about 8 models. We can compare the best outcomes of these models and compare them across sets. </a:t>
            </a:r>
            <a:endParaRPr>
              <a:solidFill>
                <a:schemeClr val="dk1"/>
              </a:solidFill>
            </a:endParaRPr>
          </a:p>
          <a:p>
            <a:pPr indent="0" lvl="0" marL="0" rtl="0" algn="l">
              <a:spcBef>
                <a:spcPts val="1000"/>
              </a:spcBef>
              <a:spcAft>
                <a:spcPts val="0"/>
              </a:spcAft>
              <a:buNone/>
            </a:pPr>
            <a:r>
              <a:rPr lang="en">
                <a:solidFill>
                  <a:schemeClr val="dk1"/>
                </a:solidFill>
              </a:rPr>
              <a:t>We use AIC and BIC scores to analyse the outputs of the GLMMs. Lower the scores, better the model. </a:t>
            </a:r>
            <a:endParaRPr>
              <a:solidFill>
                <a:schemeClr val="dk1"/>
              </a:solidFill>
            </a:endParaRPr>
          </a:p>
          <a:p>
            <a:pPr indent="0" lvl="0" marL="0" rtl="0" algn="l">
              <a:spcBef>
                <a:spcPts val="1000"/>
              </a:spcBef>
              <a:spcAft>
                <a:spcPts val="0"/>
              </a:spcAft>
              <a:buNone/>
            </a:pPr>
            <a:r>
              <a:rPr lang="en">
                <a:solidFill>
                  <a:schemeClr val="dk1"/>
                </a:solidFill>
              </a:rPr>
              <a:t>PFA the tutorial used for GLMMs in the References section.</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sp>
        <p:nvSpPr>
          <p:cNvPr id="540" name="Google Shape;540;p63"/>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idx="1" type="subTitle"/>
          </p:nvPr>
        </p:nvSpPr>
        <p:spPr>
          <a:xfrm>
            <a:off x="860650" y="1285400"/>
            <a:ext cx="6711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Schizotypy:</a:t>
            </a:r>
            <a:r>
              <a:rPr lang="en">
                <a:solidFill>
                  <a:schemeClr val="dk1"/>
                </a:solidFill>
              </a:rPr>
              <a:t> Schizotypy is a theoretical concept that posits a continuum of personality characteristics and experiences, ranging from normal dissociative, imaginative states to extreme states of mind related to psychosis, especially schizophrenia.</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Schizophrenia is a serious mental disorder in which people interpret reality abnormally. It may result in some combination of hallucinations, delusions, and extremely disordered thinking and behavior that impairs daily functioning and can be disabling.</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There are three types of symptoms related to schizophrenia -</a:t>
            </a:r>
            <a:br>
              <a:rPr lang="en">
                <a:solidFill>
                  <a:schemeClr val="dk1"/>
                </a:solidFill>
              </a:rPr>
            </a:br>
            <a:r>
              <a:rPr lang="en">
                <a:solidFill>
                  <a:schemeClr val="dk1"/>
                </a:solidFill>
              </a:rPr>
              <a:t>1. Positive symptoms - Hallucinations, delusions, and disorganized speech and thoughts</a:t>
            </a:r>
            <a:br>
              <a:rPr lang="en">
                <a:solidFill>
                  <a:schemeClr val="dk1"/>
                </a:solidFill>
              </a:rPr>
            </a:br>
            <a:r>
              <a:rPr lang="en">
                <a:solidFill>
                  <a:schemeClr val="dk1"/>
                </a:solidFill>
              </a:rPr>
              <a:t>2. Negative symptoms - Apathy and withdrawal</a:t>
            </a:r>
            <a:br>
              <a:rPr lang="en">
                <a:solidFill>
                  <a:schemeClr val="dk1"/>
                </a:solidFill>
              </a:rPr>
            </a:br>
            <a:r>
              <a:rPr lang="en">
                <a:solidFill>
                  <a:schemeClr val="dk1"/>
                </a:solidFill>
              </a:rPr>
              <a:t>3. Cognitive symptoms - Memory issues, inability to decide and process social cues</a:t>
            </a:r>
            <a:endParaRPr>
              <a:solidFill>
                <a:schemeClr val="dk1"/>
              </a:solidFill>
            </a:endParaRPr>
          </a:p>
          <a:p>
            <a:pPr indent="0" lvl="0" marL="0" rtl="0" algn="l">
              <a:spcBef>
                <a:spcPts val="1000"/>
              </a:spcBef>
              <a:spcAft>
                <a:spcPts val="1000"/>
              </a:spcAft>
              <a:buNone/>
            </a:pPr>
            <a:r>
              <a:t/>
            </a:r>
            <a:endParaRPr>
              <a:solidFill>
                <a:schemeClr val="dk1"/>
              </a:solidFill>
            </a:endParaRPr>
          </a:p>
        </p:txBody>
      </p:sp>
      <p:sp>
        <p:nvSpPr>
          <p:cNvPr id="546" name="Google Shape;546;p6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type="title"/>
          </p:nvPr>
        </p:nvSpPr>
        <p:spPr>
          <a:xfrm>
            <a:off x="3461550" y="2389825"/>
            <a:ext cx="26685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52" name="Google Shape;552;p65"/>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53" name="Google Shape;553;p65"/>
          <p:cNvSpPr txBox="1"/>
          <p:nvPr>
            <p:ph idx="1" type="subTitle"/>
          </p:nvPr>
        </p:nvSpPr>
        <p:spPr>
          <a:xfrm>
            <a:off x="2291400" y="3208225"/>
            <a:ext cx="45612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chemeClr val="hlink"/>
                </a:solidFill>
                <a:hlinkClick r:id="rId3"/>
              </a:rPr>
              <a:t>https://drive.google.com/drive/folders/1OpOS-5FZDj6XRF-AOlD07a-sPpBK4CoM?usp=sharing</a:t>
            </a:r>
            <a:r>
              <a:rPr lang="en">
                <a:solidFill>
                  <a:schemeClr val="dk1"/>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Level 2</a:t>
            </a:r>
            <a:endParaRPr/>
          </a:p>
        </p:txBody>
      </p:sp>
      <p:sp>
        <p:nvSpPr>
          <p:cNvPr id="559" name="Google Shape;559;p6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Refining the models to get the best set of models</a:t>
            </a:r>
            <a:endParaRPr/>
          </a:p>
        </p:txBody>
      </p:sp>
      <p:sp>
        <p:nvSpPr>
          <p:cNvPr id="560" name="Google Shape;560;p6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Level 1</a:t>
            </a:r>
            <a:endParaRPr/>
          </a:p>
        </p:txBody>
      </p:sp>
      <p:sp>
        <p:nvSpPr>
          <p:cNvPr id="561" name="Google Shape;561;p6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Running various combinations of models</a:t>
            </a:r>
            <a:endParaRPr/>
          </a:p>
        </p:txBody>
      </p:sp>
      <p:sp>
        <p:nvSpPr>
          <p:cNvPr id="562" name="Google Shape;562;p6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Level 3</a:t>
            </a:r>
            <a:endParaRPr/>
          </a:p>
        </p:txBody>
      </p:sp>
      <p:sp>
        <p:nvSpPr>
          <p:cNvPr id="563" name="Google Shape;563;p6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Analysing the best models with Schizotypy</a:t>
            </a:r>
            <a:endParaRPr/>
          </a:p>
        </p:txBody>
      </p:sp>
      <p:grpSp>
        <p:nvGrpSpPr>
          <p:cNvPr id="564" name="Google Shape;564;p66"/>
          <p:cNvGrpSpPr/>
          <p:nvPr/>
        </p:nvGrpSpPr>
        <p:grpSpPr>
          <a:xfrm>
            <a:off x="1590600" y="1752050"/>
            <a:ext cx="1011000" cy="930000"/>
            <a:chOff x="3173876" y="1739175"/>
            <a:chExt cx="1011000" cy="930000"/>
          </a:xfrm>
        </p:grpSpPr>
        <p:sp>
          <p:nvSpPr>
            <p:cNvPr id="565" name="Google Shape;565;p66"/>
            <p:cNvSpPr/>
            <p:nvPr/>
          </p:nvSpPr>
          <p:spPr>
            <a:xfrm>
              <a:off x="3214375" y="1739175"/>
              <a:ext cx="930000" cy="930000"/>
            </a:xfrm>
            <a:prstGeom prst="rect">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6"/>
            <p:cNvSpPr txBox="1"/>
            <p:nvPr/>
          </p:nvSpPr>
          <p:spPr>
            <a:xfrm>
              <a:off x="3173876" y="1870425"/>
              <a:ext cx="10110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grpSp>
      <p:grpSp>
        <p:nvGrpSpPr>
          <p:cNvPr id="567" name="Google Shape;567;p66"/>
          <p:cNvGrpSpPr/>
          <p:nvPr/>
        </p:nvGrpSpPr>
        <p:grpSpPr>
          <a:xfrm>
            <a:off x="4074125" y="1752050"/>
            <a:ext cx="1011000" cy="930000"/>
            <a:chOff x="3173876" y="1739175"/>
            <a:chExt cx="1011000" cy="930000"/>
          </a:xfrm>
        </p:grpSpPr>
        <p:sp>
          <p:nvSpPr>
            <p:cNvPr id="568" name="Google Shape;568;p66"/>
            <p:cNvSpPr/>
            <p:nvPr/>
          </p:nvSpPr>
          <p:spPr>
            <a:xfrm>
              <a:off x="3214375" y="1739175"/>
              <a:ext cx="930000" cy="930000"/>
            </a:xfrm>
            <a:prstGeom prst="rect">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6"/>
            <p:cNvSpPr txBox="1"/>
            <p:nvPr/>
          </p:nvSpPr>
          <p:spPr>
            <a:xfrm>
              <a:off x="3173876" y="1870425"/>
              <a:ext cx="10110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grpSp>
      <p:grpSp>
        <p:nvGrpSpPr>
          <p:cNvPr id="570" name="Google Shape;570;p66"/>
          <p:cNvGrpSpPr/>
          <p:nvPr/>
        </p:nvGrpSpPr>
        <p:grpSpPr>
          <a:xfrm>
            <a:off x="6557650" y="1752050"/>
            <a:ext cx="1011000" cy="930000"/>
            <a:chOff x="3173876" y="1739175"/>
            <a:chExt cx="1011000" cy="930000"/>
          </a:xfrm>
        </p:grpSpPr>
        <p:sp>
          <p:nvSpPr>
            <p:cNvPr id="571" name="Google Shape;571;p66"/>
            <p:cNvSpPr/>
            <p:nvPr/>
          </p:nvSpPr>
          <p:spPr>
            <a:xfrm>
              <a:off x="3214375" y="1739175"/>
              <a:ext cx="930000" cy="930000"/>
            </a:xfrm>
            <a:prstGeom prst="rect">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6"/>
            <p:cNvSpPr txBox="1"/>
            <p:nvPr/>
          </p:nvSpPr>
          <p:spPr>
            <a:xfrm>
              <a:off x="3173876" y="1870425"/>
              <a:ext cx="10110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grpSp>
      <p:sp>
        <p:nvSpPr>
          <p:cNvPr id="573" name="Google Shape;573;p6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1000"/>
                                        <p:tgtEl>
                                          <p:spTgt spid="5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1000"/>
                                        <p:tgtEl>
                                          <p:spTgt spid="5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1000"/>
                                        <p:tgtEl>
                                          <p:spTgt spid="5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1000"/>
                                        <p:tgtEl>
                                          <p:spTgt spid="5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1000"/>
                                        <p:tgtEl>
                                          <p:spTgt spid="5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1000"/>
                                        <p:tgtEl>
                                          <p:spTgt spid="5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1000"/>
                                        <p:tgtEl>
                                          <p:spTgt spid="5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Best model from this set:</a:t>
            </a:r>
            <a:r>
              <a:rPr lang="en"/>
              <a:t> lmer.7 &lt;- lmer(advantageous ~ stable + stress + stress:stable + scale(max1) + scale(diff3) + scale(diff2) +scale(diff1) +(1|run_id), data=df, REML=FALSE)</a:t>
            </a:r>
            <a:endParaRPr/>
          </a:p>
          <a:p>
            <a:pPr indent="0" lvl="0" marL="0" rtl="0" algn="l">
              <a:spcBef>
                <a:spcPts val="1000"/>
              </a:spcBef>
              <a:spcAft>
                <a:spcPts val="0"/>
              </a:spcAft>
              <a:buNone/>
            </a:pPr>
            <a:r>
              <a:rPr b="1" lang="en"/>
              <a:t>Analysis: </a:t>
            </a:r>
            <a:r>
              <a:rPr lang="en"/>
              <a:t>Using stress, scale(max1) and scale(diff3)  in the model decreases the AIC and BIC scores</a:t>
            </a:r>
            <a:endParaRPr/>
          </a:p>
          <a:p>
            <a:pPr indent="0" lvl="0" marL="0" rtl="0" algn="l">
              <a:spcBef>
                <a:spcPts val="1000"/>
              </a:spcBef>
              <a:spcAft>
                <a:spcPts val="0"/>
              </a:spcAft>
              <a:buClr>
                <a:schemeClr val="dk1"/>
              </a:buClr>
              <a:buSzPts val="1100"/>
              <a:buFont typeface="Arial"/>
              <a:buNone/>
            </a:pPr>
            <a:r>
              <a:rPr lang="en"/>
              <a:t>The key variable that causes a significant increase in efficiency is scale(diff3)</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579" name="Google Shape;579;p6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Level 1</a:t>
            </a:r>
            <a:endParaRPr/>
          </a:p>
        </p:txBody>
      </p:sp>
      <p:pic>
        <p:nvPicPr>
          <p:cNvPr id="580" name="Google Shape;580;p67"/>
          <p:cNvPicPr preferRelativeResize="0"/>
          <p:nvPr/>
        </p:nvPicPr>
        <p:blipFill>
          <a:blip r:embed="rId3">
            <a:alphaModFix/>
          </a:blip>
          <a:stretch>
            <a:fillRect/>
          </a:stretch>
        </p:blipFill>
        <p:spPr>
          <a:xfrm>
            <a:off x="4743150" y="1658063"/>
            <a:ext cx="4039125" cy="2427774"/>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Level 2</a:t>
            </a:r>
            <a:endParaRPr/>
          </a:p>
        </p:txBody>
      </p:sp>
      <p:pic>
        <p:nvPicPr>
          <p:cNvPr id="586" name="Google Shape;586;p68"/>
          <p:cNvPicPr preferRelativeResize="0"/>
          <p:nvPr/>
        </p:nvPicPr>
        <p:blipFill>
          <a:blip r:embed="rId3">
            <a:alphaModFix/>
          </a:blip>
          <a:stretch>
            <a:fillRect/>
          </a:stretch>
        </p:blipFill>
        <p:spPr>
          <a:xfrm>
            <a:off x="561438" y="1428875"/>
            <a:ext cx="8021126" cy="285147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19 sets of models (19*8 models in total), we finally get a set of 19 best models.</a:t>
            </a:r>
            <a:endParaRPr/>
          </a:p>
          <a:p>
            <a:pPr indent="0" lvl="0" marL="0" rtl="0" algn="l">
              <a:spcBef>
                <a:spcPts val="1000"/>
              </a:spcBef>
              <a:spcAft>
                <a:spcPts val="1000"/>
              </a:spcAft>
              <a:buNone/>
            </a:pPr>
            <a:r>
              <a:rPr lang="en"/>
              <a:t>Comparing the best from every set, we get the chart shown here. We consider the three </a:t>
            </a:r>
            <a:r>
              <a:rPr lang="en"/>
              <a:t>local</a:t>
            </a:r>
            <a:r>
              <a:rPr lang="en"/>
              <a:t> minima as the three best models for further </a:t>
            </a:r>
            <a:r>
              <a:rPr lang="en"/>
              <a:t>analysis</a:t>
            </a:r>
            <a:r>
              <a:rPr lang="en"/>
              <a:t>. </a:t>
            </a:r>
            <a:endParaRPr/>
          </a:p>
        </p:txBody>
      </p:sp>
      <p:sp>
        <p:nvSpPr>
          <p:cNvPr id="592" name="Google Shape;592;p6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Level 2</a:t>
            </a:r>
            <a:endParaRPr/>
          </a:p>
        </p:txBody>
      </p:sp>
      <p:pic>
        <p:nvPicPr>
          <p:cNvPr id="593" name="Google Shape;593;p69"/>
          <p:cNvPicPr preferRelativeResize="0"/>
          <p:nvPr/>
        </p:nvPicPr>
        <p:blipFill>
          <a:blip r:embed="rId3">
            <a:alphaModFix/>
          </a:blip>
          <a:stretch>
            <a:fillRect/>
          </a:stretch>
        </p:blipFill>
        <p:spPr>
          <a:xfrm>
            <a:off x="4743150" y="1878313"/>
            <a:ext cx="4096049" cy="19872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0"/>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three models use stress as the primary variable, whereas the next three models use schiz_score as the primary variable. </a:t>
            </a:r>
            <a:endParaRPr/>
          </a:p>
          <a:p>
            <a:pPr indent="0" lvl="0" marL="0" rtl="0" algn="l">
              <a:spcBef>
                <a:spcPts val="1000"/>
              </a:spcBef>
              <a:spcAft>
                <a:spcPts val="1000"/>
              </a:spcAft>
              <a:buNone/>
            </a:pPr>
            <a:r>
              <a:rPr lang="en"/>
              <a:t>As we can see, schizotypy has a higher impact on the GLMMs. To get more such conclusions, we need to run more models to compare the effect of adding schizotypy scores in the model.</a:t>
            </a:r>
            <a:endParaRPr/>
          </a:p>
        </p:txBody>
      </p:sp>
      <p:sp>
        <p:nvSpPr>
          <p:cNvPr id="599" name="Google Shape;599;p7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Level 3</a:t>
            </a:r>
            <a:endParaRPr/>
          </a:p>
        </p:txBody>
      </p:sp>
      <p:pic>
        <p:nvPicPr>
          <p:cNvPr id="600" name="Google Shape;600;p70"/>
          <p:cNvPicPr preferRelativeResize="0"/>
          <p:nvPr/>
        </p:nvPicPr>
        <p:blipFill>
          <a:blip r:embed="rId3">
            <a:alphaModFix/>
          </a:blip>
          <a:stretch>
            <a:fillRect/>
          </a:stretch>
        </p:blipFill>
        <p:spPr>
          <a:xfrm>
            <a:off x="4895550" y="1340750"/>
            <a:ext cx="4096050" cy="2461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type="title"/>
          </p:nvPr>
        </p:nvSpPr>
        <p:spPr>
          <a:xfrm>
            <a:off x="3049500" y="2366275"/>
            <a:ext cx="30450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06" name="Google Shape;606;p71"/>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2"/>
          <p:cNvSpPr txBox="1"/>
          <p:nvPr>
            <p:ph idx="1" type="subTitle"/>
          </p:nvPr>
        </p:nvSpPr>
        <p:spPr>
          <a:xfrm>
            <a:off x="860650" y="1285400"/>
            <a:ext cx="6711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Belief updating can be an essential biological marker in tracking mental health illnesses. To assess this, we have used a restless four-arm bandit game with corresponding schizotypy survey results. </a:t>
            </a:r>
            <a:endParaRPr>
              <a:solidFill>
                <a:schemeClr val="dk1"/>
              </a:solidFill>
            </a:endParaRPr>
          </a:p>
          <a:p>
            <a:pPr indent="0" lvl="0" marL="0" rtl="0" algn="l">
              <a:spcBef>
                <a:spcPts val="1000"/>
              </a:spcBef>
              <a:spcAft>
                <a:spcPts val="0"/>
              </a:spcAft>
              <a:buNone/>
            </a:pPr>
            <a:r>
              <a:rPr lang="en">
                <a:solidFill>
                  <a:schemeClr val="dk1"/>
                </a:solidFill>
              </a:rPr>
              <a:t>The four-arm game consists of four slot machines with varying rewards the participant can choose between to maximize the rewards. The game helps us determine the belief updating of the participants using analytical parameters such as advantageous choices and switching options.</a:t>
            </a:r>
            <a:endParaRPr>
              <a:solidFill>
                <a:schemeClr val="dk1"/>
              </a:solidFill>
            </a:endParaRPr>
          </a:p>
          <a:p>
            <a:pPr indent="0" lvl="0" marL="0" rtl="0" algn="l">
              <a:spcBef>
                <a:spcPts val="1000"/>
              </a:spcBef>
              <a:spcAft>
                <a:spcPts val="1000"/>
              </a:spcAft>
              <a:buNone/>
            </a:pPr>
            <a:r>
              <a:rPr lang="en">
                <a:solidFill>
                  <a:schemeClr val="dk1"/>
                </a:solidFill>
              </a:rPr>
              <a:t>To analyse the correlation, we use variables such as the maximum and minimum rewards, the difference between any two rewards, etc. </a:t>
            </a:r>
            <a:endParaRPr>
              <a:solidFill>
                <a:schemeClr val="dk1"/>
              </a:solidFill>
            </a:endParaRPr>
          </a:p>
        </p:txBody>
      </p:sp>
      <p:sp>
        <p:nvSpPr>
          <p:cNvPr id="612" name="Google Shape;612;p7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Motivation</a:t>
            </a:r>
            <a:endParaRPr/>
          </a:p>
        </p:txBody>
      </p:sp>
      <p:sp>
        <p:nvSpPr>
          <p:cNvPr id="479" name="Google Shape;479;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5"/>
          <p:cNvSpPr txBox="1"/>
          <p:nvPr>
            <p:ph idx="13" type="title"/>
          </p:nvPr>
        </p:nvSpPr>
        <p:spPr>
          <a:xfrm>
            <a:off x="14826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1" name="Google Shape;481;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2" name="Google Shape;482;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83" name="Google Shape;483;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Methods</a:t>
            </a:r>
            <a:endParaRPr/>
          </a:p>
        </p:txBody>
      </p:sp>
      <p:sp>
        <p:nvSpPr>
          <p:cNvPr id="484" name="Google Shape;484;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55"/>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a:t>
            </a:r>
            <a:endParaRPr/>
          </a:p>
        </p:txBody>
      </p:sp>
      <p:sp>
        <p:nvSpPr>
          <p:cNvPr id="486" name="Google Shape;486;p55"/>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a:t>
            </a:r>
            <a:endParaRPr/>
          </a:p>
        </p:txBody>
      </p:sp>
      <p:sp>
        <p:nvSpPr>
          <p:cNvPr id="487" name="Google Shape;487;p55"/>
          <p:cNvSpPr txBox="1"/>
          <p:nvPr>
            <p:ph idx="16" type="title"/>
          </p:nvPr>
        </p:nvSpPr>
        <p:spPr>
          <a:xfrm>
            <a:off x="41664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8" name="Google Shape;488;p55"/>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89" name="Google Shape;489;p55"/>
          <p:cNvSpPr txBox="1"/>
          <p:nvPr>
            <p:ph idx="19" type="title"/>
          </p:nvPr>
        </p:nvSpPr>
        <p:spPr>
          <a:xfrm>
            <a:off x="68502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0" name="Google Shape;490;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1000"/>
                                        <p:tgtEl>
                                          <p:spTgt spid="4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000"/>
                                        <p:tgtEl>
                                          <p:spTgt spid="4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1000"/>
                                        <p:tgtEl>
                                          <p:spTgt spid="4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1000"/>
                                        <p:tgtEl>
                                          <p:spTgt spid="4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3"/>
          <p:cNvSpPr txBox="1"/>
          <p:nvPr>
            <p:ph idx="1" type="subTitle"/>
          </p:nvPr>
        </p:nvSpPr>
        <p:spPr>
          <a:xfrm>
            <a:off x="860650" y="1285400"/>
            <a:ext cx="6711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desirable conclusion from this experiment can be presented by evaluating every one of the four sets of 50 choices each in which the participant plays the game. </a:t>
            </a:r>
            <a:endParaRPr>
              <a:solidFill>
                <a:schemeClr val="dk1"/>
              </a:solidFill>
            </a:endParaRPr>
          </a:p>
          <a:p>
            <a:pPr indent="0" lvl="0" marL="0" rtl="0" algn="l">
              <a:spcBef>
                <a:spcPts val="1000"/>
              </a:spcBef>
              <a:spcAft>
                <a:spcPts val="0"/>
              </a:spcAft>
              <a:buNone/>
            </a:pPr>
            <a:r>
              <a:rPr lang="en">
                <a:solidFill>
                  <a:schemeClr val="dk1"/>
                </a:solidFill>
              </a:rPr>
              <a:t>Extreme switching could indicate uncertainty and instability of the participant’s decision-making, whereas minimal switching could indicate subpar belief updating in the participants. The choosing of advantageous choices can be analyzed on the basis of volatility and block. It could be a negative indicator if the person plays un-cautiously in negative blocks. </a:t>
            </a:r>
            <a:endParaRPr>
              <a:solidFill>
                <a:schemeClr val="dk1"/>
              </a:solidFill>
            </a:endParaRPr>
          </a:p>
          <a:p>
            <a:pPr indent="0" lvl="0" marL="0" rtl="0" algn="l">
              <a:spcBef>
                <a:spcPts val="1000"/>
              </a:spcBef>
              <a:spcAft>
                <a:spcPts val="1000"/>
              </a:spcAft>
              <a:buNone/>
            </a:pPr>
            <a:r>
              <a:rPr lang="en">
                <a:solidFill>
                  <a:schemeClr val="dk1"/>
                </a:solidFill>
              </a:rPr>
              <a:t>Similarly, minimal risks taken in the positive block could be problematic too. The highly volatile and negative block expects the participant to experience higher levels of stress than usual. Whereas the other two expect a lower stress level. </a:t>
            </a:r>
            <a:endParaRPr>
              <a:solidFill>
                <a:schemeClr val="dk1"/>
              </a:solidFill>
            </a:endParaRPr>
          </a:p>
        </p:txBody>
      </p:sp>
      <p:sp>
        <p:nvSpPr>
          <p:cNvPr id="618" name="Google Shape;618;p73"/>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4"/>
          <p:cNvSpPr txBox="1"/>
          <p:nvPr>
            <p:ph idx="1" type="subTitle"/>
          </p:nvPr>
        </p:nvSpPr>
        <p:spPr>
          <a:xfrm>
            <a:off x="860650" y="1285400"/>
            <a:ext cx="6711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Any result/collection of results that deviate from these predictions could indicate some symptom or indicator of schizotypy.</a:t>
            </a:r>
            <a:endParaRPr>
              <a:solidFill>
                <a:schemeClr val="dk1"/>
              </a:solidFill>
            </a:endParaRPr>
          </a:p>
          <a:p>
            <a:pPr indent="0" lvl="0" marL="0" rtl="0" algn="l">
              <a:spcBef>
                <a:spcPts val="1000"/>
              </a:spcBef>
              <a:spcAft>
                <a:spcPts val="0"/>
              </a:spcAft>
              <a:buNone/>
            </a:pPr>
            <a:r>
              <a:rPr lang="en">
                <a:solidFill>
                  <a:schemeClr val="dk1"/>
                </a:solidFill>
              </a:rPr>
              <a:t>Looking at the v</a:t>
            </a:r>
            <a:r>
              <a:rPr lang="en">
                <a:solidFill>
                  <a:schemeClr val="dk1"/>
                </a:solidFill>
              </a:rPr>
              <a:t>ariables - diff3, diff4, and max1, along with stable, and schiz_score significantly affect the efficiency of the model. i.e. whether the participant has made the most advantageous choice depends highly on the maximum value of the slot machines and the difference between the values of the slot machines. Variables stress:stable and scale(avg) seem to be the least significant variables in the model.</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sp>
        <p:nvSpPr>
          <p:cNvPr id="624" name="Google Shape;624;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5"/>
          <p:cNvSpPr txBox="1"/>
          <p:nvPr>
            <p:ph type="title"/>
          </p:nvPr>
        </p:nvSpPr>
        <p:spPr>
          <a:xfrm>
            <a:off x="2890650" y="2389800"/>
            <a:ext cx="33627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30" name="Google Shape;630;p75"/>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6"/>
          <p:cNvSpPr txBox="1"/>
          <p:nvPr>
            <p:ph idx="1" type="subTitle"/>
          </p:nvPr>
        </p:nvSpPr>
        <p:spPr>
          <a:xfrm>
            <a:off x="895950" y="1682000"/>
            <a:ext cx="6523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dk1"/>
                </a:solidFill>
                <a:hlinkClick r:id="rId3">
                  <a:extLst>
                    <a:ext uri="{A12FA001-AC4F-418D-AE19-62706E023703}">
                      <ahyp:hlinkClr val="tx"/>
                    </a:ext>
                  </a:extLst>
                </a:hlinkClick>
              </a:rPr>
              <a:t>https://bodo-winter.net/tutorial/bw_LME_tutorial1.pdf</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4"/>
              </a:rPr>
              <a:t>https://bodo-winter.net/tutorial/bw_LME_tutorial2.pdf</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5"/>
              </a:rPr>
              <a:t>Uncertainty and exploration in a restless bandit problem</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6"/>
              </a:rPr>
              <a:t>A Primer on Foraging and the Explore/Exploit Trade-Off for Psychiatry Research </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7"/>
              </a:rPr>
              <a:t>The misestimation of uncertainty</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8"/>
              </a:rPr>
              <a:t>Decision-Making under Stress in Volatile Environments</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9"/>
              </a:rPr>
              <a:t>Champman’s magical ideation</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10"/>
              </a:rPr>
              <a:t>Understanding Learning Through Uncertainty and Bias</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11"/>
              </a:rPr>
              <a:t>Short Scales for measuring schizotypy</a:t>
            </a:r>
            <a:endParaRPr>
              <a:solidFill>
                <a:schemeClr val="dk1"/>
              </a:solidFill>
            </a:endParaRPr>
          </a:p>
        </p:txBody>
      </p:sp>
      <p:sp>
        <p:nvSpPr>
          <p:cNvPr id="636" name="Google Shape;636;p7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7"/>
          <p:cNvSpPr txBox="1"/>
          <p:nvPr>
            <p:ph type="title"/>
          </p:nvPr>
        </p:nvSpPr>
        <p:spPr>
          <a:xfrm>
            <a:off x="1764900" y="2317475"/>
            <a:ext cx="56142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642" name="Google Shape;642;p77"/>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8"/>
          <p:cNvSpPr txBox="1"/>
          <p:nvPr>
            <p:ph idx="1" type="subTitle"/>
          </p:nvPr>
        </p:nvSpPr>
        <p:spPr>
          <a:xfrm>
            <a:off x="607300" y="1128825"/>
            <a:ext cx="74529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 would like to sincerely extend my acknowledgements to the Indian Institute of Technology, Kanpur, for providing me with this </a:t>
            </a:r>
            <a:r>
              <a:rPr lang="en"/>
              <a:t>opportunity. </a:t>
            </a:r>
            <a:endParaRPr/>
          </a:p>
          <a:p>
            <a:pPr indent="-317500" lvl="0" marL="457200" rtl="0" algn="l">
              <a:spcBef>
                <a:spcPts val="0"/>
              </a:spcBef>
              <a:spcAft>
                <a:spcPts val="0"/>
              </a:spcAft>
              <a:buSzPts val="1400"/>
              <a:buChar char="●"/>
            </a:pPr>
            <a:r>
              <a:rPr lang="en"/>
              <a:t>I gratefully thank Dr. Arjun Ramakrishnan for this project, and for teaching me many valuable lessons along with the project. I thank him for his patience and his faith in me.</a:t>
            </a:r>
            <a:endParaRPr/>
          </a:p>
          <a:p>
            <a:pPr indent="-317500" lvl="0" marL="457200" rtl="0" algn="l">
              <a:spcBef>
                <a:spcPts val="0"/>
              </a:spcBef>
              <a:spcAft>
                <a:spcPts val="0"/>
              </a:spcAft>
              <a:buSzPts val="1400"/>
              <a:buChar char="●"/>
            </a:pPr>
            <a:r>
              <a:rPr lang="en"/>
              <a:t>I thank my mentor, Harsh Arora, for believing in me and helping me throughout the project. I thank him for having taught me the nuances of the code and the concept of schizotypy. </a:t>
            </a:r>
            <a:endParaRPr/>
          </a:p>
          <a:p>
            <a:pPr indent="-317500" lvl="0" marL="457200" rtl="0" algn="l">
              <a:spcBef>
                <a:spcPts val="0"/>
              </a:spcBef>
              <a:spcAft>
                <a:spcPts val="0"/>
              </a:spcAft>
              <a:buSzPts val="1400"/>
              <a:buChar char="●"/>
            </a:pPr>
            <a:r>
              <a:rPr lang="en"/>
              <a:t>I also thank Yatin Azad, for his mentorship in the project and his help. </a:t>
            </a:r>
            <a:endParaRPr/>
          </a:p>
          <a:p>
            <a:pPr indent="-317500" lvl="0" marL="457200" rtl="0" algn="l">
              <a:spcBef>
                <a:spcPts val="0"/>
              </a:spcBef>
              <a:spcAft>
                <a:spcPts val="0"/>
              </a:spcAft>
              <a:buSzPts val="1400"/>
              <a:buChar char="●"/>
            </a:pPr>
            <a:r>
              <a:rPr lang="en"/>
              <a:t>Lastly, I thank Akhilesh, Kshitij, Chetan, Rakshita, and everyone else who spared their valuable time to teach me important lessons. </a:t>
            </a:r>
            <a:r>
              <a:rPr lang="en">
                <a:solidFill>
                  <a:schemeClr val="dk1"/>
                </a:solidFill>
              </a:rPr>
              <a:t>I would also like to thank everyone in the BSBE Lab 19. It has truly been one of the most enriching  and happiest experiences of my life to work in Arjun sir’s lab.</a:t>
            </a:r>
            <a:r>
              <a:rPr lang="en"/>
              <a:t> </a:t>
            </a:r>
            <a:endParaRPr/>
          </a:p>
        </p:txBody>
      </p:sp>
      <p:sp>
        <p:nvSpPr>
          <p:cNvPr id="648" name="Google Shape;648;p78"/>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9"/>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2714550" y="2366272"/>
            <a:ext cx="3714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496" name="Google Shape;496;p56"/>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713225" y="445025"/>
            <a:ext cx="592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I choose this project?</a:t>
            </a:r>
            <a:endParaRPr/>
          </a:p>
        </p:txBody>
      </p:sp>
      <p:sp>
        <p:nvSpPr>
          <p:cNvPr id="502" name="Google Shape;502;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 approached Dr. Arjun Ramakrishnan for a SURGE project about a year ago, in summer 2022. I was new to the concept of Cognitive Sciences and Decision Making, but I had heard very good things about the lab culture, and the </a:t>
            </a:r>
            <a:r>
              <a:rPr lang="en" sz="1400"/>
              <a:t>professor.</a:t>
            </a:r>
            <a:endParaRPr sz="1400"/>
          </a:p>
          <a:p>
            <a:pPr indent="-317500" lvl="0" marL="457200" rtl="0" algn="l">
              <a:spcBef>
                <a:spcPts val="0"/>
              </a:spcBef>
              <a:spcAft>
                <a:spcPts val="0"/>
              </a:spcAft>
              <a:buSzPts val="1400"/>
              <a:buChar char="❖"/>
            </a:pPr>
            <a:r>
              <a:rPr lang="en" sz="1400"/>
              <a:t>Additionally, I had done some background reading on Neuroscience earlier, and was excited to get to know more about it. </a:t>
            </a:r>
            <a:endParaRPr sz="1400"/>
          </a:p>
          <a:p>
            <a:pPr indent="-317500" lvl="0" marL="457200" rtl="0" algn="l">
              <a:spcBef>
                <a:spcPts val="0"/>
              </a:spcBef>
              <a:spcAft>
                <a:spcPts val="0"/>
              </a:spcAft>
              <a:buSzPts val="1400"/>
              <a:buChar char="❖"/>
            </a:pPr>
            <a:r>
              <a:rPr lang="en" sz="1400"/>
              <a:t>This project was initiated in the last summer break, where most of my time was utilised in understanding concepts of cognitive science, neuroscience, R language and data analytics. I also learned about the restless four-arm bandit game and associated types of games in Cognitive Science Research.</a:t>
            </a:r>
            <a:endParaRPr sz="1400"/>
          </a:p>
          <a:p>
            <a:pPr indent="-317500" lvl="0" marL="457200" rtl="0" algn="l">
              <a:spcBef>
                <a:spcPts val="0"/>
              </a:spcBef>
              <a:spcAft>
                <a:spcPts val="0"/>
              </a:spcAft>
              <a:buSzPts val="1400"/>
              <a:buChar char="❖"/>
            </a:pPr>
            <a:r>
              <a:rPr lang="en" sz="1400"/>
              <a:t>The UGP - EE392A, gave me an opportunity to dive back in the project and get to learn more.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2714550" y="2366272"/>
            <a:ext cx="3714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08" name="Google Shape;508;p58"/>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idx="1" type="subTitle"/>
          </p:nvPr>
        </p:nvSpPr>
        <p:spPr>
          <a:xfrm>
            <a:off x="895950" y="1093500"/>
            <a:ext cx="70056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Studying the mechanism for belief updating can provide useful insights into mental disorders and help develop better diagnosis practices. In this project, we will be using a computer-based restless four-arm bandit game to assess the decisions made by healthy young adults. It would require participants to update their beliefs during the gameplay to make optimal decisions rapidly. </a:t>
            </a:r>
            <a:endParaRPr/>
          </a:p>
          <a:p>
            <a:pPr indent="0" lvl="0" marL="0" rtl="0" algn="l">
              <a:spcBef>
                <a:spcPts val="1000"/>
              </a:spcBef>
              <a:spcAft>
                <a:spcPts val="0"/>
              </a:spcAft>
              <a:buClr>
                <a:schemeClr val="dk1"/>
              </a:buClr>
              <a:buSzPts val="1100"/>
              <a:buFont typeface="Arial"/>
              <a:buNone/>
            </a:pPr>
            <a:r>
              <a:rPr lang="en"/>
              <a:t>We will analyze these changes in decisions using computational models. We will also ask the participants to fill out surveys to determine their schizotypy scores. Later, we will compare the restless bandit scores with the pre-filled survey results.</a:t>
            </a:r>
            <a:endParaRPr/>
          </a:p>
          <a:p>
            <a:pPr indent="0" lvl="0" marL="0" rtl="0" algn="l">
              <a:spcBef>
                <a:spcPts val="1000"/>
              </a:spcBef>
              <a:spcAft>
                <a:spcPts val="0"/>
              </a:spcAft>
              <a:buClr>
                <a:schemeClr val="dk1"/>
              </a:buClr>
              <a:buSzPts val="1100"/>
              <a:buFont typeface="Arial"/>
              <a:buNone/>
            </a:pPr>
            <a:r>
              <a:rPr lang="en"/>
              <a:t>This can help us to account for how likely a person is to develop a mental condition like schizotypy in its earlier stages and how that reflects on the behavioral account during the decision made while playing the game. This can help us detect the onset of schizophrenia in healthy young adults.</a:t>
            </a:r>
            <a:endParaRPr/>
          </a:p>
          <a:p>
            <a:pPr indent="0" lvl="0" marL="0" rtl="0" algn="l">
              <a:spcBef>
                <a:spcPts val="1000"/>
              </a:spcBef>
              <a:spcAft>
                <a:spcPts val="1000"/>
              </a:spcAft>
              <a:buNone/>
            </a:pPr>
            <a:r>
              <a:t/>
            </a:r>
            <a:endParaRPr/>
          </a:p>
        </p:txBody>
      </p:sp>
      <p:sp>
        <p:nvSpPr>
          <p:cNvPr id="514" name="Google Shape;514;p5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3230550" y="2366275"/>
            <a:ext cx="2682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520" name="Google Shape;520;p60"/>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restless four-arm bandit game is a game in which a person must choose between multiple options, each with an unknown reward. </a:t>
            </a:r>
            <a:endParaRPr/>
          </a:p>
          <a:p>
            <a:pPr indent="0" lvl="0" marL="0" rtl="0" algn="l">
              <a:spcBef>
                <a:spcPts val="1000"/>
              </a:spcBef>
              <a:spcAft>
                <a:spcPts val="0"/>
              </a:spcAft>
              <a:buNone/>
            </a:pPr>
            <a:r>
              <a:rPr lang="en"/>
              <a:t>The goal is to determine the best or most profitable outcome through a series of choices.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526" name="Google Shape;526;p6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527" name="Google Shape;527;p61"/>
          <p:cNvPicPr preferRelativeResize="0"/>
          <p:nvPr/>
        </p:nvPicPr>
        <p:blipFill>
          <a:blip r:embed="rId3">
            <a:alphaModFix/>
          </a:blip>
          <a:stretch>
            <a:fillRect/>
          </a:stretch>
        </p:blipFill>
        <p:spPr>
          <a:xfrm>
            <a:off x="5260425" y="1285400"/>
            <a:ext cx="3253225" cy="31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idx="1" type="subTitle"/>
          </p:nvPr>
        </p:nvSpPr>
        <p:spPr>
          <a:xfrm>
            <a:off x="860650" y="1285400"/>
            <a:ext cx="38472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our game, we will be using 4 sets of games of 50 moves each. The 4 types of sets vary in block and volatility.  The block indicates whether the set in question is a loss or no loss block. It is decided on the basis of a coin flip. </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The loss block has negative rewards, whereas the no loss block always has positive rewards. </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The volatility indicates how much the rewards change after every decision. We deal with two types of volatility - high and low</a:t>
            </a:r>
            <a:endParaRPr>
              <a:solidFill>
                <a:schemeClr val="dk1"/>
              </a:solidFill>
            </a:endParaRPr>
          </a:p>
          <a:p>
            <a:pPr indent="0" lvl="0" marL="0" rtl="0" algn="l">
              <a:spcBef>
                <a:spcPts val="1000"/>
              </a:spcBef>
              <a:spcAft>
                <a:spcPts val="1000"/>
              </a:spcAft>
              <a:buNone/>
            </a:pPr>
            <a:r>
              <a:t/>
            </a:r>
            <a:endParaRPr/>
          </a:p>
        </p:txBody>
      </p:sp>
      <p:sp>
        <p:nvSpPr>
          <p:cNvPr id="533" name="Google Shape;533;p6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534" name="Google Shape;534;p62"/>
          <p:cNvPicPr preferRelativeResize="0"/>
          <p:nvPr/>
        </p:nvPicPr>
        <p:blipFill>
          <a:blip r:embed="rId3">
            <a:alphaModFix/>
          </a:blip>
          <a:stretch>
            <a:fillRect/>
          </a:stretch>
        </p:blipFill>
        <p:spPr>
          <a:xfrm>
            <a:off x="4860250" y="1170125"/>
            <a:ext cx="4131350" cy="2689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