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7" r:id="rId3"/>
    <p:sldId id="262" r:id="rId4"/>
    <p:sldId id="257" r:id="rId5"/>
    <p:sldId id="258" r:id="rId6"/>
    <p:sldId id="259" r:id="rId7"/>
    <p:sldId id="260" r:id="rId8"/>
    <p:sldId id="261" r:id="rId9"/>
    <p:sldId id="264" r:id="rId10"/>
    <p:sldId id="265" r:id="rId11"/>
    <p:sldId id="266"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35E2968-875D-4A78-A0AC-50B423D5CAD9}" type="datetimeFigureOut">
              <a:rPr lang="en-US" smtClean="0"/>
              <a:t>6/1/2020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5C6FC35-AE68-498A-A668-6855DA4637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C6FC35-AE68-498A-A668-6855DA4637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C6FC35-AE68-498A-A668-6855DA4637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C6FC35-AE68-498A-A668-6855DA46372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C6FC35-AE68-498A-A668-6855DA46372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5C6FC35-AE68-498A-A668-6855DA46372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5C6FC35-AE68-498A-A668-6855DA46372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5C6FC35-AE68-498A-A668-6855DA46372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5E2968-875D-4A78-A0AC-50B423D5CAD9}" type="datetimeFigureOut">
              <a:rPr lang="en-US" smtClean="0"/>
              <a:t>6/1/2020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5C6FC35-AE68-498A-A668-6855DA4637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5E2968-875D-4A78-A0AC-50B423D5CAD9}" type="datetimeFigureOut">
              <a:rPr lang="en-US" smtClean="0"/>
              <a:t>6/1/2020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5C6FC35-AE68-498A-A668-6855DA46372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35E2968-875D-4A78-A0AC-50B423D5CAD9}" type="datetimeFigureOut">
              <a:rPr lang="en-US" smtClean="0"/>
              <a:t>6/1/2020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5C6FC35-AE68-498A-A668-6855DA46372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5E2968-875D-4A78-A0AC-50B423D5CAD9}" type="datetimeFigureOut">
              <a:rPr lang="en-US" smtClean="0"/>
              <a:t>6/1/2020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5C6FC35-AE68-498A-A668-6855DA4637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86200"/>
            <a:ext cx="8229600" cy="2121091"/>
          </a:xfrm>
        </p:spPr>
        <p:txBody>
          <a:bodyPr numCol="1">
            <a:normAutofit fontScale="25000" lnSpcReduction="20000"/>
          </a:bodyPr>
          <a:lstStyle/>
          <a:p>
            <a:endParaRPr lang="en-US" dirty="0" smtClean="0"/>
          </a:p>
          <a:p>
            <a:pPr algn="r">
              <a:buNone/>
            </a:pPr>
            <a:endParaRPr lang="en-US" sz="2800" dirty="0" smtClean="0">
              <a:solidFill>
                <a:schemeClr val="accent6">
                  <a:lumMod val="60000"/>
                  <a:lumOff val="40000"/>
                </a:schemeClr>
              </a:solidFill>
            </a:endParaRPr>
          </a:p>
          <a:p>
            <a:pPr algn="r">
              <a:buNone/>
            </a:pPr>
            <a:endParaRPr lang="en-US" sz="2800" dirty="0" smtClean="0">
              <a:solidFill>
                <a:schemeClr val="accent6">
                  <a:lumMod val="60000"/>
                  <a:lumOff val="40000"/>
                </a:schemeClr>
              </a:solidFill>
            </a:endParaRPr>
          </a:p>
          <a:p>
            <a:pPr algn="r">
              <a:buNone/>
            </a:pPr>
            <a:endParaRPr lang="en-US" sz="2800" dirty="0" smtClean="0">
              <a:solidFill>
                <a:schemeClr val="accent6">
                  <a:lumMod val="60000"/>
                  <a:lumOff val="40000"/>
                </a:schemeClr>
              </a:solidFill>
            </a:endParaRPr>
          </a:p>
          <a:p>
            <a:pPr algn="r">
              <a:buNone/>
            </a:pPr>
            <a:endParaRPr lang="en-US" sz="2800" dirty="0" smtClean="0">
              <a:solidFill>
                <a:schemeClr val="accent6">
                  <a:lumMod val="60000"/>
                  <a:lumOff val="40000"/>
                </a:schemeClr>
              </a:solidFill>
            </a:endParaRPr>
          </a:p>
          <a:p>
            <a:pPr algn="r">
              <a:buNone/>
            </a:pPr>
            <a:endParaRPr lang="en-US" sz="2800" dirty="0" smtClean="0">
              <a:solidFill>
                <a:schemeClr val="accent6">
                  <a:lumMod val="60000"/>
                  <a:lumOff val="40000"/>
                </a:schemeClr>
              </a:solidFill>
            </a:endParaRPr>
          </a:p>
          <a:p>
            <a:pPr algn="r">
              <a:buNone/>
            </a:pPr>
            <a:r>
              <a:rPr lang="en-US" sz="9600" dirty="0" smtClean="0">
                <a:solidFill>
                  <a:srgbClr val="00B0F0"/>
                </a:solidFill>
                <a:latin typeface="Aharoni" pitchFamily="2" charset="-79"/>
                <a:cs typeface="Aharoni" pitchFamily="2" charset="-79"/>
              </a:rPr>
              <a:t>By</a:t>
            </a:r>
          </a:p>
          <a:p>
            <a:pPr algn="r">
              <a:buNone/>
            </a:pPr>
            <a:r>
              <a:rPr lang="en-US" sz="9600" dirty="0" smtClean="0">
                <a:solidFill>
                  <a:srgbClr val="00B0F0"/>
                </a:solidFill>
                <a:latin typeface="Aharoni" pitchFamily="2" charset="-79"/>
                <a:cs typeface="Aharoni" pitchFamily="2" charset="-79"/>
              </a:rPr>
              <a:t>SANIKOMMU NARENDRA</a:t>
            </a:r>
          </a:p>
          <a:p>
            <a:pPr algn="r">
              <a:buNone/>
            </a:pPr>
            <a:r>
              <a:rPr lang="en-US" sz="9600" dirty="0" smtClean="0">
                <a:solidFill>
                  <a:srgbClr val="00B0F0"/>
                </a:solidFill>
                <a:latin typeface="Aharoni" pitchFamily="2" charset="-79"/>
                <a:cs typeface="Aharoni" pitchFamily="2" charset="-79"/>
              </a:rPr>
              <a:t>B.E CSE III YEAR</a:t>
            </a:r>
          </a:p>
          <a:p>
            <a:pPr algn="r">
              <a:buNone/>
            </a:pPr>
            <a:r>
              <a:rPr lang="en-US" sz="9600" dirty="0" smtClean="0">
                <a:solidFill>
                  <a:srgbClr val="00B0F0"/>
                </a:solidFill>
                <a:latin typeface="Aharoni" pitchFamily="2" charset="-79"/>
                <a:cs typeface="Aharoni" pitchFamily="2" charset="-79"/>
              </a:rPr>
              <a:t>MVSR ENGINEERING COLLEGE</a:t>
            </a:r>
            <a:endParaRPr lang="en-US" sz="21600" dirty="0">
              <a:solidFill>
                <a:srgbClr val="00B0F0"/>
              </a:solidFill>
              <a:latin typeface="Aharoni" pitchFamily="2" charset="-79"/>
              <a:cs typeface="Aharoni" pitchFamily="2" charset="-79"/>
            </a:endParaRPr>
          </a:p>
        </p:txBody>
      </p:sp>
      <p:sp>
        <p:nvSpPr>
          <p:cNvPr id="4" name="Title 3"/>
          <p:cNvSpPr>
            <a:spLocks noGrp="1"/>
          </p:cNvSpPr>
          <p:nvPr>
            <p:ph type="title"/>
          </p:nvPr>
        </p:nvSpPr>
        <p:spPr>
          <a:xfrm>
            <a:off x="228600" y="533400"/>
            <a:ext cx="8686800" cy="3962400"/>
          </a:xfrm>
        </p:spPr>
        <p:txBody>
          <a:bodyPr>
            <a:normAutofit/>
          </a:bodyPr>
          <a:lstStyle/>
          <a:p>
            <a:pPr algn="ctr"/>
            <a:r>
              <a:rPr lang="en-US" b="0" dirty="0" smtClean="0"/>
              <a:t/>
            </a:r>
            <a:br>
              <a:rPr lang="en-US" b="0" dirty="0" smtClean="0"/>
            </a:br>
            <a:r>
              <a:rPr lang="en-US" sz="6000" b="0" dirty="0" smtClean="0">
                <a:solidFill>
                  <a:srgbClr val="00B050"/>
                </a:solidFill>
              </a:rPr>
              <a:t>Consumer Segmentation</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0xcFGU42JWMRNNEJpnTOhA.png"/>
          <p:cNvPicPr>
            <a:picLocks noGrp="1" noChangeAspect="1"/>
          </p:cNvPicPr>
          <p:nvPr>
            <p:ph idx="1"/>
          </p:nvPr>
        </p:nvPicPr>
        <p:blipFill>
          <a:blip r:embed="rId2"/>
          <a:stretch>
            <a:fillRect/>
          </a:stretch>
        </p:blipFill>
        <p:spPr>
          <a:xfrm>
            <a:off x="4953000" y="1524000"/>
            <a:ext cx="2740197" cy="2362200"/>
          </a:xfrm>
        </p:spPr>
      </p:pic>
      <p:sp>
        <p:nvSpPr>
          <p:cNvPr id="3" name="Title 2"/>
          <p:cNvSpPr>
            <a:spLocks noGrp="1"/>
          </p:cNvSpPr>
          <p:nvPr>
            <p:ph type="title"/>
          </p:nvPr>
        </p:nvSpPr>
        <p:spPr>
          <a:xfrm>
            <a:off x="457200" y="274638"/>
            <a:ext cx="8229600" cy="944562"/>
          </a:xfrm>
        </p:spPr>
        <p:txBody>
          <a:bodyPr>
            <a:normAutofit fontScale="90000"/>
          </a:bodyPr>
          <a:lstStyle/>
          <a:p>
            <a:pPr algn="ctr"/>
            <a:r>
              <a:rPr lang="en-US" dirty="0" smtClean="0">
                <a:solidFill>
                  <a:srgbClr val="00B050"/>
                </a:solidFill>
              </a:rPr>
              <a:t>Visuals From Consumer Segmentation Project</a:t>
            </a:r>
            <a:endParaRPr lang="en-US" dirty="0">
              <a:solidFill>
                <a:srgbClr val="00B050"/>
              </a:solidFill>
            </a:endParaRPr>
          </a:p>
        </p:txBody>
      </p:sp>
      <p:pic>
        <p:nvPicPr>
          <p:cNvPr id="6" name="Picture 5" descr="1_amHg1HuQY4ABc3tKv8N7Vw.png"/>
          <p:cNvPicPr>
            <a:picLocks noChangeAspect="1"/>
          </p:cNvPicPr>
          <p:nvPr/>
        </p:nvPicPr>
        <p:blipFill>
          <a:blip r:embed="rId3"/>
          <a:stretch>
            <a:fillRect/>
          </a:stretch>
        </p:blipFill>
        <p:spPr>
          <a:xfrm>
            <a:off x="609600" y="1524000"/>
            <a:ext cx="4076102" cy="2286000"/>
          </a:xfrm>
          <a:prstGeom prst="rect">
            <a:avLst/>
          </a:prstGeom>
        </p:spPr>
      </p:pic>
      <p:pic>
        <p:nvPicPr>
          <p:cNvPr id="8" name="Picture 7" descr="1_JerWukeDK40Y30wIDCzOQw.png"/>
          <p:cNvPicPr>
            <a:picLocks noChangeAspect="1"/>
          </p:cNvPicPr>
          <p:nvPr/>
        </p:nvPicPr>
        <p:blipFill>
          <a:blip r:embed="rId4"/>
          <a:stretch>
            <a:fillRect/>
          </a:stretch>
        </p:blipFill>
        <p:spPr>
          <a:xfrm>
            <a:off x="609600" y="4191000"/>
            <a:ext cx="3810000" cy="2319374"/>
          </a:xfrm>
          <a:prstGeom prst="rect">
            <a:avLst/>
          </a:prstGeom>
        </p:spPr>
      </p:pic>
      <p:pic>
        <p:nvPicPr>
          <p:cNvPr id="9" name="Picture 8" descr="1_JSo1E_K-bJ7ory2nRPuMTQ.png"/>
          <p:cNvPicPr>
            <a:picLocks noChangeAspect="1"/>
          </p:cNvPicPr>
          <p:nvPr/>
        </p:nvPicPr>
        <p:blipFill>
          <a:blip r:embed="rId5"/>
          <a:stretch>
            <a:fillRect/>
          </a:stretch>
        </p:blipFill>
        <p:spPr>
          <a:xfrm>
            <a:off x="4800600" y="4191000"/>
            <a:ext cx="4048745" cy="24502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RFiP_B-AfYYFfw0KaiB1lA.png"/>
          <p:cNvPicPr>
            <a:picLocks noGrp="1" noChangeAspect="1"/>
          </p:cNvPicPr>
          <p:nvPr>
            <p:ph idx="1"/>
          </p:nvPr>
        </p:nvPicPr>
        <p:blipFill>
          <a:blip r:embed="rId2"/>
          <a:stretch>
            <a:fillRect/>
          </a:stretch>
        </p:blipFill>
        <p:spPr>
          <a:xfrm>
            <a:off x="152400" y="1561696"/>
            <a:ext cx="8763000" cy="4610504"/>
          </a:xfrm>
        </p:spPr>
      </p:pic>
      <p:sp>
        <p:nvSpPr>
          <p:cNvPr id="3" name="Title 2"/>
          <p:cNvSpPr>
            <a:spLocks noGrp="1"/>
          </p:cNvSpPr>
          <p:nvPr>
            <p:ph type="title"/>
          </p:nvPr>
        </p:nvSpPr>
        <p:spPr>
          <a:xfrm>
            <a:off x="457200" y="274638"/>
            <a:ext cx="8229600" cy="1477962"/>
          </a:xfrm>
        </p:spPr>
        <p:txBody>
          <a:bodyPr>
            <a:normAutofit/>
          </a:bodyPr>
          <a:lstStyle/>
          <a:p>
            <a:pPr algn="ctr"/>
            <a:r>
              <a:rPr lang="en-US" dirty="0" smtClean="0">
                <a:solidFill>
                  <a:srgbClr val="00B050"/>
                </a:solidFill>
              </a:rPr>
              <a:t>Result Of Consumer Segmentation</a:t>
            </a:r>
            <a:endParaRPr lang="en-US"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54762"/>
          </a:xfrm>
        </p:spPr>
        <p:txBody>
          <a:bodyPr>
            <a:normAutofit/>
          </a:bodyPr>
          <a:lstStyle/>
          <a:p>
            <a:pPr algn="ctr"/>
            <a:r>
              <a:rPr lang="en-US" sz="11500" dirty="0" smtClean="0"/>
              <a:t>Thank You</a:t>
            </a:r>
            <a:endParaRPr lang="en-US" sz="1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project-customer-segmentation.png"/>
          <p:cNvPicPr>
            <a:picLocks noGrp="1" noChangeAspect="1"/>
          </p:cNvPicPr>
          <p:nvPr>
            <p:ph idx="1"/>
          </p:nvPr>
        </p:nvPicPr>
        <p:blipFill>
          <a:blip r:embed="rId2"/>
          <a:srcRect t="13744"/>
          <a:stretch>
            <a:fillRect/>
          </a:stretch>
        </p:blipFill>
        <p:spPr>
          <a:xfrm>
            <a:off x="457200" y="1828800"/>
            <a:ext cx="8229382" cy="3713260"/>
          </a:xfrm>
        </p:spPr>
      </p:pic>
      <p:sp>
        <p:nvSpPr>
          <p:cNvPr id="3" name="Title 2"/>
          <p:cNvSpPr>
            <a:spLocks noGrp="1"/>
          </p:cNvSpPr>
          <p:nvPr>
            <p:ph type="title"/>
          </p:nvPr>
        </p:nvSpPr>
        <p:spPr/>
        <p:txBody>
          <a:bodyPr/>
          <a:lstStyle/>
          <a:p>
            <a:pPr algn="ctr"/>
            <a:r>
              <a:rPr lang="en-US" sz="4400" b="0" dirty="0" smtClean="0">
                <a:solidFill>
                  <a:srgbClr val="00B050"/>
                </a:solidFill>
              </a:rPr>
              <a:t>Consumer Segmentation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343400"/>
          </a:xfrm>
        </p:spPr>
        <p:txBody>
          <a:bodyPr>
            <a:normAutofit/>
          </a:bodyPr>
          <a:lstStyle/>
          <a:p>
            <a:r>
              <a:rPr lang="en-US" dirty="0" smtClean="0">
                <a:solidFill>
                  <a:schemeClr val="accent3">
                    <a:lumMod val="75000"/>
                  </a:schemeClr>
                </a:solidFill>
              </a:rPr>
              <a:t>Customer Segmentation is the subdivision of a market into discrete customer groups that share similar characteristics. Customer Segmentation can be a powerful means to identify unsatisfied customer needs. Using the above data companies can then outperform the competition by developing uniquely appealing products and services.</a:t>
            </a:r>
            <a:endParaRPr lang="en-US" dirty="0"/>
          </a:p>
        </p:txBody>
      </p:sp>
      <p:sp>
        <p:nvSpPr>
          <p:cNvPr id="3" name="Title 2"/>
          <p:cNvSpPr>
            <a:spLocks noGrp="1"/>
          </p:cNvSpPr>
          <p:nvPr>
            <p:ph type="title"/>
          </p:nvPr>
        </p:nvSpPr>
        <p:spPr/>
        <p:txBody>
          <a:bodyPr>
            <a:normAutofit fontScale="90000"/>
          </a:bodyPr>
          <a:lstStyle/>
          <a:p>
            <a:pPr algn="ctr"/>
            <a:r>
              <a:rPr lang="en-US" b="0" dirty="0" smtClean="0">
                <a:solidFill>
                  <a:srgbClr val="00B050"/>
                </a:solidFill>
              </a:rPr>
              <a:t>Consumer </a:t>
            </a:r>
            <a:r>
              <a:rPr lang="en-US" b="0" dirty="0" smtClean="0">
                <a:solidFill>
                  <a:srgbClr val="00B050"/>
                </a:solidFill>
              </a:rPr>
              <a:t>Segmentation Using K Means 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029200"/>
          </a:xfrm>
        </p:spPr>
        <p:txBody>
          <a:bodyPr>
            <a:normAutofit fontScale="85000" lnSpcReduction="10000"/>
          </a:bodyPr>
          <a:lstStyle/>
          <a:p>
            <a:r>
              <a:rPr lang="en-US" sz="2600" b="1" dirty="0" smtClean="0">
                <a:solidFill>
                  <a:schemeClr val="accent3">
                    <a:lumMod val="75000"/>
                  </a:schemeClr>
                </a:solidFill>
              </a:rPr>
              <a:t>Demographic information</a:t>
            </a:r>
            <a:r>
              <a:rPr lang="en-US" sz="2600" dirty="0" smtClean="0">
                <a:solidFill>
                  <a:schemeClr val="accent3">
                    <a:lumMod val="75000"/>
                  </a:schemeClr>
                </a:solidFill>
              </a:rPr>
              <a:t>, such as gender, age, familial and marital status, income, education, and occupation</a:t>
            </a:r>
            <a:r>
              <a:rPr lang="en-US" sz="2600" dirty="0" smtClean="0">
                <a:solidFill>
                  <a:schemeClr val="accent3">
                    <a:lumMod val="75000"/>
                  </a:schemeClr>
                </a:solidFill>
              </a:rPr>
              <a:t>.</a:t>
            </a:r>
          </a:p>
          <a:p>
            <a:endParaRPr lang="en-US" sz="2600" dirty="0" smtClean="0">
              <a:solidFill>
                <a:schemeClr val="accent3">
                  <a:lumMod val="75000"/>
                </a:schemeClr>
              </a:solidFill>
            </a:endParaRPr>
          </a:p>
          <a:p>
            <a:r>
              <a:rPr lang="en-US" sz="2600" b="1" dirty="0" smtClean="0">
                <a:solidFill>
                  <a:schemeClr val="accent3">
                    <a:lumMod val="75000"/>
                  </a:schemeClr>
                </a:solidFill>
              </a:rPr>
              <a:t>Geographical information</a:t>
            </a:r>
            <a:r>
              <a:rPr lang="en-US" sz="2600" dirty="0" smtClean="0">
                <a:solidFill>
                  <a:schemeClr val="accent3">
                    <a:lumMod val="75000"/>
                  </a:schemeClr>
                </a:solidFill>
              </a:rPr>
              <a:t>, which differs depending on the scope of the company. For localized businesses, this info might pertain to specific towns or counties. For larger companies, it might mean a customer’s city, state, or even country of residence</a:t>
            </a:r>
            <a:r>
              <a:rPr lang="en-US" sz="2600" dirty="0" smtClean="0">
                <a:solidFill>
                  <a:schemeClr val="accent3">
                    <a:lumMod val="75000"/>
                  </a:schemeClr>
                </a:solidFill>
              </a:rPr>
              <a:t>.</a:t>
            </a:r>
          </a:p>
          <a:p>
            <a:endParaRPr lang="en-US" sz="2600" dirty="0" smtClean="0">
              <a:solidFill>
                <a:schemeClr val="accent3">
                  <a:lumMod val="75000"/>
                </a:schemeClr>
              </a:solidFill>
            </a:endParaRPr>
          </a:p>
          <a:p>
            <a:r>
              <a:rPr lang="en-US" sz="2600" b="1" dirty="0" smtClean="0">
                <a:solidFill>
                  <a:schemeClr val="accent3">
                    <a:lumMod val="75000"/>
                  </a:schemeClr>
                </a:solidFill>
              </a:rPr>
              <a:t>Psychographics</a:t>
            </a:r>
            <a:r>
              <a:rPr lang="en-US" sz="2600" dirty="0" smtClean="0">
                <a:solidFill>
                  <a:schemeClr val="accent3">
                    <a:lumMod val="75000"/>
                  </a:schemeClr>
                </a:solidFill>
              </a:rPr>
              <a:t>, such as social class, lifestyle, and personality traits</a:t>
            </a:r>
            <a:r>
              <a:rPr lang="en-US" sz="2600" dirty="0" smtClean="0">
                <a:solidFill>
                  <a:schemeClr val="accent3">
                    <a:lumMod val="75000"/>
                  </a:schemeClr>
                </a:solidFill>
              </a:rPr>
              <a:t>.</a:t>
            </a:r>
          </a:p>
          <a:p>
            <a:endParaRPr lang="en-US" sz="2600" dirty="0" smtClean="0">
              <a:solidFill>
                <a:schemeClr val="accent3">
                  <a:lumMod val="75000"/>
                </a:schemeClr>
              </a:solidFill>
            </a:endParaRPr>
          </a:p>
          <a:p>
            <a:r>
              <a:rPr lang="en-US" sz="2600" b="1" dirty="0" smtClean="0">
                <a:solidFill>
                  <a:schemeClr val="accent3">
                    <a:lumMod val="75000"/>
                  </a:schemeClr>
                </a:solidFill>
              </a:rPr>
              <a:t>Behavioral data</a:t>
            </a:r>
            <a:r>
              <a:rPr lang="en-US" sz="2600" dirty="0" smtClean="0">
                <a:solidFill>
                  <a:schemeClr val="accent3">
                    <a:lumMod val="75000"/>
                  </a:schemeClr>
                </a:solidFill>
              </a:rPr>
              <a:t>, such as spending and consumption habits, product/service usage, and desired benefits.</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00B050"/>
                </a:solidFill>
              </a:rPr>
              <a:t>Market Segmentation </a:t>
            </a:r>
            <a:r>
              <a:rPr lang="en-US" dirty="0" err="1" smtClean="0">
                <a:solidFill>
                  <a:srgbClr val="00B050"/>
                </a:solidFill>
              </a:rPr>
              <a:t>Aproaches</a:t>
            </a:r>
            <a:endParaRPr lang="en-US"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407091"/>
          </a:xfrm>
        </p:spPr>
        <p:txBody>
          <a:bodyPr>
            <a:normAutofit/>
          </a:bodyPr>
          <a:lstStyle/>
          <a:p>
            <a:endParaRPr lang="en-US" dirty="0" smtClean="0">
              <a:solidFill>
                <a:schemeClr val="accent3">
                  <a:lumMod val="75000"/>
                </a:schemeClr>
              </a:solidFill>
            </a:endParaRPr>
          </a:p>
          <a:p>
            <a:endParaRPr lang="en-US" dirty="0" smtClean="0">
              <a:solidFill>
                <a:schemeClr val="accent3">
                  <a:lumMod val="75000"/>
                </a:schemeClr>
              </a:solidFill>
            </a:endParaRPr>
          </a:p>
          <a:p>
            <a:r>
              <a:rPr lang="en-US" dirty="0" smtClean="0">
                <a:solidFill>
                  <a:schemeClr val="accent3">
                    <a:lumMod val="75000"/>
                  </a:schemeClr>
                </a:solidFill>
              </a:rPr>
              <a:t>Determine </a:t>
            </a:r>
            <a:r>
              <a:rPr lang="en-US" dirty="0" smtClean="0">
                <a:solidFill>
                  <a:schemeClr val="accent3">
                    <a:lumMod val="75000"/>
                  </a:schemeClr>
                </a:solidFill>
              </a:rPr>
              <a:t>appropriate product pricing.</a:t>
            </a:r>
          </a:p>
          <a:p>
            <a:r>
              <a:rPr lang="en-US" dirty="0" smtClean="0">
                <a:solidFill>
                  <a:schemeClr val="accent3">
                    <a:lumMod val="75000"/>
                  </a:schemeClr>
                </a:solidFill>
              </a:rPr>
              <a:t>Develop customized marketing campaigns.</a:t>
            </a:r>
          </a:p>
          <a:p>
            <a:r>
              <a:rPr lang="en-US" dirty="0" smtClean="0">
                <a:solidFill>
                  <a:schemeClr val="accent3">
                    <a:lumMod val="75000"/>
                  </a:schemeClr>
                </a:solidFill>
              </a:rPr>
              <a:t>Design an optimal distribution strategy.</a:t>
            </a:r>
          </a:p>
          <a:p>
            <a:r>
              <a:rPr lang="en-US" dirty="0" smtClean="0">
                <a:solidFill>
                  <a:schemeClr val="accent3">
                    <a:lumMod val="75000"/>
                  </a:schemeClr>
                </a:solidFill>
              </a:rPr>
              <a:t>Choose specific product features for deployment.</a:t>
            </a:r>
          </a:p>
          <a:p>
            <a:r>
              <a:rPr lang="en-US" dirty="0" smtClean="0">
                <a:solidFill>
                  <a:schemeClr val="accent3">
                    <a:lumMod val="75000"/>
                  </a:schemeClr>
                </a:solidFill>
              </a:rPr>
              <a:t>Prioritize new product development efforts.</a:t>
            </a:r>
          </a:p>
          <a:p>
            <a:endParaRPr lang="en-US" dirty="0"/>
          </a:p>
        </p:txBody>
      </p:sp>
      <p:sp>
        <p:nvSpPr>
          <p:cNvPr id="3" name="Title 2"/>
          <p:cNvSpPr>
            <a:spLocks noGrp="1"/>
          </p:cNvSpPr>
          <p:nvPr>
            <p:ph type="title"/>
          </p:nvPr>
        </p:nvSpPr>
        <p:spPr>
          <a:xfrm>
            <a:off x="457200" y="274638"/>
            <a:ext cx="8229600" cy="1630362"/>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solidFill>
                  <a:srgbClr val="00B050"/>
                </a:solidFill>
              </a:rPr>
              <a:t>Advantages </a:t>
            </a:r>
            <a:r>
              <a:rPr lang="en-US" dirty="0" smtClean="0">
                <a:solidFill>
                  <a:srgbClr val="00B050"/>
                </a:solidFill>
              </a:rPr>
              <a:t>of </a:t>
            </a:r>
            <a:r>
              <a:rPr lang="en-US" dirty="0" smtClean="0">
                <a:solidFill>
                  <a:srgbClr val="00B050"/>
                </a:solidFill>
              </a:rPr>
              <a:t>Consumer </a:t>
            </a:r>
            <a:r>
              <a:rPr lang="en-US" dirty="0" smtClean="0">
                <a:solidFill>
                  <a:srgbClr val="00B050"/>
                </a:solidFill>
              </a:rPr>
              <a:t>Segmentation</a:t>
            </a:r>
            <a:br>
              <a:rPr lang="en-US" dirty="0" smtClean="0">
                <a:solidFill>
                  <a:srgbClr val="00B050"/>
                </a:solidFill>
              </a:rPr>
            </a:br>
            <a:endParaRPr lang="en-US" dirty="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lstStyle/>
          <a:p>
            <a:r>
              <a:rPr lang="en-US" dirty="0" smtClean="0">
                <a:solidFill>
                  <a:schemeClr val="accent3">
                    <a:lumMod val="75000"/>
                  </a:schemeClr>
                </a:solidFill>
              </a:rPr>
              <a:t>You are owing a supermarket mall and through membership cards, you have some basic data about your customers like Customer ID, age, gender, annual income and spending score. You want to understand the customers like who are the target customers so that the sense can be given to marketing team and plan the strategy accordingly.</a:t>
            </a:r>
            <a:endParaRPr lang="en-US" dirty="0">
              <a:solidFill>
                <a:schemeClr val="accent3">
                  <a:lumMod val="75000"/>
                </a:schemeClr>
              </a:solidFill>
            </a:endParaRPr>
          </a:p>
        </p:txBody>
      </p:sp>
      <p:sp>
        <p:nvSpPr>
          <p:cNvPr id="3" name="Title 2"/>
          <p:cNvSpPr>
            <a:spLocks noGrp="1"/>
          </p:cNvSpPr>
          <p:nvPr>
            <p:ph type="title"/>
          </p:nvPr>
        </p:nvSpPr>
        <p:spPr>
          <a:xfrm>
            <a:off x="457200" y="990600"/>
            <a:ext cx="8229600" cy="427038"/>
          </a:xfrm>
        </p:spPr>
        <p:txBody>
          <a:bodyPr>
            <a:normAutofit fontScale="90000"/>
          </a:bodyPr>
          <a:lstStyle/>
          <a:p>
            <a:pPr algn="ctr"/>
            <a:r>
              <a:rPr lang="en-US" dirty="0" smtClean="0">
                <a:solidFill>
                  <a:srgbClr val="00B050"/>
                </a:solidFill>
              </a:rPr>
              <a:t>The Challenge</a:t>
            </a: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229600" cy="4525963"/>
          </a:xfrm>
        </p:spPr>
        <p:txBody>
          <a:bodyPr/>
          <a:lstStyle/>
          <a:p>
            <a:r>
              <a:rPr lang="en-US" dirty="0" smtClean="0">
                <a:solidFill>
                  <a:schemeClr val="accent3">
                    <a:lumMod val="75000"/>
                  </a:schemeClr>
                </a:solidFill>
              </a:rPr>
              <a:t>Specify number of clusters </a:t>
            </a:r>
            <a:r>
              <a:rPr lang="en-US" i="1" dirty="0" smtClean="0">
                <a:solidFill>
                  <a:schemeClr val="accent3">
                    <a:lumMod val="75000"/>
                  </a:schemeClr>
                </a:solidFill>
              </a:rPr>
              <a:t>K</a:t>
            </a:r>
            <a:r>
              <a:rPr lang="en-US" dirty="0" smtClean="0">
                <a:solidFill>
                  <a:schemeClr val="accent3">
                    <a:lumMod val="75000"/>
                  </a:schemeClr>
                </a:solidFill>
              </a:rPr>
              <a:t>.</a:t>
            </a:r>
          </a:p>
          <a:p>
            <a:r>
              <a:rPr lang="en-US" dirty="0" smtClean="0">
                <a:solidFill>
                  <a:schemeClr val="accent3">
                    <a:lumMod val="75000"/>
                  </a:schemeClr>
                </a:solidFill>
              </a:rPr>
              <a:t>Initialize </a:t>
            </a:r>
            <a:r>
              <a:rPr lang="en-US" dirty="0" err="1" smtClean="0">
                <a:solidFill>
                  <a:schemeClr val="accent3">
                    <a:lumMod val="75000"/>
                  </a:schemeClr>
                </a:solidFill>
              </a:rPr>
              <a:t>centroids</a:t>
            </a:r>
            <a:r>
              <a:rPr lang="en-US" dirty="0" smtClean="0">
                <a:solidFill>
                  <a:schemeClr val="accent3">
                    <a:lumMod val="75000"/>
                  </a:schemeClr>
                </a:solidFill>
              </a:rPr>
              <a:t> by first shuffling the dataset and then randomly selecting </a:t>
            </a:r>
            <a:r>
              <a:rPr lang="en-US" i="1" dirty="0" smtClean="0">
                <a:solidFill>
                  <a:schemeClr val="accent3">
                    <a:lumMod val="75000"/>
                  </a:schemeClr>
                </a:solidFill>
              </a:rPr>
              <a:t>K </a:t>
            </a:r>
            <a:r>
              <a:rPr lang="en-US" dirty="0" smtClean="0">
                <a:solidFill>
                  <a:schemeClr val="accent3">
                    <a:lumMod val="75000"/>
                  </a:schemeClr>
                </a:solidFill>
              </a:rPr>
              <a:t>data points for the </a:t>
            </a:r>
            <a:r>
              <a:rPr lang="en-US" dirty="0" err="1" smtClean="0">
                <a:solidFill>
                  <a:schemeClr val="accent3">
                    <a:lumMod val="75000"/>
                  </a:schemeClr>
                </a:solidFill>
              </a:rPr>
              <a:t>centroids</a:t>
            </a:r>
            <a:r>
              <a:rPr lang="en-US" dirty="0" smtClean="0">
                <a:solidFill>
                  <a:schemeClr val="accent3">
                    <a:lumMod val="75000"/>
                  </a:schemeClr>
                </a:solidFill>
              </a:rPr>
              <a:t> without replacement.</a:t>
            </a:r>
          </a:p>
          <a:p>
            <a:r>
              <a:rPr lang="en-US" dirty="0" smtClean="0">
                <a:solidFill>
                  <a:schemeClr val="accent3">
                    <a:lumMod val="75000"/>
                  </a:schemeClr>
                </a:solidFill>
              </a:rPr>
              <a:t>Keep iterating until there is no change to the </a:t>
            </a:r>
            <a:r>
              <a:rPr lang="en-US" dirty="0" err="1" smtClean="0">
                <a:solidFill>
                  <a:schemeClr val="accent3">
                    <a:lumMod val="75000"/>
                  </a:schemeClr>
                </a:solidFill>
              </a:rPr>
              <a:t>centroids</a:t>
            </a:r>
            <a:r>
              <a:rPr lang="en-US" dirty="0" smtClean="0">
                <a:solidFill>
                  <a:schemeClr val="accent3">
                    <a:lumMod val="75000"/>
                  </a:schemeClr>
                </a:solidFill>
              </a:rPr>
              <a:t>. </a:t>
            </a:r>
            <a:r>
              <a:rPr lang="en-US" dirty="0" err="1" smtClean="0">
                <a:solidFill>
                  <a:schemeClr val="accent3">
                    <a:lumMod val="75000"/>
                  </a:schemeClr>
                </a:solidFill>
              </a:rPr>
              <a:t>i.e</a:t>
            </a:r>
            <a:r>
              <a:rPr lang="en-US" dirty="0" smtClean="0">
                <a:solidFill>
                  <a:schemeClr val="accent3">
                    <a:lumMod val="75000"/>
                  </a:schemeClr>
                </a:solidFill>
              </a:rPr>
              <a:t> assignment of data points to clusters isn’t changing.</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00B050"/>
                </a:solidFill>
              </a:rPr>
              <a:t>K Means Clustering Algorithm</a:t>
            </a:r>
            <a:r>
              <a:rPr lang="en-US" dirty="0" smtClean="0"/>
              <a:t/>
            </a:r>
            <a:br>
              <a:rPr lang="en-US" dirty="0" smtClean="0"/>
            </a:br>
            <a:endParaRPr lang="en-US" dirty="0"/>
          </a:p>
        </p:txBody>
      </p:sp>
      <p:pic>
        <p:nvPicPr>
          <p:cNvPr id="4" name="Picture 3" descr="1_nUeCekOIAw7gsMxyVu1mRA.png"/>
          <p:cNvPicPr>
            <a:picLocks noChangeAspect="1"/>
          </p:cNvPicPr>
          <p:nvPr/>
        </p:nvPicPr>
        <p:blipFill>
          <a:blip r:embed="rId2"/>
          <a:stretch>
            <a:fillRect/>
          </a:stretch>
        </p:blipFill>
        <p:spPr>
          <a:xfrm>
            <a:off x="2895600" y="3886200"/>
            <a:ext cx="3276600" cy="258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solidFill>
                  <a:schemeClr val="accent3">
                    <a:lumMod val="75000"/>
                  </a:schemeClr>
                </a:solidFill>
              </a:rPr>
              <a:t>scikit</a:t>
            </a:r>
            <a:r>
              <a:rPr lang="en-US" dirty="0" smtClean="0">
                <a:solidFill>
                  <a:schemeClr val="accent3">
                    <a:lumMod val="75000"/>
                  </a:schemeClr>
                </a:solidFill>
              </a:rPr>
              <a:t>-learn</a:t>
            </a:r>
          </a:p>
          <a:p>
            <a:r>
              <a:rPr lang="en-US" dirty="0" err="1" smtClean="0">
                <a:solidFill>
                  <a:schemeClr val="accent3">
                    <a:lumMod val="75000"/>
                  </a:schemeClr>
                </a:solidFill>
              </a:rPr>
              <a:t>seaborn</a:t>
            </a:r>
            <a:endParaRPr lang="en-US" dirty="0" smtClean="0">
              <a:solidFill>
                <a:schemeClr val="accent3">
                  <a:lumMod val="75000"/>
                </a:schemeClr>
              </a:solidFill>
            </a:endParaRPr>
          </a:p>
          <a:p>
            <a:r>
              <a:rPr lang="en-US" dirty="0" err="1" smtClean="0">
                <a:solidFill>
                  <a:schemeClr val="accent3">
                    <a:lumMod val="75000"/>
                  </a:schemeClr>
                </a:solidFill>
              </a:rPr>
              <a:t>numpy</a:t>
            </a:r>
            <a:endParaRPr lang="en-US" dirty="0" smtClean="0">
              <a:solidFill>
                <a:schemeClr val="accent3">
                  <a:lumMod val="75000"/>
                </a:schemeClr>
              </a:solidFill>
            </a:endParaRPr>
          </a:p>
          <a:p>
            <a:r>
              <a:rPr lang="en-US" dirty="0" smtClean="0">
                <a:solidFill>
                  <a:schemeClr val="accent3">
                    <a:lumMod val="75000"/>
                  </a:schemeClr>
                </a:solidFill>
              </a:rPr>
              <a:t>pandas</a:t>
            </a:r>
          </a:p>
          <a:p>
            <a:r>
              <a:rPr lang="en-US" dirty="0" err="1" smtClean="0">
                <a:solidFill>
                  <a:schemeClr val="accent3">
                    <a:lumMod val="75000"/>
                  </a:schemeClr>
                </a:solidFill>
              </a:rPr>
              <a:t>matplotlib</a:t>
            </a:r>
            <a:endParaRPr lang="en-US" dirty="0" smtClean="0">
              <a:solidFill>
                <a:schemeClr val="accent3">
                  <a:lumMod val="75000"/>
                </a:schemeClr>
              </a:solidFill>
            </a:endParaRP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00B050"/>
                </a:solidFill>
              </a:rPr>
              <a:t/>
            </a:r>
            <a:br>
              <a:rPr lang="en-US" dirty="0" smtClean="0">
                <a:solidFill>
                  <a:srgbClr val="00B050"/>
                </a:solidFill>
              </a:rPr>
            </a:br>
            <a:r>
              <a:rPr lang="en-US" dirty="0" smtClean="0">
                <a:solidFill>
                  <a:srgbClr val="00B050"/>
                </a:solidFill>
              </a:rPr>
              <a:t>Environment </a:t>
            </a:r>
            <a:r>
              <a:rPr lang="en-US" dirty="0" smtClean="0">
                <a:solidFill>
                  <a:srgbClr val="00B050"/>
                </a:solidFill>
              </a:rPr>
              <a:t>and tools</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XaLlilAemUIhlqVHrfnMFw.png"/>
          <p:cNvPicPr>
            <a:picLocks noGrp="1" noChangeAspect="1"/>
          </p:cNvPicPr>
          <p:nvPr>
            <p:ph idx="1"/>
          </p:nvPr>
        </p:nvPicPr>
        <p:blipFill>
          <a:blip r:embed="rId2"/>
          <a:stretch>
            <a:fillRect/>
          </a:stretch>
        </p:blipFill>
        <p:spPr>
          <a:xfrm>
            <a:off x="609600" y="1600200"/>
            <a:ext cx="8001000" cy="4572000"/>
          </a:xfrm>
        </p:spPr>
      </p:pic>
      <p:sp>
        <p:nvSpPr>
          <p:cNvPr id="3" name="Title 2"/>
          <p:cNvSpPr>
            <a:spLocks noGrp="1"/>
          </p:cNvSpPr>
          <p:nvPr>
            <p:ph type="title"/>
          </p:nvPr>
        </p:nvSpPr>
        <p:spPr/>
        <p:txBody>
          <a:bodyPr/>
          <a:lstStyle/>
          <a:p>
            <a:pPr algn="ctr"/>
            <a:r>
              <a:rPr lang="en-US" dirty="0" smtClean="0">
                <a:solidFill>
                  <a:srgbClr val="00B050"/>
                </a:solidFill>
              </a:rPr>
              <a:t>Sample Dataset</a:t>
            </a:r>
            <a:endParaRPr lang="en-US" dirty="0">
              <a:solidFill>
                <a:srgbClr val="00B05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TotalTime>
  <Words>284</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 Consumer Segmentation</vt:lpstr>
      <vt:lpstr>Consumer Segmentation</vt:lpstr>
      <vt:lpstr>Consumer Segmentation Using K Means Clustering</vt:lpstr>
      <vt:lpstr>Market Segmentation Aproaches</vt:lpstr>
      <vt:lpstr>  Advantages of Consumer Segmentation </vt:lpstr>
      <vt:lpstr>The Challenge </vt:lpstr>
      <vt:lpstr>K Means Clustering Algorithm </vt:lpstr>
      <vt:lpstr> Environment and tools </vt:lpstr>
      <vt:lpstr>Sample Dataset</vt:lpstr>
      <vt:lpstr>Visuals From Consumer Segmentation Project</vt:lpstr>
      <vt:lpstr>Result Of Consumer Segmentation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K Means Clustering</dc:title>
  <dc:creator>YPT</dc:creator>
  <cp:lastModifiedBy>YPT</cp:lastModifiedBy>
  <cp:revision>6</cp:revision>
  <dcterms:created xsi:type="dcterms:W3CDTF">2020-05-31T20:31:43Z</dcterms:created>
  <dcterms:modified xsi:type="dcterms:W3CDTF">2020-05-31T21:11:06Z</dcterms:modified>
</cp:coreProperties>
</file>